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C47BC90-16C5-4749-AD52-C75632B1BA55}">
  <a:tblStyle styleId="{FC47BC90-16C5-4749-AD52-C75632B1BA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f3214be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f3214be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ba57a7f7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ba57a7f7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b625c9cd9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b625c9cd9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4baa530f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4baa530f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34baa530f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34baa530f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3ba57a826f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3ba57a826f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34baa530f9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34baa530f9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3ba57a826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3ba57a826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3ba57a826f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3ba57a826f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3ba57a826f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3ba57a826f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3ba57a826f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3ba57a826f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416714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416714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3d61f9d2e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3d61f9d2e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3d61f9d2e0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3d61f9d2e0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3ba57a826f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3ba57a826f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3ba57a826f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3ba57a826f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3b890ada6d_1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3b890ada6d_1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3ba57a826f_0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3ba57a826f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3ba57a826f_0_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3ba57a826f_0_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3ba57a826f_0_8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3ba57a826f_0_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3ba57a826f_0_8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3ba57a826f_0_8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g3ba57a826f_0_9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6" name="Google Shape;1186;g3ba57a826f_0_9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25a8a6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25a8a6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g3ba57a826f_0_9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0" name="Google Shape;1230;g3ba57a826f_0_9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g3ba57a826f_0_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4" name="Google Shape;1274;g3ba57a826f_0_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g3ba57a826f_0_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8" name="Google Shape;1308;g3ba57a826f_0_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3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g3ba57a826f_0_10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5" name="Google Shape;1365;g3ba57a826f_0_10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3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g3ba57a826f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5" name="Google Shape;1405;g3ba57a826f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6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g3c1093258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8" name="Google Shape;1438;g3c1093258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0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g3ba57a826f_0_1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2" name="Google Shape;1472;g3ba57a826f_0_1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7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3ba57a826f_0_1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3ba57a826f_0_1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7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g3d2b7497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9" name="Google Shape;1569;g3d2b7497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7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Google Shape;1608;g3d2b74972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9" name="Google Shape;1609;g3d2b74972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b625c9c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b625c9c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7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g3d2b74972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" name="Google Shape;1649;g3d2b74972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g3bacbfe4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9" name="Google Shape;1689;g3bacbfe4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3ba57a826f_0_1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3ba57a826f_0_1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5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g3ba57a826f_0_1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7" name="Google Shape;1787;g3ba57a826f_0_1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8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g3bacbfe40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0" name="Google Shape;1890;g3bacbfe40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5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g3ba57a826f_0_10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7" name="Google Shape;1947;g3ba57a826f_0_10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8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Google Shape;1979;g3bd163e8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0" name="Google Shape;1980;g3bd163e8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2" name="Shape 2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" name="Google Shape;2013;g3bd163e8c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4" name="Google Shape;2014;g3bd163e8c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7" name="Shape 2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Google Shape;2058;g3bd163e8c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9" name="Google Shape;2059;g3bd163e8c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2" name="Shape 2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Google Shape;2093;g3bd163e8c2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4" name="Google Shape;2094;g3bd163e8c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ff3214be3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ff3214be3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7" name="Shape 2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8" name="Google Shape;2128;g347d58f8e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9" name="Google Shape;2129;g347d58f8e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347d58f8ef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3" name="Google Shape;2163;g347d58f8ef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5" name="Shape 2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" name="Google Shape;2196;g3bd163e8c2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7" name="Google Shape;2197;g3bd163e8c2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ff3214be3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ff3214be3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ba57a7f7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ba57a7f7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ba57a7f74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ba57a7f74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ba57a7f7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ba57a7f7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Базы данных. Интерактивный курс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Введение в SQL. </a:t>
            </a:r>
            <a:r>
              <a:rPr lang="ru" sz="1600">
                <a:solidFill>
                  <a:srgbClr val="BDC2CA"/>
                </a:solidFill>
              </a:rPr>
              <a:t>Типы данных. Индексы. CRUD-операции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2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2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Базы данных. Интерактивный курс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374" name="Google Shape;37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22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Введение в SQL. Типы данных. Индексы. CRUD-операции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376" name="Google Shape;376;p2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382" name="Google Shape;382;p2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2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2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2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2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2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2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2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2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2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2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2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2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2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2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2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2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2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2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3"/>
          <p:cNvSpPr txBox="1"/>
          <p:nvPr>
            <p:ph type="ctrTitle"/>
          </p:nvPr>
        </p:nvSpPr>
        <p:spPr>
          <a:xfrm>
            <a:off x="1142400" y="571500"/>
            <a:ext cx="7382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Числовые и строковые типы данных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407" name="Google Shape;407;p23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Типы данных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Целые числа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Вещественные числа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Строки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408" name="Google Shape;408;p2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414" name="Google Shape;414;p2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434" name="Google Shape;434;p2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2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4"/>
          <p:cNvSpPr txBox="1"/>
          <p:nvPr>
            <p:ph type="ctrTitle"/>
          </p:nvPr>
        </p:nvSpPr>
        <p:spPr>
          <a:xfrm>
            <a:off x="1144800" y="2959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Типы данных MySQL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441" name="Google Shape;441;p2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447" name="Google Shape;447;p2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467" name="Google Shape;467;p2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2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4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Числовые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Строковые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NULL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Календарные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Коллекции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5"/>
          <p:cNvSpPr txBox="1"/>
          <p:nvPr>
            <p:ph type="ctrTitle"/>
          </p:nvPr>
        </p:nvSpPr>
        <p:spPr>
          <a:xfrm>
            <a:off x="1144800" y="2959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Атрибуты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475" name="Google Shape;475;p2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481" name="Google Shape;481;p2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501" name="Google Shape;501;p2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2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5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NULL или NOT NULL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DEFAULT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UNSIGNED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6"/>
          <p:cNvSpPr txBox="1"/>
          <p:nvPr>
            <p:ph type="ctrTitle"/>
          </p:nvPr>
        </p:nvSpPr>
        <p:spPr>
          <a:xfrm>
            <a:off x="1144800" y="2959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Атрибут UNSIGNED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509" name="Google Shape;509;p2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515" name="Google Shape;515;p2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2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2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2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2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535" name="Google Shape;535;p2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2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26"/>
          <p:cNvSpPr txBox="1"/>
          <p:nvPr/>
        </p:nvSpPr>
        <p:spPr>
          <a:xfrm>
            <a:off x="2792675" y="1853200"/>
            <a:ext cx="15177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–2 147 683 648 </a:t>
            </a:r>
            <a:endParaRPr/>
          </a:p>
        </p:txBody>
      </p:sp>
      <p:sp>
        <p:nvSpPr>
          <p:cNvPr id="538" name="Google Shape;538;p26"/>
          <p:cNvSpPr txBox="1"/>
          <p:nvPr/>
        </p:nvSpPr>
        <p:spPr>
          <a:xfrm>
            <a:off x="6247800" y="1848500"/>
            <a:ext cx="15177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2 147 683 647 </a:t>
            </a:r>
            <a:endParaRPr/>
          </a:p>
        </p:txBody>
      </p:sp>
      <p:sp>
        <p:nvSpPr>
          <p:cNvPr id="539" name="Google Shape;539;p26"/>
          <p:cNvSpPr txBox="1"/>
          <p:nvPr/>
        </p:nvSpPr>
        <p:spPr>
          <a:xfrm>
            <a:off x="1124688" y="2045338"/>
            <a:ext cx="17538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</a:t>
            </a:r>
            <a:endParaRPr/>
          </a:p>
        </p:txBody>
      </p:sp>
      <p:sp>
        <p:nvSpPr>
          <p:cNvPr id="540" name="Google Shape;540;p26"/>
          <p:cNvSpPr txBox="1"/>
          <p:nvPr/>
        </p:nvSpPr>
        <p:spPr>
          <a:xfrm>
            <a:off x="1124700" y="3450300"/>
            <a:ext cx="17538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 UNSIGNED</a:t>
            </a:r>
            <a:endParaRPr/>
          </a:p>
        </p:txBody>
      </p:sp>
      <p:cxnSp>
        <p:nvCxnSpPr>
          <p:cNvPr id="541" name="Google Shape;541;p26"/>
          <p:cNvCxnSpPr/>
          <p:nvPr/>
        </p:nvCxnSpPr>
        <p:spPr>
          <a:xfrm>
            <a:off x="5281200" y="2255188"/>
            <a:ext cx="248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2" name="Google Shape;542;p26"/>
          <p:cNvCxnSpPr/>
          <p:nvPr/>
        </p:nvCxnSpPr>
        <p:spPr>
          <a:xfrm rot="10800000">
            <a:off x="2820600" y="2251738"/>
            <a:ext cx="24606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3" name="Google Shape;543;p26"/>
          <p:cNvSpPr txBox="1"/>
          <p:nvPr/>
        </p:nvSpPr>
        <p:spPr>
          <a:xfrm>
            <a:off x="2794475" y="3249074"/>
            <a:ext cx="15177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0</a:t>
            </a:r>
            <a:endParaRPr/>
          </a:p>
        </p:txBody>
      </p:sp>
      <p:sp>
        <p:nvSpPr>
          <p:cNvPr id="544" name="Google Shape;544;p26"/>
          <p:cNvSpPr txBox="1"/>
          <p:nvPr/>
        </p:nvSpPr>
        <p:spPr>
          <a:xfrm>
            <a:off x="6325800" y="3253462"/>
            <a:ext cx="15177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4 294 967 295</a:t>
            </a:r>
            <a:endParaRPr/>
          </a:p>
        </p:txBody>
      </p:sp>
      <p:cxnSp>
        <p:nvCxnSpPr>
          <p:cNvPr id="545" name="Google Shape;545;p26"/>
          <p:cNvCxnSpPr/>
          <p:nvPr/>
        </p:nvCxnSpPr>
        <p:spPr>
          <a:xfrm>
            <a:off x="2844375" y="3660149"/>
            <a:ext cx="499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6" name="Google Shape;546;p26"/>
          <p:cNvSpPr txBox="1"/>
          <p:nvPr/>
        </p:nvSpPr>
        <p:spPr>
          <a:xfrm>
            <a:off x="2782200" y="2269813"/>
            <a:ext cx="5712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–</a:t>
            </a:r>
            <a:r>
              <a:rPr lang="ru"/>
              <a:t>2</a:t>
            </a:r>
            <a:r>
              <a:rPr baseline="30000" lang="ru"/>
              <a:t>31</a:t>
            </a:r>
            <a:endParaRPr baseline="30000"/>
          </a:p>
        </p:txBody>
      </p:sp>
      <p:sp>
        <p:nvSpPr>
          <p:cNvPr id="547" name="Google Shape;547;p26"/>
          <p:cNvSpPr txBox="1"/>
          <p:nvPr/>
        </p:nvSpPr>
        <p:spPr>
          <a:xfrm>
            <a:off x="7153225" y="2255188"/>
            <a:ext cx="5712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r>
              <a:rPr baseline="30000" lang="ru"/>
              <a:t>31</a:t>
            </a:r>
            <a:endParaRPr baseline="30000"/>
          </a:p>
        </p:txBody>
      </p:sp>
      <p:sp>
        <p:nvSpPr>
          <p:cNvPr id="548" name="Google Shape;548;p26"/>
          <p:cNvSpPr txBox="1"/>
          <p:nvPr/>
        </p:nvSpPr>
        <p:spPr>
          <a:xfrm>
            <a:off x="7269075" y="3660149"/>
            <a:ext cx="5712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r>
              <a:rPr baseline="30000" lang="ru"/>
              <a:t>32</a:t>
            </a:r>
            <a:endParaRPr baseline="30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7"/>
          <p:cNvSpPr txBox="1"/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Числовые типы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554" name="Google Shape;554;p2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2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2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560" name="Google Shape;560;p2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2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2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2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2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2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2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2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2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2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2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2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580" name="Google Shape;580;p2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2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7"/>
          <p:cNvSpPr/>
          <p:nvPr/>
        </p:nvSpPr>
        <p:spPr>
          <a:xfrm>
            <a:off x="3769500" y="1557050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Числовые</a:t>
            </a:r>
            <a:endParaRPr/>
          </a:p>
        </p:txBody>
      </p:sp>
      <p:sp>
        <p:nvSpPr>
          <p:cNvPr id="583" name="Google Shape;583;p27"/>
          <p:cNvSpPr/>
          <p:nvPr/>
        </p:nvSpPr>
        <p:spPr>
          <a:xfrm>
            <a:off x="3769500" y="265417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Вещественные</a:t>
            </a:r>
            <a:endParaRPr/>
          </a:p>
        </p:txBody>
      </p:sp>
      <p:sp>
        <p:nvSpPr>
          <p:cNvPr id="584" name="Google Shape;584;p27"/>
          <p:cNvSpPr/>
          <p:nvPr/>
        </p:nvSpPr>
        <p:spPr>
          <a:xfrm>
            <a:off x="6161250" y="265417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Точные</a:t>
            </a:r>
            <a:endParaRPr/>
          </a:p>
        </p:txBody>
      </p:sp>
      <p:sp>
        <p:nvSpPr>
          <p:cNvPr id="585" name="Google Shape;585;p27"/>
          <p:cNvSpPr/>
          <p:nvPr/>
        </p:nvSpPr>
        <p:spPr>
          <a:xfrm>
            <a:off x="1377750" y="265417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Целочисленные</a:t>
            </a:r>
            <a:endParaRPr/>
          </a:p>
        </p:txBody>
      </p:sp>
      <p:sp>
        <p:nvSpPr>
          <p:cNvPr id="586" name="Google Shape;586;p27"/>
          <p:cNvSpPr txBox="1"/>
          <p:nvPr/>
        </p:nvSpPr>
        <p:spPr>
          <a:xfrm>
            <a:off x="6552000" y="3580800"/>
            <a:ext cx="10029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DECIMAL</a:t>
            </a:r>
            <a:endParaRPr/>
          </a:p>
        </p:txBody>
      </p:sp>
      <p:sp>
        <p:nvSpPr>
          <p:cNvPr id="587" name="Google Shape;587;p27"/>
          <p:cNvSpPr txBox="1"/>
          <p:nvPr/>
        </p:nvSpPr>
        <p:spPr>
          <a:xfrm>
            <a:off x="4160250" y="3580800"/>
            <a:ext cx="10029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FLOAT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DOUBLE</a:t>
            </a:r>
            <a:endParaRPr/>
          </a:p>
        </p:txBody>
      </p:sp>
      <p:sp>
        <p:nvSpPr>
          <p:cNvPr id="588" name="Google Shape;588;p27"/>
          <p:cNvSpPr txBox="1"/>
          <p:nvPr/>
        </p:nvSpPr>
        <p:spPr>
          <a:xfrm>
            <a:off x="1631700" y="3580800"/>
            <a:ext cx="1276500" cy="12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TINYINT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SMALLINT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MEDIUMINT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BIGINT</a:t>
            </a:r>
            <a:endParaRPr/>
          </a:p>
        </p:txBody>
      </p:sp>
      <p:cxnSp>
        <p:nvCxnSpPr>
          <p:cNvPr id="589" name="Google Shape;589;p27"/>
          <p:cNvCxnSpPr>
            <a:endCxn id="583" idx="0"/>
          </p:cNvCxnSpPr>
          <p:nvPr/>
        </p:nvCxnSpPr>
        <p:spPr>
          <a:xfrm>
            <a:off x="4661700" y="2239275"/>
            <a:ext cx="0" cy="41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0" name="Google Shape;590;p27"/>
          <p:cNvCxnSpPr>
            <a:endCxn id="585" idx="0"/>
          </p:cNvCxnSpPr>
          <p:nvPr/>
        </p:nvCxnSpPr>
        <p:spPr>
          <a:xfrm flipH="1">
            <a:off x="2269950" y="2247975"/>
            <a:ext cx="1902600" cy="4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1" name="Google Shape;591;p27"/>
          <p:cNvCxnSpPr>
            <a:endCxn id="584" idx="0"/>
          </p:cNvCxnSpPr>
          <p:nvPr/>
        </p:nvCxnSpPr>
        <p:spPr>
          <a:xfrm>
            <a:off x="5134650" y="2247975"/>
            <a:ext cx="1918800" cy="4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28"/>
          <p:cNvSpPr txBox="1"/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Объем памяти целых типов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597" name="Google Shape;597;p2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2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2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2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2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03" name="Google Shape;603;p2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2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2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2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2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2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2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2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2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2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2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2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2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2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2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2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2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623" name="Google Shape;623;p2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2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28"/>
          <p:cNvSpPr txBox="1"/>
          <p:nvPr/>
        </p:nvSpPr>
        <p:spPr>
          <a:xfrm>
            <a:off x="1142375" y="1478975"/>
            <a:ext cx="1276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TINYINT</a:t>
            </a:r>
            <a:endParaRPr/>
          </a:p>
        </p:txBody>
      </p:sp>
      <p:sp>
        <p:nvSpPr>
          <p:cNvPr id="626" name="Google Shape;626;p28"/>
          <p:cNvSpPr txBox="1"/>
          <p:nvPr/>
        </p:nvSpPr>
        <p:spPr>
          <a:xfrm>
            <a:off x="1142375" y="2016875"/>
            <a:ext cx="1276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SMALLINT</a:t>
            </a:r>
            <a:endParaRPr/>
          </a:p>
        </p:txBody>
      </p:sp>
      <p:sp>
        <p:nvSpPr>
          <p:cNvPr id="627" name="Google Shape;627;p28"/>
          <p:cNvSpPr txBox="1"/>
          <p:nvPr/>
        </p:nvSpPr>
        <p:spPr>
          <a:xfrm>
            <a:off x="1142375" y="2554775"/>
            <a:ext cx="1276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MEDIUMINT</a:t>
            </a:r>
            <a:endParaRPr/>
          </a:p>
        </p:txBody>
      </p:sp>
      <p:sp>
        <p:nvSpPr>
          <p:cNvPr id="628" name="Google Shape;628;p28"/>
          <p:cNvSpPr txBox="1"/>
          <p:nvPr/>
        </p:nvSpPr>
        <p:spPr>
          <a:xfrm>
            <a:off x="1142375" y="3092675"/>
            <a:ext cx="1276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</a:t>
            </a:r>
            <a:endParaRPr/>
          </a:p>
        </p:txBody>
      </p:sp>
      <p:sp>
        <p:nvSpPr>
          <p:cNvPr id="629" name="Google Shape;629;p28"/>
          <p:cNvSpPr txBox="1"/>
          <p:nvPr/>
        </p:nvSpPr>
        <p:spPr>
          <a:xfrm>
            <a:off x="1142375" y="3630575"/>
            <a:ext cx="1276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BIG</a:t>
            </a:r>
            <a:r>
              <a:rPr lang="ru"/>
              <a:t>INT</a:t>
            </a:r>
            <a:endParaRPr/>
          </a:p>
        </p:txBody>
      </p:sp>
      <p:sp>
        <p:nvSpPr>
          <p:cNvPr id="630" name="Google Shape;630;p28"/>
          <p:cNvSpPr/>
          <p:nvPr/>
        </p:nvSpPr>
        <p:spPr>
          <a:xfrm>
            <a:off x="2761725" y="15442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28"/>
          <p:cNvSpPr/>
          <p:nvPr/>
        </p:nvSpPr>
        <p:spPr>
          <a:xfrm>
            <a:off x="2761725" y="20821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28"/>
          <p:cNvSpPr/>
          <p:nvPr/>
        </p:nvSpPr>
        <p:spPr>
          <a:xfrm>
            <a:off x="3429600" y="20821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28"/>
          <p:cNvSpPr/>
          <p:nvPr/>
        </p:nvSpPr>
        <p:spPr>
          <a:xfrm>
            <a:off x="2761725" y="26200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28"/>
          <p:cNvSpPr/>
          <p:nvPr/>
        </p:nvSpPr>
        <p:spPr>
          <a:xfrm>
            <a:off x="3429600" y="26200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28"/>
          <p:cNvSpPr/>
          <p:nvPr/>
        </p:nvSpPr>
        <p:spPr>
          <a:xfrm>
            <a:off x="4097463" y="26200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28"/>
          <p:cNvSpPr/>
          <p:nvPr/>
        </p:nvSpPr>
        <p:spPr>
          <a:xfrm>
            <a:off x="2761725" y="31579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28"/>
          <p:cNvSpPr/>
          <p:nvPr/>
        </p:nvSpPr>
        <p:spPr>
          <a:xfrm>
            <a:off x="3429600" y="31579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28"/>
          <p:cNvSpPr/>
          <p:nvPr/>
        </p:nvSpPr>
        <p:spPr>
          <a:xfrm>
            <a:off x="4097463" y="31579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28"/>
          <p:cNvSpPr/>
          <p:nvPr/>
        </p:nvSpPr>
        <p:spPr>
          <a:xfrm>
            <a:off x="4765346" y="31579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28"/>
          <p:cNvSpPr/>
          <p:nvPr/>
        </p:nvSpPr>
        <p:spPr>
          <a:xfrm>
            <a:off x="2761725" y="36958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28"/>
          <p:cNvSpPr/>
          <p:nvPr/>
        </p:nvSpPr>
        <p:spPr>
          <a:xfrm>
            <a:off x="3429600" y="36958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28"/>
          <p:cNvSpPr/>
          <p:nvPr/>
        </p:nvSpPr>
        <p:spPr>
          <a:xfrm>
            <a:off x="4097463" y="36958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28"/>
          <p:cNvSpPr/>
          <p:nvPr/>
        </p:nvSpPr>
        <p:spPr>
          <a:xfrm>
            <a:off x="4765346" y="36958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28"/>
          <p:cNvSpPr/>
          <p:nvPr/>
        </p:nvSpPr>
        <p:spPr>
          <a:xfrm>
            <a:off x="5433225" y="36958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28"/>
          <p:cNvSpPr/>
          <p:nvPr/>
        </p:nvSpPr>
        <p:spPr>
          <a:xfrm>
            <a:off x="6101100" y="36958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28"/>
          <p:cNvSpPr/>
          <p:nvPr/>
        </p:nvSpPr>
        <p:spPr>
          <a:xfrm>
            <a:off x="6768975" y="36958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28"/>
          <p:cNvSpPr/>
          <p:nvPr/>
        </p:nvSpPr>
        <p:spPr>
          <a:xfrm>
            <a:off x="7436850" y="36958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29"/>
          <p:cNvSpPr txBox="1"/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Объем памяти вещественных типов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653" name="Google Shape;653;p2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2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2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2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2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2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59" name="Google Shape;659;p2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2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2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2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2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2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2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2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2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2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2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2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2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2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2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2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2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2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2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2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679" name="Google Shape;679;p2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2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29"/>
          <p:cNvSpPr txBox="1"/>
          <p:nvPr/>
        </p:nvSpPr>
        <p:spPr>
          <a:xfrm>
            <a:off x="1228850" y="1792300"/>
            <a:ext cx="1276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FLOAT</a:t>
            </a:r>
            <a:endParaRPr/>
          </a:p>
        </p:txBody>
      </p:sp>
      <p:sp>
        <p:nvSpPr>
          <p:cNvPr id="682" name="Google Shape;682;p29"/>
          <p:cNvSpPr txBox="1"/>
          <p:nvPr/>
        </p:nvSpPr>
        <p:spPr>
          <a:xfrm>
            <a:off x="1228850" y="2330200"/>
            <a:ext cx="1276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DOUBLE</a:t>
            </a:r>
            <a:endParaRPr/>
          </a:p>
        </p:txBody>
      </p:sp>
      <p:sp>
        <p:nvSpPr>
          <p:cNvPr id="683" name="Google Shape;683;p29"/>
          <p:cNvSpPr/>
          <p:nvPr/>
        </p:nvSpPr>
        <p:spPr>
          <a:xfrm>
            <a:off x="2848200" y="1857550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29"/>
          <p:cNvSpPr/>
          <p:nvPr/>
        </p:nvSpPr>
        <p:spPr>
          <a:xfrm>
            <a:off x="3516075" y="1857550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29"/>
          <p:cNvSpPr/>
          <p:nvPr/>
        </p:nvSpPr>
        <p:spPr>
          <a:xfrm>
            <a:off x="4183938" y="1857550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29"/>
          <p:cNvSpPr/>
          <p:nvPr/>
        </p:nvSpPr>
        <p:spPr>
          <a:xfrm>
            <a:off x="4851821" y="1857550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29"/>
          <p:cNvSpPr/>
          <p:nvPr/>
        </p:nvSpPr>
        <p:spPr>
          <a:xfrm>
            <a:off x="2848200" y="2395450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29"/>
          <p:cNvSpPr/>
          <p:nvPr/>
        </p:nvSpPr>
        <p:spPr>
          <a:xfrm>
            <a:off x="3516075" y="2395450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29"/>
          <p:cNvSpPr/>
          <p:nvPr/>
        </p:nvSpPr>
        <p:spPr>
          <a:xfrm>
            <a:off x="4183938" y="2395450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29"/>
          <p:cNvSpPr/>
          <p:nvPr/>
        </p:nvSpPr>
        <p:spPr>
          <a:xfrm>
            <a:off x="4851821" y="2395450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29"/>
          <p:cNvSpPr/>
          <p:nvPr/>
        </p:nvSpPr>
        <p:spPr>
          <a:xfrm>
            <a:off x="5519700" y="2395450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29"/>
          <p:cNvSpPr/>
          <p:nvPr/>
        </p:nvSpPr>
        <p:spPr>
          <a:xfrm>
            <a:off x="6187575" y="2395450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29"/>
          <p:cNvSpPr/>
          <p:nvPr/>
        </p:nvSpPr>
        <p:spPr>
          <a:xfrm>
            <a:off x="6855450" y="2395450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29"/>
          <p:cNvSpPr/>
          <p:nvPr/>
        </p:nvSpPr>
        <p:spPr>
          <a:xfrm>
            <a:off x="7523325" y="2395450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29"/>
          <p:cNvSpPr txBox="1"/>
          <p:nvPr/>
        </p:nvSpPr>
        <p:spPr>
          <a:xfrm>
            <a:off x="1293775" y="3309725"/>
            <a:ext cx="14004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DECIMAL(7,4)</a:t>
            </a:r>
            <a:endParaRPr/>
          </a:p>
        </p:txBody>
      </p:sp>
      <p:sp>
        <p:nvSpPr>
          <p:cNvPr id="696" name="Google Shape;696;p29"/>
          <p:cNvSpPr/>
          <p:nvPr/>
        </p:nvSpPr>
        <p:spPr>
          <a:xfrm>
            <a:off x="2805638" y="337497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697" name="Google Shape;697;p29"/>
          <p:cNvSpPr/>
          <p:nvPr/>
        </p:nvSpPr>
        <p:spPr>
          <a:xfrm>
            <a:off x="3473513" y="337497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698" name="Google Shape;698;p29"/>
          <p:cNvSpPr/>
          <p:nvPr/>
        </p:nvSpPr>
        <p:spPr>
          <a:xfrm>
            <a:off x="4141375" y="337497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699" name="Google Shape;699;p29"/>
          <p:cNvSpPr/>
          <p:nvPr/>
        </p:nvSpPr>
        <p:spPr>
          <a:xfrm>
            <a:off x="4809259" y="337497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.</a:t>
            </a:r>
            <a:endParaRPr/>
          </a:p>
        </p:txBody>
      </p:sp>
      <p:sp>
        <p:nvSpPr>
          <p:cNvPr id="700" name="Google Shape;700;p29"/>
          <p:cNvSpPr/>
          <p:nvPr/>
        </p:nvSpPr>
        <p:spPr>
          <a:xfrm>
            <a:off x="5477138" y="337497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701" name="Google Shape;701;p29"/>
          <p:cNvSpPr/>
          <p:nvPr/>
        </p:nvSpPr>
        <p:spPr>
          <a:xfrm>
            <a:off x="6145013" y="337497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0</a:t>
            </a:r>
            <a:endParaRPr/>
          </a:p>
        </p:txBody>
      </p:sp>
      <p:sp>
        <p:nvSpPr>
          <p:cNvPr id="702" name="Google Shape;702;p29"/>
          <p:cNvSpPr/>
          <p:nvPr/>
        </p:nvSpPr>
        <p:spPr>
          <a:xfrm>
            <a:off x="6812888" y="337497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0</a:t>
            </a:r>
            <a:endParaRPr/>
          </a:p>
        </p:txBody>
      </p:sp>
      <p:sp>
        <p:nvSpPr>
          <p:cNvPr id="703" name="Google Shape;703;p29"/>
          <p:cNvSpPr/>
          <p:nvPr/>
        </p:nvSpPr>
        <p:spPr>
          <a:xfrm>
            <a:off x="7480763" y="337497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0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0"/>
          <p:cNvSpPr txBox="1"/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Строковые</a:t>
            </a:r>
            <a:r>
              <a:rPr lang="ru" sz="3200">
                <a:solidFill>
                  <a:srgbClr val="4C5D6E"/>
                </a:solidFill>
              </a:rPr>
              <a:t> типы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709" name="Google Shape;709;p3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3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3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3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3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3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715" name="Google Shape;715;p3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3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3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3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3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3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3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3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3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3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3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3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3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3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3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3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3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3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3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3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735" name="Google Shape;735;p3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6" name="Google Shape;736;p3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30"/>
          <p:cNvSpPr/>
          <p:nvPr/>
        </p:nvSpPr>
        <p:spPr>
          <a:xfrm>
            <a:off x="3769500" y="1557050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Строковые</a:t>
            </a:r>
            <a:endParaRPr/>
          </a:p>
        </p:txBody>
      </p:sp>
      <p:sp>
        <p:nvSpPr>
          <p:cNvPr id="738" name="Google Shape;738;p30"/>
          <p:cNvSpPr/>
          <p:nvPr/>
        </p:nvSpPr>
        <p:spPr>
          <a:xfrm>
            <a:off x="3769500" y="265417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Переменные</a:t>
            </a:r>
            <a:endParaRPr/>
          </a:p>
        </p:txBody>
      </p:sp>
      <p:sp>
        <p:nvSpPr>
          <p:cNvPr id="739" name="Google Shape;739;p30"/>
          <p:cNvSpPr/>
          <p:nvPr/>
        </p:nvSpPr>
        <p:spPr>
          <a:xfrm>
            <a:off x="6161250" y="265417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BLOB</a:t>
            </a:r>
            <a:endParaRPr/>
          </a:p>
        </p:txBody>
      </p:sp>
      <p:sp>
        <p:nvSpPr>
          <p:cNvPr id="740" name="Google Shape;740;p30"/>
          <p:cNvSpPr/>
          <p:nvPr/>
        </p:nvSpPr>
        <p:spPr>
          <a:xfrm>
            <a:off x="1377750" y="265417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Фиксированные</a:t>
            </a:r>
            <a:endParaRPr/>
          </a:p>
        </p:txBody>
      </p:sp>
      <p:sp>
        <p:nvSpPr>
          <p:cNvPr id="741" name="Google Shape;741;p30"/>
          <p:cNvSpPr txBox="1"/>
          <p:nvPr/>
        </p:nvSpPr>
        <p:spPr>
          <a:xfrm>
            <a:off x="6460200" y="3580800"/>
            <a:ext cx="1364400" cy="1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TINYTEXT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TEXT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MEDIUMTEXT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LONGTEXT</a:t>
            </a:r>
            <a:endParaRPr/>
          </a:p>
        </p:txBody>
      </p:sp>
      <p:sp>
        <p:nvSpPr>
          <p:cNvPr id="742" name="Google Shape;742;p30"/>
          <p:cNvSpPr txBox="1"/>
          <p:nvPr/>
        </p:nvSpPr>
        <p:spPr>
          <a:xfrm>
            <a:off x="4090200" y="3580800"/>
            <a:ext cx="11430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VARCHAR</a:t>
            </a:r>
            <a:endParaRPr/>
          </a:p>
        </p:txBody>
      </p:sp>
      <p:sp>
        <p:nvSpPr>
          <p:cNvPr id="743" name="Google Shape;743;p30"/>
          <p:cNvSpPr txBox="1"/>
          <p:nvPr/>
        </p:nvSpPr>
        <p:spPr>
          <a:xfrm>
            <a:off x="1631700" y="3580800"/>
            <a:ext cx="12765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CHAR</a:t>
            </a:r>
            <a:endParaRPr/>
          </a:p>
        </p:txBody>
      </p:sp>
      <p:cxnSp>
        <p:nvCxnSpPr>
          <p:cNvPr id="744" name="Google Shape;744;p30"/>
          <p:cNvCxnSpPr>
            <a:endCxn id="738" idx="0"/>
          </p:cNvCxnSpPr>
          <p:nvPr/>
        </p:nvCxnSpPr>
        <p:spPr>
          <a:xfrm>
            <a:off x="4661700" y="2239275"/>
            <a:ext cx="0" cy="41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5" name="Google Shape;745;p30"/>
          <p:cNvCxnSpPr>
            <a:endCxn id="740" idx="0"/>
          </p:cNvCxnSpPr>
          <p:nvPr/>
        </p:nvCxnSpPr>
        <p:spPr>
          <a:xfrm flipH="1">
            <a:off x="2269950" y="2247975"/>
            <a:ext cx="1902600" cy="4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6" name="Google Shape;746;p30"/>
          <p:cNvCxnSpPr>
            <a:endCxn id="739" idx="0"/>
          </p:cNvCxnSpPr>
          <p:nvPr/>
        </p:nvCxnSpPr>
        <p:spPr>
          <a:xfrm>
            <a:off x="5134650" y="2247975"/>
            <a:ext cx="1918800" cy="4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1"/>
          <p:cNvSpPr txBox="1"/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CHAR vs VARCHAR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752" name="Google Shape;752;p3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3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3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3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3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3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758" name="Google Shape;758;p3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3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3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3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3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3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3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3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3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3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3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3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3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3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3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3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3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3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3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3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778" name="Google Shape;778;p3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9" name="Google Shape;779;p3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31"/>
          <p:cNvSpPr txBox="1"/>
          <p:nvPr/>
        </p:nvSpPr>
        <p:spPr>
          <a:xfrm>
            <a:off x="1714500" y="1599400"/>
            <a:ext cx="27354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Запись фиксированной длины</a:t>
            </a:r>
            <a:endParaRPr/>
          </a:p>
        </p:txBody>
      </p:sp>
      <p:sp>
        <p:nvSpPr>
          <p:cNvPr id="781" name="Google Shape;781;p31"/>
          <p:cNvSpPr txBox="1"/>
          <p:nvPr/>
        </p:nvSpPr>
        <p:spPr>
          <a:xfrm>
            <a:off x="1714500" y="3020100"/>
            <a:ext cx="27354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Запись переменной длины</a:t>
            </a:r>
            <a:endParaRPr/>
          </a:p>
        </p:txBody>
      </p:sp>
      <p:sp>
        <p:nvSpPr>
          <p:cNvPr id="782" name="Google Shape;782;p31"/>
          <p:cNvSpPr/>
          <p:nvPr/>
        </p:nvSpPr>
        <p:spPr>
          <a:xfrm>
            <a:off x="1716000" y="2168750"/>
            <a:ext cx="910800" cy="40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</a:t>
            </a:r>
            <a:endParaRPr/>
          </a:p>
        </p:txBody>
      </p:sp>
      <p:sp>
        <p:nvSpPr>
          <p:cNvPr id="783" name="Google Shape;783;p31"/>
          <p:cNvSpPr/>
          <p:nvPr/>
        </p:nvSpPr>
        <p:spPr>
          <a:xfrm>
            <a:off x="2626800" y="2168750"/>
            <a:ext cx="910800" cy="40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</a:t>
            </a:r>
            <a:endParaRPr/>
          </a:p>
        </p:txBody>
      </p:sp>
      <p:sp>
        <p:nvSpPr>
          <p:cNvPr id="784" name="Google Shape;784;p31"/>
          <p:cNvSpPr/>
          <p:nvPr/>
        </p:nvSpPr>
        <p:spPr>
          <a:xfrm>
            <a:off x="3537600" y="2168750"/>
            <a:ext cx="910800" cy="40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CHAR</a:t>
            </a:r>
            <a:endParaRPr/>
          </a:p>
        </p:txBody>
      </p:sp>
      <p:sp>
        <p:nvSpPr>
          <p:cNvPr id="785" name="Google Shape;785;p31"/>
          <p:cNvSpPr/>
          <p:nvPr/>
        </p:nvSpPr>
        <p:spPr>
          <a:xfrm>
            <a:off x="4448400" y="2168750"/>
            <a:ext cx="910800" cy="40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CHAR</a:t>
            </a:r>
            <a:endParaRPr/>
          </a:p>
        </p:txBody>
      </p:sp>
      <p:sp>
        <p:nvSpPr>
          <p:cNvPr id="786" name="Google Shape;786;p31"/>
          <p:cNvSpPr/>
          <p:nvPr/>
        </p:nvSpPr>
        <p:spPr>
          <a:xfrm>
            <a:off x="1716000" y="3515400"/>
            <a:ext cx="910800" cy="40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</a:t>
            </a:r>
            <a:endParaRPr/>
          </a:p>
        </p:txBody>
      </p:sp>
      <p:sp>
        <p:nvSpPr>
          <p:cNvPr id="787" name="Google Shape;787;p31"/>
          <p:cNvSpPr/>
          <p:nvPr/>
        </p:nvSpPr>
        <p:spPr>
          <a:xfrm>
            <a:off x="2626800" y="3515400"/>
            <a:ext cx="910800" cy="40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</a:t>
            </a:r>
            <a:endParaRPr/>
          </a:p>
        </p:txBody>
      </p:sp>
      <p:sp>
        <p:nvSpPr>
          <p:cNvPr id="788" name="Google Shape;788;p31"/>
          <p:cNvSpPr/>
          <p:nvPr/>
        </p:nvSpPr>
        <p:spPr>
          <a:xfrm>
            <a:off x="3537600" y="3515400"/>
            <a:ext cx="2923500" cy="40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VAR</a:t>
            </a:r>
            <a:r>
              <a:rPr lang="ru"/>
              <a:t>CHAR, NULL</a:t>
            </a:r>
            <a:endParaRPr/>
          </a:p>
        </p:txBody>
      </p:sp>
      <p:sp>
        <p:nvSpPr>
          <p:cNvPr id="789" name="Google Shape;789;p31"/>
          <p:cNvSpPr txBox="1"/>
          <p:nvPr/>
        </p:nvSpPr>
        <p:spPr>
          <a:xfrm>
            <a:off x="4644900" y="4010700"/>
            <a:ext cx="7089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65536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План урока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8" name="Google Shape;88;p14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Введение в SQL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Числовые и строковые типы данных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Календарные типы данных и множества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Индексы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CRUD-операции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89" name="Google Shape;89;p14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15" name="Google Shape;115;p1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32"/>
          <p:cNvSpPr txBox="1"/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Объем памяти типа TEXT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795" name="Google Shape;795;p3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3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3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3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3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3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801" name="Google Shape;801;p3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3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3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3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3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3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3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3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3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3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3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3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3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3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3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3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3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3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3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3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821" name="Google Shape;821;p32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2" name="Google Shape;822;p3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32"/>
          <p:cNvSpPr txBox="1"/>
          <p:nvPr/>
        </p:nvSpPr>
        <p:spPr>
          <a:xfrm>
            <a:off x="1065600" y="1993425"/>
            <a:ext cx="1276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TINYTEXT</a:t>
            </a:r>
            <a:endParaRPr/>
          </a:p>
        </p:txBody>
      </p:sp>
      <p:sp>
        <p:nvSpPr>
          <p:cNvPr id="824" name="Google Shape;824;p32"/>
          <p:cNvSpPr txBox="1"/>
          <p:nvPr/>
        </p:nvSpPr>
        <p:spPr>
          <a:xfrm>
            <a:off x="1065600" y="2531325"/>
            <a:ext cx="1276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TEXT</a:t>
            </a:r>
            <a:endParaRPr/>
          </a:p>
        </p:txBody>
      </p:sp>
      <p:sp>
        <p:nvSpPr>
          <p:cNvPr id="825" name="Google Shape;825;p32"/>
          <p:cNvSpPr txBox="1"/>
          <p:nvPr/>
        </p:nvSpPr>
        <p:spPr>
          <a:xfrm>
            <a:off x="1065600" y="3069225"/>
            <a:ext cx="1392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MEDIUMTEXT</a:t>
            </a:r>
            <a:endParaRPr/>
          </a:p>
        </p:txBody>
      </p:sp>
      <p:sp>
        <p:nvSpPr>
          <p:cNvPr id="826" name="Google Shape;826;p32"/>
          <p:cNvSpPr txBox="1"/>
          <p:nvPr/>
        </p:nvSpPr>
        <p:spPr>
          <a:xfrm>
            <a:off x="1065600" y="3607125"/>
            <a:ext cx="1276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LONGTEXT</a:t>
            </a:r>
            <a:endParaRPr/>
          </a:p>
        </p:txBody>
      </p:sp>
      <p:sp>
        <p:nvSpPr>
          <p:cNvPr id="827" name="Google Shape;827;p32"/>
          <p:cNvSpPr/>
          <p:nvPr/>
        </p:nvSpPr>
        <p:spPr>
          <a:xfrm>
            <a:off x="2684950" y="205867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8</a:t>
            </a:r>
            <a:endParaRPr/>
          </a:p>
        </p:txBody>
      </p:sp>
      <p:sp>
        <p:nvSpPr>
          <p:cNvPr id="828" name="Google Shape;828;p32"/>
          <p:cNvSpPr/>
          <p:nvPr/>
        </p:nvSpPr>
        <p:spPr>
          <a:xfrm>
            <a:off x="2684950" y="259657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8</a:t>
            </a:r>
            <a:endParaRPr/>
          </a:p>
        </p:txBody>
      </p:sp>
      <p:sp>
        <p:nvSpPr>
          <p:cNvPr id="829" name="Google Shape;829;p32"/>
          <p:cNvSpPr/>
          <p:nvPr/>
        </p:nvSpPr>
        <p:spPr>
          <a:xfrm>
            <a:off x="3352825" y="259657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8</a:t>
            </a:r>
            <a:endParaRPr/>
          </a:p>
        </p:txBody>
      </p:sp>
      <p:sp>
        <p:nvSpPr>
          <p:cNvPr id="830" name="Google Shape;830;p32"/>
          <p:cNvSpPr/>
          <p:nvPr/>
        </p:nvSpPr>
        <p:spPr>
          <a:xfrm>
            <a:off x="2684950" y="313447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8</a:t>
            </a:r>
            <a:endParaRPr/>
          </a:p>
        </p:txBody>
      </p:sp>
      <p:sp>
        <p:nvSpPr>
          <p:cNvPr id="831" name="Google Shape;831;p32"/>
          <p:cNvSpPr/>
          <p:nvPr/>
        </p:nvSpPr>
        <p:spPr>
          <a:xfrm>
            <a:off x="3352825" y="313447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8</a:t>
            </a:r>
            <a:endParaRPr/>
          </a:p>
        </p:txBody>
      </p:sp>
      <p:sp>
        <p:nvSpPr>
          <p:cNvPr id="832" name="Google Shape;832;p32"/>
          <p:cNvSpPr/>
          <p:nvPr/>
        </p:nvSpPr>
        <p:spPr>
          <a:xfrm>
            <a:off x="4020688" y="313447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8</a:t>
            </a:r>
            <a:endParaRPr/>
          </a:p>
        </p:txBody>
      </p:sp>
      <p:sp>
        <p:nvSpPr>
          <p:cNvPr id="833" name="Google Shape;833;p32"/>
          <p:cNvSpPr/>
          <p:nvPr/>
        </p:nvSpPr>
        <p:spPr>
          <a:xfrm>
            <a:off x="2684950" y="367237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8</a:t>
            </a:r>
            <a:endParaRPr/>
          </a:p>
        </p:txBody>
      </p:sp>
      <p:sp>
        <p:nvSpPr>
          <p:cNvPr id="834" name="Google Shape;834;p32"/>
          <p:cNvSpPr/>
          <p:nvPr/>
        </p:nvSpPr>
        <p:spPr>
          <a:xfrm>
            <a:off x="3352825" y="367237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8</a:t>
            </a:r>
            <a:endParaRPr/>
          </a:p>
        </p:txBody>
      </p:sp>
      <p:sp>
        <p:nvSpPr>
          <p:cNvPr id="835" name="Google Shape;835;p32"/>
          <p:cNvSpPr/>
          <p:nvPr/>
        </p:nvSpPr>
        <p:spPr>
          <a:xfrm>
            <a:off x="4020688" y="367237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8</a:t>
            </a:r>
            <a:endParaRPr/>
          </a:p>
        </p:txBody>
      </p:sp>
      <p:sp>
        <p:nvSpPr>
          <p:cNvPr id="836" name="Google Shape;836;p32"/>
          <p:cNvSpPr/>
          <p:nvPr/>
        </p:nvSpPr>
        <p:spPr>
          <a:xfrm>
            <a:off x="4688571" y="367237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8</a:t>
            </a:r>
            <a:endParaRPr/>
          </a:p>
        </p:txBody>
      </p:sp>
      <p:cxnSp>
        <p:nvCxnSpPr>
          <p:cNvPr id="837" name="Google Shape;837;p32"/>
          <p:cNvCxnSpPr/>
          <p:nvPr/>
        </p:nvCxnSpPr>
        <p:spPr>
          <a:xfrm>
            <a:off x="6469288" y="1843863"/>
            <a:ext cx="0" cy="210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8" name="Google Shape;838;p32"/>
          <p:cNvCxnSpPr/>
          <p:nvPr/>
        </p:nvCxnSpPr>
        <p:spPr>
          <a:xfrm>
            <a:off x="6469288" y="3943925"/>
            <a:ext cx="190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9" name="Google Shape;839;p32"/>
          <p:cNvCxnSpPr/>
          <p:nvPr/>
        </p:nvCxnSpPr>
        <p:spPr>
          <a:xfrm flipH="1" rot="5400000">
            <a:off x="6383613" y="1952725"/>
            <a:ext cx="2081100" cy="1908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0" name="Google Shape;840;p32"/>
          <p:cNvSpPr txBox="1"/>
          <p:nvPr/>
        </p:nvSpPr>
        <p:spPr>
          <a:xfrm>
            <a:off x="5914164" y="1993400"/>
            <a:ext cx="5544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r>
              <a:rPr baseline="30000" lang="ru"/>
              <a:t>8</a:t>
            </a:r>
            <a:endParaRPr/>
          </a:p>
        </p:txBody>
      </p:sp>
      <p:sp>
        <p:nvSpPr>
          <p:cNvPr id="841" name="Google Shape;841;p32"/>
          <p:cNvSpPr txBox="1"/>
          <p:nvPr/>
        </p:nvSpPr>
        <p:spPr>
          <a:xfrm>
            <a:off x="5914164" y="2535400"/>
            <a:ext cx="5544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r>
              <a:rPr baseline="30000" lang="ru"/>
              <a:t>16</a:t>
            </a:r>
            <a:endParaRPr/>
          </a:p>
        </p:txBody>
      </p:sp>
      <p:sp>
        <p:nvSpPr>
          <p:cNvPr id="842" name="Google Shape;842;p32"/>
          <p:cNvSpPr txBox="1"/>
          <p:nvPr/>
        </p:nvSpPr>
        <p:spPr>
          <a:xfrm>
            <a:off x="5914164" y="3077400"/>
            <a:ext cx="5544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r>
              <a:rPr baseline="30000" lang="ru"/>
              <a:t>24</a:t>
            </a:r>
            <a:endParaRPr/>
          </a:p>
        </p:txBody>
      </p:sp>
      <p:sp>
        <p:nvSpPr>
          <p:cNvPr id="843" name="Google Shape;843;p32"/>
          <p:cNvSpPr txBox="1"/>
          <p:nvPr/>
        </p:nvSpPr>
        <p:spPr>
          <a:xfrm>
            <a:off x="5914164" y="3607137"/>
            <a:ext cx="5544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r>
              <a:rPr baseline="30000" lang="ru"/>
              <a:t>32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33"/>
          <p:cNvSpPr txBox="1"/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Объем памяти типа TEXT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49" name="Google Shape;849;p3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3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3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3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3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3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855" name="Google Shape;855;p3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3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3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3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3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3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3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3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3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3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3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3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3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3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3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3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3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3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3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3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875" name="Google Shape;875;p3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6" name="Google Shape;876;p3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33"/>
          <p:cNvSpPr txBox="1"/>
          <p:nvPr/>
        </p:nvSpPr>
        <p:spPr>
          <a:xfrm>
            <a:off x="1065600" y="1993425"/>
            <a:ext cx="1276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TINYTEXT</a:t>
            </a:r>
            <a:endParaRPr/>
          </a:p>
        </p:txBody>
      </p:sp>
      <p:sp>
        <p:nvSpPr>
          <p:cNvPr id="878" name="Google Shape;878;p33"/>
          <p:cNvSpPr txBox="1"/>
          <p:nvPr/>
        </p:nvSpPr>
        <p:spPr>
          <a:xfrm>
            <a:off x="1065600" y="2531325"/>
            <a:ext cx="1276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TEXT</a:t>
            </a:r>
            <a:endParaRPr/>
          </a:p>
        </p:txBody>
      </p:sp>
      <p:sp>
        <p:nvSpPr>
          <p:cNvPr id="879" name="Google Shape;879;p33"/>
          <p:cNvSpPr txBox="1"/>
          <p:nvPr/>
        </p:nvSpPr>
        <p:spPr>
          <a:xfrm>
            <a:off x="1065600" y="3069225"/>
            <a:ext cx="1392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MEDIUMTEXT</a:t>
            </a:r>
            <a:endParaRPr/>
          </a:p>
        </p:txBody>
      </p:sp>
      <p:sp>
        <p:nvSpPr>
          <p:cNvPr id="880" name="Google Shape;880;p33"/>
          <p:cNvSpPr txBox="1"/>
          <p:nvPr/>
        </p:nvSpPr>
        <p:spPr>
          <a:xfrm>
            <a:off x="1065600" y="3607125"/>
            <a:ext cx="1276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LONGTEXT</a:t>
            </a:r>
            <a:endParaRPr/>
          </a:p>
        </p:txBody>
      </p:sp>
      <p:cxnSp>
        <p:nvCxnSpPr>
          <p:cNvPr id="881" name="Google Shape;881;p33"/>
          <p:cNvCxnSpPr/>
          <p:nvPr/>
        </p:nvCxnSpPr>
        <p:spPr>
          <a:xfrm>
            <a:off x="3688538" y="1843863"/>
            <a:ext cx="0" cy="210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33"/>
          <p:cNvCxnSpPr/>
          <p:nvPr/>
        </p:nvCxnSpPr>
        <p:spPr>
          <a:xfrm>
            <a:off x="3688538" y="3943925"/>
            <a:ext cx="190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3" name="Google Shape;883;p33"/>
          <p:cNvCxnSpPr/>
          <p:nvPr/>
        </p:nvCxnSpPr>
        <p:spPr>
          <a:xfrm flipH="1" rot="5400000">
            <a:off x="3602863" y="1952725"/>
            <a:ext cx="2081100" cy="1908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4" name="Google Shape;884;p33"/>
          <p:cNvSpPr txBox="1"/>
          <p:nvPr/>
        </p:nvSpPr>
        <p:spPr>
          <a:xfrm>
            <a:off x="3136314" y="1993425"/>
            <a:ext cx="5544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r>
              <a:rPr baseline="30000" lang="ru"/>
              <a:t>8</a:t>
            </a:r>
            <a:endParaRPr/>
          </a:p>
        </p:txBody>
      </p:sp>
      <p:sp>
        <p:nvSpPr>
          <p:cNvPr id="885" name="Google Shape;885;p33"/>
          <p:cNvSpPr txBox="1"/>
          <p:nvPr/>
        </p:nvSpPr>
        <p:spPr>
          <a:xfrm>
            <a:off x="3130964" y="2531325"/>
            <a:ext cx="5544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r>
              <a:rPr baseline="30000" lang="ru"/>
              <a:t>16</a:t>
            </a:r>
            <a:endParaRPr/>
          </a:p>
        </p:txBody>
      </p:sp>
      <p:sp>
        <p:nvSpPr>
          <p:cNvPr id="886" name="Google Shape;886;p33"/>
          <p:cNvSpPr txBox="1"/>
          <p:nvPr/>
        </p:nvSpPr>
        <p:spPr>
          <a:xfrm>
            <a:off x="3133414" y="3069237"/>
            <a:ext cx="5544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r>
              <a:rPr baseline="30000" lang="ru"/>
              <a:t>24</a:t>
            </a:r>
            <a:endParaRPr/>
          </a:p>
        </p:txBody>
      </p:sp>
      <p:sp>
        <p:nvSpPr>
          <p:cNvPr id="887" name="Google Shape;887;p33"/>
          <p:cNvSpPr txBox="1"/>
          <p:nvPr/>
        </p:nvSpPr>
        <p:spPr>
          <a:xfrm>
            <a:off x="3133414" y="3607137"/>
            <a:ext cx="5544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r>
              <a:rPr baseline="30000" lang="ru"/>
              <a:t>32</a:t>
            </a:r>
            <a:endParaRPr/>
          </a:p>
        </p:txBody>
      </p:sp>
      <p:sp>
        <p:nvSpPr>
          <p:cNvPr id="888" name="Google Shape;888;p33"/>
          <p:cNvSpPr txBox="1"/>
          <p:nvPr/>
        </p:nvSpPr>
        <p:spPr>
          <a:xfrm>
            <a:off x="6133137" y="1993425"/>
            <a:ext cx="24372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256</a:t>
            </a:r>
            <a:endParaRPr baseline="30000"/>
          </a:p>
        </p:txBody>
      </p:sp>
      <p:sp>
        <p:nvSpPr>
          <p:cNvPr id="889" name="Google Shape;889;p33"/>
          <p:cNvSpPr txBox="1"/>
          <p:nvPr/>
        </p:nvSpPr>
        <p:spPr>
          <a:xfrm>
            <a:off x="6133137" y="2531325"/>
            <a:ext cx="24372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65536</a:t>
            </a:r>
            <a:endParaRPr baseline="30000"/>
          </a:p>
        </p:txBody>
      </p:sp>
      <p:sp>
        <p:nvSpPr>
          <p:cNvPr id="890" name="Google Shape;890;p33"/>
          <p:cNvSpPr txBox="1"/>
          <p:nvPr/>
        </p:nvSpPr>
        <p:spPr>
          <a:xfrm>
            <a:off x="6133137" y="3069225"/>
            <a:ext cx="24372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16777216 (16 Мб)</a:t>
            </a:r>
            <a:endParaRPr baseline="30000"/>
          </a:p>
        </p:txBody>
      </p:sp>
      <p:sp>
        <p:nvSpPr>
          <p:cNvPr id="891" name="Google Shape;891;p33"/>
          <p:cNvSpPr txBox="1"/>
          <p:nvPr/>
        </p:nvSpPr>
        <p:spPr>
          <a:xfrm>
            <a:off x="6133137" y="3607125"/>
            <a:ext cx="24372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4294967296</a:t>
            </a:r>
            <a:r>
              <a:rPr lang="ru"/>
              <a:t> (4 Гб)</a:t>
            </a:r>
            <a:endParaRPr baseline="30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34"/>
          <p:cNvSpPr txBox="1"/>
          <p:nvPr>
            <p:ph type="ctrTitle"/>
          </p:nvPr>
        </p:nvSpPr>
        <p:spPr>
          <a:xfrm>
            <a:off x="1144800" y="295950"/>
            <a:ext cx="764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TEXT и BLOB медленнее других типов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97" name="Google Shape;897;p3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3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3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3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3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3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03" name="Google Shape;903;p3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3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3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3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3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3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3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3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3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3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3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3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3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3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3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3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3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3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3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3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923" name="Google Shape;923;p3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4" name="Google Shape;924;p3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34"/>
          <p:cNvSpPr txBox="1"/>
          <p:nvPr/>
        </p:nvSpPr>
        <p:spPr>
          <a:xfrm>
            <a:off x="1716000" y="1335850"/>
            <a:ext cx="27354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Запись фиксированной длины</a:t>
            </a:r>
            <a:endParaRPr/>
          </a:p>
        </p:txBody>
      </p:sp>
      <p:sp>
        <p:nvSpPr>
          <p:cNvPr id="926" name="Google Shape;926;p34"/>
          <p:cNvSpPr txBox="1"/>
          <p:nvPr/>
        </p:nvSpPr>
        <p:spPr>
          <a:xfrm>
            <a:off x="1717500" y="2443500"/>
            <a:ext cx="27354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Запись переменной длины</a:t>
            </a:r>
            <a:endParaRPr/>
          </a:p>
        </p:txBody>
      </p:sp>
      <p:sp>
        <p:nvSpPr>
          <p:cNvPr id="927" name="Google Shape;927;p34"/>
          <p:cNvSpPr/>
          <p:nvPr/>
        </p:nvSpPr>
        <p:spPr>
          <a:xfrm>
            <a:off x="1717500" y="1905200"/>
            <a:ext cx="910800" cy="40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</a:t>
            </a:r>
            <a:endParaRPr/>
          </a:p>
        </p:txBody>
      </p:sp>
      <p:sp>
        <p:nvSpPr>
          <p:cNvPr id="928" name="Google Shape;928;p34"/>
          <p:cNvSpPr/>
          <p:nvPr/>
        </p:nvSpPr>
        <p:spPr>
          <a:xfrm>
            <a:off x="2628300" y="1905200"/>
            <a:ext cx="910800" cy="40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</a:t>
            </a:r>
            <a:endParaRPr/>
          </a:p>
        </p:txBody>
      </p:sp>
      <p:sp>
        <p:nvSpPr>
          <p:cNvPr id="929" name="Google Shape;929;p34"/>
          <p:cNvSpPr/>
          <p:nvPr/>
        </p:nvSpPr>
        <p:spPr>
          <a:xfrm>
            <a:off x="3539100" y="1905200"/>
            <a:ext cx="910800" cy="40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CHAR</a:t>
            </a:r>
            <a:endParaRPr/>
          </a:p>
        </p:txBody>
      </p:sp>
      <p:sp>
        <p:nvSpPr>
          <p:cNvPr id="930" name="Google Shape;930;p34"/>
          <p:cNvSpPr/>
          <p:nvPr/>
        </p:nvSpPr>
        <p:spPr>
          <a:xfrm>
            <a:off x="4449900" y="1905200"/>
            <a:ext cx="910800" cy="40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CHAR</a:t>
            </a:r>
            <a:endParaRPr/>
          </a:p>
        </p:txBody>
      </p:sp>
      <p:sp>
        <p:nvSpPr>
          <p:cNvPr id="931" name="Google Shape;931;p34"/>
          <p:cNvSpPr/>
          <p:nvPr/>
        </p:nvSpPr>
        <p:spPr>
          <a:xfrm>
            <a:off x="1719000" y="2938800"/>
            <a:ext cx="910800" cy="40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</a:t>
            </a:r>
            <a:endParaRPr/>
          </a:p>
        </p:txBody>
      </p:sp>
      <p:sp>
        <p:nvSpPr>
          <p:cNvPr id="932" name="Google Shape;932;p34"/>
          <p:cNvSpPr/>
          <p:nvPr/>
        </p:nvSpPr>
        <p:spPr>
          <a:xfrm>
            <a:off x="2629800" y="2938800"/>
            <a:ext cx="910800" cy="40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</a:t>
            </a:r>
            <a:endParaRPr/>
          </a:p>
        </p:txBody>
      </p:sp>
      <p:sp>
        <p:nvSpPr>
          <p:cNvPr id="933" name="Google Shape;933;p34"/>
          <p:cNvSpPr/>
          <p:nvPr/>
        </p:nvSpPr>
        <p:spPr>
          <a:xfrm>
            <a:off x="5360700" y="2938800"/>
            <a:ext cx="2923500" cy="40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VARCHAR, NULL</a:t>
            </a:r>
            <a:endParaRPr/>
          </a:p>
        </p:txBody>
      </p:sp>
      <p:sp>
        <p:nvSpPr>
          <p:cNvPr id="934" name="Google Shape;934;p34"/>
          <p:cNvSpPr txBox="1"/>
          <p:nvPr/>
        </p:nvSpPr>
        <p:spPr>
          <a:xfrm>
            <a:off x="6468000" y="2529900"/>
            <a:ext cx="7089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65536</a:t>
            </a:r>
            <a:endParaRPr/>
          </a:p>
        </p:txBody>
      </p:sp>
      <p:sp>
        <p:nvSpPr>
          <p:cNvPr id="935" name="Google Shape;935;p34"/>
          <p:cNvSpPr/>
          <p:nvPr/>
        </p:nvSpPr>
        <p:spPr>
          <a:xfrm>
            <a:off x="3539100" y="2938800"/>
            <a:ext cx="910800" cy="40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34"/>
          <p:cNvSpPr/>
          <p:nvPr/>
        </p:nvSpPr>
        <p:spPr>
          <a:xfrm>
            <a:off x="4449900" y="2938800"/>
            <a:ext cx="910800" cy="40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34"/>
          <p:cNvSpPr/>
          <p:nvPr/>
        </p:nvSpPr>
        <p:spPr>
          <a:xfrm>
            <a:off x="5360700" y="3754600"/>
            <a:ext cx="2923500" cy="40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TEXT</a:t>
            </a:r>
            <a:endParaRPr/>
          </a:p>
        </p:txBody>
      </p:sp>
      <p:sp>
        <p:nvSpPr>
          <p:cNvPr id="938" name="Google Shape;938;p34"/>
          <p:cNvSpPr/>
          <p:nvPr/>
        </p:nvSpPr>
        <p:spPr>
          <a:xfrm>
            <a:off x="5360700" y="4470425"/>
            <a:ext cx="2923500" cy="40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BLOB</a:t>
            </a:r>
            <a:endParaRPr/>
          </a:p>
        </p:txBody>
      </p:sp>
      <p:cxnSp>
        <p:nvCxnSpPr>
          <p:cNvPr id="939" name="Google Shape;939;p34"/>
          <p:cNvCxnSpPr>
            <a:stCxn id="935" idx="2"/>
            <a:endCxn id="938" idx="1"/>
          </p:cNvCxnSpPr>
          <p:nvPr/>
        </p:nvCxnSpPr>
        <p:spPr>
          <a:xfrm flipH="1" rot="-5400000">
            <a:off x="4014000" y="3328200"/>
            <a:ext cx="1327200" cy="1366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0" name="Google Shape;940;p34"/>
          <p:cNvCxnSpPr>
            <a:stCxn id="936" idx="2"/>
            <a:endCxn id="937" idx="1"/>
          </p:cNvCxnSpPr>
          <p:nvPr/>
        </p:nvCxnSpPr>
        <p:spPr>
          <a:xfrm flipH="1" rot="-5400000">
            <a:off x="4827300" y="3425700"/>
            <a:ext cx="611400" cy="455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35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Базы данных. Интерактивный курс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946" name="Google Shape;94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7" name="Google Shape;947;p35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Введение в SQL. Типы данных. Индексы. CRUD-операции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948" name="Google Shape;948;p3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3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3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3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3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3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54" name="Google Shape;954;p3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3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3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35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35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35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35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35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35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35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35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35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35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35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35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35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35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35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35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35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2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36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Календарные типы и множества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979" name="Google Shape;979;p36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Значение NULL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Календарные типы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ENUM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SET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JSON тип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Изменение структуры таблицы при помощи ALTER TABLE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980" name="Google Shape;980;p3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3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3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3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3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3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86" name="Google Shape;986;p3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3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3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3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3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3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3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3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3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3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3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3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3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3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3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3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3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3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3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3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006" name="Google Shape;1006;p3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7" name="Google Shape;1007;p3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37"/>
          <p:cNvSpPr txBox="1"/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Календарные</a:t>
            </a:r>
            <a:r>
              <a:rPr lang="ru" sz="3200">
                <a:solidFill>
                  <a:srgbClr val="4C5D6E"/>
                </a:solidFill>
              </a:rPr>
              <a:t> типы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013" name="Google Shape;1013;p3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3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3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3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3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3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019" name="Google Shape;1019;p3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3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3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3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3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3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3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3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" name="Google Shape;1027;p3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3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3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3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3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3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3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3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3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3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3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3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039" name="Google Shape;1039;p3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0" name="Google Shape;1040;p3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37"/>
          <p:cNvSpPr/>
          <p:nvPr/>
        </p:nvSpPr>
        <p:spPr>
          <a:xfrm>
            <a:off x="3549300" y="1903725"/>
            <a:ext cx="22248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Календарные типы</a:t>
            </a:r>
            <a:endParaRPr/>
          </a:p>
        </p:txBody>
      </p:sp>
      <p:sp>
        <p:nvSpPr>
          <p:cNvPr id="1042" name="Google Shape;1042;p37"/>
          <p:cNvSpPr/>
          <p:nvPr/>
        </p:nvSpPr>
        <p:spPr>
          <a:xfrm>
            <a:off x="3769500" y="340977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DATETIME</a:t>
            </a:r>
            <a:endParaRPr/>
          </a:p>
        </p:txBody>
      </p:sp>
      <p:sp>
        <p:nvSpPr>
          <p:cNvPr id="1043" name="Google Shape;1043;p37"/>
          <p:cNvSpPr/>
          <p:nvPr/>
        </p:nvSpPr>
        <p:spPr>
          <a:xfrm>
            <a:off x="6161250" y="340977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TIMESTAMP</a:t>
            </a:r>
            <a:endParaRPr/>
          </a:p>
        </p:txBody>
      </p:sp>
      <p:sp>
        <p:nvSpPr>
          <p:cNvPr id="1044" name="Google Shape;1044;p37"/>
          <p:cNvSpPr/>
          <p:nvPr/>
        </p:nvSpPr>
        <p:spPr>
          <a:xfrm>
            <a:off x="1377750" y="340977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DATE</a:t>
            </a:r>
            <a:endParaRPr/>
          </a:p>
        </p:txBody>
      </p:sp>
      <p:cxnSp>
        <p:nvCxnSpPr>
          <p:cNvPr id="1045" name="Google Shape;1045;p37"/>
          <p:cNvCxnSpPr>
            <a:stCxn id="1041" idx="2"/>
            <a:endCxn id="1042" idx="0"/>
          </p:cNvCxnSpPr>
          <p:nvPr/>
        </p:nvCxnSpPr>
        <p:spPr>
          <a:xfrm>
            <a:off x="4661700" y="2585925"/>
            <a:ext cx="0" cy="8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6" name="Google Shape;1046;p37"/>
          <p:cNvCxnSpPr>
            <a:endCxn id="1044" idx="0"/>
          </p:cNvCxnSpPr>
          <p:nvPr/>
        </p:nvCxnSpPr>
        <p:spPr>
          <a:xfrm flipH="1">
            <a:off x="2269950" y="2585975"/>
            <a:ext cx="1920000" cy="8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7" name="Google Shape;1047;p37"/>
          <p:cNvCxnSpPr>
            <a:endCxn id="1043" idx="0"/>
          </p:cNvCxnSpPr>
          <p:nvPr/>
        </p:nvCxnSpPr>
        <p:spPr>
          <a:xfrm>
            <a:off x="5234550" y="2585975"/>
            <a:ext cx="1818900" cy="8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8" name="Google Shape;1048;p37"/>
          <p:cNvSpPr/>
          <p:nvPr/>
        </p:nvSpPr>
        <p:spPr>
          <a:xfrm>
            <a:off x="6161250" y="190372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YEAR</a:t>
            </a:r>
            <a:endParaRPr/>
          </a:p>
        </p:txBody>
      </p:sp>
      <p:sp>
        <p:nvSpPr>
          <p:cNvPr id="1049" name="Google Shape;1049;p37"/>
          <p:cNvSpPr/>
          <p:nvPr/>
        </p:nvSpPr>
        <p:spPr>
          <a:xfrm>
            <a:off x="1377750" y="190372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TIME</a:t>
            </a:r>
            <a:endParaRPr/>
          </a:p>
        </p:txBody>
      </p:sp>
      <p:cxnSp>
        <p:nvCxnSpPr>
          <p:cNvPr id="1050" name="Google Shape;1050;p37"/>
          <p:cNvCxnSpPr>
            <a:stCxn id="1041" idx="1"/>
            <a:endCxn id="1049" idx="3"/>
          </p:cNvCxnSpPr>
          <p:nvPr/>
        </p:nvCxnSpPr>
        <p:spPr>
          <a:xfrm rot="10800000">
            <a:off x="3162300" y="2244825"/>
            <a:ext cx="38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1" name="Google Shape;1051;p37"/>
          <p:cNvCxnSpPr>
            <a:stCxn id="1041" idx="3"/>
            <a:endCxn id="1048" idx="1"/>
          </p:cNvCxnSpPr>
          <p:nvPr/>
        </p:nvCxnSpPr>
        <p:spPr>
          <a:xfrm>
            <a:off x="5774100" y="2244825"/>
            <a:ext cx="38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38"/>
          <p:cNvSpPr txBox="1"/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Календарные типы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057" name="Google Shape;1057;p3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3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3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3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3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3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063" name="Google Shape;1063;p3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3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3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3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3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3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3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3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3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3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3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3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3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3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3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3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3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3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3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3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083" name="Google Shape;1083;p3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4" name="Google Shape;1084;p3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38"/>
          <p:cNvSpPr/>
          <p:nvPr/>
        </p:nvSpPr>
        <p:spPr>
          <a:xfrm>
            <a:off x="3549300" y="1903725"/>
            <a:ext cx="22248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Календарные типы</a:t>
            </a:r>
            <a:endParaRPr/>
          </a:p>
        </p:txBody>
      </p:sp>
      <p:sp>
        <p:nvSpPr>
          <p:cNvPr id="1086" name="Google Shape;1086;p38"/>
          <p:cNvSpPr/>
          <p:nvPr/>
        </p:nvSpPr>
        <p:spPr>
          <a:xfrm>
            <a:off x="3769500" y="340977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DATETIME</a:t>
            </a:r>
            <a:endParaRPr/>
          </a:p>
        </p:txBody>
      </p:sp>
      <p:sp>
        <p:nvSpPr>
          <p:cNvPr id="1087" name="Google Shape;1087;p38"/>
          <p:cNvSpPr/>
          <p:nvPr/>
        </p:nvSpPr>
        <p:spPr>
          <a:xfrm>
            <a:off x="6161250" y="340977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TIMESTAMP</a:t>
            </a:r>
            <a:endParaRPr/>
          </a:p>
        </p:txBody>
      </p:sp>
      <p:sp>
        <p:nvSpPr>
          <p:cNvPr id="1088" name="Google Shape;1088;p38"/>
          <p:cNvSpPr/>
          <p:nvPr/>
        </p:nvSpPr>
        <p:spPr>
          <a:xfrm>
            <a:off x="1377750" y="340977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DATE</a:t>
            </a:r>
            <a:endParaRPr/>
          </a:p>
        </p:txBody>
      </p:sp>
      <p:cxnSp>
        <p:nvCxnSpPr>
          <p:cNvPr id="1089" name="Google Shape;1089;p38"/>
          <p:cNvCxnSpPr>
            <a:stCxn id="1085" idx="2"/>
            <a:endCxn id="1086" idx="0"/>
          </p:cNvCxnSpPr>
          <p:nvPr/>
        </p:nvCxnSpPr>
        <p:spPr>
          <a:xfrm>
            <a:off x="4661700" y="2585925"/>
            <a:ext cx="0" cy="8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0" name="Google Shape;1090;p38"/>
          <p:cNvCxnSpPr>
            <a:endCxn id="1088" idx="0"/>
          </p:cNvCxnSpPr>
          <p:nvPr/>
        </p:nvCxnSpPr>
        <p:spPr>
          <a:xfrm flipH="1">
            <a:off x="2269950" y="2585975"/>
            <a:ext cx="1920000" cy="8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1" name="Google Shape;1091;p38"/>
          <p:cNvCxnSpPr>
            <a:endCxn id="1087" idx="0"/>
          </p:cNvCxnSpPr>
          <p:nvPr/>
        </p:nvCxnSpPr>
        <p:spPr>
          <a:xfrm>
            <a:off x="5234550" y="2585975"/>
            <a:ext cx="1818900" cy="8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2" name="Google Shape;1092;p38"/>
          <p:cNvSpPr/>
          <p:nvPr/>
        </p:nvSpPr>
        <p:spPr>
          <a:xfrm>
            <a:off x="6161250" y="190372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YEAR</a:t>
            </a:r>
            <a:endParaRPr/>
          </a:p>
        </p:txBody>
      </p:sp>
      <p:sp>
        <p:nvSpPr>
          <p:cNvPr id="1093" name="Google Shape;1093;p38"/>
          <p:cNvSpPr/>
          <p:nvPr/>
        </p:nvSpPr>
        <p:spPr>
          <a:xfrm>
            <a:off x="1377750" y="1903725"/>
            <a:ext cx="1784400" cy="682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TIME</a:t>
            </a:r>
            <a:endParaRPr/>
          </a:p>
        </p:txBody>
      </p:sp>
      <p:cxnSp>
        <p:nvCxnSpPr>
          <p:cNvPr id="1094" name="Google Shape;1094;p38"/>
          <p:cNvCxnSpPr>
            <a:stCxn id="1085" idx="1"/>
            <a:endCxn id="1093" idx="3"/>
          </p:cNvCxnSpPr>
          <p:nvPr/>
        </p:nvCxnSpPr>
        <p:spPr>
          <a:xfrm rot="10800000">
            <a:off x="3162300" y="2244825"/>
            <a:ext cx="38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5" name="Google Shape;1095;p38"/>
          <p:cNvCxnSpPr>
            <a:stCxn id="1085" idx="3"/>
            <a:endCxn id="1092" idx="1"/>
          </p:cNvCxnSpPr>
          <p:nvPr/>
        </p:nvCxnSpPr>
        <p:spPr>
          <a:xfrm>
            <a:off x="5774100" y="2244825"/>
            <a:ext cx="38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39"/>
          <p:cNvSpPr txBox="1"/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Календарные типы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101" name="Google Shape;1101;p3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3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3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3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3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3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107" name="Google Shape;1107;p3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3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3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3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3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3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3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p3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3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3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3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3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3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3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3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3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3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3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3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3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127" name="Google Shape;1127;p3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8" name="Google Shape;1128;p3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39"/>
          <p:cNvSpPr/>
          <p:nvPr/>
        </p:nvSpPr>
        <p:spPr>
          <a:xfrm>
            <a:off x="3549300" y="1903725"/>
            <a:ext cx="22248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Календарные типы</a:t>
            </a:r>
            <a:endParaRPr/>
          </a:p>
        </p:txBody>
      </p:sp>
      <p:sp>
        <p:nvSpPr>
          <p:cNvPr id="1130" name="Google Shape;1130;p39"/>
          <p:cNvSpPr/>
          <p:nvPr/>
        </p:nvSpPr>
        <p:spPr>
          <a:xfrm>
            <a:off x="3769500" y="340977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DATETIME</a:t>
            </a:r>
            <a:endParaRPr/>
          </a:p>
        </p:txBody>
      </p:sp>
      <p:sp>
        <p:nvSpPr>
          <p:cNvPr id="1131" name="Google Shape;1131;p39"/>
          <p:cNvSpPr/>
          <p:nvPr/>
        </p:nvSpPr>
        <p:spPr>
          <a:xfrm>
            <a:off x="6161250" y="340977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TIMESTAMP</a:t>
            </a:r>
            <a:endParaRPr/>
          </a:p>
        </p:txBody>
      </p:sp>
      <p:sp>
        <p:nvSpPr>
          <p:cNvPr id="1132" name="Google Shape;1132;p39"/>
          <p:cNvSpPr/>
          <p:nvPr/>
        </p:nvSpPr>
        <p:spPr>
          <a:xfrm>
            <a:off x="1377750" y="340977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DATE</a:t>
            </a:r>
            <a:endParaRPr/>
          </a:p>
        </p:txBody>
      </p:sp>
      <p:cxnSp>
        <p:nvCxnSpPr>
          <p:cNvPr id="1133" name="Google Shape;1133;p39"/>
          <p:cNvCxnSpPr>
            <a:stCxn id="1129" idx="2"/>
            <a:endCxn id="1130" idx="0"/>
          </p:cNvCxnSpPr>
          <p:nvPr/>
        </p:nvCxnSpPr>
        <p:spPr>
          <a:xfrm>
            <a:off x="4661700" y="2585925"/>
            <a:ext cx="0" cy="8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4" name="Google Shape;1134;p39"/>
          <p:cNvCxnSpPr>
            <a:endCxn id="1132" idx="0"/>
          </p:cNvCxnSpPr>
          <p:nvPr/>
        </p:nvCxnSpPr>
        <p:spPr>
          <a:xfrm flipH="1">
            <a:off x="2269950" y="2585975"/>
            <a:ext cx="1920000" cy="8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5" name="Google Shape;1135;p39"/>
          <p:cNvCxnSpPr>
            <a:endCxn id="1131" idx="0"/>
          </p:cNvCxnSpPr>
          <p:nvPr/>
        </p:nvCxnSpPr>
        <p:spPr>
          <a:xfrm>
            <a:off x="5234550" y="2585975"/>
            <a:ext cx="1818900" cy="8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6" name="Google Shape;1136;p39"/>
          <p:cNvSpPr/>
          <p:nvPr/>
        </p:nvSpPr>
        <p:spPr>
          <a:xfrm>
            <a:off x="6161250" y="1903725"/>
            <a:ext cx="1784400" cy="682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YEAR</a:t>
            </a:r>
            <a:endParaRPr/>
          </a:p>
        </p:txBody>
      </p:sp>
      <p:sp>
        <p:nvSpPr>
          <p:cNvPr id="1137" name="Google Shape;1137;p39"/>
          <p:cNvSpPr/>
          <p:nvPr/>
        </p:nvSpPr>
        <p:spPr>
          <a:xfrm>
            <a:off x="1377750" y="190372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TIME</a:t>
            </a:r>
            <a:endParaRPr/>
          </a:p>
        </p:txBody>
      </p:sp>
      <p:cxnSp>
        <p:nvCxnSpPr>
          <p:cNvPr id="1138" name="Google Shape;1138;p39"/>
          <p:cNvCxnSpPr>
            <a:stCxn id="1129" idx="1"/>
            <a:endCxn id="1137" idx="3"/>
          </p:cNvCxnSpPr>
          <p:nvPr/>
        </p:nvCxnSpPr>
        <p:spPr>
          <a:xfrm rot="10800000">
            <a:off x="3162300" y="2244825"/>
            <a:ext cx="38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9" name="Google Shape;1139;p39"/>
          <p:cNvCxnSpPr>
            <a:stCxn id="1129" idx="3"/>
            <a:endCxn id="1136" idx="1"/>
          </p:cNvCxnSpPr>
          <p:nvPr/>
        </p:nvCxnSpPr>
        <p:spPr>
          <a:xfrm>
            <a:off x="5774100" y="2244825"/>
            <a:ext cx="38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40"/>
          <p:cNvSpPr txBox="1"/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Календарные типы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145" name="Google Shape;1145;p4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4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4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4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4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p4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151" name="Google Shape;1151;p4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4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4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4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4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4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4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4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4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4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4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4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4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4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4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4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4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4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" name="Google Shape;1169;p4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4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171" name="Google Shape;1171;p4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2" name="Google Shape;1172;p4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40"/>
          <p:cNvSpPr/>
          <p:nvPr/>
        </p:nvSpPr>
        <p:spPr>
          <a:xfrm>
            <a:off x="3549300" y="1903725"/>
            <a:ext cx="22248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Календарные типы</a:t>
            </a:r>
            <a:endParaRPr/>
          </a:p>
        </p:txBody>
      </p:sp>
      <p:sp>
        <p:nvSpPr>
          <p:cNvPr id="1174" name="Google Shape;1174;p40"/>
          <p:cNvSpPr/>
          <p:nvPr/>
        </p:nvSpPr>
        <p:spPr>
          <a:xfrm>
            <a:off x="3769500" y="340977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DATETIME</a:t>
            </a:r>
            <a:endParaRPr/>
          </a:p>
        </p:txBody>
      </p:sp>
      <p:sp>
        <p:nvSpPr>
          <p:cNvPr id="1175" name="Google Shape;1175;p40"/>
          <p:cNvSpPr/>
          <p:nvPr/>
        </p:nvSpPr>
        <p:spPr>
          <a:xfrm>
            <a:off x="6161250" y="340977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TIMESTAMP</a:t>
            </a:r>
            <a:endParaRPr/>
          </a:p>
        </p:txBody>
      </p:sp>
      <p:sp>
        <p:nvSpPr>
          <p:cNvPr id="1176" name="Google Shape;1176;p40"/>
          <p:cNvSpPr/>
          <p:nvPr/>
        </p:nvSpPr>
        <p:spPr>
          <a:xfrm>
            <a:off x="1377750" y="3409775"/>
            <a:ext cx="1784400" cy="682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DATE</a:t>
            </a:r>
            <a:endParaRPr/>
          </a:p>
        </p:txBody>
      </p:sp>
      <p:cxnSp>
        <p:nvCxnSpPr>
          <p:cNvPr id="1177" name="Google Shape;1177;p40"/>
          <p:cNvCxnSpPr>
            <a:stCxn id="1173" idx="2"/>
            <a:endCxn id="1174" idx="0"/>
          </p:cNvCxnSpPr>
          <p:nvPr/>
        </p:nvCxnSpPr>
        <p:spPr>
          <a:xfrm>
            <a:off x="4661700" y="2585925"/>
            <a:ext cx="0" cy="8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8" name="Google Shape;1178;p40"/>
          <p:cNvCxnSpPr>
            <a:endCxn id="1176" idx="0"/>
          </p:cNvCxnSpPr>
          <p:nvPr/>
        </p:nvCxnSpPr>
        <p:spPr>
          <a:xfrm flipH="1">
            <a:off x="2269950" y="2585975"/>
            <a:ext cx="1920000" cy="8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9" name="Google Shape;1179;p40"/>
          <p:cNvCxnSpPr>
            <a:endCxn id="1175" idx="0"/>
          </p:cNvCxnSpPr>
          <p:nvPr/>
        </p:nvCxnSpPr>
        <p:spPr>
          <a:xfrm>
            <a:off x="5234550" y="2585975"/>
            <a:ext cx="1818900" cy="8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0" name="Google Shape;1180;p40"/>
          <p:cNvSpPr/>
          <p:nvPr/>
        </p:nvSpPr>
        <p:spPr>
          <a:xfrm>
            <a:off x="6161250" y="190372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YEAR</a:t>
            </a:r>
            <a:endParaRPr/>
          </a:p>
        </p:txBody>
      </p:sp>
      <p:sp>
        <p:nvSpPr>
          <p:cNvPr id="1181" name="Google Shape;1181;p40"/>
          <p:cNvSpPr/>
          <p:nvPr/>
        </p:nvSpPr>
        <p:spPr>
          <a:xfrm>
            <a:off x="1377750" y="190372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TIME</a:t>
            </a:r>
            <a:endParaRPr/>
          </a:p>
        </p:txBody>
      </p:sp>
      <p:cxnSp>
        <p:nvCxnSpPr>
          <p:cNvPr id="1182" name="Google Shape;1182;p40"/>
          <p:cNvCxnSpPr>
            <a:stCxn id="1173" idx="1"/>
            <a:endCxn id="1181" idx="3"/>
          </p:cNvCxnSpPr>
          <p:nvPr/>
        </p:nvCxnSpPr>
        <p:spPr>
          <a:xfrm rot="10800000">
            <a:off x="3162300" y="2244825"/>
            <a:ext cx="38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3" name="Google Shape;1183;p40"/>
          <p:cNvCxnSpPr>
            <a:stCxn id="1173" idx="3"/>
            <a:endCxn id="1180" idx="1"/>
          </p:cNvCxnSpPr>
          <p:nvPr/>
        </p:nvCxnSpPr>
        <p:spPr>
          <a:xfrm>
            <a:off x="5774100" y="2244825"/>
            <a:ext cx="38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41"/>
          <p:cNvSpPr txBox="1"/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Календарные типы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189" name="Google Shape;1189;p4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p4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p4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4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4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4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195" name="Google Shape;1195;p4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4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4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4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4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4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4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4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4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4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4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6" name="Google Shape;1206;p4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p4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" name="Google Shape;1208;p4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" name="Google Shape;1209;p4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4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" name="Google Shape;1211;p4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" name="Google Shape;1212;p4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" name="Google Shape;1213;p4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" name="Google Shape;1214;p4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215" name="Google Shape;1215;p4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6" name="Google Shape;1216;p4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7" name="Google Shape;1217;p41"/>
          <p:cNvSpPr/>
          <p:nvPr/>
        </p:nvSpPr>
        <p:spPr>
          <a:xfrm>
            <a:off x="3549300" y="1903725"/>
            <a:ext cx="22248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Календарные типы</a:t>
            </a:r>
            <a:endParaRPr/>
          </a:p>
        </p:txBody>
      </p:sp>
      <p:sp>
        <p:nvSpPr>
          <p:cNvPr id="1218" name="Google Shape;1218;p41"/>
          <p:cNvSpPr/>
          <p:nvPr/>
        </p:nvSpPr>
        <p:spPr>
          <a:xfrm>
            <a:off x="3769500" y="3409775"/>
            <a:ext cx="1784400" cy="682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DATETIME</a:t>
            </a:r>
            <a:endParaRPr/>
          </a:p>
        </p:txBody>
      </p:sp>
      <p:sp>
        <p:nvSpPr>
          <p:cNvPr id="1219" name="Google Shape;1219;p41"/>
          <p:cNvSpPr/>
          <p:nvPr/>
        </p:nvSpPr>
        <p:spPr>
          <a:xfrm>
            <a:off x="6161250" y="340977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TIMESTAMP</a:t>
            </a:r>
            <a:endParaRPr/>
          </a:p>
        </p:txBody>
      </p:sp>
      <p:sp>
        <p:nvSpPr>
          <p:cNvPr id="1220" name="Google Shape;1220;p41"/>
          <p:cNvSpPr/>
          <p:nvPr/>
        </p:nvSpPr>
        <p:spPr>
          <a:xfrm>
            <a:off x="1377750" y="340977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DATE</a:t>
            </a:r>
            <a:endParaRPr/>
          </a:p>
        </p:txBody>
      </p:sp>
      <p:cxnSp>
        <p:nvCxnSpPr>
          <p:cNvPr id="1221" name="Google Shape;1221;p41"/>
          <p:cNvCxnSpPr>
            <a:stCxn id="1217" idx="2"/>
            <a:endCxn id="1218" idx="0"/>
          </p:cNvCxnSpPr>
          <p:nvPr/>
        </p:nvCxnSpPr>
        <p:spPr>
          <a:xfrm>
            <a:off x="4661700" y="2585925"/>
            <a:ext cx="0" cy="8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2" name="Google Shape;1222;p41"/>
          <p:cNvCxnSpPr>
            <a:endCxn id="1220" idx="0"/>
          </p:cNvCxnSpPr>
          <p:nvPr/>
        </p:nvCxnSpPr>
        <p:spPr>
          <a:xfrm flipH="1">
            <a:off x="2269950" y="2585975"/>
            <a:ext cx="1920000" cy="8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3" name="Google Shape;1223;p41"/>
          <p:cNvCxnSpPr>
            <a:endCxn id="1219" idx="0"/>
          </p:cNvCxnSpPr>
          <p:nvPr/>
        </p:nvCxnSpPr>
        <p:spPr>
          <a:xfrm>
            <a:off x="5234550" y="2585975"/>
            <a:ext cx="1818900" cy="8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4" name="Google Shape;1224;p41"/>
          <p:cNvSpPr/>
          <p:nvPr/>
        </p:nvSpPr>
        <p:spPr>
          <a:xfrm>
            <a:off x="6161250" y="190372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YEAR</a:t>
            </a:r>
            <a:endParaRPr/>
          </a:p>
        </p:txBody>
      </p:sp>
      <p:sp>
        <p:nvSpPr>
          <p:cNvPr id="1225" name="Google Shape;1225;p41"/>
          <p:cNvSpPr/>
          <p:nvPr/>
        </p:nvSpPr>
        <p:spPr>
          <a:xfrm>
            <a:off x="1377750" y="190372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TIME</a:t>
            </a:r>
            <a:endParaRPr/>
          </a:p>
        </p:txBody>
      </p:sp>
      <p:cxnSp>
        <p:nvCxnSpPr>
          <p:cNvPr id="1226" name="Google Shape;1226;p41"/>
          <p:cNvCxnSpPr>
            <a:stCxn id="1217" idx="1"/>
            <a:endCxn id="1225" idx="3"/>
          </p:cNvCxnSpPr>
          <p:nvPr/>
        </p:nvCxnSpPr>
        <p:spPr>
          <a:xfrm rot="10800000">
            <a:off x="3162300" y="2244825"/>
            <a:ext cx="38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7" name="Google Shape;1227;p41"/>
          <p:cNvCxnSpPr>
            <a:stCxn id="1217" idx="3"/>
            <a:endCxn id="1224" idx="1"/>
          </p:cNvCxnSpPr>
          <p:nvPr/>
        </p:nvCxnSpPr>
        <p:spPr>
          <a:xfrm>
            <a:off x="5774100" y="2244825"/>
            <a:ext cx="38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Введение в SQL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2" name="Google Shape;122;p15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Стандарт SQL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Описание данных DDL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Управление данными DML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Комментарии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Ключевые слова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Кавычки и их использование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49" name="Google Shape;149;p1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42"/>
          <p:cNvSpPr txBox="1"/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Календарные типы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33" name="Google Shape;1233;p4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4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4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4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4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4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239" name="Google Shape;1239;p4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0" name="Google Shape;1240;p4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1" name="Google Shape;1241;p4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p4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p4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4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4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4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4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4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4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4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4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4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4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4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4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4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4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" name="Google Shape;1258;p4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259" name="Google Shape;1259;p42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0" name="Google Shape;1260;p4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" name="Google Shape;1261;p42"/>
          <p:cNvSpPr/>
          <p:nvPr/>
        </p:nvSpPr>
        <p:spPr>
          <a:xfrm>
            <a:off x="3549300" y="1903725"/>
            <a:ext cx="22248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Календарные типы</a:t>
            </a:r>
            <a:endParaRPr/>
          </a:p>
        </p:txBody>
      </p:sp>
      <p:sp>
        <p:nvSpPr>
          <p:cNvPr id="1262" name="Google Shape;1262;p42"/>
          <p:cNvSpPr/>
          <p:nvPr/>
        </p:nvSpPr>
        <p:spPr>
          <a:xfrm>
            <a:off x="3769500" y="340977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DATETIME</a:t>
            </a:r>
            <a:endParaRPr/>
          </a:p>
        </p:txBody>
      </p:sp>
      <p:sp>
        <p:nvSpPr>
          <p:cNvPr id="1263" name="Google Shape;1263;p42"/>
          <p:cNvSpPr/>
          <p:nvPr/>
        </p:nvSpPr>
        <p:spPr>
          <a:xfrm>
            <a:off x="6161250" y="3409775"/>
            <a:ext cx="1784400" cy="682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TIMESTAMP</a:t>
            </a:r>
            <a:endParaRPr/>
          </a:p>
        </p:txBody>
      </p:sp>
      <p:sp>
        <p:nvSpPr>
          <p:cNvPr id="1264" name="Google Shape;1264;p42"/>
          <p:cNvSpPr/>
          <p:nvPr/>
        </p:nvSpPr>
        <p:spPr>
          <a:xfrm>
            <a:off x="1377750" y="340977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DATE</a:t>
            </a:r>
            <a:endParaRPr/>
          </a:p>
        </p:txBody>
      </p:sp>
      <p:cxnSp>
        <p:nvCxnSpPr>
          <p:cNvPr id="1265" name="Google Shape;1265;p42"/>
          <p:cNvCxnSpPr>
            <a:stCxn id="1261" idx="2"/>
            <a:endCxn id="1262" idx="0"/>
          </p:cNvCxnSpPr>
          <p:nvPr/>
        </p:nvCxnSpPr>
        <p:spPr>
          <a:xfrm>
            <a:off x="4661700" y="2585925"/>
            <a:ext cx="0" cy="8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6" name="Google Shape;1266;p42"/>
          <p:cNvCxnSpPr>
            <a:endCxn id="1264" idx="0"/>
          </p:cNvCxnSpPr>
          <p:nvPr/>
        </p:nvCxnSpPr>
        <p:spPr>
          <a:xfrm flipH="1">
            <a:off x="2269950" y="2585975"/>
            <a:ext cx="1920000" cy="8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7" name="Google Shape;1267;p42"/>
          <p:cNvCxnSpPr>
            <a:endCxn id="1263" idx="0"/>
          </p:cNvCxnSpPr>
          <p:nvPr/>
        </p:nvCxnSpPr>
        <p:spPr>
          <a:xfrm>
            <a:off x="5234550" y="2585975"/>
            <a:ext cx="1818900" cy="8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8" name="Google Shape;1268;p42"/>
          <p:cNvSpPr/>
          <p:nvPr/>
        </p:nvSpPr>
        <p:spPr>
          <a:xfrm>
            <a:off x="6161250" y="190372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YEAR</a:t>
            </a:r>
            <a:endParaRPr/>
          </a:p>
        </p:txBody>
      </p:sp>
      <p:sp>
        <p:nvSpPr>
          <p:cNvPr id="1269" name="Google Shape;1269;p42"/>
          <p:cNvSpPr/>
          <p:nvPr/>
        </p:nvSpPr>
        <p:spPr>
          <a:xfrm>
            <a:off x="1377750" y="190372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TIME</a:t>
            </a:r>
            <a:endParaRPr/>
          </a:p>
        </p:txBody>
      </p:sp>
      <p:cxnSp>
        <p:nvCxnSpPr>
          <p:cNvPr id="1270" name="Google Shape;1270;p42"/>
          <p:cNvCxnSpPr>
            <a:stCxn id="1261" idx="1"/>
            <a:endCxn id="1269" idx="3"/>
          </p:cNvCxnSpPr>
          <p:nvPr/>
        </p:nvCxnSpPr>
        <p:spPr>
          <a:xfrm rot="10800000">
            <a:off x="3162300" y="2244825"/>
            <a:ext cx="38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1" name="Google Shape;1271;p42"/>
          <p:cNvCxnSpPr>
            <a:stCxn id="1261" idx="3"/>
            <a:endCxn id="1268" idx="1"/>
          </p:cNvCxnSpPr>
          <p:nvPr/>
        </p:nvCxnSpPr>
        <p:spPr>
          <a:xfrm>
            <a:off x="5774100" y="2244825"/>
            <a:ext cx="38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p43"/>
          <p:cNvSpPr txBox="1"/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Формат календарных типов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77" name="Google Shape;1277;p4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8" name="Google Shape;1278;p4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9" name="Google Shape;1279;p4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0" name="Google Shape;1280;p4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" name="Google Shape;1281;p4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4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283" name="Google Shape;1283;p4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4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4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" name="Google Shape;1286;p4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7" name="Google Shape;1287;p4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8" name="Google Shape;1288;p4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9" name="Google Shape;1289;p4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0" name="Google Shape;1290;p4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1" name="Google Shape;1291;p4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2" name="Google Shape;1292;p4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3" name="Google Shape;1293;p4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4" name="Google Shape;1294;p4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5" name="Google Shape;1295;p4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6" name="Google Shape;1296;p4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7" name="Google Shape;1297;p4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8" name="Google Shape;1298;p4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9" name="Google Shape;1299;p4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0" name="Google Shape;1300;p4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1" name="Google Shape;1301;p4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2" name="Google Shape;1302;p4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303" name="Google Shape;1303;p4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4" name="Google Shape;1304;p4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05" name="Google Shape;1305;p43"/>
          <p:cNvGraphicFramePr/>
          <p:nvPr/>
        </p:nvGraphicFramePr>
        <p:xfrm>
          <a:off x="1248475" y="179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{FC47BC90-16C5-4749-AD52-C75632B1BA55}</a:tableStyleId>
              </a:tblPr>
              <a:tblGrid>
                <a:gridCol w="3037925"/>
                <a:gridCol w="3037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Тип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Формат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YEAR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DATE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‘0000-00-00’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‘00:00:00’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TIMESTAMP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‘0000-00-00 00:00:00’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DATETIME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‘0000-00-00 00:00:00’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p44"/>
          <p:cNvSpPr txBox="1"/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Объем памяти календарных типов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311" name="Google Shape;1311;p4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p4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3" name="Google Shape;1313;p4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4" name="Google Shape;1314;p4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5" name="Google Shape;1315;p4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p4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317" name="Google Shape;1317;p4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8" name="Google Shape;1318;p4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9" name="Google Shape;1319;p4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0" name="Google Shape;1320;p4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1" name="Google Shape;1321;p4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2" name="Google Shape;1322;p4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3" name="Google Shape;1323;p4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" name="Google Shape;1324;p4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5" name="Google Shape;1325;p4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" name="Google Shape;1326;p4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4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4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" name="Google Shape;1329;p4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0" name="Google Shape;1330;p4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1" name="Google Shape;1331;p4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" name="Google Shape;1332;p4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3" name="Google Shape;1333;p4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4" name="Google Shape;1334;p4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p4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6" name="Google Shape;1336;p4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337" name="Google Shape;1337;p4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8" name="Google Shape;1338;p4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" name="Google Shape;1339;p44"/>
          <p:cNvSpPr txBox="1"/>
          <p:nvPr/>
        </p:nvSpPr>
        <p:spPr>
          <a:xfrm>
            <a:off x="1142375" y="1478975"/>
            <a:ext cx="1276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YEAR</a:t>
            </a:r>
            <a:endParaRPr/>
          </a:p>
        </p:txBody>
      </p:sp>
      <p:sp>
        <p:nvSpPr>
          <p:cNvPr id="1340" name="Google Shape;1340;p44"/>
          <p:cNvSpPr txBox="1"/>
          <p:nvPr/>
        </p:nvSpPr>
        <p:spPr>
          <a:xfrm>
            <a:off x="1142375" y="2016875"/>
            <a:ext cx="1276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DATE</a:t>
            </a:r>
            <a:endParaRPr/>
          </a:p>
        </p:txBody>
      </p:sp>
      <p:sp>
        <p:nvSpPr>
          <p:cNvPr id="1341" name="Google Shape;1341;p44"/>
          <p:cNvSpPr txBox="1"/>
          <p:nvPr/>
        </p:nvSpPr>
        <p:spPr>
          <a:xfrm>
            <a:off x="1142375" y="2554775"/>
            <a:ext cx="1276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TIME</a:t>
            </a:r>
            <a:endParaRPr/>
          </a:p>
        </p:txBody>
      </p:sp>
      <p:sp>
        <p:nvSpPr>
          <p:cNvPr id="1342" name="Google Shape;1342;p44"/>
          <p:cNvSpPr txBox="1"/>
          <p:nvPr/>
        </p:nvSpPr>
        <p:spPr>
          <a:xfrm>
            <a:off x="1142375" y="3092675"/>
            <a:ext cx="1276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TIMESTAMP</a:t>
            </a:r>
            <a:endParaRPr/>
          </a:p>
        </p:txBody>
      </p:sp>
      <p:sp>
        <p:nvSpPr>
          <p:cNvPr id="1343" name="Google Shape;1343;p44"/>
          <p:cNvSpPr txBox="1"/>
          <p:nvPr/>
        </p:nvSpPr>
        <p:spPr>
          <a:xfrm>
            <a:off x="1142375" y="3630575"/>
            <a:ext cx="1276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DATETIME</a:t>
            </a:r>
            <a:endParaRPr/>
          </a:p>
        </p:txBody>
      </p:sp>
      <p:sp>
        <p:nvSpPr>
          <p:cNvPr id="1344" name="Google Shape;1344;p44"/>
          <p:cNvSpPr/>
          <p:nvPr/>
        </p:nvSpPr>
        <p:spPr>
          <a:xfrm>
            <a:off x="2761725" y="15442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5" name="Google Shape;1345;p44"/>
          <p:cNvSpPr/>
          <p:nvPr/>
        </p:nvSpPr>
        <p:spPr>
          <a:xfrm>
            <a:off x="2761725" y="20821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6" name="Google Shape;1346;p44"/>
          <p:cNvSpPr/>
          <p:nvPr/>
        </p:nvSpPr>
        <p:spPr>
          <a:xfrm>
            <a:off x="3429600" y="20821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7" name="Google Shape;1347;p44"/>
          <p:cNvSpPr/>
          <p:nvPr/>
        </p:nvSpPr>
        <p:spPr>
          <a:xfrm>
            <a:off x="2761725" y="26200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8" name="Google Shape;1348;p44"/>
          <p:cNvSpPr/>
          <p:nvPr/>
        </p:nvSpPr>
        <p:spPr>
          <a:xfrm>
            <a:off x="3429600" y="26200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9" name="Google Shape;1349;p44"/>
          <p:cNvSpPr/>
          <p:nvPr/>
        </p:nvSpPr>
        <p:spPr>
          <a:xfrm>
            <a:off x="4097463" y="26200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0" name="Google Shape;1350;p44"/>
          <p:cNvSpPr/>
          <p:nvPr/>
        </p:nvSpPr>
        <p:spPr>
          <a:xfrm>
            <a:off x="2761725" y="31579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1" name="Google Shape;1351;p44"/>
          <p:cNvSpPr/>
          <p:nvPr/>
        </p:nvSpPr>
        <p:spPr>
          <a:xfrm>
            <a:off x="3429600" y="31579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2" name="Google Shape;1352;p44"/>
          <p:cNvSpPr/>
          <p:nvPr/>
        </p:nvSpPr>
        <p:spPr>
          <a:xfrm>
            <a:off x="4097463" y="31579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" name="Google Shape;1353;p44"/>
          <p:cNvSpPr/>
          <p:nvPr/>
        </p:nvSpPr>
        <p:spPr>
          <a:xfrm>
            <a:off x="4765346" y="31579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44"/>
          <p:cNvSpPr/>
          <p:nvPr/>
        </p:nvSpPr>
        <p:spPr>
          <a:xfrm>
            <a:off x="2761725" y="36958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" name="Google Shape;1355;p44"/>
          <p:cNvSpPr/>
          <p:nvPr/>
        </p:nvSpPr>
        <p:spPr>
          <a:xfrm>
            <a:off x="3429600" y="36958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6" name="Google Shape;1356;p44"/>
          <p:cNvSpPr/>
          <p:nvPr/>
        </p:nvSpPr>
        <p:spPr>
          <a:xfrm>
            <a:off x="4097463" y="36958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7" name="Google Shape;1357;p44"/>
          <p:cNvSpPr/>
          <p:nvPr/>
        </p:nvSpPr>
        <p:spPr>
          <a:xfrm>
            <a:off x="4765346" y="36958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44"/>
          <p:cNvSpPr/>
          <p:nvPr/>
        </p:nvSpPr>
        <p:spPr>
          <a:xfrm>
            <a:off x="5433225" y="36958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" name="Google Shape;1359;p44"/>
          <p:cNvSpPr/>
          <p:nvPr/>
        </p:nvSpPr>
        <p:spPr>
          <a:xfrm>
            <a:off x="6101100" y="36958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" name="Google Shape;1360;p44"/>
          <p:cNvSpPr/>
          <p:nvPr/>
        </p:nvSpPr>
        <p:spPr>
          <a:xfrm>
            <a:off x="6768975" y="36958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44"/>
          <p:cNvSpPr/>
          <p:nvPr/>
        </p:nvSpPr>
        <p:spPr>
          <a:xfrm>
            <a:off x="7436850" y="36958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" name="Google Shape;1362;p44"/>
          <p:cNvSpPr/>
          <p:nvPr/>
        </p:nvSpPr>
        <p:spPr>
          <a:xfrm>
            <a:off x="4097463" y="2082125"/>
            <a:ext cx="571200" cy="27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p45"/>
          <p:cNvSpPr txBox="1"/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ENUM и SET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368" name="Google Shape;1368;p4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9" name="Google Shape;1369;p4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0" name="Google Shape;1370;p4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1" name="Google Shape;1371;p4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2" name="Google Shape;1372;p4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3" name="Google Shape;1373;p4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374" name="Google Shape;1374;p4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5" name="Google Shape;1375;p4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6" name="Google Shape;1376;p4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7" name="Google Shape;1377;p4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8" name="Google Shape;1378;p4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9" name="Google Shape;1379;p4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4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4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4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4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4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4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6" name="Google Shape;1386;p4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4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8" name="Google Shape;1388;p4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9" name="Google Shape;1389;p4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0" name="Google Shape;1390;p4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1" name="Google Shape;1391;p4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4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3" name="Google Shape;1393;p4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394" name="Google Shape;1394;p4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5" name="Google Shape;1395;p4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6" name="Google Shape;1396;p45"/>
          <p:cNvSpPr/>
          <p:nvPr/>
        </p:nvSpPr>
        <p:spPr>
          <a:xfrm>
            <a:off x="1759475" y="1395750"/>
            <a:ext cx="15903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ENUM</a:t>
            </a:r>
            <a:endParaRPr/>
          </a:p>
        </p:txBody>
      </p:sp>
      <p:sp>
        <p:nvSpPr>
          <p:cNvPr id="1397" name="Google Shape;1397;p45"/>
          <p:cNvSpPr/>
          <p:nvPr/>
        </p:nvSpPr>
        <p:spPr>
          <a:xfrm>
            <a:off x="4940075" y="1395750"/>
            <a:ext cx="15903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SET</a:t>
            </a:r>
            <a:endParaRPr/>
          </a:p>
        </p:txBody>
      </p:sp>
      <p:sp>
        <p:nvSpPr>
          <p:cNvPr id="1398" name="Google Shape;1398;p45"/>
          <p:cNvSpPr/>
          <p:nvPr/>
        </p:nvSpPr>
        <p:spPr>
          <a:xfrm>
            <a:off x="1759475" y="2264000"/>
            <a:ext cx="47709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‘first’,’second’,’third’</a:t>
            </a:r>
            <a:endParaRPr/>
          </a:p>
        </p:txBody>
      </p:sp>
      <p:sp>
        <p:nvSpPr>
          <p:cNvPr id="1399" name="Google Shape;1399;p45"/>
          <p:cNvSpPr/>
          <p:nvPr/>
        </p:nvSpPr>
        <p:spPr>
          <a:xfrm>
            <a:off x="1759475" y="3132250"/>
            <a:ext cx="15903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first</a:t>
            </a:r>
            <a:endParaRPr/>
          </a:p>
        </p:txBody>
      </p:sp>
      <p:sp>
        <p:nvSpPr>
          <p:cNvPr id="1400" name="Google Shape;1400;p45"/>
          <p:cNvSpPr/>
          <p:nvPr/>
        </p:nvSpPr>
        <p:spPr>
          <a:xfrm>
            <a:off x="1759475" y="4000500"/>
            <a:ext cx="15903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third</a:t>
            </a:r>
            <a:endParaRPr/>
          </a:p>
        </p:txBody>
      </p:sp>
      <p:sp>
        <p:nvSpPr>
          <p:cNvPr id="1401" name="Google Shape;1401;p45"/>
          <p:cNvSpPr/>
          <p:nvPr/>
        </p:nvSpPr>
        <p:spPr>
          <a:xfrm>
            <a:off x="4940075" y="3132250"/>
            <a:ext cx="15903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first,third</a:t>
            </a:r>
            <a:endParaRPr/>
          </a:p>
        </p:txBody>
      </p:sp>
      <p:sp>
        <p:nvSpPr>
          <p:cNvPr id="1402" name="Google Shape;1402;p45"/>
          <p:cNvSpPr/>
          <p:nvPr/>
        </p:nvSpPr>
        <p:spPr>
          <a:xfrm>
            <a:off x="4940075" y="4000500"/>
            <a:ext cx="15903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first,second,third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p46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Базы данных. Интерактивный курс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1408" name="Google Shape;140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9" name="Google Shape;1409;p46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Введение в SQL. Типы данных. Индексы. CRUD-операции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1410" name="Google Shape;1410;p4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1" name="Google Shape;1411;p4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2" name="Google Shape;1412;p4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3" name="Google Shape;1413;p4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4" name="Google Shape;1414;p4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5" name="Google Shape;1415;p4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416" name="Google Shape;1416;p4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7" name="Google Shape;1417;p4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8" name="Google Shape;1418;p4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9" name="Google Shape;1419;p46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0" name="Google Shape;1420;p46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1" name="Google Shape;1421;p46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2" name="Google Shape;1422;p46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3" name="Google Shape;1423;p46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4" name="Google Shape;1424;p46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5" name="Google Shape;1425;p46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6" name="Google Shape;1426;p46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7" name="Google Shape;1427;p46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8" name="Google Shape;1428;p46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9" name="Google Shape;1429;p46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46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1" name="Google Shape;1431;p46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2" name="Google Shape;1432;p46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3" name="Google Shape;1433;p46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4" name="Google Shape;1434;p46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5" name="Google Shape;1435;p46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2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439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p47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Индексы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441" name="Google Shape;1441;p47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Индексы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Устройство индекса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Типы индексов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Атрибут AUTO_INCREMENT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Управление индексами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442" name="Google Shape;1442;p4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3" name="Google Shape;1443;p4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4" name="Google Shape;1444;p4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5" name="Google Shape;1445;p4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6" name="Google Shape;1446;p4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7" name="Google Shape;1447;p4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448" name="Google Shape;1448;p4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9" name="Google Shape;1449;p4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0" name="Google Shape;1450;p4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1" name="Google Shape;1451;p4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2" name="Google Shape;1452;p4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4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4" name="Google Shape;1454;p4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5" name="Google Shape;1455;p4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6" name="Google Shape;1456;p4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7" name="Google Shape;1457;p4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8" name="Google Shape;1458;p4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9" name="Google Shape;1459;p4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0" name="Google Shape;1460;p4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1" name="Google Shape;1461;p4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2" name="Google Shape;1462;p4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3" name="Google Shape;1463;p4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4" name="Google Shape;1464;p4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5" name="Google Shape;1465;p4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6" name="Google Shape;1466;p4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7" name="Google Shape;1467;p4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468" name="Google Shape;1468;p4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9" name="Google Shape;1469;p4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473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p48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Сортировка в индексе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475" name="Google Shape;1475;p4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6" name="Google Shape;1476;p4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7" name="Google Shape;1477;p4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8" name="Google Shape;1478;p4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9" name="Google Shape;1479;p4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0" name="Google Shape;1480;p4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481" name="Google Shape;1481;p4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2" name="Google Shape;1482;p4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3" name="Google Shape;1483;p4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4" name="Google Shape;1484;p4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5" name="Google Shape;1485;p4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6" name="Google Shape;1486;p4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7" name="Google Shape;1487;p4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8" name="Google Shape;1488;p4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9" name="Google Shape;1489;p4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0" name="Google Shape;1490;p4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1" name="Google Shape;1491;p4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2" name="Google Shape;1492;p4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3" name="Google Shape;1493;p4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4" name="Google Shape;1494;p4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5" name="Google Shape;1495;p4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6" name="Google Shape;1496;p4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7" name="Google Shape;1497;p4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8" name="Google Shape;1498;p4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9" name="Google Shape;1499;p4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0" name="Google Shape;1500;p4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501" name="Google Shape;1501;p4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2" name="Google Shape;1502;p4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3" name="Google Shape;1503;p48"/>
          <p:cNvSpPr/>
          <p:nvPr/>
        </p:nvSpPr>
        <p:spPr>
          <a:xfrm>
            <a:off x="1890200" y="2008325"/>
            <a:ext cx="1072200" cy="41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1504" name="Google Shape;1504;p48"/>
          <p:cNvSpPr/>
          <p:nvPr/>
        </p:nvSpPr>
        <p:spPr>
          <a:xfrm>
            <a:off x="1890200" y="2426225"/>
            <a:ext cx="1072200" cy="41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1505" name="Google Shape;1505;p48"/>
          <p:cNvSpPr/>
          <p:nvPr/>
        </p:nvSpPr>
        <p:spPr>
          <a:xfrm>
            <a:off x="1890200" y="2844125"/>
            <a:ext cx="1072200" cy="41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1506" name="Google Shape;1506;p48"/>
          <p:cNvSpPr/>
          <p:nvPr/>
        </p:nvSpPr>
        <p:spPr>
          <a:xfrm>
            <a:off x="1890200" y="3262025"/>
            <a:ext cx="1072200" cy="41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1507" name="Google Shape;1507;p48"/>
          <p:cNvSpPr/>
          <p:nvPr/>
        </p:nvSpPr>
        <p:spPr>
          <a:xfrm>
            <a:off x="1890200" y="3679925"/>
            <a:ext cx="1072200" cy="41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endParaRPr/>
          </a:p>
        </p:txBody>
      </p:sp>
      <p:sp>
        <p:nvSpPr>
          <p:cNvPr id="1508" name="Google Shape;1508;p48"/>
          <p:cNvSpPr/>
          <p:nvPr/>
        </p:nvSpPr>
        <p:spPr>
          <a:xfrm>
            <a:off x="1890200" y="4097825"/>
            <a:ext cx="1072200" cy="41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</a:t>
            </a:r>
            <a:endParaRPr/>
          </a:p>
        </p:txBody>
      </p:sp>
      <p:sp>
        <p:nvSpPr>
          <p:cNvPr id="1509" name="Google Shape;1509;p48"/>
          <p:cNvSpPr/>
          <p:nvPr/>
        </p:nvSpPr>
        <p:spPr>
          <a:xfrm>
            <a:off x="4441700" y="2008325"/>
            <a:ext cx="1072200" cy="41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1510" name="Google Shape;1510;p48"/>
          <p:cNvSpPr/>
          <p:nvPr/>
        </p:nvSpPr>
        <p:spPr>
          <a:xfrm>
            <a:off x="4441700" y="2426225"/>
            <a:ext cx="1072200" cy="41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</a:t>
            </a:r>
            <a:endParaRPr/>
          </a:p>
        </p:txBody>
      </p:sp>
      <p:sp>
        <p:nvSpPr>
          <p:cNvPr id="1511" name="Google Shape;1511;p48"/>
          <p:cNvSpPr/>
          <p:nvPr/>
        </p:nvSpPr>
        <p:spPr>
          <a:xfrm>
            <a:off x="4441700" y="2844125"/>
            <a:ext cx="1072200" cy="41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1512" name="Google Shape;1512;p48"/>
          <p:cNvSpPr/>
          <p:nvPr/>
        </p:nvSpPr>
        <p:spPr>
          <a:xfrm>
            <a:off x="4441700" y="3262025"/>
            <a:ext cx="1072200" cy="41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endParaRPr/>
          </a:p>
        </p:txBody>
      </p:sp>
      <p:sp>
        <p:nvSpPr>
          <p:cNvPr id="1513" name="Google Shape;1513;p48"/>
          <p:cNvSpPr/>
          <p:nvPr/>
        </p:nvSpPr>
        <p:spPr>
          <a:xfrm>
            <a:off x="4441700" y="3679925"/>
            <a:ext cx="1072200" cy="41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1514" name="Google Shape;1514;p48"/>
          <p:cNvSpPr/>
          <p:nvPr/>
        </p:nvSpPr>
        <p:spPr>
          <a:xfrm>
            <a:off x="4441700" y="4097825"/>
            <a:ext cx="1072200" cy="41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1515" name="Google Shape;1515;p48"/>
          <p:cNvSpPr/>
          <p:nvPr/>
        </p:nvSpPr>
        <p:spPr>
          <a:xfrm>
            <a:off x="5513900" y="2008325"/>
            <a:ext cx="2192400" cy="41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Модули памяти</a:t>
            </a:r>
            <a:endParaRPr/>
          </a:p>
        </p:txBody>
      </p:sp>
      <p:sp>
        <p:nvSpPr>
          <p:cNvPr id="1516" name="Google Shape;1516;p48"/>
          <p:cNvSpPr/>
          <p:nvPr/>
        </p:nvSpPr>
        <p:spPr>
          <a:xfrm>
            <a:off x="5513900" y="2426225"/>
            <a:ext cx="2192400" cy="41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Блоки питания</a:t>
            </a:r>
            <a:endParaRPr/>
          </a:p>
        </p:txBody>
      </p:sp>
      <p:sp>
        <p:nvSpPr>
          <p:cNvPr id="1517" name="Google Shape;1517;p48"/>
          <p:cNvSpPr/>
          <p:nvPr/>
        </p:nvSpPr>
        <p:spPr>
          <a:xfrm>
            <a:off x="5513900" y="2844125"/>
            <a:ext cx="2192400" cy="41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Материнские платы</a:t>
            </a:r>
            <a:endParaRPr/>
          </a:p>
        </p:txBody>
      </p:sp>
      <p:sp>
        <p:nvSpPr>
          <p:cNvPr id="1518" name="Google Shape;1518;p48"/>
          <p:cNvSpPr/>
          <p:nvPr/>
        </p:nvSpPr>
        <p:spPr>
          <a:xfrm>
            <a:off x="5513900" y="3262025"/>
            <a:ext cx="2192400" cy="41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Жесткие диски и SSD</a:t>
            </a:r>
            <a:endParaRPr/>
          </a:p>
        </p:txBody>
      </p:sp>
      <p:sp>
        <p:nvSpPr>
          <p:cNvPr id="1519" name="Google Shape;1519;p48"/>
          <p:cNvSpPr/>
          <p:nvPr/>
        </p:nvSpPr>
        <p:spPr>
          <a:xfrm>
            <a:off x="5513900" y="3679925"/>
            <a:ext cx="2192400" cy="41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Процессоры</a:t>
            </a:r>
            <a:endParaRPr/>
          </a:p>
        </p:txBody>
      </p:sp>
      <p:sp>
        <p:nvSpPr>
          <p:cNvPr id="1520" name="Google Shape;1520;p48"/>
          <p:cNvSpPr/>
          <p:nvPr/>
        </p:nvSpPr>
        <p:spPr>
          <a:xfrm>
            <a:off x="5513900" y="4097825"/>
            <a:ext cx="2192400" cy="41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Видеокарты</a:t>
            </a:r>
            <a:endParaRPr/>
          </a:p>
        </p:txBody>
      </p:sp>
      <p:cxnSp>
        <p:nvCxnSpPr>
          <p:cNvPr id="1521" name="Google Shape;1521;p48"/>
          <p:cNvCxnSpPr>
            <a:endCxn id="1513" idx="1"/>
          </p:cNvCxnSpPr>
          <p:nvPr/>
        </p:nvCxnSpPr>
        <p:spPr>
          <a:xfrm>
            <a:off x="2962400" y="2217275"/>
            <a:ext cx="1479300" cy="167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2" name="Google Shape;1522;p48"/>
          <p:cNvCxnSpPr>
            <a:stCxn id="1504" idx="3"/>
            <a:endCxn id="1511" idx="1"/>
          </p:cNvCxnSpPr>
          <p:nvPr/>
        </p:nvCxnSpPr>
        <p:spPr>
          <a:xfrm>
            <a:off x="2962400" y="2635175"/>
            <a:ext cx="1479300" cy="41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3" name="Google Shape;1523;p48"/>
          <p:cNvCxnSpPr>
            <a:stCxn id="1505" idx="3"/>
            <a:endCxn id="1514" idx="1"/>
          </p:cNvCxnSpPr>
          <p:nvPr/>
        </p:nvCxnSpPr>
        <p:spPr>
          <a:xfrm>
            <a:off x="2962400" y="3053075"/>
            <a:ext cx="1479300" cy="125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4" name="Google Shape;1524;p48"/>
          <p:cNvCxnSpPr>
            <a:stCxn id="1506" idx="3"/>
            <a:endCxn id="1509" idx="1"/>
          </p:cNvCxnSpPr>
          <p:nvPr/>
        </p:nvCxnSpPr>
        <p:spPr>
          <a:xfrm flipH="1" rot="10800000">
            <a:off x="2962400" y="2217275"/>
            <a:ext cx="1479300" cy="125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5" name="Google Shape;1525;p48"/>
          <p:cNvCxnSpPr>
            <a:stCxn id="1507" idx="3"/>
            <a:endCxn id="1512" idx="1"/>
          </p:cNvCxnSpPr>
          <p:nvPr/>
        </p:nvCxnSpPr>
        <p:spPr>
          <a:xfrm flipH="1" rot="10800000">
            <a:off x="2962400" y="3470975"/>
            <a:ext cx="1479300" cy="41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6" name="Google Shape;1526;p48"/>
          <p:cNvCxnSpPr>
            <a:stCxn id="1508" idx="3"/>
            <a:endCxn id="1510" idx="1"/>
          </p:cNvCxnSpPr>
          <p:nvPr/>
        </p:nvCxnSpPr>
        <p:spPr>
          <a:xfrm flipH="1" rot="10800000">
            <a:off x="2962400" y="2635175"/>
            <a:ext cx="1479300" cy="167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30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49"/>
          <p:cNvSpPr txBox="1"/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Типы индексов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532" name="Google Shape;1532;p4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3" name="Google Shape;1533;p4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4" name="Google Shape;1534;p4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5" name="Google Shape;1535;p4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6" name="Google Shape;1536;p4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7" name="Google Shape;1537;p4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538" name="Google Shape;1538;p4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9" name="Google Shape;1539;p4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0" name="Google Shape;1540;p4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1" name="Google Shape;1541;p4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2" name="Google Shape;1542;p4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3" name="Google Shape;1543;p4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4" name="Google Shape;1544;p4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5" name="Google Shape;1545;p4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6" name="Google Shape;1546;p4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7" name="Google Shape;1547;p4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8" name="Google Shape;1548;p4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9" name="Google Shape;1549;p4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0" name="Google Shape;1550;p4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1" name="Google Shape;1551;p4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2" name="Google Shape;1552;p4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3" name="Google Shape;1553;p4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4" name="Google Shape;1554;p4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5" name="Google Shape;1555;p4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6" name="Google Shape;1556;p4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7" name="Google Shape;1557;p4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558" name="Google Shape;1558;p4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9" name="Google Shape;1559;p4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0" name="Google Shape;1560;p49"/>
          <p:cNvSpPr/>
          <p:nvPr/>
        </p:nvSpPr>
        <p:spPr>
          <a:xfrm>
            <a:off x="3769500" y="202052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индексы</a:t>
            </a:r>
            <a:endParaRPr/>
          </a:p>
        </p:txBody>
      </p:sp>
      <p:sp>
        <p:nvSpPr>
          <p:cNvPr id="1561" name="Google Shape;1561;p49"/>
          <p:cNvSpPr/>
          <p:nvPr/>
        </p:nvSpPr>
        <p:spPr>
          <a:xfrm>
            <a:off x="3769500" y="3117650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уникальные,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первичный ключ</a:t>
            </a:r>
            <a:endParaRPr/>
          </a:p>
        </p:txBody>
      </p:sp>
      <p:sp>
        <p:nvSpPr>
          <p:cNvPr id="1562" name="Google Shape;1562;p49"/>
          <p:cNvSpPr/>
          <p:nvPr/>
        </p:nvSpPr>
        <p:spPr>
          <a:xfrm>
            <a:off x="6161250" y="3117650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полнотекстовый</a:t>
            </a:r>
            <a:endParaRPr/>
          </a:p>
        </p:txBody>
      </p:sp>
      <p:sp>
        <p:nvSpPr>
          <p:cNvPr id="1563" name="Google Shape;1563;p49"/>
          <p:cNvSpPr/>
          <p:nvPr/>
        </p:nvSpPr>
        <p:spPr>
          <a:xfrm>
            <a:off x="1377750" y="3117650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Обычные</a:t>
            </a:r>
            <a:endParaRPr/>
          </a:p>
        </p:txBody>
      </p:sp>
      <p:cxnSp>
        <p:nvCxnSpPr>
          <p:cNvPr id="1564" name="Google Shape;1564;p49"/>
          <p:cNvCxnSpPr>
            <a:endCxn id="1561" idx="0"/>
          </p:cNvCxnSpPr>
          <p:nvPr/>
        </p:nvCxnSpPr>
        <p:spPr>
          <a:xfrm>
            <a:off x="4661700" y="2702750"/>
            <a:ext cx="0" cy="41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5" name="Google Shape;1565;p49"/>
          <p:cNvCxnSpPr>
            <a:endCxn id="1563" idx="0"/>
          </p:cNvCxnSpPr>
          <p:nvPr/>
        </p:nvCxnSpPr>
        <p:spPr>
          <a:xfrm flipH="1">
            <a:off x="2269950" y="2711450"/>
            <a:ext cx="1902600" cy="4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6" name="Google Shape;1566;p49"/>
          <p:cNvCxnSpPr>
            <a:endCxn id="1562" idx="0"/>
          </p:cNvCxnSpPr>
          <p:nvPr/>
        </p:nvCxnSpPr>
        <p:spPr>
          <a:xfrm>
            <a:off x="5134650" y="2711450"/>
            <a:ext cx="1918800" cy="4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70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50"/>
          <p:cNvSpPr txBox="1"/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Типы индексов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572" name="Google Shape;1572;p5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3" name="Google Shape;1573;p5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4" name="Google Shape;1574;p5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5" name="Google Shape;1575;p5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6" name="Google Shape;1576;p5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7" name="Google Shape;1577;p5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578" name="Google Shape;1578;p5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9" name="Google Shape;1579;p5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0" name="Google Shape;1580;p5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1" name="Google Shape;1581;p5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2" name="Google Shape;1582;p5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3" name="Google Shape;1583;p5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4" name="Google Shape;1584;p5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5" name="Google Shape;1585;p5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6" name="Google Shape;1586;p5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7" name="Google Shape;1587;p5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8" name="Google Shape;1588;p5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9" name="Google Shape;1589;p5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0" name="Google Shape;1590;p5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1" name="Google Shape;1591;p5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2" name="Google Shape;1592;p5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3" name="Google Shape;1593;p5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4" name="Google Shape;1594;p5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5" name="Google Shape;1595;p5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6" name="Google Shape;1596;p5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7" name="Google Shape;1597;p5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598" name="Google Shape;1598;p5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9" name="Google Shape;1599;p5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0" name="Google Shape;1600;p50"/>
          <p:cNvSpPr/>
          <p:nvPr/>
        </p:nvSpPr>
        <p:spPr>
          <a:xfrm>
            <a:off x="3769500" y="202052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индексы</a:t>
            </a:r>
            <a:endParaRPr/>
          </a:p>
        </p:txBody>
      </p:sp>
      <p:sp>
        <p:nvSpPr>
          <p:cNvPr id="1601" name="Google Shape;1601;p50"/>
          <p:cNvSpPr/>
          <p:nvPr/>
        </p:nvSpPr>
        <p:spPr>
          <a:xfrm>
            <a:off x="3769500" y="3117650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уникальные,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первичный ключ</a:t>
            </a:r>
            <a:endParaRPr/>
          </a:p>
        </p:txBody>
      </p:sp>
      <p:sp>
        <p:nvSpPr>
          <p:cNvPr id="1602" name="Google Shape;1602;p50"/>
          <p:cNvSpPr/>
          <p:nvPr/>
        </p:nvSpPr>
        <p:spPr>
          <a:xfrm>
            <a:off x="6161250" y="3117650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полнотекстовый</a:t>
            </a:r>
            <a:endParaRPr/>
          </a:p>
        </p:txBody>
      </p:sp>
      <p:sp>
        <p:nvSpPr>
          <p:cNvPr id="1603" name="Google Shape;1603;p50"/>
          <p:cNvSpPr/>
          <p:nvPr/>
        </p:nvSpPr>
        <p:spPr>
          <a:xfrm>
            <a:off x="1377750" y="3117650"/>
            <a:ext cx="1784400" cy="682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Обычные</a:t>
            </a:r>
            <a:endParaRPr/>
          </a:p>
        </p:txBody>
      </p:sp>
      <p:cxnSp>
        <p:nvCxnSpPr>
          <p:cNvPr id="1604" name="Google Shape;1604;p50"/>
          <p:cNvCxnSpPr>
            <a:endCxn id="1601" idx="0"/>
          </p:cNvCxnSpPr>
          <p:nvPr/>
        </p:nvCxnSpPr>
        <p:spPr>
          <a:xfrm>
            <a:off x="4661700" y="2702750"/>
            <a:ext cx="0" cy="41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5" name="Google Shape;1605;p50"/>
          <p:cNvCxnSpPr>
            <a:endCxn id="1603" idx="0"/>
          </p:cNvCxnSpPr>
          <p:nvPr/>
        </p:nvCxnSpPr>
        <p:spPr>
          <a:xfrm flipH="1">
            <a:off x="2269950" y="2711450"/>
            <a:ext cx="1902600" cy="4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6" name="Google Shape;1606;p50"/>
          <p:cNvCxnSpPr>
            <a:endCxn id="1602" idx="0"/>
          </p:cNvCxnSpPr>
          <p:nvPr/>
        </p:nvCxnSpPr>
        <p:spPr>
          <a:xfrm>
            <a:off x="5134650" y="2711450"/>
            <a:ext cx="1918800" cy="4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610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p51"/>
          <p:cNvSpPr txBox="1"/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Типы индексов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612" name="Google Shape;1612;p5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3" name="Google Shape;1613;p5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4" name="Google Shape;1614;p5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5" name="Google Shape;1615;p5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6" name="Google Shape;1616;p5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7" name="Google Shape;1617;p5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618" name="Google Shape;1618;p5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9" name="Google Shape;1619;p5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0" name="Google Shape;1620;p5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1" name="Google Shape;1621;p5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2" name="Google Shape;1622;p5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3" name="Google Shape;1623;p5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4" name="Google Shape;1624;p5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5" name="Google Shape;1625;p5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6" name="Google Shape;1626;p5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7" name="Google Shape;1627;p5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8" name="Google Shape;1628;p5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9" name="Google Shape;1629;p5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0" name="Google Shape;1630;p5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1" name="Google Shape;1631;p5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2" name="Google Shape;1632;p5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3" name="Google Shape;1633;p5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4" name="Google Shape;1634;p5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5" name="Google Shape;1635;p5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6" name="Google Shape;1636;p5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7" name="Google Shape;1637;p5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638" name="Google Shape;1638;p5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9" name="Google Shape;1639;p5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0" name="Google Shape;1640;p51"/>
          <p:cNvSpPr/>
          <p:nvPr/>
        </p:nvSpPr>
        <p:spPr>
          <a:xfrm>
            <a:off x="3769500" y="202052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индексы</a:t>
            </a:r>
            <a:endParaRPr/>
          </a:p>
        </p:txBody>
      </p:sp>
      <p:sp>
        <p:nvSpPr>
          <p:cNvPr id="1641" name="Google Shape;1641;p51"/>
          <p:cNvSpPr/>
          <p:nvPr/>
        </p:nvSpPr>
        <p:spPr>
          <a:xfrm>
            <a:off x="3769500" y="3117650"/>
            <a:ext cx="1784400" cy="682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уникальные,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первичный ключ</a:t>
            </a:r>
            <a:endParaRPr/>
          </a:p>
        </p:txBody>
      </p:sp>
      <p:sp>
        <p:nvSpPr>
          <p:cNvPr id="1642" name="Google Shape;1642;p51"/>
          <p:cNvSpPr/>
          <p:nvPr/>
        </p:nvSpPr>
        <p:spPr>
          <a:xfrm>
            <a:off x="6161250" y="3117650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полнотекстовый</a:t>
            </a:r>
            <a:endParaRPr/>
          </a:p>
        </p:txBody>
      </p:sp>
      <p:sp>
        <p:nvSpPr>
          <p:cNvPr id="1643" name="Google Shape;1643;p51"/>
          <p:cNvSpPr/>
          <p:nvPr/>
        </p:nvSpPr>
        <p:spPr>
          <a:xfrm>
            <a:off x="1377750" y="3117650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Обычные</a:t>
            </a:r>
            <a:endParaRPr/>
          </a:p>
        </p:txBody>
      </p:sp>
      <p:cxnSp>
        <p:nvCxnSpPr>
          <p:cNvPr id="1644" name="Google Shape;1644;p51"/>
          <p:cNvCxnSpPr>
            <a:endCxn id="1641" idx="0"/>
          </p:cNvCxnSpPr>
          <p:nvPr/>
        </p:nvCxnSpPr>
        <p:spPr>
          <a:xfrm>
            <a:off x="4661700" y="2702750"/>
            <a:ext cx="0" cy="41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5" name="Google Shape;1645;p51"/>
          <p:cNvCxnSpPr>
            <a:endCxn id="1643" idx="0"/>
          </p:cNvCxnSpPr>
          <p:nvPr/>
        </p:nvCxnSpPr>
        <p:spPr>
          <a:xfrm flipH="1">
            <a:off x="2269950" y="2711450"/>
            <a:ext cx="1902600" cy="4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6" name="Google Shape;1646;p51"/>
          <p:cNvCxnSpPr>
            <a:endCxn id="1642" idx="0"/>
          </p:cNvCxnSpPr>
          <p:nvPr/>
        </p:nvCxnSpPr>
        <p:spPr>
          <a:xfrm>
            <a:off x="5134650" y="2711450"/>
            <a:ext cx="1918800" cy="4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ctrTitle"/>
          </p:nvPr>
        </p:nvSpPr>
        <p:spPr>
          <a:xfrm>
            <a:off x="1142400" y="571450"/>
            <a:ext cx="68544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Язык SQL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82" name="Google Shape;182;p1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6"/>
          <p:cNvSpPr txBox="1"/>
          <p:nvPr/>
        </p:nvSpPr>
        <p:spPr>
          <a:xfrm>
            <a:off x="1142375" y="2054788"/>
            <a:ext cx="7316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SEQUEL — Structured English Query Language</a:t>
            </a:r>
            <a:endParaRPr sz="2400"/>
          </a:p>
        </p:txBody>
      </p:sp>
      <p:sp>
        <p:nvSpPr>
          <p:cNvPr id="185" name="Google Shape;185;p16"/>
          <p:cNvSpPr txBox="1"/>
          <p:nvPr/>
        </p:nvSpPr>
        <p:spPr>
          <a:xfrm>
            <a:off x="1145675" y="3292750"/>
            <a:ext cx="51342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SQL — Structured Query Language</a:t>
            </a:r>
            <a:endParaRPr sz="2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650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p52"/>
          <p:cNvSpPr txBox="1"/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Типы индексов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652" name="Google Shape;1652;p5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3" name="Google Shape;1653;p5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4" name="Google Shape;1654;p5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5" name="Google Shape;1655;p5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6" name="Google Shape;1656;p5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7" name="Google Shape;1657;p5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658" name="Google Shape;1658;p5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9" name="Google Shape;1659;p5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0" name="Google Shape;1660;p5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1" name="Google Shape;1661;p5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2" name="Google Shape;1662;p5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3" name="Google Shape;1663;p5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4" name="Google Shape;1664;p5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5" name="Google Shape;1665;p5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6" name="Google Shape;1666;p5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7" name="Google Shape;1667;p5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8" name="Google Shape;1668;p5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9" name="Google Shape;1669;p5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0" name="Google Shape;1670;p5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1" name="Google Shape;1671;p5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2" name="Google Shape;1672;p5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3" name="Google Shape;1673;p5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4" name="Google Shape;1674;p5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5" name="Google Shape;1675;p5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6" name="Google Shape;1676;p5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7" name="Google Shape;1677;p5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678" name="Google Shape;1678;p52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9" name="Google Shape;1679;p5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0" name="Google Shape;1680;p52"/>
          <p:cNvSpPr/>
          <p:nvPr/>
        </p:nvSpPr>
        <p:spPr>
          <a:xfrm>
            <a:off x="3769500" y="2020525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индексы</a:t>
            </a:r>
            <a:endParaRPr/>
          </a:p>
        </p:txBody>
      </p:sp>
      <p:sp>
        <p:nvSpPr>
          <p:cNvPr id="1681" name="Google Shape;1681;p52"/>
          <p:cNvSpPr/>
          <p:nvPr/>
        </p:nvSpPr>
        <p:spPr>
          <a:xfrm>
            <a:off x="3769500" y="3117650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уникальные,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первичный ключ</a:t>
            </a:r>
            <a:endParaRPr/>
          </a:p>
        </p:txBody>
      </p:sp>
      <p:sp>
        <p:nvSpPr>
          <p:cNvPr id="1682" name="Google Shape;1682;p52"/>
          <p:cNvSpPr/>
          <p:nvPr/>
        </p:nvSpPr>
        <p:spPr>
          <a:xfrm>
            <a:off x="6161250" y="3117650"/>
            <a:ext cx="1784400" cy="682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полнотекстовый</a:t>
            </a:r>
            <a:endParaRPr/>
          </a:p>
        </p:txBody>
      </p:sp>
      <p:sp>
        <p:nvSpPr>
          <p:cNvPr id="1683" name="Google Shape;1683;p52"/>
          <p:cNvSpPr/>
          <p:nvPr/>
        </p:nvSpPr>
        <p:spPr>
          <a:xfrm>
            <a:off x="1377750" y="3117650"/>
            <a:ext cx="1784400" cy="68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Обычные</a:t>
            </a:r>
            <a:endParaRPr/>
          </a:p>
        </p:txBody>
      </p:sp>
      <p:cxnSp>
        <p:nvCxnSpPr>
          <p:cNvPr id="1684" name="Google Shape;1684;p52"/>
          <p:cNvCxnSpPr>
            <a:endCxn id="1681" idx="0"/>
          </p:cNvCxnSpPr>
          <p:nvPr/>
        </p:nvCxnSpPr>
        <p:spPr>
          <a:xfrm>
            <a:off x="4661700" y="2702750"/>
            <a:ext cx="0" cy="41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5" name="Google Shape;1685;p52"/>
          <p:cNvCxnSpPr>
            <a:endCxn id="1683" idx="0"/>
          </p:cNvCxnSpPr>
          <p:nvPr/>
        </p:nvCxnSpPr>
        <p:spPr>
          <a:xfrm flipH="1">
            <a:off x="2269950" y="2711450"/>
            <a:ext cx="1902600" cy="4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6" name="Google Shape;1686;p52"/>
          <p:cNvCxnSpPr>
            <a:endCxn id="1682" idx="0"/>
          </p:cNvCxnSpPr>
          <p:nvPr/>
        </p:nvCxnSpPr>
        <p:spPr>
          <a:xfrm>
            <a:off x="5134650" y="2711450"/>
            <a:ext cx="1918800" cy="4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690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p53"/>
          <p:cNvSpPr txBox="1"/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Псевдотип SERIAL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692" name="Google Shape;1692;p5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3" name="Google Shape;1693;p5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4" name="Google Shape;1694;p5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5" name="Google Shape;1695;p5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6" name="Google Shape;1696;p5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7" name="Google Shape;1697;p5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698" name="Google Shape;1698;p5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9" name="Google Shape;1699;p5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0" name="Google Shape;1700;p5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1" name="Google Shape;1701;p5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2" name="Google Shape;1702;p5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3" name="Google Shape;1703;p5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4" name="Google Shape;1704;p5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5" name="Google Shape;1705;p5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6" name="Google Shape;1706;p5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7" name="Google Shape;1707;p5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8" name="Google Shape;1708;p5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9" name="Google Shape;1709;p5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0" name="Google Shape;1710;p5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1" name="Google Shape;1711;p5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2" name="Google Shape;1712;p5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3" name="Google Shape;1713;p5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4" name="Google Shape;1714;p5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5" name="Google Shape;1715;p5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6" name="Google Shape;1716;p5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7" name="Google Shape;1717;p5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718" name="Google Shape;1718;p5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9" name="Google Shape;1719;p5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0" name="Google Shape;1720;p53"/>
          <p:cNvSpPr txBox="1"/>
          <p:nvPr/>
        </p:nvSpPr>
        <p:spPr>
          <a:xfrm>
            <a:off x="1142375" y="2457850"/>
            <a:ext cx="61308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SERIAL == </a:t>
            </a:r>
            <a:r>
              <a:rPr lang="ru"/>
              <a:t>BIGINT UNSIGNED NOT NULL AUTO_INCREMENT UNIQUE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Google Shape;1725;p54"/>
          <p:cNvSpPr txBox="1"/>
          <p:nvPr>
            <p:ph type="ctrTitle"/>
          </p:nvPr>
        </p:nvSpPr>
        <p:spPr>
          <a:xfrm>
            <a:off x="1144800" y="295950"/>
            <a:ext cx="7033800" cy="8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Индексы BTREE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726" name="Google Shape;1726;p5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7" name="Google Shape;1727;p5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8" name="Google Shape;1728;p5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9" name="Google Shape;1729;p5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0" name="Google Shape;1730;p5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1" name="Google Shape;1731;p5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732" name="Google Shape;1732;p5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3" name="Google Shape;1733;p5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4" name="Google Shape;1734;p5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5" name="Google Shape;1735;p5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6" name="Google Shape;1736;p5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7" name="Google Shape;1737;p5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8" name="Google Shape;1738;p5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9" name="Google Shape;1739;p5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0" name="Google Shape;1740;p5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1" name="Google Shape;1741;p5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2" name="Google Shape;1742;p5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3" name="Google Shape;1743;p5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4" name="Google Shape;1744;p5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5" name="Google Shape;1745;p5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6" name="Google Shape;1746;p5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7" name="Google Shape;1747;p5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8" name="Google Shape;1748;p5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9" name="Google Shape;1749;p5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0" name="Google Shape;1750;p5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1" name="Google Shape;1751;p5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752" name="Google Shape;1752;p5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3" name="Google Shape;1753;p5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4" name="Google Shape;1754;p54"/>
          <p:cNvSpPr/>
          <p:nvPr/>
        </p:nvSpPr>
        <p:spPr>
          <a:xfrm>
            <a:off x="4286400" y="1460050"/>
            <a:ext cx="571200" cy="300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1755" name="Google Shape;1755;p54"/>
          <p:cNvSpPr/>
          <p:nvPr/>
        </p:nvSpPr>
        <p:spPr>
          <a:xfrm>
            <a:off x="2793500" y="2082925"/>
            <a:ext cx="571200" cy="30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1756" name="Google Shape;1756;p54"/>
          <p:cNvSpPr/>
          <p:nvPr/>
        </p:nvSpPr>
        <p:spPr>
          <a:xfrm>
            <a:off x="5779300" y="2082925"/>
            <a:ext cx="571200" cy="300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</a:t>
            </a:r>
            <a:endParaRPr/>
          </a:p>
        </p:txBody>
      </p:sp>
      <p:sp>
        <p:nvSpPr>
          <p:cNvPr id="1757" name="Google Shape;1757;p54"/>
          <p:cNvSpPr/>
          <p:nvPr/>
        </p:nvSpPr>
        <p:spPr>
          <a:xfrm>
            <a:off x="3539950" y="2705800"/>
            <a:ext cx="571200" cy="30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1758" name="Google Shape;1758;p54"/>
          <p:cNvSpPr/>
          <p:nvPr/>
        </p:nvSpPr>
        <p:spPr>
          <a:xfrm>
            <a:off x="2047050" y="2705800"/>
            <a:ext cx="571200" cy="30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1759" name="Google Shape;1759;p54"/>
          <p:cNvSpPr/>
          <p:nvPr/>
        </p:nvSpPr>
        <p:spPr>
          <a:xfrm>
            <a:off x="6525750" y="2705800"/>
            <a:ext cx="571200" cy="30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7</a:t>
            </a:r>
            <a:endParaRPr/>
          </a:p>
        </p:txBody>
      </p:sp>
      <p:sp>
        <p:nvSpPr>
          <p:cNvPr id="1760" name="Google Shape;1760;p54"/>
          <p:cNvSpPr/>
          <p:nvPr/>
        </p:nvSpPr>
        <p:spPr>
          <a:xfrm>
            <a:off x="5032850" y="2705800"/>
            <a:ext cx="571200" cy="300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endParaRPr/>
          </a:p>
        </p:txBody>
      </p:sp>
      <p:sp>
        <p:nvSpPr>
          <p:cNvPr id="1761" name="Google Shape;1761;p54"/>
          <p:cNvSpPr/>
          <p:nvPr/>
        </p:nvSpPr>
        <p:spPr>
          <a:xfrm>
            <a:off x="4286400" y="3583125"/>
            <a:ext cx="571200" cy="30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1762" name="Google Shape;1762;p54"/>
          <p:cNvSpPr/>
          <p:nvPr/>
        </p:nvSpPr>
        <p:spPr>
          <a:xfrm>
            <a:off x="3539950" y="3583125"/>
            <a:ext cx="571200" cy="30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1763" name="Google Shape;1763;p54"/>
          <p:cNvSpPr/>
          <p:nvPr/>
        </p:nvSpPr>
        <p:spPr>
          <a:xfrm>
            <a:off x="2793500" y="3583125"/>
            <a:ext cx="571200" cy="30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1764" name="Google Shape;1764;p54"/>
          <p:cNvSpPr/>
          <p:nvPr/>
        </p:nvSpPr>
        <p:spPr>
          <a:xfrm>
            <a:off x="2047050" y="3583125"/>
            <a:ext cx="571200" cy="30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1765" name="Google Shape;1765;p54"/>
          <p:cNvSpPr/>
          <p:nvPr/>
        </p:nvSpPr>
        <p:spPr>
          <a:xfrm>
            <a:off x="6525750" y="3583125"/>
            <a:ext cx="571200" cy="30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7</a:t>
            </a:r>
            <a:endParaRPr/>
          </a:p>
        </p:txBody>
      </p:sp>
      <p:sp>
        <p:nvSpPr>
          <p:cNvPr id="1766" name="Google Shape;1766;p54"/>
          <p:cNvSpPr/>
          <p:nvPr/>
        </p:nvSpPr>
        <p:spPr>
          <a:xfrm>
            <a:off x="5779300" y="3583125"/>
            <a:ext cx="571200" cy="30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</a:t>
            </a:r>
            <a:endParaRPr/>
          </a:p>
        </p:txBody>
      </p:sp>
      <p:sp>
        <p:nvSpPr>
          <p:cNvPr id="1767" name="Google Shape;1767;p54"/>
          <p:cNvSpPr/>
          <p:nvPr/>
        </p:nvSpPr>
        <p:spPr>
          <a:xfrm>
            <a:off x="5032850" y="3583125"/>
            <a:ext cx="571200" cy="300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endParaRPr/>
          </a:p>
        </p:txBody>
      </p:sp>
      <p:cxnSp>
        <p:nvCxnSpPr>
          <p:cNvPr id="1768" name="Google Shape;1768;p54"/>
          <p:cNvCxnSpPr>
            <a:endCxn id="1755" idx="0"/>
          </p:cNvCxnSpPr>
          <p:nvPr/>
        </p:nvCxnSpPr>
        <p:spPr>
          <a:xfrm flipH="1">
            <a:off x="3079100" y="1610125"/>
            <a:ext cx="1207200" cy="47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9" name="Google Shape;1769;p54"/>
          <p:cNvCxnSpPr>
            <a:stCxn id="1754" idx="3"/>
            <a:endCxn id="1756" idx="0"/>
          </p:cNvCxnSpPr>
          <p:nvPr/>
        </p:nvCxnSpPr>
        <p:spPr>
          <a:xfrm>
            <a:off x="4857600" y="1610050"/>
            <a:ext cx="1207200" cy="47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0" name="Google Shape;1770;p54"/>
          <p:cNvCxnSpPr>
            <a:stCxn id="1756" idx="3"/>
            <a:endCxn id="1759" idx="0"/>
          </p:cNvCxnSpPr>
          <p:nvPr/>
        </p:nvCxnSpPr>
        <p:spPr>
          <a:xfrm>
            <a:off x="6350500" y="2232925"/>
            <a:ext cx="460800" cy="47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1" name="Google Shape;1771;p54"/>
          <p:cNvCxnSpPr>
            <a:stCxn id="1756" idx="1"/>
            <a:endCxn id="1760" idx="0"/>
          </p:cNvCxnSpPr>
          <p:nvPr/>
        </p:nvCxnSpPr>
        <p:spPr>
          <a:xfrm flipH="1">
            <a:off x="5318500" y="2232925"/>
            <a:ext cx="460800" cy="47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2" name="Google Shape;1772;p54"/>
          <p:cNvCxnSpPr>
            <a:stCxn id="1755" idx="3"/>
            <a:endCxn id="1757" idx="0"/>
          </p:cNvCxnSpPr>
          <p:nvPr/>
        </p:nvCxnSpPr>
        <p:spPr>
          <a:xfrm>
            <a:off x="3364700" y="2232925"/>
            <a:ext cx="460800" cy="47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3" name="Google Shape;1773;p54"/>
          <p:cNvCxnSpPr>
            <a:stCxn id="1755" idx="1"/>
            <a:endCxn id="1758" idx="0"/>
          </p:cNvCxnSpPr>
          <p:nvPr/>
        </p:nvCxnSpPr>
        <p:spPr>
          <a:xfrm flipH="1">
            <a:off x="2332700" y="2232925"/>
            <a:ext cx="460800" cy="47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4" name="Google Shape;1774;p54"/>
          <p:cNvCxnSpPr/>
          <p:nvPr/>
        </p:nvCxnSpPr>
        <p:spPr>
          <a:xfrm>
            <a:off x="2287200" y="3112663"/>
            <a:ext cx="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5" name="Google Shape;1775;p54"/>
          <p:cNvCxnSpPr/>
          <p:nvPr/>
        </p:nvCxnSpPr>
        <p:spPr>
          <a:xfrm>
            <a:off x="3825550" y="3112650"/>
            <a:ext cx="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6" name="Google Shape;1776;p54"/>
          <p:cNvCxnSpPr/>
          <p:nvPr/>
        </p:nvCxnSpPr>
        <p:spPr>
          <a:xfrm>
            <a:off x="5318450" y="3112650"/>
            <a:ext cx="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7" name="Google Shape;1777;p54"/>
          <p:cNvCxnSpPr/>
          <p:nvPr/>
        </p:nvCxnSpPr>
        <p:spPr>
          <a:xfrm>
            <a:off x="6811350" y="3112650"/>
            <a:ext cx="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8" name="Google Shape;1778;p54"/>
          <p:cNvCxnSpPr/>
          <p:nvPr/>
        </p:nvCxnSpPr>
        <p:spPr>
          <a:xfrm>
            <a:off x="6064900" y="3112650"/>
            <a:ext cx="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9" name="Google Shape;1779;p54"/>
          <p:cNvCxnSpPr/>
          <p:nvPr/>
        </p:nvCxnSpPr>
        <p:spPr>
          <a:xfrm>
            <a:off x="4572000" y="3112650"/>
            <a:ext cx="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0" name="Google Shape;1780;p54"/>
          <p:cNvCxnSpPr/>
          <p:nvPr/>
        </p:nvCxnSpPr>
        <p:spPr>
          <a:xfrm>
            <a:off x="3079100" y="3112650"/>
            <a:ext cx="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1" name="Google Shape;1781;p54"/>
          <p:cNvCxnSpPr/>
          <p:nvPr/>
        </p:nvCxnSpPr>
        <p:spPr>
          <a:xfrm>
            <a:off x="2332700" y="4071175"/>
            <a:ext cx="69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2" name="Google Shape;1782;p54"/>
          <p:cNvCxnSpPr/>
          <p:nvPr/>
        </p:nvCxnSpPr>
        <p:spPr>
          <a:xfrm>
            <a:off x="3079100" y="4071175"/>
            <a:ext cx="69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3" name="Google Shape;1783;p54"/>
          <p:cNvCxnSpPr/>
          <p:nvPr/>
        </p:nvCxnSpPr>
        <p:spPr>
          <a:xfrm>
            <a:off x="3872400" y="4071175"/>
            <a:ext cx="69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4" name="Google Shape;1784;p54"/>
          <p:cNvCxnSpPr/>
          <p:nvPr/>
        </p:nvCxnSpPr>
        <p:spPr>
          <a:xfrm>
            <a:off x="4618850" y="4071175"/>
            <a:ext cx="69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788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p55"/>
          <p:cNvSpPr txBox="1"/>
          <p:nvPr>
            <p:ph type="ctrTitle"/>
          </p:nvPr>
        </p:nvSpPr>
        <p:spPr>
          <a:xfrm>
            <a:off x="1144800" y="295950"/>
            <a:ext cx="70338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Индексы HASH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790" name="Google Shape;1790;p5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1" name="Google Shape;1791;p5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2" name="Google Shape;1792;p5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3" name="Google Shape;1793;p5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4" name="Google Shape;1794;p5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5" name="Google Shape;1795;p5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796" name="Google Shape;1796;p5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7" name="Google Shape;1797;p5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8" name="Google Shape;1798;p5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9" name="Google Shape;1799;p5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0" name="Google Shape;1800;p5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1" name="Google Shape;1801;p5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2" name="Google Shape;1802;p5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3" name="Google Shape;1803;p5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4" name="Google Shape;1804;p5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5" name="Google Shape;1805;p5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6" name="Google Shape;1806;p5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7" name="Google Shape;1807;p5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8" name="Google Shape;1808;p5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9" name="Google Shape;1809;p5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0" name="Google Shape;1810;p5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1" name="Google Shape;1811;p5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2" name="Google Shape;1812;p5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3" name="Google Shape;1813;p5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4" name="Google Shape;1814;p5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5" name="Google Shape;1815;p5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816" name="Google Shape;1816;p5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7" name="Google Shape;1817;p5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8" name="Google Shape;1818;p55"/>
          <p:cNvSpPr/>
          <p:nvPr/>
        </p:nvSpPr>
        <p:spPr>
          <a:xfrm>
            <a:off x="2559300" y="3609125"/>
            <a:ext cx="350400" cy="35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9" name="Google Shape;1819;p55"/>
          <p:cNvSpPr/>
          <p:nvPr/>
        </p:nvSpPr>
        <p:spPr>
          <a:xfrm>
            <a:off x="2909700" y="3609125"/>
            <a:ext cx="350400" cy="35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0" name="Google Shape;1820;p55"/>
          <p:cNvSpPr/>
          <p:nvPr/>
        </p:nvSpPr>
        <p:spPr>
          <a:xfrm>
            <a:off x="3260100" y="3609125"/>
            <a:ext cx="350400" cy="35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1" name="Google Shape;1821;p55"/>
          <p:cNvSpPr/>
          <p:nvPr/>
        </p:nvSpPr>
        <p:spPr>
          <a:xfrm>
            <a:off x="3610500" y="3609125"/>
            <a:ext cx="350400" cy="35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2" name="Google Shape;1822;p55"/>
          <p:cNvSpPr/>
          <p:nvPr/>
        </p:nvSpPr>
        <p:spPr>
          <a:xfrm>
            <a:off x="3960900" y="3609125"/>
            <a:ext cx="350400" cy="35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3" name="Google Shape;1823;p55"/>
          <p:cNvSpPr/>
          <p:nvPr/>
        </p:nvSpPr>
        <p:spPr>
          <a:xfrm>
            <a:off x="4311300" y="3609125"/>
            <a:ext cx="350400" cy="35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4" name="Google Shape;1824;p55"/>
          <p:cNvSpPr/>
          <p:nvPr/>
        </p:nvSpPr>
        <p:spPr>
          <a:xfrm>
            <a:off x="4661700" y="3609125"/>
            <a:ext cx="350400" cy="35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5" name="Google Shape;1825;p55"/>
          <p:cNvSpPr/>
          <p:nvPr/>
        </p:nvSpPr>
        <p:spPr>
          <a:xfrm>
            <a:off x="5012100" y="3609125"/>
            <a:ext cx="350400" cy="35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6" name="Google Shape;1826;p55"/>
          <p:cNvSpPr/>
          <p:nvPr/>
        </p:nvSpPr>
        <p:spPr>
          <a:xfrm>
            <a:off x="5362500" y="3609125"/>
            <a:ext cx="350400" cy="35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7" name="Google Shape;1827;p55"/>
          <p:cNvSpPr/>
          <p:nvPr/>
        </p:nvSpPr>
        <p:spPr>
          <a:xfrm>
            <a:off x="5712900" y="3609125"/>
            <a:ext cx="350400" cy="35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8" name="Google Shape;1828;p55"/>
          <p:cNvSpPr/>
          <p:nvPr/>
        </p:nvSpPr>
        <p:spPr>
          <a:xfrm>
            <a:off x="6063300" y="3609125"/>
            <a:ext cx="350400" cy="35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9" name="Google Shape;1829;p55"/>
          <p:cNvSpPr/>
          <p:nvPr/>
        </p:nvSpPr>
        <p:spPr>
          <a:xfrm>
            <a:off x="6413700" y="3609125"/>
            <a:ext cx="350400" cy="35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0" name="Google Shape;1830;p55"/>
          <p:cNvSpPr/>
          <p:nvPr/>
        </p:nvSpPr>
        <p:spPr>
          <a:xfrm>
            <a:off x="2559300" y="4339650"/>
            <a:ext cx="350400" cy="350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1" name="Google Shape;1831;p55"/>
          <p:cNvSpPr/>
          <p:nvPr/>
        </p:nvSpPr>
        <p:spPr>
          <a:xfrm>
            <a:off x="2909700" y="4339650"/>
            <a:ext cx="350400" cy="350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2" name="Google Shape;1832;p55"/>
          <p:cNvSpPr/>
          <p:nvPr/>
        </p:nvSpPr>
        <p:spPr>
          <a:xfrm>
            <a:off x="3260100" y="4339650"/>
            <a:ext cx="350400" cy="350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3" name="Google Shape;1833;p55"/>
          <p:cNvSpPr/>
          <p:nvPr/>
        </p:nvSpPr>
        <p:spPr>
          <a:xfrm>
            <a:off x="3610500" y="4339650"/>
            <a:ext cx="350400" cy="350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4" name="Google Shape;1834;p55"/>
          <p:cNvSpPr/>
          <p:nvPr/>
        </p:nvSpPr>
        <p:spPr>
          <a:xfrm>
            <a:off x="3960900" y="4339650"/>
            <a:ext cx="350400" cy="350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5" name="Google Shape;1835;p55"/>
          <p:cNvSpPr/>
          <p:nvPr/>
        </p:nvSpPr>
        <p:spPr>
          <a:xfrm>
            <a:off x="4311300" y="4339650"/>
            <a:ext cx="350400" cy="350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6" name="Google Shape;1836;p55"/>
          <p:cNvSpPr/>
          <p:nvPr/>
        </p:nvSpPr>
        <p:spPr>
          <a:xfrm>
            <a:off x="4661700" y="4339650"/>
            <a:ext cx="350400" cy="350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7" name="Google Shape;1837;p55"/>
          <p:cNvSpPr/>
          <p:nvPr/>
        </p:nvSpPr>
        <p:spPr>
          <a:xfrm>
            <a:off x="5012100" y="4339650"/>
            <a:ext cx="350400" cy="350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8" name="Google Shape;1838;p55"/>
          <p:cNvSpPr/>
          <p:nvPr/>
        </p:nvSpPr>
        <p:spPr>
          <a:xfrm>
            <a:off x="5362500" y="4339650"/>
            <a:ext cx="350400" cy="350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9" name="Google Shape;1839;p55"/>
          <p:cNvSpPr/>
          <p:nvPr/>
        </p:nvSpPr>
        <p:spPr>
          <a:xfrm>
            <a:off x="5712900" y="4339650"/>
            <a:ext cx="350400" cy="350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0" name="Google Shape;1840;p55"/>
          <p:cNvSpPr/>
          <p:nvPr/>
        </p:nvSpPr>
        <p:spPr>
          <a:xfrm>
            <a:off x="6063300" y="4339650"/>
            <a:ext cx="350400" cy="350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1" name="Google Shape;1841;p55"/>
          <p:cNvSpPr/>
          <p:nvPr/>
        </p:nvSpPr>
        <p:spPr>
          <a:xfrm>
            <a:off x="6413700" y="4339650"/>
            <a:ext cx="350400" cy="350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2" name="Google Shape;1842;p55"/>
          <p:cNvSpPr/>
          <p:nvPr/>
        </p:nvSpPr>
        <p:spPr>
          <a:xfrm>
            <a:off x="3960900" y="1672075"/>
            <a:ext cx="350400" cy="35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3" name="Google Shape;1843;p55"/>
          <p:cNvSpPr/>
          <p:nvPr/>
        </p:nvSpPr>
        <p:spPr>
          <a:xfrm>
            <a:off x="4311300" y="1672075"/>
            <a:ext cx="350400" cy="35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4" name="Google Shape;1844;p55"/>
          <p:cNvSpPr/>
          <p:nvPr/>
        </p:nvSpPr>
        <p:spPr>
          <a:xfrm>
            <a:off x="4661700" y="1672075"/>
            <a:ext cx="350400" cy="35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5" name="Google Shape;1845;p55"/>
          <p:cNvSpPr/>
          <p:nvPr/>
        </p:nvSpPr>
        <p:spPr>
          <a:xfrm>
            <a:off x="5012100" y="1672075"/>
            <a:ext cx="350400" cy="35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6" name="Google Shape;1846;p55"/>
          <p:cNvSpPr/>
          <p:nvPr/>
        </p:nvSpPr>
        <p:spPr>
          <a:xfrm>
            <a:off x="2559300" y="2402600"/>
            <a:ext cx="350400" cy="350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7" name="Google Shape;1847;p55"/>
          <p:cNvSpPr/>
          <p:nvPr/>
        </p:nvSpPr>
        <p:spPr>
          <a:xfrm>
            <a:off x="2909700" y="2402600"/>
            <a:ext cx="350400" cy="350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8" name="Google Shape;1848;p55"/>
          <p:cNvSpPr/>
          <p:nvPr/>
        </p:nvSpPr>
        <p:spPr>
          <a:xfrm>
            <a:off x="3260100" y="2402600"/>
            <a:ext cx="350400" cy="350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9" name="Google Shape;1849;p55"/>
          <p:cNvSpPr/>
          <p:nvPr/>
        </p:nvSpPr>
        <p:spPr>
          <a:xfrm>
            <a:off x="3610500" y="2402600"/>
            <a:ext cx="350400" cy="350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0" name="Google Shape;1850;p55"/>
          <p:cNvSpPr/>
          <p:nvPr/>
        </p:nvSpPr>
        <p:spPr>
          <a:xfrm>
            <a:off x="3960900" y="2402600"/>
            <a:ext cx="350400" cy="350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1" name="Google Shape;1851;p55"/>
          <p:cNvSpPr/>
          <p:nvPr/>
        </p:nvSpPr>
        <p:spPr>
          <a:xfrm>
            <a:off x="4311300" y="2402600"/>
            <a:ext cx="350400" cy="350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2" name="Google Shape;1852;p55"/>
          <p:cNvSpPr/>
          <p:nvPr/>
        </p:nvSpPr>
        <p:spPr>
          <a:xfrm>
            <a:off x="4661700" y="2402600"/>
            <a:ext cx="350400" cy="350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3" name="Google Shape;1853;p55"/>
          <p:cNvSpPr/>
          <p:nvPr/>
        </p:nvSpPr>
        <p:spPr>
          <a:xfrm>
            <a:off x="5012100" y="2402600"/>
            <a:ext cx="350400" cy="350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4" name="Google Shape;1854;p55"/>
          <p:cNvSpPr/>
          <p:nvPr/>
        </p:nvSpPr>
        <p:spPr>
          <a:xfrm>
            <a:off x="5362500" y="2402600"/>
            <a:ext cx="350400" cy="350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5" name="Google Shape;1855;p55"/>
          <p:cNvSpPr/>
          <p:nvPr/>
        </p:nvSpPr>
        <p:spPr>
          <a:xfrm>
            <a:off x="5712900" y="2402600"/>
            <a:ext cx="350400" cy="350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6" name="Google Shape;1856;p55"/>
          <p:cNvSpPr/>
          <p:nvPr/>
        </p:nvSpPr>
        <p:spPr>
          <a:xfrm>
            <a:off x="6063300" y="2402600"/>
            <a:ext cx="350400" cy="350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7" name="Google Shape;1857;p55"/>
          <p:cNvSpPr/>
          <p:nvPr/>
        </p:nvSpPr>
        <p:spPr>
          <a:xfrm>
            <a:off x="6413700" y="2402600"/>
            <a:ext cx="350400" cy="350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8" name="Google Shape;1858;p55"/>
          <p:cNvSpPr txBox="1"/>
          <p:nvPr/>
        </p:nvSpPr>
        <p:spPr>
          <a:xfrm>
            <a:off x="3750600" y="1228800"/>
            <a:ext cx="18222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Обычный индекс</a:t>
            </a:r>
            <a:endParaRPr/>
          </a:p>
        </p:txBody>
      </p:sp>
      <p:sp>
        <p:nvSpPr>
          <p:cNvPr id="1859" name="Google Shape;1859;p55"/>
          <p:cNvSpPr txBox="1"/>
          <p:nvPr/>
        </p:nvSpPr>
        <p:spPr>
          <a:xfrm>
            <a:off x="3750600" y="3133113"/>
            <a:ext cx="18222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Уникальный</a:t>
            </a:r>
            <a:r>
              <a:rPr lang="ru"/>
              <a:t> индекс</a:t>
            </a:r>
            <a:endParaRPr/>
          </a:p>
        </p:txBody>
      </p:sp>
      <p:sp>
        <p:nvSpPr>
          <p:cNvPr id="1860" name="Google Shape;1860;p55"/>
          <p:cNvSpPr txBox="1"/>
          <p:nvPr/>
        </p:nvSpPr>
        <p:spPr>
          <a:xfrm>
            <a:off x="1424250" y="1647325"/>
            <a:ext cx="7815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индекс</a:t>
            </a:r>
            <a:endParaRPr/>
          </a:p>
        </p:txBody>
      </p:sp>
      <p:sp>
        <p:nvSpPr>
          <p:cNvPr id="1861" name="Google Shape;1861;p55"/>
          <p:cNvSpPr txBox="1"/>
          <p:nvPr/>
        </p:nvSpPr>
        <p:spPr>
          <a:xfrm>
            <a:off x="1424250" y="2377850"/>
            <a:ext cx="883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данные</a:t>
            </a:r>
            <a:endParaRPr/>
          </a:p>
        </p:txBody>
      </p:sp>
      <p:sp>
        <p:nvSpPr>
          <p:cNvPr id="1862" name="Google Shape;1862;p55"/>
          <p:cNvSpPr txBox="1"/>
          <p:nvPr/>
        </p:nvSpPr>
        <p:spPr>
          <a:xfrm>
            <a:off x="1427400" y="3584375"/>
            <a:ext cx="7815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индекс</a:t>
            </a:r>
            <a:endParaRPr/>
          </a:p>
        </p:txBody>
      </p:sp>
      <p:sp>
        <p:nvSpPr>
          <p:cNvPr id="1863" name="Google Shape;1863;p55"/>
          <p:cNvSpPr txBox="1"/>
          <p:nvPr/>
        </p:nvSpPr>
        <p:spPr>
          <a:xfrm>
            <a:off x="1408938" y="4314900"/>
            <a:ext cx="883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данные</a:t>
            </a:r>
            <a:endParaRPr/>
          </a:p>
        </p:txBody>
      </p:sp>
      <p:cxnSp>
        <p:nvCxnSpPr>
          <p:cNvPr id="1864" name="Google Shape;1864;p55"/>
          <p:cNvCxnSpPr>
            <a:endCxn id="1838" idx="0"/>
          </p:cNvCxnSpPr>
          <p:nvPr/>
        </p:nvCxnSpPr>
        <p:spPr>
          <a:xfrm>
            <a:off x="2734500" y="3959550"/>
            <a:ext cx="2803200" cy="3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5" name="Google Shape;1865;p55"/>
          <p:cNvCxnSpPr>
            <a:stCxn id="1829" idx="2"/>
            <a:endCxn id="1831" idx="0"/>
          </p:cNvCxnSpPr>
          <p:nvPr/>
        </p:nvCxnSpPr>
        <p:spPr>
          <a:xfrm flipH="1">
            <a:off x="3084900" y="3959525"/>
            <a:ext cx="3504000" cy="3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6" name="Google Shape;1866;p55"/>
          <p:cNvCxnSpPr>
            <a:stCxn id="1819" idx="2"/>
            <a:endCxn id="1833" idx="0"/>
          </p:cNvCxnSpPr>
          <p:nvPr/>
        </p:nvCxnSpPr>
        <p:spPr>
          <a:xfrm>
            <a:off x="3084900" y="3959525"/>
            <a:ext cx="700800" cy="3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7" name="Google Shape;1867;p55"/>
          <p:cNvCxnSpPr>
            <a:stCxn id="1820" idx="2"/>
            <a:endCxn id="1830" idx="0"/>
          </p:cNvCxnSpPr>
          <p:nvPr/>
        </p:nvCxnSpPr>
        <p:spPr>
          <a:xfrm flipH="1">
            <a:off x="2734500" y="3959525"/>
            <a:ext cx="700800" cy="3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8" name="Google Shape;1868;p55"/>
          <p:cNvCxnSpPr>
            <a:endCxn id="1841" idx="0"/>
          </p:cNvCxnSpPr>
          <p:nvPr/>
        </p:nvCxnSpPr>
        <p:spPr>
          <a:xfrm>
            <a:off x="3785700" y="3959550"/>
            <a:ext cx="2803200" cy="3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9" name="Google Shape;1869;p55"/>
          <p:cNvCxnSpPr>
            <a:stCxn id="1822" idx="2"/>
            <a:endCxn id="1839" idx="0"/>
          </p:cNvCxnSpPr>
          <p:nvPr/>
        </p:nvCxnSpPr>
        <p:spPr>
          <a:xfrm>
            <a:off x="4136100" y="3959525"/>
            <a:ext cx="1752000" cy="3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0" name="Google Shape;1870;p55"/>
          <p:cNvCxnSpPr>
            <a:stCxn id="1823" idx="2"/>
            <a:endCxn id="1835" idx="0"/>
          </p:cNvCxnSpPr>
          <p:nvPr/>
        </p:nvCxnSpPr>
        <p:spPr>
          <a:xfrm>
            <a:off x="4486500" y="3959525"/>
            <a:ext cx="0" cy="3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1" name="Google Shape;1871;p55"/>
          <p:cNvCxnSpPr>
            <a:endCxn id="1840" idx="0"/>
          </p:cNvCxnSpPr>
          <p:nvPr/>
        </p:nvCxnSpPr>
        <p:spPr>
          <a:xfrm>
            <a:off x="4836900" y="3959550"/>
            <a:ext cx="1401600" cy="3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2" name="Google Shape;1872;p55"/>
          <p:cNvCxnSpPr>
            <a:stCxn id="1825" idx="2"/>
            <a:endCxn id="1832" idx="0"/>
          </p:cNvCxnSpPr>
          <p:nvPr/>
        </p:nvCxnSpPr>
        <p:spPr>
          <a:xfrm flipH="1">
            <a:off x="3435300" y="3959525"/>
            <a:ext cx="1752000" cy="3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3" name="Google Shape;1873;p55"/>
          <p:cNvCxnSpPr>
            <a:stCxn id="1828" idx="2"/>
            <a:endCxn id="1837" idx="0"/>
          </p:cNvCxnSpPr>
          <p:nvPr/>
        </p:nvCxnSpPr>
        <p:spPr>
          <a:xfrm flipH="1">
            <a:off x="5187300" y="3959525"/>
            <a:ext cx="1051200" cy="3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4" name="Google Shape;1874;p55"/>
          <p:cNvCxnSpPr>
            <a:stCxn id="1826" idx="2"/>
            <a:endCxn id="1836" idx="0"/>
          </p:cNvCxnSpPr>
          <p:nvPr/>
        </p:nvCxnSpPr>
        <p:spPr>
          <a:xfrm flipH="1">
            <a:off x="4836900" y="3959525"/>
            <a:ext cx="700800" cy="3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5" name="Google Shape;1875;p55"/>
          <p:cNvCxnSpPr>
            <a:stCxn id="1827" idx="2"/>
            <a:endCxn id="1834" idx="0"/>
          </p:cNvCxnSpPr>
          <p:nvPr/>
        </p:nvCxnSpPr>
        <p:spPr>
          <a:xfrm flipH="1">
            <a:off x="4136100" y="3959525"/>
            <a:ext cx="1752000" cy="3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6" name="Google Shape;1876;p55"/>
          <p:cNvCxnSpPr>
            <a:stCxn id="1845" idx="2"/>
            <a:endCxn id="1856" idx="0"/>
          </p:cNvCxnSpPr>
          <p:nvPr/>
        </p:nvCxnSpPr>
        <p:spPr>
          <a:xfrm>
            <a:off x="5187300" y="2022475"/>
            <a:ext cx="1051200" cy="3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7" name="Google Shape;1877;p55"/>
          <p:cNvCxnSpPr>
            <a:stCxn id="1845" idx="2"/>
            <a:endCxn id="1846" idx="0"/>
          </p:cNvCxnSpPr>
          <p:nvPr/>
        </p:nvCxnSpPr>
        <p:spPr>
          <a:xfrm flipH="1">
            <a:off x="2734500" y="2022475"/>
            <a:ext cx="2452800" cy="3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8" name="Google Shape;1878;p55"/>
          <p:cNvCxnSpPr>
            <a:stCxn id="1845" idx="2"/>
            <a:endCxn id="1851" idx="0"/>
          </p:cNvCxnSpPr>
          <p:nvPr/>
        </p:nvCxnSpPr>
        <p:spPr>
          <a:xfrm flipH="1">
            <a:off x="4486500" y="2022475"/>
            <a:ext cx="700800" cy="3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9" name="Google Shape;1879;p55"/>
          <p:cNvCxnSpPr>
            <a:endCxn id="1853" idx="0"/>
          </p:cNvCxnSpPr>
          <p:nvPr/>
        </p:nvCxnSpPr>
        <p:spPr>
          <a:xfrm>
            <a:off x="4136100" y="2022500"/>
            <a:ext cx="1051200" cy="3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0" name="Google Shape;1880;p55"/>
          <p:cNvCxnSpPr>
            <a:stCxn id="1842" idx="2"/>
            <a:endCxn id="1848" idx="0"/>
          </p:cNvCxnSpPr>
          <p:nvPr/>
        </p:nvCxnSpPr>
        <p:spPr>
          <a:xfrm flipH="1">
            <a:off x="3435300" y="2022475"/>
            <a:ext cx="700800" cy="3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1" name="Google Shape;1881;p55"/>
          <p:cNvCxnSpPr>
            <a:stCxn id="1842" idx="2"/>
            <a:endCxn id="1855" idx="0"/>
          </p:cNvCxnSpPr>
          <p:nvPr/>
        </p:nvCxnSpPr>
        <p:spPr>
          <a:xfrm>
            <a:off x="4136100" y="2022475"/>
            <a:ext cx="1752000" cy="3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2" name="Google Shape;1882;p55"/>
          <p:cNvCxnSpPr>
            <a:stCxn id="1844" idx="2"/>
            <a:endCxn id="1847" idx="0"/>
          </p:cNvCxnSpPr>
          <p:nvPr/>
        </p:nvCxnSpPr>
        <p:spPr>
          <a:xfrm flipH="1">
            <a:off x="3084900" y="2022475"/>
            <a:ext cx="1752000" cy="3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3" name="Google Shape;1883;p55"/>
          <p:cNvCxnSpPr>
            <a:stCxn id="1844" idx="2"/>
            <a:endCxn id="1857" idx="0"/>
          </p:cNvCxnSpPr>
          <p:nvPr/>
        </p:nvCxnSpPr>
        <p:spPr>
          <a:xfrm>
            <a:off x="4836900" y="2022475"/>
            <a:ext cx="1752000" cy="3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4" name="Google Shape;1884;p55"/>
          <p:cNvCxnSpPr>
            <a:stCxn id="1844" idx="2"/>
            <a:endCxn id="1850" idx="0"/>
          </p:cNvCxnSpPr>
          <p:nvPr/>
        </p:nvCxnSpPr>
        <p:spPr>
          <a:xfrm flipH="1">
            <a:off x="4136100" y="2022475"/>
            <a:ext cx="700800" cy="3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5" name="Google Shape;1885;p55"/>
          <p:cNvCxnSpPr>
            <a:stCxn id="1843" idx="2"/>
            <a:endCxn id="1854" idx="0"/>
          </p:cNvCxnSpPr>
          <p:nvPr/>
        </p:nvCxnSpPr>
        <p:spPr>
          <a:xfrm>
            <a:off x="4486500" y="2022475"/>
            <a:ext cx="1051200" cy="3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6" name="Google Shape;1886;p55"/>
          <p:cNvCxnSpPr>
            <a:stCxn id="1843" idx="2"/>
            <a:endCxn id="1849" idx="0"/>
          </p:cNvCxnSpPr>
          <p:nvPr/>
        </p:nvCxnSpPr>
        <p:spPr>
          <a:xfrm flipH="1">
            <a:off x="3785700" y="2022475"/>
            <a:ext cx="700800" cy="3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7" name="Google Shape;1887;p55"/>
          <p:cNvCxnSpPr>
            <a:endCxn id="1852" idx="0"/>
          </p:cNvCxnSpPr>
          <p:nvPr/>
        </p:nvCxnSpPr>
        <p:spPr>
          <a:xfrm>
            <a:off x="4486500" y="2022500"/>
            <a:ext cx="350400" cy="3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89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p56"/>
          <p:cNvSpPr txBox="1"/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Индекс по нескольким столбцам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893" name="Google Shape;1893;p5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4" name="Google Shape;1894;p5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5" name="Google Shape;1895;p5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6" name="Google Shape;1896;p5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7" name="Google Shape;1897;p5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8" name="Google Shape;1898;p5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899" name="Google Shape;1899;p5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0" name="Google Shape;1900;p5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1" name="Google Shape;1901;p5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2" name="Google Shape;1902;p5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3" name="Google Shape;1903;p5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4" name="Google Shape;1904;p5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5" name="Google Shape;1905;p5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6" name="Google Shape;1906;p5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7" name="Google Shape;1907;p5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8" name="Google Shape;1908;p5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9" name="Google Shape;1909;p5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0" name="Google Shape;1910;p5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1" name="Google Shape;1911;p5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2" name="Google Shape;1912;p5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3" name="Google Shape;1913;p5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4" name="Google Shape;1914;p5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5" name="Google Shape;1915;p5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6" name="Google Shape;1916;p5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7" name="Google Shape;1917;p5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8" name="Google Shape;1918;p5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919" name="Google Shape;1919;p5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0" name="Google Shape;1920;p5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1" name="Google Shape;1921;p56"/>
          <p:cNvSpPr/>
          <p:nvPr/>
        </p:nvSpPr>
        <p:spPr>
          <a:xfrm>
            <a:off x="1281325" y="1814475"/>
            <a:ext cx="6543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1990</a:t>
            </a:r>
            <a:endParaRPr/>
          </a:p>
        </p:txBody>
      </p:sp>
      <p:sp>
        <p:nvSpPr>
          <p:cNvPr id="1922" name="Google Shape;1922;p56"/>
          <p:cNvSpPr/>
          <p:nvPr/>
        </p:nvSpPr>
        <p:spPr>
          <a:xfrm>
            <a:off x="1281325" y="2187075"/>
            <a:ext cx="6543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1990</a:t>
            </a:r>
            <a:endParaRPr/>
          </a:p>
        </p:txBody>
      </p:sp>
      <p:sp>
        <p:nvSpPr>
          <p:cNvPr id="1923" name="Google Shape;1923;p56"/>
          <p:cNvSpPr/>
          <p:nvPr/>
        </p:nvSpPr>
        <p:spPr>
          <a:xfrm>
            <a:off x="1281325" y="2562075"/>
            <a:ext cx="654300" cy="372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1990</a:t>
            </a:r>
            <a:endParaRPr/>
          </a:p>
        </p:txBody>
      </p:sp>
      <p:sp>
        <p:nvSpPr>
          <p:cNvPr id="1924" name="Google Shape;1924;p56"/>
          <p:cNvSpPr/>
          <p:nvPr/>
        </p:nvSpPr>
        <p:spPr>
          <a:xfrm>
            <a:off x="1281325" y="2934675"/>
            <a:ext cx="6543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1991</a:t>
            </a:r>
            <a:endParaRPr/>
          </a:p>
        </p:txBody>
      </p:sp>
      <p:sp>
        <p:nvSpPr>
          <p:cNvPr id="1925" name="Google Shape;1925;p56"/>
          <p:cNvSpPr/>
          <p:nvPr/>
        </p:nvSpPr>
        <p:spPr>
          <a:xfrm>
            <a:off x="1281325" y="3309675"/>
            <a:ext cx="6543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1991</a:t>
            </a:r>
            <a:endParaRPr/>
          </a:p>
        </p:txBody>
      </p:sp>
      <p:sp>
        <p:nvSpPr>
          <p:cNvPr id="1926" name="Google Shape;1926;p56"/>
          <p:cNvSpPr/>
          <p:nvPr/>
        </p:nvSpPr>
        <p:spPr>
          <a:xfrm>
            <a:off x="1281325" y="3684675"/>
            <a:ext cx="6543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1991</a:t>
            </a:r>
            <a:endParaRPr/>
          </a:p>
        </p:txBody>
      </p:sp>
      <p:sp>
        <p:nvSpPr>
          <p:cNvPr id="1927" name="Google Shape;1927;p56"/>
          <p:cNvSpPr/>
          <p:nvPr/>
        </p:nvSpPr>
        <p:spPr>
          <a:xfrm>
            <a:off x="1935625" y="1814475"/>
            <a:ext cx="11631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Абакумов</a:t>
            </a:r>
            <a:endParaRPr/>
          </a:p>
        </p:txBody>
      </p:sp>
      <p:sp>
        <p:nvSpPr>
          <p:cNvPr id="1928" name="Google Shape;1928;p56"/>
          <p:cNvSpPr/>
          <p:nvPr/>
        </p:nvSpPr>
        <p:spPr>
          <a:xfrm>
            <a:off x="1935625" y="2187075"/>
            <a:ext cx="11631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Борисов</a:t>
            </a:r>
            <a:endParaRPr/>
          </a:p>
        </p:txBody>
      </p:sp>
      <p:sp>
        <p:nvSpPr>
          <p:cNvPr id="1929" name="Google Shape;1929;p56"/>
          <p:cNvSpPr/>
          <p:nvPr/>
        </p:nvSpPr>
        <p:spPr>
          <a:xfrm>
            <a:off x="1935625" y="2562075"/>
            <a:ext cx="1163100" cy="372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Сергеев</a:t>
            </a:r>
            <a:endParaRPr/>
          </a:p>
        </p:txBody>
      </p:sp>
      <p:sp>
        <p:nvSpPr>
          <p:cNvPr id="1930" name="Google Shape;1930;p56"/>
          <p:cNvSpPr/>
          <p:nvPr/>
        </p:nvSpPr>
        <p:spPr>
          <a:xfrm>
            <a:off x="1935625" y="2934675"/>
            <a:ext cx="11631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Антонов</a:t>
            </a:r>
            <a:endParaRPr/>
          </a:p>
        </p:txBody>
      </p:sp>
      <p:sp>
        <p:nvSpPr>
          <p:cNvPr id="1931" name="Google Shape;1931;p56"/>
          <p:cNvSpPr/>
          <p:nvPr/>
        </p:nvSpPr>
        <p:spPr>
          <a:xfrm>
            <a:off x="1935625" y="3309675"/>
            <a:ext cx="11631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Ковалев</a:t>
            </a:r>
            <a:endParaRPr/>
          </a:p>
        </p:txBody>
      </p:sp>
      <p:sp>
        <p:nvSpPr>
          <p:cNvPr id="1932" name="Google Shape;1932;p56"/>
          <p:cNvSpPr/>
          <p:nvPr/>
        </p:nvSpPr>
        <p:spPr>
          <a:xfrm>
            <a:off x="1935625" y="3684675"/>
            <a:ext cx="11631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Трофимов</a:t>
            </a:r>
            <a:endParaRPr/>
          </a:p>
        </p:txBody>
      </p:sp>
      <p:sp>
        <p:nvSpPr>
          <p:cNvPr id="1933" name="Google Shape;1933;p56"/>
          <p:cNvSpPr/>
          <p:nvPr/>
        </p:nvSpPr>
        <p:spPr>
          <a:xfrm>
            <a:off x="3098725" y="1814475"/>
            <a:ext cx="1163100" cy="3726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Сергей</a:t>
            </a:r>
            <a:endParaRPr/>
          </a:p>
        </p:txBody>
      </p:sp>
      <p:sp>
        <p:nvSpPr>
          <p:cNvPr id="1934" name="Google Shape;1934;p56"/>
          <p:cNvSpPr/>
          <p:nvPr/>
        </p:nvSpPr>
        <p:spPr>
          <a:xfrm>
            <a:off x="3098725" y="2187075"/>
            <a:ext cx="11631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Игорь</a:t>
            </a:r>
            <a:endParaRPr/>
          </a:p>
        </p:txBody>
      </p:sp>
      <p:sp>
        <p:nvSpPr>
          <p:cNvPr id="1935" name="Google Shape;1935;p56"/>
          <p:cNvSpPr/>
          <p:nvPr/>
        </p:nvSpPr>
        <p:spPr>
          <a:xfrm>
            <a:off x="3098725" y="2562075"/>
            <a:ext cx="11631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Вячеслав</a:t>
            </a:r>
            <a:endParaRPr/>
          </a:p>
        </p:txBody>
      </p:sp>
      <p:sp>
        <p:nvSpPr>
          <p:cNvPr id="1936" name="Google Shape;1936;p56"/>
          <p:cNvSpPr/>
          <p:nvPr/>
        </p:nvSpPr>
        <p:spPr>
          <a:xfrm>
            <a:off x="3098725" y="3684675"/>
            <a:ext cx="11631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Антон</a:t>
            </a:r>
            <a:endParaRPr/>
          </a:p>
        </p:txBody>
      </p:sp>
      <p:sp>
        <p:nvSpPr>
          <p:cNvPr id="1937" name="Google Shape;1937;p56"/>
          <p:cNvSpPr/>
          <p:nvPr/>
        </p:nvSpPr>
        <p:spPr>
          <a:xfrm>
            <a:off x="3098725" y="3309675"/>
            <a:ext cx="1163100" cy="3726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Сергей</a:t>
            </a:r>
            <a:endParaRPr/>
          </a:p>
        </p:txBody>
      </p:sp>
      <p:sp>
        <p:nvSpPr>
          <p:cNvPr id="1938" name="Google Shape;1938;p56"/>
          <p:cNvSpPr/>
          <p:nvPr/>
        </p:nvSpPr>
        <p:spPr>
          <a:xfrm>
            <a:off x="3098725" y="2935875"/>
            <a:ext cx="11631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Александр</a:t>
            </a:r>
            <a:endParaRPr/>
          </a:p>
        </p:txBody>
      </p:sp>
      <p:sp>
        <p:nvSpPr>
          <p:cNvPr id="1939" name="Google Shape;1939;p56"/>
          <p:cNvSpPr txBox="1"/>
          <p:nvPr/>
        </p:nvSpPr>
        <p:spPr>
          <a:xfrm>
            <a:off x="5143200" y="2235725"/>
            <a:ext cx="2208300" cy="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761D"/>
                </a:solidFill>
              </a:rPr>
              <a:t>SELECT * FROM tbl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761D"/>
                </a:solidFill>
              </a:rPr>
              <a:t>WHERE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761D"/>
                </a:solidFill>
              </a:rPr>
              <a:t>  year = 1990 AND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761D"/>
                </a:solidFill>
              </a:rPr>
              <a:t>  last_name = Борисов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940" name="Google Shape;1940;p56"/>
          <p:cNvSpPr/>
          <p:nvPr/>
        </p:nvSpPr>
        <p:spPr>
          <a:xfrm>
            <a:off x="1281325" y="1439475"/>
            <a:ext cx="6543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year</a:t>
            </a:r>
            <a:endParaRPr/>
          </a:p>
        </p:txBody>
      </p:sp>
      <p:sp>
        <p:nvSpPr>
          <p:cNvPr id="1941" name="Google Shape;1941;p56"/>
          <p:cNvSpPr/>
          <p:nvPr/>
        </p:nvSpPr>
        <p:spPr>
          <a:xfrm>
            <a:off x="1935625" y="1439475"/>
            <a:ext cx="11631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last_name</a:t>
            </a:r>
            <a:endParaRPr/>
          </a:p>
        </p:txBody>
      </p:sp>
      <p:sp>
        <p:nvSpPr>
          <p:cNvPr id="1942" name="Google Shape;1942;p56"/>
          <p:cNvSpPr/>
          <p:nvPr/>
        </p:nvSpPr>
        <p:spPr>
          <a:xfrm>
            <a:off x="3098725" y="1439475"/>
            <a:ext cx="1163100" cy="37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first_name</a:t>
            </a:r>
            <a:endParaRPr/>
          </a:p>
        </p:txBody>
      </p:sp>
      <p:sp>
        <p:nvSpPr>
          <p:cNvPr id="1943" name="Google Shape;1943;p56"/>
          <p:cNvSpPr txBox="1"/>
          <p:nvPr/>
        </p:nvSpPr>
        <p:spPr>
          <a:xfrm>
            <a:off x="5143200" y="1385275"/>
            <a:ext cx="22083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761D"/>
                </a:solidFill>
              </a:rPr>
              <a:t>SELECT * FROM tbl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761D"/>
                </a:solidFill>
              </a:rPr>
              <a:t>WHERE year = 1990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944" name="Google Shape;1944;p56"/>
          <p:cNvSpPr txBox="1"/>
          <p:nvPr/>
        </p:nvSpPr>
        <p:spPr>
          <a:xfrm>
            <a:off x="5176050" y="3443175"/>
            <a:ext cx="27903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0000"/>
                </a:solidFill>
              </a:rPr>
              <a:t>SELECT * FROM tbl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0000"/>
                </a:solidFill>
              </a:rPr>
              <a:t>WHERE first_name = ‘Сергей’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1948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p57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Базы данных. Интерактивный курс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1950" name="Google Shape;1950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1" name="Google Shape;1951;p57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Введение в SQL. Типы данных. Индексы. CRUD-операции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1952" name="Google Shape;1952;p5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3" name="Google Shape;1953;p5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4" name="Google Shape;1954;p5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5" name="Google Shape;1955;p5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6" name="Google Shape;1956;p5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7" name="Google Shape;1957;p5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958" name="Google Shape;1958;p5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9" name="Google Shape;1959;p5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0" name="Google Shape;1960;p5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1" name="Google Shape;1961;p57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2" name="Google Shape;1962;p57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3" name="Google Shape;1963;p57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4" name="Google Shape;1964;p57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5" name="Google Shape;1965;p57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6" name="Google Shape;1966;p57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7" name="Google Shape;1967;p57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8" name="Google Shape;1968;p57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9" name="Google Shape;1969;p57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0" name="Google Shape;1970;p57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1" name="Google Shape;1971;p57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2" name="Google Shape;1972;p57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3" name="Google Shape;1973;p57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4" name="Google Shape;1974;p57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5" name="Google Shape;1975;p57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6" name="Google Shape;1976;p57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7" name="Google Shape;1977;p57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2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98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p58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CRUD-операции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983" name="Google Shape;1983;p58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Введение в CRUD-операции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Вставка данных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Извлечение данных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Обновление данных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Удаление данных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Команда INSERT ... SELECT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984" name="Google Shape;1984;p5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5" name="Google Shape;1985;p5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6" name="Google Shape;1986;p5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7" name="Google Shape;1987;p5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8" name="Google Shape;1988;p5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9" name="Google Shape;1989;p5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990" name="Google Shape;1990;p5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1" name="Google Shape;1991;p5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2" name="Google Shape;1992;p5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3" name="Google Shape;1993;p5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4" name="Google Shape;1994;p5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5" name="Google Shape;1995;p5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6" name="Google Shape;1996;p5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7" name="Google Shape;1997;p5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8" name="Google Shape;1998;p5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9" name="Google Shape;1999;p5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0" name="Google Shape;2000;p5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1" name="Google Shape;2001;p5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2" name="Google Shape;2002;p5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3" name="Google Shape;2003;p5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4" name="Google Shape;2004;p5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5" name="Google Shape;2005;p5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6" name="Google Shape;2006;p5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7" name="Google Shape;2007;p5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8" name="Google Shape;2008;p5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9" name="Google Shape;2009;p5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010" name="Google Shape;2010;p5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1" name="Google Shape;2011;p5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015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p59"/>
          <p:cNvSpPr txBox="1"/>
          <p:nvPr>
            <p:ph type="ctrTitle"/>
          </p:nvPr>
        </p:nvSpPr>
        <p:spPr>
          <a:xfrm>
            <a:off x="1144800" y="380650"/>
            <a:ext cx="6854400" cy="82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CRUD-операции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017" name="Google Shape;2017;p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8" name="Google Shape;2018;p5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9" name="Google Shape;2019;p5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0" name="Google Shape;2020;p5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1" name="Google Shape;2021;p5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2" name="Google Shape;2022;p5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023" name="Google Shape;2023;p5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4" name="Google Shape;2024;p5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5" name="Google Shape;2025;p5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6" name="Google Shape;2026;p5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7" name="Google Shape;2027;p5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8" name="Google Shape;2028;p5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9" name="Google Shape;2029;p5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0" name="Google Shape;2030;p5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1" name="Google Shape;2031;p5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2" name="Google Shape;2032;p5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3" name="Google Shape;2033;p5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4" name="Google Shape;2034;p5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5" name="Google Shape;2035;p5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6" name="Google Shape;2036;p5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7" name="Google Shape;2037;p5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8" name="Google Shape;2038;p5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9" name="Google Shape;2039;p5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0" name="Google Shape;2040;p5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1" name="Google Shape;2041;p5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2" name="Google Shape;2042;p5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043" name="Google Shape;2043;p5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4" name="Google Shape;2044;p5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5" name="Google Shape;2045;p59"/>
          <p:cNvSpPr/>
          <p:nvPr/>
        </p:nvSpPr>
        <p:spPr>
          <a:xfrm>
            <a:off x="5631325" y="1481275"/>
            <a:ext cx="1872000" cy="654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INSERT</a:t>
            </a:r>
            <a:endParaRPr/>
          </a:p>
        </p:txBody>
      </p:sp>
      <p:sp>
        <p:nvSpPr>
          <p:cNvPr id="2046" name="Google Shape;2046;p59"/>
          <p:cNvSpPr/>
          <p:nvPr/>
        </p:nvSpPr>
        <p:spPr>
          <a:xfrm>
            <a:off x="5631325" y="2342475"/>
            <a:ext cx="1872000" cy="654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SELECT</a:t>
            </a:r>
            <a:endParaRPr/>
          </a:p>
        </p:txBody>
      </p:sp>
      <p:sp>
        <p:nvSpPr>
          <p:cNvPr id="2047" name="Google Shape;2047;p59"/>
          <p:cNvSpPr/>
          <p:nvPr/>
        </p:nvSpPr>
        <p:spPr>
          <a:xfrm>
            <a:off x="5631325" y="3203675"/>
            <a:ext cx="1872000" cy="654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UPDATE</a:t>
            </a:r>
            <a:endParaRPr/>
          </a:p>
        </p:txBody>
      </p:sp>
      <p:sp>
        <p:nvSpPr>
          <p:cNvPr id="2048" name="Google Shape;2048;p59"/>
          <p:cNvSpPr/>
          <p:nvPr/>
        </p:nvSpPr>
        <p:spPr>
          <a:xfrm>
            <a:off x="5631325" y="4064875"/>
            <a:ext cx="1872000" cy="654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DELETE</a:t>
            </a:r>
            <a:endParaRPr/>
          </a:p>
        </p:txBody>
      </p:sp>
      <p:sp>
        <p:nvSpPr>
          <p:cNvPr id="2049" name="Google Shape;2049;p59"/>
          <p:cNvSpPr/>
          <p:nvPr/>
        </p:nvSpPr>
        <p:spPr>
          <a:xfrm>
            <a:off x="2211875" y="1481275"/>
            <a:ext cx="1872000" cy="654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C</a:t>
            </a:r>
            <a:r>
              <a:rPr lang="ru"/>
              <a:t>REATE</a:t>
            </a:r>
            <a:endParaRPr/>
          </a:p>
        </p:txBody>
      </p:sp>
      <p:sp>
        <p:nvSpPr>
          <p:cNvPr id="2050" name="Google Shape;2050;p59"/>
          <p:cNvSpPr/>
          <p:nvPr/>
        </p:nvSpPr>
        <p:spPr>
          <a:xfrm>
            <a:off x="2211875" y="2342475"/>
            <a:ext cx="1872000" cy="654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R</a:t>
            </a:r>
            <a:r>
              <a:rPr lang="ru"/>
              <a:t>EAD</a:t>
            </a:r>
            <a:endParaRPr/>
          </a:p>
        </p:txBody>
      </p:sp>
      <p:sp>
        <p:nvSpPr>
          <p:cNvPr id="2051" name="Google Shape;2051;p59"/>
          <p:cNvSpPr/>
          <p:nvPr/>
        </p:nvSpPr>
        <p:spPr>
          <a:xfrm>
            <a:off x="2211875" y="3203675"/>
            <a:ext cx="1872000" cy="654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U</a:t>
            </a:r>
            <a:r>
              <a:rPr lang="ru"/>
              <a:t>PDATE</a:t>
            </a:r>
            <a:endParaRPr/>
          </a:p>
        </p:txBody>
      </p:sp>
      <p:sp>
        <p:nvSpPr>
          <p:cNvPr id="2052" name="Google Shape;2052;p59"/>
          <p:cNvSpPr/>
          <p:nvPr/>
        </p:nvSpPr>
        <p:spPr>
          <a:xfrm>
            <a:off x="2211875" y="4064875"/>
            <a:ext cx="1872000" cy="654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D</a:t>
            </a:r>
            <a:r>
              <a:rPr lang="ru"/>
              <a:t>ELETE</a:t>
            </a:r>
            <a:endParaRPr/>
          </a:p>
        </p:txBody>
      </p:sp>
      <p:sp>
        <p:nvSpPr>
          <p:cNvPr id="2053" name="Google Shape;2053;p59"/>
          <p:cNvSpPr/>
          <p:nvPr/>
        </p:nvSpPr>
        <p:spPr>
          <a:xfrm>
            <a:off x="4398750" y="1588500"/>
            <a:ext cx="917700" cy="399900"/>
          </a:xfrm>
          <a:prstGeom prst="left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4" name="Google Shape;2054;p59"/>
          <p:cNvSpPr/>
          <p:nvPr/>
        </p:nvSpPr>
        <p:spPr>
          <a:xfrm>
            <a:off x="4398750" y="2449700"/>
            <a:ext cx="917700" cy="399900"/>
          </a:xfrm>
          <a:prstGeom prst="left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5" name="Google Shape;2055;p59"/>
          <p:cNvSpPr/>
          <p:nvPr/>
        </p:nvSpPr>
        <p:spPr>
          <a:xfrm>
            <a:off x="4398750" y="3310900"/>
            <a:ext cx="917700" cy="399900"/>
          </a:xfrm>
          <a:prstGeom prst="left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6" name="Google Shape;2056;p59"/>
          <p:cNvSpPr/>
          <p:nvPr/>
        </p:nvSpPr>
        <p:spPr>
          <a:xfrm>
            <a:off x="4398750" y="4172100"/>
            <a:ext cx="917700" cy="399900"/>
          </a:xfrm>
          <a:prstGeom prst="left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060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p60"/>
          <p:cNvSpPr txBox="1"/>
          <p:nvPr>
            <p:ph type="ctrTitle"/>
          </p:nvPr>
        </p:nvSpPr>
        <p:spPr>
          <a:xfrm>
            <a:off x="1142375" y="387988"/>
            <a:ext cx="68544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Вставка. Оператор INSERT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062" name="Google Shape;2062;p60"/>
          <p:cNvSpPr txBox="1"/>
          <p:nvPr>
            <p:ph type="ctrTitle"/>
          </p:nvPr>
        </p:nvSpPr>
        <p:spPr>
          <a:xfrm>
            <a:off x="1249325" y="1187375"/>
            <a:ext cx="6854400" cy="15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Однострочная вставка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INSERT INTO catalogs VALUES (NULL, ‘Процессоры’);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2C2D30"/>
                </a:solidFill>
              </a:rPr>
              <a:t>INSERT INTO catalogs VALUES (NULL, ‘Мат.платы’);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INSERT INTO catalogs VALUES (NULL, ‘Видеокарты’);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063" name="Google Shape;2063;p6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4" name="Google Shape;2064;p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5" name="Google Shape;2065;p6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6" name="Google Shape;2066;p6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7" name="Google Shape;2067;p6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8" name="Google Shape;2068;p6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069" name="Google Shape;2069;p6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0" name="Google Shape;2070;p6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1" name="Google Shape;2071;p6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2" name="Google Shape;2072;p6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3" name="Google Shape;2073;p6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4" name="Google Shape;2074;p6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5" name="Google Shape;2075;p6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6" name="Google Shape;2076;p6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7" name="Google Shape;2077;p6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8" name="Google Shape;2078;p6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9" name="Google Shape;2079;p6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0" name="Google Shape;2080;p6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1" name="Google Shape;2081;p6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2" name="Google Shape;2082;p6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3" name="Google Shape;2083;p6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4" name="Google Shape;2084;p6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5" name="Google Shape;2085;p6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6" name="Google Shape;2086;p6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7" name="Google Shape;2087;p6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8" name="Google Shape;2088;p6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089" name="Google Shape;2089;p6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0" name="Google Shape;2090;p6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1" name="Google Shape;2091;p60"/>
          <p:cNvSpPr txBox="1"/>
          <p:nvPr>
            <p:ph type="ctrTitle"/>
          </p:nvPr>
        </p:nvSpPr>
        <p:spPr>
          <a:xfrm>
            <a:off x="1249325" y="2953475"/>
            <a:ext cx="6854400" cy="16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Многострочная</a:t>
            </a:r>
            <a:r>
              <a:rPr lang="ru" sz="1600">
                <a:solidFill>
                  <a:srgbClr val="2C2D30"/>
                </a:solidFill>
              </a:rPr>
              <a:t> вставка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INSERT INTO catalogs VALUES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  (NULL, ‘Процессоры’),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  (NULL, ‘Мат.платы’),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  (NULL, ‘Видеокарты’);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095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Google Shape;2096;p61"/>
          <p:cNvSpPr txBox="1"/>
          <p:nvPr>
            <p:ph type="ctrTitle"/>
          </p:nvPr>
        </p:nvSpPr>
        <p:spPr>
          <a:xfrm>
            <a:off x="1142375" y="387988"/>
            <a:ext cx="68544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Удаление данных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097" name="Google Shape;2097;p61"/>
          <p:cNvSpPr txBox="1"/>
          <p:nvPr>
            <p:ph type="ctrTitle"/>
          </p:nvPr>
        </p:nvSpPr>
        <p:spPr>
          <a:xfrm>
            <a:off x="1249325" y="1671198"/>
            <a:ext cx="68544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Удаление данных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DELETE FROM catalogs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098" name="Google Shape;2098;p6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9" name="Google Shape;2099;p6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0" name="Google Shape;2100;p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1" name="Google Shape;2101;p6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2" name="Google Shape;2102;p6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3" name="Google Shape;2103;p6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104" name="Google Shape;2104;p6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5" name="Google Shape;2105;p6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6" name="Google Shape;2106;p6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7" name="Google Shape;2107;p6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8" name="Google Shape;2108;p6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9" name="Google Shape;2109;p6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0" name="Google Shape;2110;p6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1" name="Google Shape;2111;p6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2" name="Google Shape;2112;p6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3" name="Google Shape;2113;p6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4" name="Google Shape;2114;p6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5" name="Google Shape;2115;p6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6" name="Google Shape;2116;p6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7" name="Google Shape;2117;p6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8" name="Google Shape;2118;p6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9" name="Google Shape;2119;p6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0" name="Google Shape;2120;p6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1" name="Google Shape;2121;p6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2" name="Google Shape;2122;p6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3" name="Google Shape;2123;p6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124" name="Google Shape;2124;p6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5" name="Google Shape;2125;p6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6" name="Google Shape;2126;p61"/>
          <p:cNvSpPr txBox="1"/>
          <p:nvPr>
            <p:ph type="ctrTitle"/>
          </p:nvPr>
        </p:nvSpPr>
        <p:spPr>
          <a:xfrm>
            <a:off x="1249325" y="3080700"/>
            <a:ext cx="6854400" cy="10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Очистка таблицы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TRUNCATE catalogs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Достоинства SQL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91" name="Google Shape;191;p17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Декларативная природа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Высокоуровневая струра, напоминающая естественный язык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Высокая эффективности обработки множеств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Независимость от конкретных СУБД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Межплатформенная переносимость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Наличие стандартов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92" name="Google Shape;192;p17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7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7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7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7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7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7"/>
          <p:cNvSpPr/>
          <p:nvPr/>
        </p:nvSpPr>
        <p:spPr>
          <a:xfrm>
            <a:off x="-26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7"/>
          <p:cNvSpPr/>
          <p:nvPr/>
        </p:nvSpPr>
        <p:spPr>
          <a:xfrm>
            <a:off x="571174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7"/>
          <p:cNvSpPr/>
          <p:nvPr/>
        </p:nvSpPr>
        <p:spPr>
          <a:xfrm>
            <a:off x="1142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7"/>
          <p:cNvSpPr/>
          <p:nvPr/>
        </p:nvSpPr>
        <p:spPr>
          <a:xfrm>
            <a:off x="1713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7"/>
          <p:cNvSpPr/>
          <p:nvPr/>
        </p:nvSpPr>
        <p:spPr>
          <a:xfrm>
            <a:off x="2284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"/>
          <p:cNvSpPr/>
          <p:nvPr/>
        </p:nvSpPr>
        <p:spPr>
          <a:xfrm>
            <a:off x="2855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7"/>
          <p:cNvSpPr/>
          <p:nvPr/>
        </p:nvSpPr>
        <p:spPr>
          <a:xfrm>
            <a:off x="3427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7"/>
          <p:cNvSpPr/>
          <p:nvPr/>
        </p:nvSpPr>
        <p:spPr>
          <a:xfrm>
            <a:off x="3998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"/>
          <p:cNvSpPr/>
          <p:nvPr/>
        </p:nvSpPr>
        <p:spPr>
          <a:xfrm>
            <a:off x="4569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"/>
          <p:cNvSpPr/>
          <p:nvPr/>
        </p:nvSpPr>
        <p:spPr>
          <a:xfrm>
            <a:off x="5140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7"/>
          <p:cNvSpPr/>
          <p:nvPr/>
        </p:nvSpPr>
        <p:spPr>
          <a:xfrm>
            <a:off x="5711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7"/>
          <p:cNvSpPr/>
          <p:nvPr/>
        </p:nvSpPr>
        <p:spPr>
          <a:xfrm>
            <a:off x="6283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68543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7"/>
          <p:cNvSpPr/>
          <p:nvPr/>
        </p:nvSpPr>
        <p:spPr>
          <a:xfrm>
            <a:off x="74255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7"/>
          <p:cNvSpPr/>
          <p:nvPr/>
        </p:nvSpPr>
        <p:spPr>
          <a:xfrm>
            <a:off x="79967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7"/>
          <p:cNvSpPr/>
          <p:nvPr/>
        </p:nvSpPr>
        <p:spPr>
          <a:xfrm>
            <a:off x="85679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18" name="Google Shape;218;p1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130" name="Shape 2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1" name="Google Shape;2131;p62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Домашнее задание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132" name="Google Shape;2132;p62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Пусть в таблице catalogs базы данных shop в строке name могут находиться пустые строки и поля принимающие значение NULL. Напишите запрос, который заменяет все такие поля на строку ‘empty’. Помните, что на уроке мы установили уникальность на поле name. Возможно ли оставить это условие? Почему?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Спроектируйте базу данных, которая позволяла бы организовать хранение медиа-файлов, загружаемых пользователем (фото, аудио, видео)</a:t>
            </a:r>
            <a:r>
              <a:rPr lang="ru" sz="1600">
                <a:solidFill>
                  <a:srgbClr val="2C2D30"/>
                </a:solidFill>
              </a:rPr>
              <a:t>. Сами файлы будут храниться в файловой системе, а база данных будет хранить только пути к файлам, названия, описания, ключевых слов и принадлежности пользователю.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133" name="Google Shape;2133;p6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4" name="Google Shape;2134;p6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5" name="Google Shape;2135;p6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6" name="Google Shape;2136;p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7" name="Google Shape;2137;p6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8" name="Google Shape;2138;p6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139" name="Google Shape;2139;p6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0" name="Google Shape;2140;p6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1" name="Google Shape;2141;p6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2" name="Google Shape;2142;p6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3" name="Google Shape;2143;p6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4" name="Google Shape;2144;p6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5" name="Google Shape;2145;p6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6" name="Google Shape;2146;p6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7" name="Google Shape;2147;p6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8" name="Google Shape;2148;p6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9" name="Google Shape;2149;p6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0" name="Google Shape;2150;p6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1" name="Google Shape;2151;p6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2" name="Google Shape;2152;p6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3" name="Google Shape;2153;p6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4" name="Google Shape;2154;p6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5" name="Google Shape;2155;p6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6" name="Google Shape;2156;p6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7" name="Google Shape;2157;p6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8" name="Google Shape;2158;p6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159" name="Google Shape;2159;p62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0" name="Google Shape;2160;p6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164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3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Домашнее задание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166" name="Google Shape;2166;p63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b="1" lang="ru" sz="1600">
                <a:solidFill>
                  <a:srgbClr val="2C2D30"/>
                </a:solidFill>
              </a:rPr>
              <a:t>(по желанию)</a:t>
            </a:r>
            <a:r>
              <a:rPr lang="ru" sz="1600">
                <a:solidFill>
                  <a:srgbClr val="2C2D30"/>
                </a:solidFill>
              </a:rPr>
              <a:t> В учебной базе данных shop присутствует таблица catalogs. Пусть в базе данных sample имеется таблица cat, в которой могут присутствовать строки с такими же первичными ключами. Напишите запрос, который копирует данные из таблицы catalogs в таблицу cat, при этом для записей с конфликтующими первичными ключами в таблице cat должна производиться замена значениями из таблицы catalogs.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167" name="Google Shape;2167;p6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8" name="Google Shape;2168;p6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9" name="Google Shape;2169;p6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0" name="Google Shape;2170;p6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1" name="Google Shape;2171;p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2" name="Google Shape;2172;p6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173" name="Google Shape;2173;p6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4" name="Google Shape;2174;p6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5" name="Google Shape;2175;p6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6" name="Google Shape;2176;p6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7" name="Google Shape;2177;p6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8" name="Google Shape;2178;p6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9" name="Google Shape;2179;p6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0" name="Google Shape;2180;p6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1" name="Google Shape;2181;p6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2" name="Google Shape;2182;p6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3" name="Google Shape;2183;p6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4" name="Google Shape;2184;p6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5" name="Google Shape;2185;p6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6" name="Google Shape;2186;p6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7" name="Google Shape;2187;p6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8" name="Google Shape;2188;p6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9" name="Google Shape;2189;p6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0" name="Google Shape;2190;p6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1" name="Google Shape;2191;p6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2" name="Google Shape;2192;p6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193" name="Google Shape;2193;p6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4" name="Google Shape;2194;p6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198" name="Shape 2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9" name="Google Shape;2199;p64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Домашнее задание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200" name="Google Shape;2200;p6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1" name="Google Shape;2201;p6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2" name="Google Shape;2202;p6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3" name="Google Shape;2203;p6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4" name="Google Shape;2204;p6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5" name="Google Shape;2205;p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206" name="Google Shape;2206;p6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7" name="Google Shape;2207;p6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8" name="Google Shape;2208;p6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9" name="Google Shape;2209;p6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0" name="Google Shape;2210;p6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1" name="Google Shape;2211;p6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2" name="Google Shape;2212;p6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3" name="Google Shape;2213;p6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4" name="Google Shape;2214;p6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5" name="Google Shape;2215;p6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6" name="Google Shape;2216;p6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7" name="Google Shape;2217;p6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8" name="Google Shape;2218;p6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9" name="Google Shape;2219;p6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0" name="Google Shape;2220;p6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1" name="Google Shape;2221;p6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2" name="Google Shape;2222;p6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3" name="Google Shape;2223;p6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4" name="Google Shape;2224;p6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5" name="Google Shape;2225;p6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226" name="Google Shape;2226;p6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7" name="Google Shape;2227;p6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8" name="Google Shape;2228;p64"/>
          <p:cNvSpPr/>
          <p:nvPr/>
        </p:nvSpPr>
        <p:spPr>
          <a:xfrm>
            <a:off x="2562575" y="2253700"/>
            <a:ext cx="1236000" cy="46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Процессоры</a:t>
            </a:r>
            <a:endParaRPr/>
          </a:p>
        </p:txBody>
      </p:sp>
      <p:sp>
        <p:nvSpPr>
          <p:cNvPr id="2229" name="Google Shape;2229;p64"/>
          <p:cNvSpPr/>
          <p:nvPr/>
        </p:nvSpPr>
        <p:spPr>
          <a:xfrm>
            <a:off x="2562575" y="2717200"/>
            <a:ext cx="1236000" cy="46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Мат.платы</a:t>
            </a:r>
            <a:endParaRPr/>
          </a:p>
        </p:txBody>
      </p:sp>
      <p:sp>
        <p:nvSpPr>
          <p:cNvPr id="2230" name="Google Shape;2230;p64"/>
          <p:cNvSpPr/>
          <p:nvPr/>
        </p:nvSpPr>
        <p:spPr>
          <a:xfrm>
            <a:off x="2562575" y="3180700"/>
            <a:ext cx="1236000" cy="46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Видеокарты</a:t>
            </a:r>
            <a:endParaRPr/>
          </a:p>
        </p:txBody>
      </p:sp>
      <p:sp>
        <p:nvSpPr>
          <p:cNvPr id="2231" name="Google Shape;2231;p64"/>
          <p:cNvSpPr/>
          <p:nvPr/>
        </p:nvSpPr>
        <p:spPr>
          <a:xfrm>
            <a:off x="1889975" y="2253700"/>
            <a:ext cx="672600" cy="46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2232" name="Google Shape;2232;p64"/>
          <p:cNvSpPr/>
          <p:nvPr/>
        </p:nvSpPr>
        <p:spPr>
          <a:xfrm>
            <a:off x="1889975" y="2717200"/>
            <a:ext cx="672600" cy="46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2233" name="Google Shape;2233;p64"/>
          <p:cNvSpPr/>
          <p:nvPr/>
        </p:nvSpPr>
        <p:spPr>
          <a:xfrm>
            <a:off x="1889975" y="3180700"/>
            <a:ext cx="672600" cy="46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2234" name="Google Shape;2234;p64"/>
          <p:cNvSpPr txBox="1"/>
          <p:nvPr/>
        </p:nvSpPr>
        <p:spPr>
          <a:xfrm>
            <a:off x="1889975" y="1823500"/>
            <a:ext cx="13086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shop.catalogs</a:t>
            </a:r>
            <a:endParaRPr/>
          </a:p>
        </p:txBody>
      </p:sp>
      <p:sp>
        <p:nvSpPr>
          <p:cNvPr id="2235" name="Google Shape;2235;p64"/>
          <p:cNvSpPr/>
          <p:nvPr/>
        </p:nvSpPr>
        <p:spPr>
          <a:xfrm>
            <a:off x="2562575" y="4269600"/>
            <a:ext cx="1236000" cy="46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Intel</a:t>
            </a:r>
            <a:endParaRPr/>
          </a:p>
        </p:txBody>
      </p:sp>
      <p:sp>
        <p:nvSpPr>
          <p:cNvPr id="2236" name="Google Shape;2236;p64"/>
          <p:cNvSpPr/>
          <p:nvPr/>
        </p:nvSpPr>
        <p:spPr>
          <a:xfrm>
            <a:off x="1889975" y="4269600"/>
            <a:ext cx="672600" cy="46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2237" name="Google Shape;2237;p64"/>
          <p:cNvSpPr txBox="1"/>
          <p:nvPr/>
        </p:nvSpPr>
        <p:spPr>
          <a:xfrm>
            <a:off x="1889975" y="3839400"/>
            <a:ext cx="11196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sample.</a:t>
            </a:r>
            <a:r>
              <a:rPr lang="ru"/>
              <a:t>cat</a:t>
            </a:r>
            <a:endParaRPr/>
          </a:p>
        </p:txBody>
      </p:sp>
      <p:sp>
        <p:nvSpPr>
          <p:cNvPr id="2238" name="Google Shape;2238;p64"/>
          <p:cNvSpPr/>
          <p:nvPr/>
        </p:nvSpPr>
        <p:spPr>
          <a:xfrm>
            <a:off x="6132300" y="2253700"/>
            <a:ext cx="1236000" cy="46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Процессоры</a:t>
            </a:r>
            <a:endParaRPr/>
          </a:p>
        </p:txBody>
      </p:sp>
      <p:sp>
        <p:nvSpPr>
          <p:cNvPr id="2239" name="Google Shape;2239;p64"/>
          <p:cNvSpPr/>
          <p:nvPr/>
        </p:nvSpPr>
        <p:spPr>
          <a:xfrm>
            <a:off x="6132300" y="2717200"/>
            <a:ext cx="1236000" cy="46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Мат.платы</a:t>
            </a:r>
            <a:endParaRPr/>
          </a:p>
        </p:txBody>
      </p:sp>
      <p:sp>
        <p:nvSpPr>
          <p:cNvPr id="2240" name="Google Shape;2240;p64"/>
          <p:cNvSpPr/>
          <p:nvPr/>
        </p:nvSpPr>
        <p:spPr>
          <a:xfrm>
            <a:off x="6132300" y="3180700"/>
            <a:ext cx="1236000" cy="46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Видеокарты</a:t>
            </a:r>
            <a:endParaRPr/>
          </a:p>
        </p:txBody>
      </p:sp>
      <p:sp>
        <p:nvSpPr>
          <p:cNvPr id="2241" name="Google Shape;2241;p64"/>
          <p:cNvSpPr/>
          <p:nvPr/>
        </p:nvSpPr>
        <p:spPr>
          <a:xfrm>
            <a:off x="5459700" y="2253700"/>
            <a:ext cx="672600" cy="46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2242" name="Google Shape;2242;p64"/>
          <p:cNvSpPr/>
          <p:nvPr/>
        </p:nvSpPr>
        <p:spPr>
          <a:xfrm>
            <a:off x="5459700" y="2717200"/>
            <a:ext cx="672600" cy="46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2243" name="Google Shape;2243;p64"/>
          <p:cNvSpPr/>
          <p:nvPr/>
        </p:nvSpPr>
        <p:spPr>
          <a:xfrm>
            <a:off x="5459700" y="3180700"/>
            <a:ext cx="672600" cy="46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2244" name="Google Shape;2244;p64"/>
          <p:cNvSpPr txBox="1"/>
          <p:nvPr/>
        </p:nvSpPr>
        <p:spPr>
          <a:xfrm>
            <a:off x="5459700" y="1823500"/>
            <a:ext cx="13086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sample</a:t>
            </a:r>
            <a:r>
              <a:rPr lang="ru"/>
              <a:t>.cat</a:t>
            </a:r>
            <a:endParaRPr/>
          </a:p>
        </p:txBody>
      </p:sp>
      <p:sp>
        <p:nvSpPr>
          <p:cNvPr id="2245" name="Google Shape;2245;p64"/>
          <p:cNvSpPr/>
          <p:nvPr/>
        </p:nvSpPr>
        <p:spPr>
          <a:xfrm>
            <a:off x="4142988" y="2663200"/>
            <a:ext cx="972300" cy="5715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Недостатки SQL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25" name="Google Shape;225;p18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Слабоструктурированный язык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Язык старый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Плохо взаимодействует с ООП-языками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SQL — не универсальный язык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Множество диалектов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26" name="Google Shape;226;p1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52" name="Google Shape;252;p1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9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Элементы языка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59" name="Google Shape;259;p19"/>
          <p:cNvSpPr txBox="1"/>
          <p:nvPr>
            <p:ph type="ctrTitle"/>
          </p:nvPr>
        </p:nvSpPr>
        <p:spPr>
          <a:xfrm>
            <a:off x="1142375" y="1714450"/>
            <a:ext cx="29253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Комментарии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Скалярные выражения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Ключевые слова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Операторы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Таблицы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Столбцы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Индексы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60" name="Google Shape;260;p1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86" name="Google Shape;286;p1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9"/>
          <p:cNvSpPr txBox="1"/>
          <p:nvPr>
            <p:ph type="ctrTitle"/>
          </p:nvPr>
        </p:nvSpPr>
        <p:spPr>
          <a:xfrm>
            <a:off x="4350375" y="1714500"/>
            <a:ext cx="36489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Предопределенные функции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Представления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Переменные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Хранимые процедуры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Хранимые функции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Триггеры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Коды ошибок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0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DDL и DML 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94" name="Google Shape;294;p2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300" name="Google Shape;300;p2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320" name="Google Shape;320;p2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0"/>
          <p:cNvSpPr txBox="1"/>
          <p:nvPr/>
        </p:nvSpPr>
        <p:spPr>
          <a:xfrm>
            <a:off x="1294600" y="2038175"/>
            <a:ext cx="50385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DDL (</a:t>
            </a:r>
            <a:r>
              <a:rPr lang="ru"/>
              <a:t>Data Definition Language) — язык описания данных</a:t>
            </a:r>
            <a:endParaRPr/>
          </a:p>
        </p:txBody>
      </p:sp>
      <p:sp>
        <p:nvSpPr>
          <p:cNvPr id="323" name="Google Shape;323;p20"/>
          <p:cNvSpPr txBox="1"/>
          <p:nvPr/>
        </p:nvSpPr>
        <p:spPr>
          <a:xfrm>
            <a:off x="1294600" y="3201550"/>
            <a:ext cx="54846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DML (</a:t>
            </a:r>
            <a:r>
              <a:rPr lang="ru"/>
              <a:t>Data Manipulation Language) — язык управления данными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Структура запроса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29" name="Google Shape;329;p2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335" name="Google Shape;335;p2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355" name="Google Shape;355;p2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2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1"/>
          <p:cNvSpPr txBox="1"/>
          <p:nvPr/>
        </p:nvSpPr>
        <p:spPr>
          <a:xfrm>
            <a:off x="3912900" y="1819450"/>
            <a:ext cx="1889400" cy="20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FF"/>
                </a:solidFill>
              </a:rPr>
              <a:t>SELECT</a:t>
            </a:r>
            <a:endParaRPr sz="1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  id,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  name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FF"/>
                </a:solidFill>
              </a:rPr>
              <a:t>FROM</a:t>
            </a:r>
            <a:endParaRPr sz="1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  </a:t>
            </a:r>
            <a:r>
              <a:rPr lang="ru" sz="1800">
                <a:solidFill>
                  <a:srgbClr val="990000"/>
                </a:solidFill>
              </a:rPr>
              <a:t>users</a:t>
            </a:r>
            <a:endParaRPr sz="1800"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FF"/>
                </a:solidFill>
              </a:rPr>
              <a:t>WHERE</a:t>
            </a:r>
            <a:endParaRPr sz="1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  name = </a:t>
            </a:r>
            <a:r>
              <a:rPr lang="ru" sz="1800">
                <a:solidFill>
                  <a:srgbClr val="38761D"/>
                </a:solidFill>
              </a:rPr>
              <a:t>‘Игорь’ </a:t>
            </a:r>
            <a:endParaRPr sz="1800">
              <a:solidFill>
                <a:srgbClr val="38761D"/>
              </a:solidFill>
            </a:endParaRPr>
          </a:p>
        </p:txBody>
      </p:sp>
      <p:sp>
        <p:nvSpPr>
          <p:cNvPr id="358" name="Google Shape;358;p21"/>
          <p:cNvSpPr txBox="1"/>
          <p:nvPr/>
        </p:nvSpPr>
        <p:spPr>
          <a:xfrm>
            <a:off x="909725" y="2654800"/>
            <a:ext cx="16269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Ключевые слова</a:t>
            </a:r>
            <a:endParaRPr>
              <a:solidFill>
                <a:srgbClr val="0000FF"/>
              </a:solidFill>
            </a:endParaRPr>
          </a:p>
        </p:txBody>
      </p:sp>
      <p:cxnSp>
        <p:nvCxnSpPr>
          <p:cNvPr id="359" name="Google Shape;359;p21"/>
          <p:cNvCxnSpPr>
            <a:stCxn id="358" idx="3"/>
          </p:cNvCxnSpPr>
          <p:nvPr/>
        </p:nvCxnSpPr>
        <p:spPr>
          <a:xfrm flipH="1" rot="10800000">
            <a:off x="2536625" y="2055550"/>
            <a:ext cx="1382100" cy="81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21"/>
          <p:cNvCxnSpPr>
            <a:stCxn id="358" idx="3"/>
          </p:cNvCxnSpPr>
          <p:nvPr/>
        </p:nvCxnSpPr>
        <p:spPr>
          <a:xfrm>
            <a:off x="2536625" y="2869150"/>
            <a:ext cx="1391100" cy="57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21"/>
          <p:cNvCxnSpPr>
            <a:stCxn id="358" idx="3"/>
            <a:endCxn id="357" idx="1"/>
          </p:cNvCxnSpPr>
          <p:nvPr/>
        </p:nvCxnSpPr>
        <p:spPr>
          <a:xfrm>
            <a:off x="2536625" y="2869150"/>
            <a:ext cx="137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2" name="Google Shape;362;p21"/>
          <p:cNvSpPr txBox="1"/>
          <p:nvPr/>
        </p:nvSpPr>
        <p:spPr>
          <a:xfrm>
            <a:off x="6374700" y="3500400"/>
            <a:ext cx="2195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761D"/>
                </a:solidFill>
              </a:rPr>
              <a:t>Скалярное выражение</a:t>
            </a:r>
            <a:endParaRPr>
              <a:solidFill>
                <a:srgbClr val="38761D"/>
              </a:solidFill>
            </a:endParaRPr>
          </a:p>
        </p:txBody>
      </p:sp>
      <p:cxnSp>
        <p:nvCxnSpPr>
          <p:cNvPr id="363" name="Google Shape;363;p21"/>
          <p:cNvCxnSpPr>
            <a:stCxn id="362" idx="1"/>
          </p:cNvCxnSpPr>
          <p:nvPr/>
        </p:nvCxnSpPr>
        <p:spPr>
          <a:xfrm rot="10800000">
            <a:off x="5747100" y="3709050"/>
            <a:ext cx="6276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4" name="Google Shape;364;p21"/>
          <p:cNvSpPr txBox="1"/>
          <p:nvPr/>
        </p:nvSpPr>
        <p:spPr>
          <a:xfrm>
            <a:off x="6374700" y="3010975"/>
            <a:ext cx="9726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990000"/>
                </a:solidFill>
              </a:rPr>
              <a:t>Таблица</a:t>
            </a:r>
            <a:endParaRPr>
              <a:solidFill>
                <a:srgbClr val="990000"/>
              </a:solidFill>
            </a:endParaRPr>
          </a:p>
        </p:txBody>
      </p:sp>
      <p:cxnSp>
        <p:nvCxnSpPr>
          <p:cNvPr id="365" name="Google Shape;365;p21"/>
          <p:cNvCxnSpPr/>
          <p:nvPr/>
        </p:nvCxnSpPr>
        <p:spPr>
          <a:xfrm rot="10800000">
            <a:off x="4811150" y="3192925"/>
            <a:ext cx="15723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6" name="Google Shape;366;p21"/>
          <p:cNvSpPr txBox="1"/>
          <p:nvPr/>
        </p:nvSpPr>
        <p:spPr>
          <a:xfrm>
            <a:off x="6383450" y="2259350"/>
            <a:ext cx="9726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Столбцы</a:t>
            </a:r>
            <a:endParaRPr/>
          </a:p>
        </p:txBody>
      </p:sp>
      <p:cxnSp>
        <p:nvCxnSpPr>
          <p:cNvPr id="367" name="Google Shape;367;p21"/>
          <p:cNvCxnSpPr>
            <a:stCxn id="366" idx="1"/>
          </p:cNvCxnSpPr>
          <p:nvPr/>
        </p:nvCxnSpPr>
        <p:spPr>
          <a:xfrm rot="10800000">
            <a:off x="4583750" y="2326700"/>
            <a:ext cx="1799700" cy="12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" name="Google Shape;368;p21"/>
          <p:cNvCxnSpPr>
            <a:stCxn id="366" idx="1"/>
          </p:cNvCxnSpPr>
          <p:nvPr/>
        </p:nvCxnSpPr>
        <p:spPr>
          <a:xfrm flipH="1">
            <a:off x="4819850" y="2450000"/>
            <a:ext cx="1563600" cy="1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