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2" r:id="rId3"/>
    <p:sldId id="273" r:id="rId4"/>
    <p:sldId id="275" r:id="rId5"/>
    <p:sldId id="276" r:id="rId6"/>
    <p:sldId id="281" r:id="rId7"/>
    <p:sldId id="277" r:id="rId8"/>
    <p:sldId id="282" r:id="rId9"/>
    <p:sldId id="283" r:id="rId10"/>
    <p:sldId id="280" r:id="rId11"/>
    <p:sldId id="274" r:id="rId12"/>
    <p:sldId id="279" r:id="rId13"/>
    <p:sldId id="278" r:id="rId14"/>
    <p:sldId id="264" r:id="rId15"/>
    <p:sldId id="270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899" autoAdjust="0"/>
  </p:normalViewPr>
  <p:slideViewPr>
    <p:cSldViewPr snapToGrid="0" showGuides="1">
      <p:cViewPr>
        <p:scale>
          <a:sx n="82" d="100"/>
          <a:sy n="82" d="100"/>
        </p:scale>
        <p:origin x="720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12/04/2023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12/04/2023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88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-a-presentation-ff353d37-742a-4aa8-8bdd-6b1f488127a2?ui=es-ES&amp;rs=es-ES&amp;ad=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BC2EAC3-B511-C1AD-76EC-4239DD5634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>
          <a:xfrm>
            <a:off x="1515077" y="1168674"/>
            <a:ext cx="4428523" cy="5137089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26BD444-BEB1-52FF-16A1-C1CD43EE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02" y="2221984"/>
            <a:ext cx="5117125" cy="1905516"/>
          </a:xfrm>
        </p:spPr>
        <p:txBody>
          <a:bodyPr>
            <a:normAutofit/>
          </a:bodyPr>
          <a:lstStyle/>
          <a:p>
            <a:r>
              <a:rPr lang="es-ES" sz="6000" dirty="0"/>
              <a:t>Estándares y Guías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B629CFE-C598-90E6-3B69-994C4080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402" y="4034698"/>
            <a:ext cx="4854339" cy="1257574"/>
          </a:xfrm>
        </p:spPr>
        <p:txBody>
          <a:bodyPr/>
          <a:lstStyle/>
          <a:p>
            <a:r>
              <a:rPr lang="es-ES" dirty="0"/>
              <a:t>Interacción Humano Computador - 4327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B709B76-5A7D-9E2A-2267-E5ECC854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2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B626CBF-016C-39A4-1FF7-F0FCB33499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C3529E-13E7-C29F-97C1-C04119297F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s-ES" noProof="0" smtClean="0"/>
              <a:pPr/>
              <a:t>10</a:t>
            </a:fld>
            <a:endParaRPr lang="es-ES" noProof="0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5442895B-9621-EE55-A040-27E426A8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Facto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AC018CF3-3626-FEE3-64D1-6AE02C97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7533122" cy="4505039"/>
          </a:xfrm>
        </p:spPr>
        <p:txBody>
          <a:bodyPr/>
          <a:lstStyle/>
          <a:p>
            <a:r>
              <a:rPr lang="es-PE" sz="1800" b="0" i="0" dirty="0">
                <a:effectLst/>
                <a:latin typeface="Calibri" panose="020F0502020204030204" pitchFamily="34" charset="0"/>
              </a:rPr>
              <a:t>Según Bengochea y Piedra (2012), “Cuando son recomendaciones de otras organizaciones que se han convertido en verdaderos estándares por su uso en la práctica, se denominan estándares de facto”</a:t>
            </a:r>
          </a:p>
          <a:p>
            <a:r>
              <a:rPr lang="es-PE" sz="1800" dirty="0">
                <a:latin typeface="Calibri" panose="020F0502020204030204" pitchFamily="34" charset="0"/>
              </a:rPr>
              <a:t>Ejemplos: </a:t>
            </a:r>
          </a:p>
          <a:p>
            <a:pPr lvl="1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Windows de Microsoft es un estándar de facto popular en la informática personal, introdujo una interfaz gráfica de usuario fácil de usar.</a:t>
            </a:r>
            <a:endParaRPr lang="es-PE" b="0" i="0" dirty="0">
              <a:solidFill>
                <a:srgbClr val="D1D5DB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C es un lenguaje de programación ampliamente utilizado en la industria desde su creación.</a:t>
            </a:r>
            <a:endParaRPr lang="es-PE" dirty="0">
              <a:solidFill>
                <a:srgbClr val="D1D5DB"/>
              </a:solidFill>
              <a:latin typeface="Calibri" panose="020F0502020204030204" pitchFamily="34" charset="0"/>
            </a:endParaRPr>
          </a:p>
          <a:p>
            <a:pPr lvl="1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protocolo FTP es utilizado para la transferencia de archivos entre sistemas informáticos y se convirtió en un estándar de facto debido a su amplio uso y software disponible.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08D993B-F474-9ADF-4837-443565DD00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46971" y="136525"/>
            <a:ext cx="740226" cy="6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Lágrima 18">
            <a:extLst>
              <a:ext uri="{FF2B5EF4-FFF2-40B4-BE49-F238E27FC236}">
                <a16:creationId xmlns:a16="http://schemas.microsoft.com/office/drawing/2014/main" id="{A7741E17-CCE6-0C7F-3138-C55AD8A7BFF2}"/>
              </a:ext>
            </a:extLst>
          </p:cNvPr>
          <p:cNvSpPr/>
          <p:nvPr/>
        </p:nvSpPr>
        <p:spPr>
          <a:xfrm>
            <a:off x="8310984" y="1791117"/>
            <a:ext cx="3472099" cy="3032810"/>
          </a:xfrm>
          <a:prstGeom prst="teardrop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Añadir imagen, lo anexa el diseñador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8A7D37F-5AA8-B135-752A-89388130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445" y="0"/>
            <a:ext cx="855754" cy="8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30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17E89-37B8-51A5-8419-3B32D821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0" y="2927220"/>
            <a:ext cx="4911633" cy="1789855"/>
          </a:xfrm>
        </p:spPr>
        <p:txBody>
          <a:bodyPr>
            <a:normAutofit/>
          </a:bodyPr>
          <a:lstStyle/>
          <a:p>
            <a:r>
              <a:rPr lang="es-ES" sz="7200" dirty="0"/>
              <a:t>Guías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656E6-9A5E-5F1E-EDDD-F39D0245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3600" y="4731846"/>
            <a:ext cx="4911633" cy="910580"/>
          </a:xfrm>
        </p:spPr>
        <p:txBody>
          <a:bodyPr/>
          <a:lstStyle/>
          <a:p>
            <a:r>
              <a:rPr lang="es-ES" dirty="0"/>
              <a:t>//Oscar y Santiago</a:t>
            </a:r>
          </a:p>
        </p:txBody>
      </p:sp>
      <p:pic>
        <p:nvPicPr>
          <p:cNvPr id="6" name="Marcador de posición de 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EC8D2AB-5A64-E784-B8E6-F9B7B75DE8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649" r="26649"/>
          <a:stretch>
            <a:fillRect/>
          </a:stretch>
        </p:blipFill>
        <p:spPr>
          <a:xfrm>
            <a:off x="6991350" y="1089025"/>
            <a:ext cx="4429125" cy="5137150"/>
          </a:xfrm>
        </p:spPr>
      </p:pic>
    </p:spTree>
    <p:extLst>
      <p:ext uri="{BB962C8B-B14F-4D97-AF65-F5344CB8AC3E}">
        <p14:creationId xmlns:p14="http://schemas.microsoft.com/office/powerpoint/2010/main" val="293017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7C4D06-57F0-20C6-D006-459A8A20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03B862-5F40-187A-BEF1-653B1315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5"/>
            <a:ext cx="4510522" cy="677575"/>
          </a:xfrm>
        </p:spPr>
        <p:txBody>
          <a:bodyPr/>
          <a:lstStyle/>
          <a:p>
            <a:r>
              <a:rPr lang="es-ES" dirty="0"/>
              <a:t>Según Garret (2011) 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1611B3-16FA-17AB-304F-EAE3DC8BEF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46971" y="136525"/>
            <a:ext cx="740226" cy="6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70" name="Picture 2" descr="Documentos - Iconos gratis de archivos y carpetas">
            <a:extLst>
              <a:ext uri="{FF2B5EF4-FFF2-40B4-BE49-F238E27FC236}">
                <a16:creationId xmlns:a16="http://schemas.microsoft.com/office/drawing/2014/main" id="{77E5C88E-D3EB-78FD-91F6-668D1C36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12" y="3073965"/>
            <a:ext cx="1502481" cy="15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A19EA5EB-3EBE-3BEE-5AD3-89DF814B759D}"/>
              </a:ext>
            </a:extLst>
          </p:cNvPr>
          <p:cNvGrpSpPr/>
          <p:nvPr/>
        </p:nvGrpSpPr>
        <p:grpSpPr>
          <a:xfrm>
            <a:off x="518678" y="2950425"/>
            <a:ext cx="1881709" cy="1936083"/>
            <a:chOff x="4479257" y="2928047"/>
            <a:chExt cx="2489200" cy="2489200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57E0CE8-7231-C96A-8081-50821D322E31}"/>
                </a:ext>
              </a:extLst>
            </p:cNvPr>
            <p:cNvSpPr/>
            <p:nvPr/>
          </p:nvSpPr>
          <p:spPr>
            <a:xfrm>
              <a:off x="4479257" y="2928047"/>
              <a:ext cx="2489200" cy="2489200"/>
            </a:xfrm>
            <a:prstGeom prst="ellipse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D0EA119B-8820-AC6A-9A05-4BB779B74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703" y="3043633"/>
              <a:ext cx="2308308" cy="2258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5DE28AD0-2EB0-DB1A-975F-005E7AC64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519" y="2010712"/>
            <a:ext cx="3442461" cy="34424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038036E-235F-31F9-2123-4E34CFDC1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658" y="2760699"/>
            <a:ext cx="2315539" cy="2315539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C7CA2CC-EF8C-97D9-F1E9-18B07434EA3B}"/>
              </a:ext>
            </a:extLst>
          </p:cNvPr>
          <p:cNvCxnSpPr>
            <a:stCxn id="11" idx="6"/>
            <a:endCxn id="7170" idx="1"/>
          </p:cNvCxnSpPr>
          <p:nvPr/>
        </p:nvCxnSpPr>
        <p:spPr>
          <a:xfrm flipV="1">
            <a:off x="2400387" y="3825206"/>
            <a:ext cx="606825" cy="93261"/>
          </a:xfrm>
          <a:prstGeom prst="straightConnector1">
            <a:avLst/>
          </a:prstGeom>
          <a:ln w="76200">
            <a:solidFill>
              <a:srgbClr val="F5F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252CAD1-C5B0-62A1-9127-232EF9E7971C}"/>
              </a:ext>
            </a:extLst>
          </p:cNvPr>
          <p:cNvCxnSpPr>
            <a:cxnSpLocks/>
            <a:stCxn id="13" idx="1"/>
            <a:endCxn id="7170" idx="3"/>
          </p:cNvCxnSpPr>
          <p:nvPr/>
        </p:nvCxnSpPr>
        <p:spPr>
          <a:xfrm flipH="1">
            <a:off x="4509693" y="3731943"/>
            <a:ext cx="606826" cy="93263"/>
          </a:xfrm>
          <a:prstGeom prst="straightConnector1">
            <a:avLst/>
          </a:prstGeom>
          <a:ln w="76200">
            <a:solidFill>
              <a:srgbClr val="F5F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B0A01A4-254C-3DD4-4E9C-0EF636A22FE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558980" y="3731943"/>
            <a:ext cx="1012678" cy="186526"/>
          </a:xfrm>
          <a:prstGeom prst="straightConnector1">
            <a:avLst/>
          </a:prstGeom>
          <a:ln w="76200">
            <a:solidFill>
              <a:srgbClr val="F5F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Marcador de contenido 5">
            <a:extLst>
              <a:ext uri="{FF2B5EF4-FFF2-40B4-BE49-F238E27FC236}">
                <a16:creationId xmlns:a16="http://schemas.microsoft.com/office/drawing/2014/main" id="{A4588FD9-2396-7434-08C1-E3FE675FCEAF}"/>
              </a:ext>
            </a:extLst>
          </p:cNvPr>
          <p:cNvSpPr txBox="1">
            <a:spLocks/>
          </p:cNvSpPr>
          <p:nvPr/>
        </p:nvSpPr>
        <p:spPr>
          <a:xfrm>
            <a:off x="10045305" y="4886088"/>
            <a:ext cx="1368243" cy="6775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/>
              <a:t>Normas</a:t>
            </a:r>
          </a:p>
        </p:txBody>
      </p:sp>
      <p:sp>
        <p:nvSpPr>
          <p:cNvPr id="63" name="Marcador de contenido 5">
            <a:extLst>
              <a:ext uri="{FF2B5EF4-FFF2-40B4-BE49-F238E27FC236}">
                <a16:creationId xmlns:a16="http://schemas.microsoft.com/office/drawing/2014/main" id="{EA3C6EBF-4D9D-F62F-230D-402EC272398F}"/>
              </a:ext>
            </a:extLst>
          </p:cNvPr>
          <p:cNvSpPr txBox="1">
            <a:spLocks/>
          </p:cNvSpPr>
          <p:nvPr/>
        </p:nvSpPr>
        <p:spPr>
          <a:xfrm>
            <a:off x="2657318" y="2635945"/>
            <a:ext cx="2202268" cy="6775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/>
              <a:t>Documentos</a:t>
            </a:r>
          </a:p>
        </p:txBody>
      </p:sp>
      <p:sp>
        <p:nvSpPr>
          <p:cNvPr id="7168" name="Marcador de contenido 5">
            <a:extLst>
              <a:ext uri="{FF2B5EF4-FFF2-40B4-BE49-F238E27FC236}">
                <a16:creationId xmlns:a16="http://schemas.microsoft.com/office/drawing/2014/main" id="{A3988D43-9E28-E06A-1CF3-8E0000E9F3B5}"/>
              </a:ext>
            </a:extLst>
          </p:cNvPr>
          <p:cNvSpPr txBox="1">
            <a:spLocks/>
          </p:cNvSpPr>
          <p:nvPr/>
        </p:nvSpPr>
        <p:spPr>
          <a:xfrm>
            <a:off x="6153627" y="5114385"/>
            <a:ext cx="1368243" cy="6775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/>
              <a:t>Guías</a:t>
            </a:r>
          </a:p>
        </p:txBody>
      </p:sp>
      <p:sp>
        <p:nvSpPr>
          <p:cNvPr id="7173" name="Marcador de contenido 5">
            <a:extLst>
              <a:ext uri="{FF2B5EF4-FFF2-40B4-BE49-F238E27FC236}">
                <a16:creationId xmlns:a16="http://schemas.microsoft.com/office/drawing/2014/main" id="{C158DCC5-6F1A-0E54-1E0A-B2D73BB0E510}"/>
              </a:ext>
            </a:extLst>
          </p:cNvPr>
          <p:cNvSpPr txBox="1">
            <a:spLocks/>
          </p:cNvSpPr>
          <p:nvPr/>
        </p:nvSpPr>
        <p:spPr>
          <a:xfrm>
            <a:off x="551400" y="4941838"/>
            <a:ext cx="2202268" cy="9127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/>
              <a:t>Equipo de trabajo</a:t>
            </a:r>
          </a:p>
        </p:txBody>
      </p:sp>
      <p:sp>
        <p:nvSpPr>
          <p:cNvPr id="7177" name="CuadroTexto 7176">
            <a:extLst>
              <a:ext uri="{FF2B5EF4-FFF2-40B4-BE49-F238E27FC236}">
                <a16:creationId xmlns:a16="http://schemas.microsoft.com/office/drawing/2014/main" id="{ACA54B98-7A1F-ACC8-066E-24FCC30F04F5}"/>
              </a:ext>
            </a:extLst>
          </p:cNvPr>
          <p:cNvSpPr txBox="1"/>
          <p:nvPr/>
        </p:nvSpPr>
        <p:spPr>
          <a:xfrm>
            <a:off x="6565900" y="6007100"/>
            <a:ext cx="300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AÑADIR COMENTARIO, BORRAR TODO</a:t>
            </a:r>
          </a:p>
        </p:txBody>
      </p:sp>
    </p:spTree>
    <p:extLst>
      <p:ext uri="{BB962C8B-B14F-4D97-AF65-F5344CB8AC3E}">
        <p14:creationId xmlns:p14="http://schemas.microsoft.com/office/powerpoint/2010/main" val="408220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B626CBF-016C-39A4-1FF7-F0FCB33499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C3529E-13E7-C29F-97C1-C04119297F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s-ES" noProof="0" smtClean="0"/>
              <a:pPr/>
              <a:t>13</a:t>
            </a:fld>
            <a:endParaRPr lang="es-ES" noProof="0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5442895B-9621-EE55-A040-27E426A8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Facto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AC018CF3-3626-FEE3-64D1-6AE02C97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7533122" cy="4505039"/>
          </a:xfrm>
        </p:spPr>
        <p:txBody>
          <a:bodyPr/>
          <a:lstStyle/>
          <a:p>
            <a:r>
              <a:rPr lang="es-ES" dirty="0"/>
              <a:t>//Texto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08D993B-F474-9ADF-4837-443565DD00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46971" y="136525"/>
            <a:ext cx="740226" cy="6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Lágrima 18">
            <a:extLst>
              <a:ext uri="{FF2B5EF4-FFF2-40B4-BE49-F238E27FC236}">
                <a16:creationId xmlns:a16="http://schemas.microsoft.com/office/drawing/2014/main" id="{A7741E17-CCE6-0C7F-3138-C55AD8A7BFF2}"/>
              </a:ext>
            </a:extLst>
          </p:cNvPr>
          <p:cNvSpPr/>
          <p:nvPr/>
        </p:nvSpPr>
        <p:spPr>
          <a:xfrm>
            <a:off x="6970487" y="2100405"/>
            <a:ext cx="4176484" cy="3648076"/>
          </a:xfrm>
          <a:prstGeom prst="teardrop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Añadir imagen, lo anexa el diseñador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8A7D37F-5AA8-B135-752A-89388130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445" y="0"/>
            <a:ext cx="855754" cy="8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0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9" name="Hexágono 18" descr="Hexágono sólido de color oscuro en medio de énfasis de imagen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0" name="Grupo 19" descr="Texto agrupado con iniciales y nombre de la compañía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928670" cy="1118752"/>
            <a:chOff x="2955850" y="2902286"/>
            <a:chExt cx="1928670" cy="1118752"/>
          </a:xfrm>
        </p:grpSpPr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FD</a:t>
              </a:r>
            </a:p>
          </p:txBody>
        </p:sp>
        <p:sp>
          <p:nvSpPr>
            <p:cNvPr id="22" name="Cuadro de texto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928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Fire</a:t>
              </a:r>
              <a:r>
                <a:rPr lang="es-E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Force</a:t>
              </a:r>
              <a:r>
                <a:rPr lang="es-E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&amp;&amp; Dignita </a:t>
              </a:r>
              <a:r>
                <a:rPr lang="es-ES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xd</a:t>
              </a:r>
              <a:endParaRPr lang="es-E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Elvira Cano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208 555 0164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angelica@fabrikamresidences.com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/>
              <a:t>www.fabrikamresidences.com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Referencias</a:t>
            </a:r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6000" u="sng" dirty="0">
                <a:solidFill>
                  <a:schemeClr val="bg1"/>
                </a:solidFill>
              </a:rPr>
              <a:t>//Poner </a:t>
            </a:r>
            <a:r>
              <a:rPr lang="es-ES" sz="6000" u="sng" dirty="0" err="1">
                <a:solidFill>
                  <a:schemeClr val="bg1"/>
                </a:solidFill>
              </a:rPr>
              <a:t>refencias</a:t>
            </a:r>
            <a:endParaRPr lang="es-ES" sz="6000" u="sng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E540283-16A6-CF7D-4430-10DEF590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171" y="2514294"/>
            <a:ext cx="4942829" cy="2958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Estándares:</a:t>
            </a:r>
          </a:p>
          <a:p>
            <a:pPr marL="531813"/>
            <a:r>
              <a:rPr lang="es-ES" dirty="0"/>
              <a:t>Definición  </a:t>
            </a:r>
          </a:p>
          <a:p>
            <a:pPr marL="531813"/>
            <a:r>
              <a:rPr lang="es-ES" dirty="0"/>
              <a:t>IURE   </a:t>
            </a:r>
          </a:p>
          <a:p>
            <a:pPr marL="531813"/>
            <a:r>
              <a:rPr lang="es-ES" dirty="0"/>
              <a:t>Facto</a:t>
            </a:r>
          </a:p>
          <a:p>
            <a:pPr marL="0" indent="0">
              <a:buNone/>
            </a:pPr>
            <a:r>
              <a:rPr lang="es-ES" dirty="0"/>
              <a:t>Guías:</a:t>
            </a:r>
          </a:p>
          <a:p>
            <a:pPr marL="531813"/>
            <a:r>
              <a:rPr lang="es-ES" dirty="0"/>
              <a:t>Definición  </a:t>
            </a:r>
          </a:p>
          <a:p>
            <a:pPr marL="531813"/>
            <a:r>
              <a:rPr lang="es-ES" dirty="0"/>
              <a:t>Características  </a:t>
            </a:r>
          </a:p>
          <a:p>
            <a:pPr marL="531813"/>
            <a:r>
              <a:rPr lang="es-ES" dirty="0"/>
              <a:t>Creación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DE7AA7-8E60-08AB-8559-A1FE80FCA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531" y="2068924"/>
            <a:ext cx="7342631" cy="608895"/>
          </a:xfrm>
        </p:spPr>
        <p:txBody>
          <a:bodyPr/>
          <a:lstStyle/>
          <a:p>
            <a:r>
              <a:rPr lang="es-ES" dirty="0"/>
              <a:t>Temas a tratar: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18D8B79-A804-264C-1819-DF73A08E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813931"/>
            <a:ext cx="7342622" cy="1215566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pic>
        <p:nvPicPr>
          <p:cNvPr id="24" name="Marcador de posición de imagen 23" descr="Imagen que contiene señal, nieve, esquiando&#10;&#10;Descripción generada automáticamente">
            <a:extLst>
              <a:ext uri="{FF2B5EF4-FFF2-40B4-BE49-F238E27FC236}">
                <a16:creationId xmlns:a16="http://schemas.microsoft.com/office/drawing/2014/main" id="{C679279A-8F81-4C77-0494-2312AEB973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7402" r="27402"/>
          <a:stretch>
            <a:fillRect/>
          </a:stretch>
        </p:blipFill>
        <p:spPr/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759457-33B8-01BB-A92C-702DA896BA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4FF1F0-C857-1BD8-651E-E2BAD26D9F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88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A2FA-E862-A83B-2C87-7C4749C6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3" y="1532129"/>
            <a:ext cx="4911633" cy="1789855"/>
          </a:xfrm>
        </p:spPr>
        <p:txBody>
          <a:bodyPr>
            <a:normAutofit/>
          </a:bodyPr>
          <a:lstStyle/>
          <a:p>
            <a:r>
              <a:rPr lang="es-ES" sz="7200" dirty="0"/>
              <a:t>Estándares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81B1A0-67A5-8117-1503-4D0CF64B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3" y="3336755"/>
            <a:ext cx="4911633" cy="91058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6" name="Marcador de posición de 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22A64A7-8A11-F237-6929-3AA305DB03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279" r="21279"/>
          <a:stretch>
            <a:fillRect/>
          </a:stretch>
        </p:blipFill>
        <p:spPr>
          <a:xfrm>
            <a:off x="1667477" y="1532129"/>
            <a:ext cx="4428523" cy="5137089"/>
          </a:xfrm>
        </p:spPr>
      </p:pic>
    </p:spTree>
    <p:extLst>
      <p:ext uri="{BB962C8B-B14F-4D97-AF65-F5344CB8AC3E}">
        <p14:creationId xmlns:p14="http://schemas.microsoft.com/office/powerpoint/2010/main" val="79029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B626CBF-016C-39A4-1FF7-F0FCB33499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C3529E-13E7-C29F-97C1-C04119297F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s-ES" noProof="0" smtClean="0"/>
              <a:pPr/>
              <a:t>4</a:t>
            </a:fld>
            <a:endParaRPr lang="es-ES" noProof="0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5442895B-9621-EE55-A040-27E426A8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AC018CF3-3626-FEE3-64D1-6AE02C97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7533122" cy="4505039"/>
          </a:xfrm>
        </p:spPr>
        <p:txBody>
          <a:bodyPr/>
          <a:lstStyle/>
          <a:p>
            <a:pPr algn="just"/>
            <a:r>
              <a:rPr lang="es-MX" sz="1800" b="0" i="0" dirty="0">
                <a:effectLst/>
                <a:latin typeface="Calibri" panose="020F0502020204030204" pitchFamily="34" charset="0"/>
              </a:rPr>
              <a:t>Según la Organización Internacional de Normalización (19 de febrero 2021), un estándar es una fórmula que describe la mejor manera de hacer algo. </a:t>
            </a:r>
          </a:p>
          <a:p>
            <a:pPr algn="just"/>
            <a:r>
              <a:rPr lang="es-MX" sz="2000" b="0" i="0" dirty="0">
                <a:solidFill>
                  <a:srgbClr val="D1D5DB"/>
                </a:solidFill>
                <a:effectLst/>
                <a:latin typeface="Söhne"/>
              </a:rPr>
              <a:t>Existen estándares locales, nacionales e internacionales, y son importantes porque proporcionan un marco común para el desarrollo e implementación de prácticas consistentes y de alta calidad en diferentes áreas. </a:t>
            </a:r>
          </a:p>
          <a:p>
            <a:pPr algn="just"/>
            <a:r>
              <a:rPr lang="es-MX" sz="2000" dirty="0">
                <a:solidFill>
                  <a:srgbClr val="D1D5DB"/>
                </a:solidFill>
                <a:latin typeface="Söhne"/>
              </a:rPr>
              <a:t>P</a:t>
            </a:r>
            <a:r>
              <a:rPr lang="es-MX" sz="2000" b="0" i="0" dirty="0">
                <a:solidFill>
                  <a:srgbClr val="D1D5DB"/>
                </a:solidFill>
                <a:effectLst/>
                <a:latin typeface="Söhne"/>
              </a:rPr>
              <a:t>ermiten mejorar la seguridad, la eficiencia, la confiabilidad y la interoperabilidad de los productos, servicios y sistemas que se rigen por ellos. </a:t>
            </a:r>
          </a:p>
          <a:p>
            <a:pPr algn="just"/>
            <a:r>
              <a:rPr lang="es-MX" sz="2000" dirty="0">
                <a:solidFill>
                  <a:srgbClr val="D1D5DB"/>
                </a:solidFill>
                <a:latin typeface="Söhne"/>
              </a:rPr>
              <a:t>E</a:t>
            </a:r>
            <a:r>
              <a:rPr lang="es-MX" sz="2000" b="0" i="0" dirty="0">
                <a:solidFill>
                  <a:srgbClr val="D1D5DB"/>
                </a:solidFill>
                <a:effectLst/>
                <a:latin typeface="Söhne"/>
              </a:rPr>
              <a:t>xisten comités internacionales que avalan la calidad del software, y también hay estándares que se han creado a partir de grandes resultados de la creación de productos de software, que se utilizan como ejemplos para el desarrollo de nuevos productos.</a:t>
            </a:r>
            <a:endParaRPr lang="es-ES" sz="20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08D993B-F474-9ADF-4837-443565DD00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46971" y="136525"/>
            <a:ext cx="740226" cy="6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Lágrima 18">
            <a:extLst>
              <a:ext uri="{FF2B5EF4-FFF2-40B4-BE49-F238E27FC236}">
                <a16:creationId xmlns:a16="http://schemas.microsoft.com/office/drawing/2014/main" id="{A7741E17-CCE6-0C7F-3138-C55AD8A7BFF2}"/>
              </a:ext>
            </a:extLst>
          </p:cNvPr>
          <p:cNvSpPr/>
          <p:nvPr/>
        </p:nvSpPr>
        <p:spPr>
          <a:xfrm>
            <a:off x="8114263" y="1757998"/>
            <a:ext cx="3726284" cy="3254835"/>
          </a:xfrm>
          <a:prstGeom prst="teardrop">
            <a:avLst>
              <a:gd name="adj" fmla="val 9910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Añadir imagen, lo anexa el diseñador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6480259A-7181-3755-84E0-9F7CAC5F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445" y="117180"/>
            <a:ext cx="855754" cy="8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708D993B-F474-9ADF-4837-443565DD00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46971" y="136525"/>
            <a:ext cx="740226" cy="6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B626CBF-016C-39A4-1FF7-F0FCB33499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C3529E-13E7-C29F-97C1-C04119297F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s-ES" noProof="0" smtClean="0"/>
              <a:pPr/>
              <a:t>5</a:t>
            </a:fld>
            <a:endParaRPr lang="es-ES" noProof="0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5442895B-9621-EE55-A040-27E426A8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862" y="703342"/>
            <a:ext cx="8333222" cy="1147969"/>
          </a:xfrm>
        </p:spPr>
        <p:txBody>
          <a:bodyPr/>
          <a:lstStyle/>
          <a:p>
            <a:pPr algn="r"/>
            <a:r>
              <a:rPr lang="es-ES" dirty="0"/>
              <a:t>IURE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AC018CF3-3626-FEE3-64D1-6AE02C97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127" y="1949898"/>
            <a:ext cx="7533122" cy="4505039"/>
          </a:xfrm>
        </p:spPr>
        <p:txBody>
          <a:bodyPr/>
          <a:lstStyle/>
          <a:p>
            <a:pPr marL="0" indent="0">
              <a:buNone/>
            </a:pPr>
            <a:r>
              <a:rPr lang="es-PE" sz="1800" b="0" i="0" dirty="0">
                <a:effectLst/>
                <a:latin typeface="Calibri" panose="020F0502020204030204" pitchFamily="34" charset="0"/>
              </a:rPr>
              <a:t>Según Miño (2011) “Los estándares de iure son generados por un comité con estatus legal y están avalados por el apoyo de un gobierno o institución para producir estándares.” (pág. 81).</a:t>
            </a:r>
          </a:p>
          <a:p>
            <a:pPr marL="0" indent="0">
              <a:buNone/>
            </a:pPr>
            <a:r>
              <a:rPr lang="es-ES" sz="1800" dirty="0"/>
              <a:t>Se consideró dividirse los estándares en:</a:t>
            </a:r>
          </a:p>
          <a:p>
            <a:r>
              <a:rPr lang="es-ES" sz="1800" dirty="0"/>
              <a:t>Calidad en uso</a:t>
            </a:r>
          </a:p>
          <a:p>
            <a:r>
              <a:rPr lang="es-ES" sz="1800" dirty="0"/>
              <a:t>Calidad de producto</a:t>
            </a:r>
          </a:p>
          <a:p>
            <a:r>
              <a:rPr lang="es-ES" sz="1800" dirty="0"/>
              <a:t>Calidad de proceso</a:t>
            </a:r>
          </a:p>
          <a:p>
            <a:r>
              <a:rPr lang="es-ES" sz="1800" dirty="0"/>
              <a:t>Capacidad organizacional</a:t>
            </a:r>
          </a:p>
        </p:txBody>
      </p:sp>
      <p:sp>
        <p:nvSpPr>
          <p:cNvPr id="19" name="Lágrima 18">
            <a:extLst>
              <a:ext uri="{FF2B5EF4-FFF2-40B4-BE49-F238E27FC236}">
                <a16:creationId xmlns:a16="http://schemas.microsoft.com/office/drawing/2014/main" id="{A7741E17-CCE6-0C7F-3138-C55AD8A7BFF2}"/>
              </a:ext>
            </a:extLst>
          </p:cNvPr>
          <p:cNvSpPr/>
          <p:nvPr/>
        </p:nvSpPr>
        <p:spPr>
          <a:xfrm>
            <a:off x="146751" y="2161997"/>
            <a:ext cx="3878626" cy="3387903"/>
          </a:xfrm>
          <a:prstGeom prst="teardrop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Añadir imagen, lo anexa el diseñador</a:t>
            </a:r>
          </a:p>
        </p:txBody>
      </p:sp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4442F676-23CE-0AA1-C2B7-350838B3D86D}"/>
              </a:ext>
            </a:extLst>
          </p:cNvPr>
          <p:cNvSpPr/>
          <p:nvPr/>
        </p:nvSpPr>
        <p:spPr>
          <a:xfrm>
            <a:off x="146751" y="5549900"/>
            <a:ext cx="740227" cy="13081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1B84959-FE25-7B47-4046-F8CFE7D57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264" y="-15801"/>
            <a:ext cx="855754" cy="8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26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708D993B-F474-9ADF-4837-443565DD00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46971" y="136525"/>
            <a:ext cx="740226" cy="6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B626CBF-016C-39A4-1FF7-F0FCB33499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C3529E-13E7-C29F-97C1-C04119297F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s-ES" noProof="0" smtClean="0"/>
              <a:pPr/>
              <a:t>6</a:t>
            </a:fld>
            <a:endParaRPr lang="es-ES" noProof="0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5442895B-9621-EE55-A040-27E426A8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234" y="500524"/>
            <a:ext cx="8333222" cy="1147969"/>
          </a:xfrm>
        </p:spPr>
        <p:txBody>
          <a:bodyPr/>
          <a:lstStyle/>
          <a:p>
            <a:r>
              <a:rPr lang="es-ES" dirty="0"/>
              <a:t>Calidad de Uso </a:t>
            </a:r>
          </a:p>
        </p:txBody>
      </p:sp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4442F676-23CE-0AA1-C2B7-350838B3D86D}"/>
              </a:ext>
            </a:extLst>
          </p:cNvPr>
          <p:cNvSpPr/>
          <p:nvPr/>
        </p:nvSpPr>
        <p:spPr>
          <a:xfrm flipV="1">
            <a:off x="146751" y="0"/>
            <a:ext cx="740227" cy="31242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FF0DBFD-4D3C-886D-3E2A-7B1A5550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64" y="72647"/>
            <a:ext cx="855754" cy="8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674F1D4-F254-5B9E-8AE8-BBA0B502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08" y="1671924"/>
            <a:ext cx="10010192" cy="4505039"/>
          </a:xfrm>
        </p:spPr>
        <p:txBody>
          <a:bodyPr/>
          <a:lstStyle/>
          <a:p>
            <a:r>
              <a:rPr lang="es-PE" b="0" i="0" dirty="0">
                <a:effectLst/>
                <a:latin typeface="WordVisi_MSFontService"/>
              </a:rPr>
              <a:t>ISO 20282:</a:t>
            </a:r>
            <a:r>
              <a:rPr lang="es-PE" b="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diseño considera requisitos, recomendaciones y características importantes del usuario y el contexto para la operabilidad y construcción de la interfaz.</a:t>
            </a:r>
          </a:p>
          <a:p>
            <a:r>
              <a:rPr lang="es-MX" dirty="0">
                <a:solidFill>
                  <a:srgbClr val="D1D5DB"/>
                </a:solidFill>
                <a:latin typeface="Söhne"/>
              </a:rPr>
              <a:t>ISO 9241-11: 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enfoque de usabilidad se aplica en diferentes situaciones de sistemas interactivos, entornos construidos, productos y servicios, considerando el marco de construcción para mejorar la experiencia del usuario.</a:t>
            </a:r>
            <a:endParaRPr lang="es-MX" dirty="0">
              <a:solidFill>
                <a:srgbClr val="D1D5DB"/>
              </a:solidFill>
              <a:latin typeface="Söhne"/>
            </a:endParaRPr>
          </a:p>
          <a:p>
            <a:r>
              <a:rPr lang="es-MX" dirty="0">
                <a:solidFill>
                  <a:srgbClr val="D1D5DB"/>
                </a:solidFill>
                <a:latin typeface="Söhne"/>
              </a:rPr>
              <a:t>ISO/TS 16071: 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diseño de software considera diferentes contextos y la accesibilidad de personas con habilidades visuales, auditivas, motoras y cognitivas, incluyendo a la tercera edad y discapacidades temporales.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67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708D993B-F474-9ADF-4837-443565DD00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46971" y="136525"/>
            <a:ext cx="740226" cy="6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B626CBF-016C-39A4-1FF7-F0FCB33499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C3529E-13E7-C29F-97C1-C04119297F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s-ES" noProof="0" smtClean="0"/>
              <a:pPr/>
              <a:t>7</a:t>
            </a:fld>
            <a:endParaRPr lang="es-ES" noProof="0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5442895B-9621-EE55-A040-27E426A8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234" y="500524"/>
            <a:ext cx="8333222" cy="1147969"/>
          </a:xfrm>
        </p:spPr>
        <p:txBody>
          <a:bodyPr/>
          <a:lstStyle/>
          <a:p>
            <a:r>
              <a:rPr lang="es-ES" dirty="0"/>
              <a:t>Calidad de Producto 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AC018CF3-3626-FEE3-64D1-6AE02C97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505" y="1749902"/>
            <a:ext cx="7533122" cy="4505039"/>
          </a:xfrm>
        </p:spPr>
        <p:txBody>
          <a:bodyPr/>
          <a:lstStyle/>
          <a:p>
            <a:r>
              <a:rPr lang="es-PE" b="0" i="0" dirty="0">
                <a:effectLst/>
                <a:latin typeface="WordVisi_MSFontService"/>
              </a:rPr>
              <a:t>ISO/IEC TR 9126-2: 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diseño de software incluye métricas internas y externas para medir su calidad, y métricas de calidad en un contexto de uso específico.</a:t>
            </a:r>
          </a:p>
          <a:p>
            <a:r>
              <a:rPr lang="es-PE" b="0" i="0" dirty="0">
                <a:effectLst/>
                <a:latin typeface="WordVisi_MSFontService"/>
              </a:rPr>
              <a:t>ISO/IEC TR 9126-3</a:t>
            </a:r>
            <a:r>
              <a:rPr lang="es-MX" dirty="0">
                <a:solidFill>
                  <a:srgbClr val="D1D5DB"/>
                </a:solidFill>
                <a:latin typeface="Söhne"/>
              </a:rPr>
              <a:t>: 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Las métricas de calidad del software dependen de su naturaleza, categoría, nivel de integridad y necesidades de los usuarios, y pueden verse afectadas por factores cognitivos humanos y atributos genéricos.</a:t>
            </a:r>
            <a:endParaRPr lang="es-MX" dirty="0">
              <a:solidFill>
                <a:srgbClr val="D1D5DB"/>
              </a:solidFill>
              <a:latin typeface="Söhne"/>
            </a:endParaRPr>
          </a:p>
          <a:p>
            <a:r>
              <a:rPr lang="es-PE" b="0" i="0" dirty="0">
                <a:effectLst/>
                <a:latin typeface="WordVisi_MSFontService"/>
              </a:rPr>
              <a:t>ISO/IEC DTR 9126-4</a:t>
            </a:r>
            <a:r>
              <a:rPr lang="es-PE" b="0" i="0" dirty="0">
                <a:solidFill>
                  <a:srgbClr val="000000"/>
                </a:solidFill>
                <a:effectLst/>
                <a:latin typeface="WordVisi_MSFontService"/>
              </a:rPr>
              <a:t>: 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artículo describe cómo aplicar métricas de calidad del software en base a un ejemplo y ofrece herramientas útiles para la evaluación.</a:t>
            </a:r>
            <a:endParaRPr lang="es-ES" dirty="0"/>
          </a:p>
        </p:txBody>
      </p:sp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4442F676-23CE-0AA1-C2B7-350838B3D86D}"/>
              </a:ext>
            </a:extLst>
          </p:cNvPr>
          <p:cNvSpPr/>
          <p:nvPr/>
        </p:nvSpPr>
        <p:spPr>
          <a:xfrm flipV="1">
            <a:off x="146751" y="0"/>
            <a:ext cx="740227" cy="31242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FF0DBFD-4D3C-886D-3E2A-7B1A5550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64" y="72647"/>
            <a:ext cx="855754" cy="8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0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708D993B-F474-9ADF-4837-443565DD00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46971" y="136525"/>
            <a:ext cx="740226" cy="6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B626CBF-016C-39A4-1FF7-F0FCB33499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C3529E-13E7-C29F-97C1-C04119297F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s-ES" noProof="0" smtClean="0"/>
              <a:pPr/>
              <a:t>8</a:t>
            </a:fld>
            <a:endParaRPr lang="es-ES" noProof="0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5442895B-9621-EE55-A040-27E426A8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234" y="500524"/>
            <a:ext cx="8333222" cy="1147969"/>
          </a:xfrm>
        </p:spPr>
        <p:txBody>
          <a:bodyPr/>
          <a:lstStyle/>
          <a:p>
            <a:r>
              <a:rPr lang="es-ES" dirty="0"/>
              <a:t>Calidad de Proceso 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AC018CF3-3626-FEE3-64D1-6AE02C97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505" y="1749902"/>
            <a:ext cx="7533122" cy="4505039"/>
          </a:xfrm>
        </p:spPr>
        <p:txBody>
          <a:bodyPr/>
          <a:lstStyle/>
          <a:p>
            <a:r>
              <a:rPr lang="es-PE" b="0" i="0" dirty="0">
                <a:effectLst/>
                <a:latin typeface="WordVisi_MSFontService"/>
              </a:rPr>
              <a:t>ISO/IEC/IEEE 26512: 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Este capítulo trata la documentación de usuario en la adquisición de software, incluyendo requisitos, gestión de información, planes y productos de documentos.</a:t>
            </a:r>
          </a:p>
          <a:p>
            <a:r>
              <a:rPr lang="es-PE" b="0" i="0" dirty="0">
                <a:effectLst/>
                <a:latin typeface="Calibri" panose="020F0502020204030204" pitchFamily="34" charset="0"/>
              </a:rPr>
              <a:t>ISO/IEC 25066</a:t>
            </a:r>
            <a:r>
              <a:rPr lang="es-MX" dirty="0">
                <a:solidFill>
                  <a:srgbClr val="D1D5DB"/>
                </a:solidFill>
                <a:latin typeface="Söhne"/>
              </a:rPr>
              <a:t>: 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CIF es un formato para presentar evaluaciones de usabilidad. Identifica los enfoques y elementos necesarios en el informe, y los usuarios y situaciones adecuadas.</a:t>
            </a:r>
            <a:endParaRPr lang="es-MX" dirty="0">
              <a:solidFill>
                <a:srgbClr val="D1D5DB"/>
              </a:solidFill>
              <a:latin typeface="Söhne"/>
            </a:endParaRPr>
          </a:p>
          <a:p>
            <a:r>
              <a:rPr lang="es-PE" b="0" i="0" dirty="0">
                <a:effectLst/>
                <a:latin typeface="WordVisi_MSFontService"/>
              </a:rPr>
              <a:t>ISO 9127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 El documento describe la información suministrada con los paquetes de software vendidos en tiendas para uso empresarial, científico, educativo y doméstico.</a:t>
            </a:r>
            <a:r>
              <a:rPr lang="es-PE" b="0" i="0" dirty="0">
                <a:solidFill>
                  <a:srgbClr val="212529"/>
                </a:solidFill>
                <a:effectLst/>
                <a:latin typeface="WordVisi_MSFontService"/>
              </a:rPr>
              <a:t> </a:t>
            </a:r>
            <a:r>
              <a:rPr lang="es-ES" dirty="0"/>
              <a:t> </a:t>
            </a:r>
          </a:p>
        </p:txBody>
      </p:sp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4442F676-23CE-0AA1-C2B7-350838B3D86D}"/>
              </a:ext>
            </a:extLst>
          </p:cNvPr>
          <p:cNvSpPr/>
          <p:nvPr/>
        </p:nvSpPr>
        <p:spPr>
          <a:xfrm flipV="1">
            <a:off x="146751" y="0"/>
            <a:ext cx="740227" cy="31242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FF0DBFD-4D3C-886D-3E2A-7B1A5550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64" y="72647"/>
            <a:ext cx="855754" cy="8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6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708D993B-F474-9ADF-4837-443565DD00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46971" y="136525"/>
            <a:ext cx="740226" cy="6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B626CBF-016C-39A4-1FF7-F0FCB33499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C3529E-13E7-C29F-97C1-C04119297F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s-ES" noProof="0" smtClean="0"/>
              <a:pPr/>
              <a:t>9</a:t>
            </a:fld>
            <a:endParaRPr lang="es-ES" noProof="0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5442895B-9621-EE55-A040-27E426A8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234" y="500524"/>
            <a:ext cx="8333222" cy="1147969"/>
          </a:xfrm>
        </p:spPr>
        <p:txBody>
          <a:bodyPr/>
          <a:lstStyle/>
          <a:p>
            <a:r>
              <a:rPr lang="es-ES" dirty="0"/>
              <a:t>Calidad de Organizacional </a:t>
            </a:r>
          </a:p>
        </p:txBody>
      </p:sp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4442F676-23CE-0AA1-C2B7-350838B3D86D}"/>
              </a:ext>
            </a:extLst>
          </p:cNvPr>
          <p:cNvSpPr/>
          <p:nvPr/>
        </p:nvSpPr>
        <p:spPr>
          <a:xfrm flipV="1">
            <a:off x="146751" y="0"/>
            <a:ext cx="740227" cy="31242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FF0DBFD-4D3C-886D-3E2A-7B1A5550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64" y="72647"/>
            <a:ext cx="855754" cy="8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16">
            <a:extLst>
              <a:ext uri="{FF2B5EF4-FFF2-40B4-BE49-F238E27FC236}">
                <a16:creationId xmlns:a16="http://schemas.microsoft.com/office/drawing/2014/main" id="{2B229C55-E727-5B70-9EF2-3CC7B9EDA0FF}"/>
              </a:ext>
            </a:extLst>
          </p:cNvPr>
          <p:cNvSpPr txBox="1">
            <a:spLocks/>
          </p:cNvSpPr>
          <p:nvPr/>
        </p:nvSpPr>
        <p:spPr>
          <a:xfrm>
            <a:off x="1275234" y="1749902"/>
            <a:ext cx="7533122" cy="450503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>
                <a:latin typeface="WordVisi_MSFontService"/>
              </a:rPr>
              <a:t>ISO 9241: requisitos y recomendaciones para los principios y actividades de diseño centrados en el ser humano en el ciclo de vida de los sistemas interactivos</a:t>
            </a:r>
            <a:endParaRPr lang="es-ES" dirty="0">
              <a:latin typeface="WordVisi_MSFontService"/>
            </a:endParaRPr>
          </a:p>
          <a:p>
            <a:r>
              <a:rPr lang="es-PE" dirty="0">
                <a:latin typeface="WordVisi_MSFontService"/>
              </a:rPr>
              <a:t>ISO/IEC 15504-5: descripción detallada de la estructura y los componentes clave del Modelo de Evaluación de Procesos, que incluye dos dimensiones: una dimensión de procesos y una dimensión de capacidad. </a:t>
            </a:r>
            <a:endParaRPr lang="es-ES" dirty="0">
              <a:latin typeface="WordVisi_MSFontService"/>
            </a:endParaRPr>
          </a:p>
          <a:p>
            <a:r>
              <a:rPr lang="es-PE" dirty="0">
                <a:latin typeface="WordVisi_MSFontService"/>
              </a:rPr>
              <a:t>ISO 9241-220: </a:t>
            </a:r>
            <a:r>
              <a:rPr lang="es-MX" b="0" i="0" dirty="0">
                <a:effectLst/>
                <a:latin typeface="Söhne"/>
              </a:rPr>
              <a:t>Diseño Centrado en el Ser Humano (HCD) busca cumplir con requisitos de calidad centrados en el ser humano en sistemas interactivos. Se describen procesos y resultados para análisis, diseño y evaluación del uso humano en cualquier ciclo de vida del sistema.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098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C3A0F49-CA1F-4DCD-B5AA-4114E36E4969}" vid="{3D1BA8EB-B4D4-4C84-85E1-16C2834E6A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hexágonos oscura  </Template>
  <TotalTime>92</TotalTime>
  <Words>868</Words>
  <Application>Microsoft Office PowerPoint</Application>
  <PresentationFormat>Panorámica</PresentationFormat>
  <Paragraphs>92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Gill Sans SemiBold</vt:lpstr>
      <vt:lpstr>Söhne</vt:lpstr>
      <vt:lpstr>Times New Roman</vt:lpstr>
      <vt:lpstr>WordVisi_MSFontService</vt:lpstr>
      <vt:lpstr>Tema de Office</vt:lpstr>
      <vt:lpstr>Estándares y Guías</vt:lpstr>
      <vt:lpstr>Índice</vt:lpstr>
      <vt:lpstr>Estándares</vt:lpstr>
      <vt:lpstr>Definición</vt:lpstr>
      <vt:lpstr>IURE</vt:lpstr>
      <vt:lpstr>Calidad de Uso </vt:lpstr>
      <vt:lpstr>Calidad de Producto </vt:lpstr>
      <vt:lpstr>Calidad de Proceso </vt:lpstr>
      <vt:lpstr>Calidad de Organizacional </vt:lpstr>
      <vt:lpstr>Facto</vt:lpstr>
      <vt:lpstr>Guías</vt:lpstr>
      <vt:lpstr>Definición</vt:lpstr>
      <vt:lpstr>Facto</vt:lpstr>
      <vt:lpstr>Muchas gracias.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Estándares y Guías</dc:title>
  <dc:creator>Carlos Santiago Guzman Vasquez</dc:creator>
  <cp:lastModifiedBy>Jesus Ivan Castillo Vidal</cp:lastModifiedBy>
  <cp:revision>2</cp:revision>
  <dcterms:created xsi:type="dcterms:W3CDTF">2023-04-12T15:55:48Z</dcterms:created>
  <dcterms:modified xsi:type="dcterms:W3CDTF">2023-04-12T18:02:04Z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