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ad5c84bbff54e4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7" r:id="rId3"/>
    <p:sldId id="270" r:id="rId4"/>
    <p:sldId id="278" r:id="rId5"/>
    <p:sldId id="281" r:id="rId6"/>
    <p:sldId id="282" r:id="rId7"/>
    <p:sldId id="284" r:id="rId8"/>
    <p:sldId id="285" r:id="rId9"/>
    <p:sldId id="287" r:id="rId10"/>
    <p:sldId id="288" r:id="rId11"/>
    <p:sldId id="286" r:id="rId12"/>
    <p:sldId id="280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8" autoAdjust="0"/>
  </p:normalViewPr>
  <p:slideViewPr>
    <p:cSldViewPr snapToGrid="0">
      <p:cViewPr varScale="1">
        <p:scale>
          <a:sx n="70" d="100"/>
          <a:sy n="70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qiuchen\Desktop\&#20135;&#21697;&#20581;&#24247;&#24230;&#35780;&#202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1"/>
          <c:order val="0"/>
          <c:spPr>
            <a:solidFill>
              <a:schemeClr val="accent5"/>
            </a:solidFill>
            <a:ln w="25400">
              <a:noFill/>
            </a:ln>
            <a:effectLst/>
          </c:spPr>
          <c:dLbls>
            <c:dLbl>
              <c:idx val="2"/>
              <c:layout>
                <c:manualLayout>
                  <c:x val="-2.3515905640114063E-2"/>
                  <c:y val="-1.71470145292498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打分!$A$2:$A$7</c:f>
              <c:strCache>
                <c:ptCount val="6"/>
                <c:pt idx="0">
                  <c:v>数据</c:v>
                </c:pt>
                <c:pt idx="1">
                  <c:v>用户</c:v>
                </c:pt>
                <c:pt idx="2">
                  <c:v>粘性</c:v>
                </c:pt>
                <c:pt idx="3">
                  <c:v>引流</c:v>
                </c:pt>
                <c:pt idx="4">
                  <c:v>品牌</c:v>
                </c:pt>
                <c:pt idx="5">
                  <c:v>营收</c:v>
                </c:pt>
              </c:strCache>
            </c:strRef>
          </c:cat>
          <c:val>
            <c:numRef>
              <c:f>打分!$D$2:$D$7</c:f>
              <c:numCache>
                <c:formatCode>_ * #,##0.0_ ;_ * \-#,##0.0_ ;_ * "-"??_ ;_ @_ </c:formatCode>
                <c:ptCount val="6"/>
                <c:pt idx="0" formatCode="General">
                  <c:v>4</c:v>
                </c:pt>
                <c:pt idx="1">
                  <c:v>3.9</c:v>
                </c:pt>
                <c:pt idx="2" formatCode="0.0">
                  <c:v>3.25</c:v>
                </c:pt>
                <c:pt idx="3" formatCode="General">
                  <c:v>0</c:v>
                </c:pt>
                <c:pt idx="4" formatCode="0.0">
                  <c:v>3.75</c:v>
                </c:pt>
                <c:pt idx="5" formatCode="0.0">
                  <c:v>4.45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750896"/>
        <c:axId val="1106768816"/>
      </c:radarChart>
      <c:catAx>
        <c:axId val="110675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6768816"/>
        <c:crosses val="autoZero"/>
        <c:auto val="1"/>
        <c:lblAlgn val="ctr"/>
        <c:lblOffset val="100"/>
        <c:noMultiLvlLbl val="0"/>
      </c:catAx>
      <c:valAx>
        <c:axId val="1106768816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675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440165417420522E-2"/>
          <c:y val="4.0912667191188044E-2"/>
          <c:w val="0.97311966916515891"/>
          <c:h val="0.91817466561762395"/>
        </c:manualLayout>
      </c:layout>
      <c:scatterChart>
        <c:scatterStyle val="lineMarker"/>
        <c:varyColors val="0"/>
        <c:ser>
          <c:idx val="0"/>
          <c:order val="0"/>
          <c:spPr>
            <a:ln w="38100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prstDash val="solid"/>
                </a:ln>
              </c:spPr>
            </c:marker>
            <c:bubble3D val="0"/>
          </c:dPt>
          <c:dPt>
            <c:idx val="1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prstDash val="solid"/>
                </a:ln>
              </c:spPr>
            </c:marker>
            <c:bubble3D val="0"/>
          </c:dPt>
          <c:dPt>
            <c:idx val="2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prstDash val="solid"/>
                </a:ln>
              </c:spPr>
            </c:marker>
            <c:bubble3D val="0"/>
          </c:dPt>
          <c:dPt>
            <c:idx val="3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prstDash val="solid"/>
                </a:ln>
              </c:spPr>
            </c:marker>
            <c:bubble3D val="0"/>
          </c:dPt>
          <c:dPt>
            <c:idx val="4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prstDash val="solid"/>
                </a:ln>
              </c:spPr>
            </c:marker>
            <c:bubble3D val="0"/>
          </c:dPt>
          <c:dPt>
            <c:idx val="5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prstDash val="solid"/>
                </a:ln>
              </c:spPr>
            </c:marker>
            <c:bubble3D val="0"/>
          </c:dPt>
          <c:dPt>
            <c:idx val="6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prstDash val="solid"/>
                </a:ln>
              </c:spPr>
            </c:marker>
            <c:bubble3D val="0"/>
          </c:dPt>
          <c:dPt>
            <c:idx val="7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prstDash val="solid"/>
                </a:ln>
              </c:spPr>
            </c:marker>
            <c:bubble3D val="0"/>
          </c:dPt>
          <c:dPt>
            <c:idx val="8"/>
            <c:marker>
              <c:symbol val="triang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  <a:prstDash val="solid"/>
                </a:ln>
              </c:spPr>
            </c:marker>
            <c:bubble3D val="0"/>
          </c:dPt>
          <c:xVal>
            <c:numRef>
              <c:f>Sheet1!$A$1:$I$1</c:f>
              <c:numCache>
                <c:formatCode>General</c:formatCode>
                <c:ptCount val="9"/>
                <c:pt idx="0">
                  <c:v>17167</c:v>
                </c:pt>
                <c:pt idx="1">
                  <c:v>17198</c:v>
                </c:pt>
                <c:pt idx="2">
                  <c:v>17226</c:v>
                </c:pt>
                <c:pt idx="3">
                  <c:v>17257</c:v>
                </c:pt>
                <c:pt idx="4">
                  <c:v>17287</c:v>
                </c:pt>
                <c:pt idx="5">
                  <c:v>17318</c:v>
                </c:pt>
                <c:pt idx="6">
                  <c:v>17348</c:v>
                </c:pt>
                <c:pt idx="7">
                  <c:v>17379</c:v>
                </c:pt>
                <c:pt idx="8">
                  <c:v>17410</c:v>
                </c:pt>
              </c:numCache>
            </c:numRef>
          </c:xVal>
          <c:yVal>
            <c:numRef>
              <c:f>Sheet1!$A$2:$I$2</c:f>
              <c:numCache>
                <c:formatCode>General</c:formatCode>
                <c:ptCount val="9"/>
                <c:pt idx="0">
                  <c:v>14.62</c:v>
                </c:pt>
                <c:pt idx="1">
                  <c:v>18.97</c:v>
                </c:pt>
                <c:pt idx="2">
                  <c:v>14.6</c:v>
                </c:pt>
                <c:pt idx="3">
                  <c:v>12.740000000000002</c:v>
                </c:pt>
                <c:pt idx="4">
                  <c:v>12.13</c:v>
                </c:pt>
                <c:pt idx="5">
                  <c:v>4.8899999999999997</c:v>
                </c:pt>
                <c:pt idx="6">
                  <c:v>7.2499999999999991</c:v>
                </c:pt>
                <c:pt idx="7">
                  <c:v>12.14</c:v>
                </c:pt>
                <c:pt idx="8">
                  <c:v>9.36</c:v>
                </c:pt>
              </c:numCache>
            </c:numRef>
          </c:yVal>
          <c:smooth val="0"/>
        </c:ser>
        <c:ser>
          <c:idx val="1"/>
          <c:order val="1"/>
          <c:spPr>
            <a:ln w="38100">
              <a:solidFill>
                <a:srgbClr val="C30C3E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triangle"/>
              <c:size val="5"/>
              <c:spPr>
                <a:solidFill>
                  <a:srgbClr val="C30C3E"/>
                </a:solidFill>
                <a:ln w="9525">
                  <a:solidFill>
                    <a:srgbClr val="C30C3E"/>
                  </a:solidFill>
                  <a:prstDash val="solid"/>
                </a:ln>
              </c:spPr>
            </c:marker>
            <c:bubble3D val="0"/>
          </c:dPt>
          <c:dPt>
            <c:idx val="1"/>
            <c:marker>
              <c:symbol val="triangle"/>
              <c:size val="5"/>
              <c:spPr>
                <a:solidFill>
                  <a:srgbClr val="C30C3E"/>
                </a:solidFill>
                <a:ln w="9525">
                  <a:solidFill>
                    <a:srgbClr val="C30C3E"/>
                  </a:solidFill>
                  <a:prstDash val="solid"/>
                </a:ln>
              </c:spPr>
            </c:marker>
            <c:bubble3D val="0"/>
          </c:dPt>
          <c:dPt>
            <c:idx val="2"/>
            <c:marker>
              <c:symbol val="triangle"/>
              <c:size val="5"/>
              <c:spPr>
                <a:solidFill>
                  <a:srgbClr val="C30C3E"/>
                </a:solidFill>
                <a:ln w="9525">
                  <a:solidFill>
                    <a:srgbClr val="C30C3E"/>
                  </a:solidFill>
                  <a:prstDash val="solid"/>
                </a:ln>
              </c:spPr>
            </c:marker>
            <c:bubble3D val="0"/>
          </c:dPt>
          <c:dPt>
            <c:idx val="3"/>
            <c:marker>
              <c:symbol val="triangle"/>
              <c:size val="5"/>
              <c:spPr>
                <a:solidFill>
                  <a:srgbClr val="C30C3E"/>
                </a:solidFill>
                <a:ln w="9525">
                  <a:solidFill>
                    <a:srgbClr val="C30C3E"/>
                  </a:solidFill>
                  <a:prstDash val="solid"/>
                </a:ln>
              </c:spPr>
            </c:marker>
            <c:bubble3D val="0"/>
          </c:dPt>
          <c:dPt>
            <c:idx val="4"/>
            <c:marker>
              <c:symbol val="triangle"/>
              <c:size val="5"/>
              <c:spPr>
                <a:solidFill>
                  <a:srgbClr val="C30C3E"/>
                </a:solidFill>
                <a:ln w="9525">
                  <a:solidFill>
                    <a:srgbClr val="C30C3E"/>
                  </a:solidFill>
                  <a:prstDash val="solid"/>
                </a:ln>
              </c:spPr>
            </c:marker>
            <c:bubble3D val="0"/>
          </c:dPt>
          <c:dPt>
            <c:idx val="5"/>
            <c:marker>
              <c:symbol val="triangle"/>
              <c:size val="5"/>
              <c:spPr>
                <a:solidFill>
                  <a:srgbClr val="C30C3E"/>
                </a:solidFill>
                <a:ln w="9525">
                  <a:solidFill>
                    <a:srgbClr val="C30C3E"/>
                  </a:solidFill>
                  <a:prstDash val="solid"/>
                </a:ln>
              </c:spPr>
            </c:marker>
            <c:bubble3D val="0"/>
          </c:dPt>
          <c:dPt>
            <c:idx val="6"/>
            <c:marker>
              <c:symbol val="triangle"/>
              <c:size val="5"/>
              <c:spPr>
                <a:solidFill>
                  <a:srgbClr val="C30C3E"/>
                </a:solidFill>
                <a:ln w="9525">
                  <a:solidFill>
                    <a:srgbClr val="C30C3E"/>
                  </a:solidFill>
                  <a:prstDash val="solid"/>
                </a:ln>
              </c:spPr>
            </c:marker>
            <c:bubble3D val="0"/>
          </c:dPt>
          <c:dPt>
            <c:idx val="7"/>
            <c:marker>
              <c:symbol val="triangle"/>
              <c:size val="5"/>
              <c:spPr>
                <a:solidFill>
                  <a:srgbClr val="C30C3E"/>
                </a:solidFill>
                <a:ln w="9525">
                  <a:solidFill>
                    <a:srgbClr val="C30C3E"/>
                  </a:solidFill>
                  <a:prstDash val="solid"/>
                </a:ln>
              </c:spPr>
            </c:marker>
            <c:bubble3D val="0"/>
          </c:dPt>
          <c:dPt>
            <c:idx val="8"/>
            <c:marker>
              <c:symbol val="triangle"/>
              <c:size val="5"/>
              <c:spPr>
                <a:solidFill>
                  <a:srgbClr val="C30C3E"/>
                </a:solidFill>
                <a:ln w="9525">
                  <a:solidFill>
                    <a:srgbClr val="C30C3E"/>
                  </a:solidFill>
                  <a:prstDash val="solid"/>
                </a:ln>
              </c:spPr>
            </c:marker>
            <c:bubble3D val="0"/>
          </c:dPt>
          <c:xVal>
            <c:numRef>
              <c:f>Sheet1!$A$1:$I$1</c:f>
              <c:numCache>
                <c:formatCode>General</c:formatCode>
                <c:ptCount val="9"/>
                <c:pt idx="0">
                  <c:v>17167</c:v>
                </c:pt>
                <c:pt idx="1">
                  <c:v>17198</c:v>
                </c:pt>
                <c:pt idx="2">
                  <c:v>17226</c:v>
                </c:pt>
                <c:pt idx="3">
                  <c:v>17257</c:v>
                </c:pt>
                <c:pt idx="4">
                  <c:v>17287</c:v>
                </c:pt>
                <c:pt idx="5">
                  <c:v>17318</c:v>
                </c:pt>
                <c:pt idx="6">
                  <c:v>17348</c:v>
                </c:pt>
                <c:pt idx="7">
                  <c:v>17379</c:v>
                </c:pt>
                <c:pt idx="8">
                  <c:v>17410</c:v>
                </c:pt>
              </c:numCache>
            </c:numRef>
          </c:xVal>
          <c:yVal>
            <c:numRef>
              <c:f>Sheet1!$A$3:$I$3</c:f>
              <c:numCache>
                <c:formatCode>General</c:formatCode>
                <c:ptCount val="9"/>
                <c:pt idx="0">
                  <c:v>33.57</c:v>
                </c:pt>
                <c:pt idx="1">
                  <c:v>34.17</c:v>
                </c:pt>
                <c:pt idx="2">
                  <c:v>36.909999999999997</c:v>
                </c:pt>
                <c:pt idx="3">
                  <c:v>31.670000000000005</c:v>
                </c:pt>
                <c:pt idx="4">
                  <c:v>29.57</c:v>
                </c:pt>
                <c:pt idx="5">
                  <c:v>26.1</c:v>
                </c:pt>
                <c:pt idx="6">
                  <c:v>29.57</c:v>
                </c:pt>
                <c:pt idx="7">
                  <c:v>32.72</c:v>
                </c:pt>
                <c:pt idx="8">
                  <c:v>28.35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769936"/>
        <c:axId val="1106762656"/>
      </c:scatterChart>
      <c:valAx>
        <c:axId val="1106769936"/>
        <c:scaling>
          <c:orientation val="minMax"/>
          <c:max val="17410"/>
          <c:min val="17167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106762656"/>
        <c:crosses val="min"/>
        <c:crossBetween val="midCat"/>
      </c:valAx>
      <c:valAx>
        <c:axId val="1106762656"/>
        <c:scaling>
          <c:orientation val="minMax"/>
          <c:max val="4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zh-CN"/>
          </a:p>
        </c:txPr>
        <c:crossAx val="1106769936"/>
        <c:crosses val="min"/>
        <c:crossBetween val="midCat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737210319195452E-2"/>
          <c:y val="2.2737210319195452E-2"/>
          <c:w val="0.95452557936160909"/>
          <c:h val="0.95452557936160909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rgbClr val="DC5924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4C6C9C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</c:spPr>
          </c:dPt>
          <c:val>
            <c:numRef>
              <c:f>Sheet1!$A$1:$A$3</c:f>
              <c:numCache>
                <c:formatCode>General</c:formatCode>
                <c:ptCount val="3"/>
                <c:pt idx="0">
                  <c:v>85</c:v>
                </c:pt>
                <c:pt idx="1">
                  <c:v>11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24"/>
      </c:pieChart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428412874583796E-2"/>
          <c:y val="2.4761904761904763E-2"/>
          <c:w val="0.97114317425083241"/>
          <c:h val="0.950476190476190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130457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DB1CF"/>
              </a:solidFill>
              <a:ln w="9525">
                <a:solidFill>
                  <a:srgbClr val="FFFFFF"/>
                </a:solidFill>
                <a:prstDash val="solid"/>
              </a:ln>
            </c:spPr>
          </c:dPt>
          <c:val>
            <c:numRef>
              <c:f>Sheet1!$A$1:$B$1</c:f>
              <c:numCache>
                <c:formatCode>General</c:formatCode>
                <c:ptCount val="2"/>
                <c:pt idx="0">
                  <c:v>3.4222704852999972</c:v>
                </c:pt>
                <c:pt idx="1">
                  <c:v>13.695033109301617</c:v>
                </c:pt>
              </c:numCache>
            </c:numRef>
          </c:val>
        </c:ser>
        <c:ser>
          <c:idx val="1"/>
          <c:order val="1"/>
          <c:spPr>
            <a:solidFill>
              <a:srgbClr val="4C6C9C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>
                <a:solidFill>
                  <a:srgbClr val="FFFFFF"/>
                </a:solidFill>
                <a:prstDash val="solid"/>
              </a:ln>
            </c:spPr>
          </c:dPt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Sheet1!$A$2:$B$2</c:f>
              <c:numCache>
                <c:formatCode>General</c:formatCode>
                <c:ptCount val="2"/>
                <c:pt idx="0">
                  <c:v>13.96</c:v>
                </c:pt>
                <c:pt idx="1">
                  <c:v>505.99999999999994</c:v>
                </c:pt>
              </c:numCache>
            </c:numRef>
          </c:val>
        </c:ser>
        <c:ser>
          <c:idx val="2"/>
          <c:order val="2"/>
          <c:spPr>
            <a:solidFill>
              <a:srgbClr val="130457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4C6C9C"/>
              </a:solidFill>
              <a:ln w="9525">
                <a:solidFill>
                  <a:srgbClr val="FFFFFF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Sheet1!$A$3:$B$3</c:f>
              <c:numCache>
                <c:formatCode>General</c:formatCode>
                <c:ptCount val="2"/>
                <c:pt idx="0">
                  <c:v>276.48438924569996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spPr>
            <a:solidFill>
              <a:srgbClr val="9DB1CF"/>
            </a:solidFill>
            <a:ln w="9525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06774976"/>
        <c:axId val="1106772176"/>
      </c:barChart>
      <c:catAx>
        <c:axId val="11067749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106772176"/>
        <c:crosses val="min"/>
        <c:auto val="0"/>
        <c:lblAlgn val="ctr"/>
        <c:lblOffset val="100"/>
        <c:noMultiLvlLbl val="0"/>
      </c:catAx>
      <c:valAx>
        <c:axId val="1106772176"/>
        <c:scaling>
          <c:orientation val="minMax"/>
          <c:max val="519.6950331093015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067749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960712093308779E-2"/>
          <c:y val="7.9380445304937083E-2"/>
          <c:w val="0.96807857581338241"/>
          <c:h val="0.8954501452081317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487899322362052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0"/>
                  <c:y val="-9.5837366892545989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16.049794608472403</c:v>
                </c:pt>
                <c:pt idx="1">
                  <c:v>10.449794608472402</c:v>
                </c:pt>
                <c:pt idx="2">
                  <c:v>5.1096148908857515</c:v>
                </c:pt>
                <c:pt idx="3">
                  <c:v>3.41</c:v>
                </c:pt>
                <c:pt idx="4">
                  <c:v>2.0099999999999998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Sheet1!$A$2:$G$2</c:f>
              <c:numCache>
                <c:formatCode>General</c:formatCode>
                <c:ptCount val="7"/>
                <c:pt idx="1">
                  <c:v>5.6000000000000014</c:v>
                </c:pt>
                <c:pt idx="2">
                  <c:v>5.3401797175866506</c:v>
                </c:pt>
                <c:pt idx="3">
                  <c:v>1.6996148908857514</c:v>
                </c:pt>
                <c:pt idx="4">
                  <c:v>1.4000000000000004</c:v>
                </c:pt>
                <c:pt idx="5">
                  <c:v>9.9999999999997868E-3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06775536"/>
        <c:axId val="1106776096"/>
      </c:barChart>
      <c:catAx>
        <c:axId val="11067755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106776096"/>
        <c:crosses val="min"/>
        <c:auto val="0"/>
        <c:lblAlgn val="ctr"/>
        <c:lblOffset val="100"/>
        <c:noMultiLvlLbl val="0"/>
      </c:catAx>
      <c:valAx>
        <c:axId val="1106776096"/>
        <c:scaling>
          <c:orientation val="minMax"/>
          <c:max val="16.0497946084724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067755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F654-F530-4D66-871D-8DE901FAECCB}" type="datetimeFigureOut">
              <a:rPr lang="zh-CN" altLang="en-US" smtClean="0"/>
              <a:t>2018/06/07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B5A7-3D61-4F22-8CF5-C8628EA57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811E0-2115-4665-A9F8-457F4B93986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8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B5A7-3D61-4F22-8CF5-C8628EA57B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6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B5A7-3D61-4F22-8CF5-C8628EA57B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4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2"/>
            <a:ext cx="12192001" cy="6861822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16096" y="2175094"/>
            <a:ext cx="12214872" cy="2420625"/>
            <a:chOff x="163310" y="177684"/>
            <a:chExt cx="3943387" cy="781463"/>
          </a:xfrm>
        </p:grpSpPr>
        <p:sp>
          <p:nvSpPr>
            <p:cNvPr id="5" name="等腰三角形 4"/>
            <p:cNvSpPr/>
            <p:nvPr/>
          </p:nvSpPr>
          <p:spPr>
            <a:xfrm>
              <a:off x="1341141" y="177684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1200830"/>
              <a:endParaRPr lang="zh-CN" altLang="en-US" sz="2390">
                <a:solidFill>
                  <a:prstClr val="white"/>
                </a:solidFill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flipV="1">
              <a:off x="163310" y="602633"/>
              <a:ext cx="355284" cy="35651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1200830"/>
              <a:endParaRPr lang="zh-CN" altLang="en-US" sz="239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1200830"/>
              <a:endParaRPr lang="zh-CN" altLang="en-US" sz="2390">
                <a:solidFill>
                  <a:prstClr val="white"/>
                </a:solidFill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340952" y="178257"/>
              <a:ext cx="1177831" cy="779005"/>
            </a:xfrm>
            <a:prstGeom prst="parallelogram">
              <a:avLst>
                <a:gd name="adj" fmla="val 48207"/>
              </a:avLst>
            </a:prstGeom>
            <a:solidFill>
              <a:srgbClr val="D13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1200830"/>
              <a:endParaRPr lang="zh-CN" altLang="en-US" sz="2390">
                <a:solidFill>
                  <a:prstClr val="white"/>
                </a:solidFill>
              </a:endParaRPr>
            </a:p>
          </p:txBody>
        </p:sp>
      </p:grpSp>
      <p:pic>
        <p:nvPicPr>
          <p:cNvPr id="12" name="图片 7" descr="image00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57076" y="115541"/>
            <a:ext cx="2087597" cy="7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828" y="2120"/>
          <a:ext cx="2821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Slide" r:id="rId4" imgW="490" imgH="504" progId="TCLayout.ActiveDocument.1">
                  <p:embed/>
                </p:oleObj>
              </mc:Choice>
              <mc:Fallback>
                <p:oleObj name="think-cell Slide" r:id="rId4" imgW="490" imgH="50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8" y="2120"/>
                        <a:ext cx="2821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199458" y="129713"/>
            <a:ext cx="8544949" cy="3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390" baseline="0">
                <a:solidFill>
                  <a:schemeClr val="accent3">
                    <a:lumMod val="50000"/>
                  </a:schemeClr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08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2"/>
            <a:ext cx="12192001" cy="6861822"/>
          </a:xfrm>
          <a:prstGeom prst="rect">
            <a:avLst/>
          </a:prstGeom>
        </p:spPr>
      </p:pic>
      <p:pic>
        <p:nvPicPr>
          <p:cNvPr id="12" name="图片 7" descr="image00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57076" y="115541"/>
            <a:ext cx="2087597" cy="72117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 bwMode="auto">
          <a:xfrm>
            <a:off x="10057211" y="6679822"/>
            <a:ext cx="2134925" cy="178331"/>
          </a:xfrm>
          <a:prstGeom prst="rect">
            <a:avLst/>
          </a:prstGeom>
          <a:solidFill>
            <a:srgbClr val="D13338"/>
          </a:solidFill>
          <a:ln w="19050" algn="ctr">
            <a:noFill/>
            <a:round/>
            <a:headEnd/>
            <a:tailEnd/>
          </a:ln>
        </p:spPr>
        <p:txBody>
          <a:bodyPr wrap="square" lIns="89926" tIns="44986" rIns="89926" bIns="44986" rtlCol="0" anchor="ctr">
            <a:noAutofit/>
          </a:bodyPr>
          <a:lstStyle/>
          <a:p>
            <a:pPr algn="ctr" defTabSz="880494">
              <a:buSzPct val="120000"/>
            </a:pPr>
            <a:r>
              <a:rPr lang="zh-CN" altLang="en-US" sz="896" b="1" dirty="0">
                <a:solidFill>
                  <a:srgbClr val="FFFFFF"/>
                </a:solidFill>
              </a:rPr>
              <a:t>经营分析部</a:t>
            </a:r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4766489" y="2609187"/>
            <a:ext cx="19972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defTabSz="1200830"/>
            <a:r>
              <a:rPr lang="zh-CN" altLang="en-US" sz="5378" b="1" dirty="0">
                <a:solidFill>
                  <a:srgbClr val="989AAC">
                    <a:lumMod val="50000"/>
                  </a:srgbClr>
                </a:solidFill>
              </a:rPr>
              <a:t>谢   谢</a:t>
            </a:r>
          </a:p>
        </p:txBody>
      </p:sp>
    </p:spTree>
    <p:extLst>
      <p:ext uri="{BB962C8B-B14F-4D97-AF65-F5344CB8AC3E}">
        <p14:creationId xmlns:p14="http://schemas.microsoft.com/office/powerpoint/2010/main" val="54539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4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41" tIns="33778" rIns="67441" bIns="33778" rtlCol="0" anchor="ctr"/>
          <a:lstStyle/>
          <a:p>
            <a:pPr algn="ctr" defTabSz="674422"/>
            <a:endParaRPr lang="en-US" sz="139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7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4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41" tIns="33778" rIns="67441" bIns="33778" rtlCol="0" anchor="ctr"/>
          <a:lstStyle/>
          <a:p>
            <a:pPr algn="ctr" defTabSz="674422"/>
            <a:endParaRPr lang="en-US" sz="1394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" y="8305"/>
            <a:ext cx="12192000" cy="4236649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 bwMode="auto">
          <a:xfrm>
            <a:off x="144" y="-3"/>
            <a:ext cx="12192000" cy="685800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 algn="ctr">
            <a:noFill/>
            <a:round/>
            <a:headEnd/>
            <a:tailEnd/>
          </a:ln>
        </p:spPr>
        <p:txBody>
          <a:bodyPr wrap="square" lIns="89926" tIns="44986" rIns="89926" bIns="44986" rtlCol="0" anchor="ctr">
            <a:noAutofit/>
          </a:bodyPr>
          <a:lstStyle/>
          <a:p>
            <a:pPr algn="ctr" defTabSz="880494">
              <a:buSzPct val="120000"/>
            </a:pPr>
            <a:endParaRPr lang="zh-CN" altLang="en-US" sz="1195" b="1" dirty="0">
              <a:solidFill>
                <a:srgbClr val="000000"/>
              </a:solidFill>
              <a:ea typeface="STKaiti" pitchFamily="2" charset="-122"/>
            </a:endParaRPr>
          </a:p>
        </p:txBody>
      </p:sp>
      <p:sp>
        <p:nvSpPr>
          <p:cNvPr id="4" name="等腰三角形 3"/>
          <p:cNvSpPr/>
          <p:nvPr userDrawn="1"/>
        </p:nvSpPr>
        <p:spPr>
          <a:xfrm flipV="1">
            <a:off x="1" y="-3"/>
            <a:ext cx="7639123" cy="2084854"/>
          </a:xfrm>
          <a:prstGeom prst="triangle">
            <a:avLst>
              <a:gd name="adj" fmla="val 16925"/>
            </a:avLst>
          </a:prstGeom>
          <a:solidFill>
            <a:srgbClr val="D133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26" tIns="44986" rIns="89926" bIns="44986" rtlCol="0" anchor="ctr"/>
          <a:lstStyle/>
          <a:p>
            <a:pPr algn="ctr" defTabSz="1200830"/>
            <a:endParaRPr lang="zh-CN" altLang="en-US" sz="239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99459" y="455143"/>
            <a:ext cx="1592686" cy="64798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89926" tIns="44986" rIns="89926" bIns="44986" rtlCol="0">
            <a:spAutoFit/>
          </a:bodyPr>
          <a:lstStyle/>
          <a:p>
            <a:pPr algn="dist" defTabSz="1200830"/>
            <a:r>
              <a:rPr lang="zh-CN" altLang="en-US" sz="3586" dirty="0">
                <a:solidFill>
                  <a:srgbClr val="FFFFFF"/>
                </a:solidFill>
              </a:rPr>
              <a:t>目录</a:t>
            </a:r>
          </a:p>
        </p:txBody>
      </p:sp>
      <p:sp>
        <p:nvSpPr>
          <p:cNvPr id="20" name="等腰三角形 19"/>
          <p:cNvSpPr/>
          <p:nvPr userDrawn="1"/>
        </p:nvSpPr>
        <p:spPr>
          <a:xfrm rot="9666872" flipH="1">
            <a:off x="3408491" y="674911"/>
            <a:ext cx="4273207" cy="618826"/>
          </a:xfrm>
          <a:prstGeom prst="triangle">
            <a:avLst>
              <a:gd name="adj" fmla="val 900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26" tIns="44986" rIns="89926" bIns="44986" rtlCol="0" anchor="ctr"/>
          <a:lstStyle/>
          <a:p>
            <a:pPr algn="ctr" defTabSz="1200830"/>
            <a:endParaRPr lang="zh-CN" altLang="en-US" sz="2390">
              <a:solidFill>
                <a:srgbClr val="FFFFFF"/>
              </a:solidFill>
            </a:endParaRPr>
          </a:p>
        </p:txBody>
      </p:sp>
      <p:pic>
        <p:nvPicPr>
          <p:cNvPr id="23" name="图片 7" descr="image00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57076" y="-27384"/>
            <a:ext cx="2087597" cy="7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13" hidden="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33332482"/>
              </p:ext>
            </p:extLst>
          </p:nvPr>
        </p:nvGraphicFramePr>
        <p:xfrm>
          <a:off x="0" y="7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9" imgW="0" imgH="0" progId="TCLayout.ActiveDocument.1">
                  <p:embed/>
                </p:oleObj>
              </mc:Choice>
              <mc:Fallback>
                <p:oleObj name="think-cell Slide" r:id="rId9" imgW="0" imgH="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"/>
                        <a:ext cx="215978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0" name="Working Draft" hidden="1"/>
          <p:cNvSpPr txBox="1">
            <a:spLocks noChangeArrowheads="1"/>
          </p:cNvSpPr>
          <p:nvPr/>
        </p:nvSpPr>
        <p:spPr bwMode="auto">
          <a:xfrm rot="5400000">
            <a:off x="11324016" y="2819729"/>
            <a:ext cx="1537280" cy="7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74422">
              <a:defRPr/>
            </a:pPr>
            <a:r>
              <a:rPr lang="en-US" altLang="zh-CN" sz="498" dirty="0">
                <a:solidFill>
                  <a:prstClr val="black"/>
                </a:solidFill>
                <a:latin typeface="Arial" pitchFamily="34" charset="0"/>
                <a:ea typeface="华文楷体" pitchFamily="2" charset="-122"/>
              </a:rPr>
              <a:t>Working Draft - Last Modified 11/27/2008 10:22:30 AM</a:t>
            </a:r>
          </a:p>
        </p:txBody>
      </p:sp>
      <p:sp>
        <p:nvSpPr>
          <p:cNvPr id="302091" name="Printed" hidden="1"/>
          <p:cNvSpPr txBox="1">
            <a:spLocks noChangeArrowheads="1"/>
          </p:cNvSpPr>
          <p:nvPr/>
        </p:nvSpPr>
        <p:spPr bwMode="auto">
          <a:xfrm rot="5400000">
            <a:off x="11688049" y="4316373"/>
            <a:ext cx="809517" cy="7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74422">
              <a:defRPr/>
            </a:pPr>
            <a:r>
              <a:rPr lang="en-US" altLang="zh-CN" sz="498" dirty="0">
                <a:solidFill>
                  <a:prstClr val="black"/>
                </a:solidFill>
                <a:latin typeface="Arial" pitchFamily="34" charset="0"/>
                <a:ea typeface="华文楷体" pitchFamily="2" charset="-122"/>
              </a:rPr>
              <a:t>Printed 4/2/2008 8:51:08 PM</a:t>
            </a:r>
          </a:p>
        </p:txBody>
      </p:sp>
      <p:pic>
        <p:nvPicPr>
          <p:cNvPr id="11" name="图片 7" descr="image001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0057076" y="-27384"/>
            <a:ext cx="2087597" cy="721170"/>
          </a:xfrm>
          <a:prstGeom prst="rect">
            <a:avLst/>
          </a:prstGeom>
        </p:spPr>
      </p:pic>
      <p:cxnSp>
        <p:nvCxnSpPr>
          <p:cNvPr id="13" name="Straight Connector 2"/>
          <p:cNvCxnSpPr/>
          <p:nvPr userDrawn="1"/>
        </p:nvCxnSpPr>
        <p:spPr bwMode="auto">
          <a:xfrm>
            <a:off x="10370" y="582776"/>
            <a:ext cx="1011807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1333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平行四边形 9"/>
          <p:cNvSpPr/>
          <p:nvPr userDrawn="1"/>
        </p:nvSpPr>
        <p:spPr>
          <a:xfrm>
            <a:off x="-3505" y="0"/>
            <a:ext cx="1107084" cy="582776"/>
          </a:xfrm>
          <a:prstGeom prst="parallelogram">
            <a:avLst>
              <a:gd name="adj" fmla="val 48207"/>
            </a:avLst>
          </a:prstGeom>
          <a:solidFill>
            <a:srgbClr val="D13338"/>
          </a:solidFill>
          <a:ln w="25400" cap="flat" cmpd="sng" algn="ctr">
            <a:noFill/>
            <a:prstDash val="solid"/>
          </a:ln>
          <a:effectLst/>
        </p:spPr>
        <p:txBody>
          <a:bodyPr lIns="67441" tIns="33778" rIns="67441" bIns="33778" rtlCol="0" anchor="ctr"/>
          <a:lstStyle/>
          <a:p>
            <a:pPr algn="ctr" defTabSz="899230">
              <a:defRPr/>
            </a:pPr>
            <a:endParaRPr lang="zh-CN" altLang="en-US" sz="1793" kern="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9648395" y="6597352"/>
            <a:ext cx="2543605" cy="260648"/>
          </a:xfrm>
          <a:prstGeom prst="rect">
            <a:avLst/>
          </a:prstGeom>
          <a:solidFill>
            <a:srgbClr val="D13338"/>
          </a:solidFill>
          <a:ln w="19050" algn="ctr">
            <a:noFill/>
            <a:round/>
            <a:headEnd/>
            <a:tailEnd/>
          </a:ln>
        </p:spPr>
        <p:txBody>
          <a:bodyPr wrap="square" lIns="89926" tIns="44986" rIns="89926" bIns="44986" rtlCol="0" anchor="ctr">
            <a:noAutofit/>
          </a:bodyPr>
          <a:lstStyle/>
          <a:p>
            <a:pPr algn="ctr" defTabSz="880494">
              <a:buSzPct val="120000"/>
              <a:defRPr/>
            </a:pPr>
            <a:r>
              <a:rPr lang="en-US" altLang="zh-CN" sz="896" dirty="0">
                <a:solidFill>
                  <a:srgbClr val="FFFFFF">
                    <a:lumMod val="85000"/>
                  </a:srgbClr>
                </a:solidFill>
              </a:rPr>
              <a:t>【</a:t>
            </a:r>
            <a:fld id="{7A742B98-17A8-4996-89B6-5F9052C4F48C}" type="slidenum">
              <a:rPr lang="en-US" altLang="zh-CN" sz="896">
                <a:solidFill>
                  <a:srgbClr val="FFFFFF">
                    <a:lumMod val="85000"/>
                  </a:srgbClr>
                </a:solidFill>
              </a:rPr>
              <a:pPr algn="ctr" defTabSz="880494">
                <a:buSzPct val="120000"/>
                <a:defRPr/>
              </a:pPr>
              <a:t>‹#›</a:t>
            </a:fld>
            <a:r>
              <a:rPr lang="en-US" altLang="zh-CN" sz="896" dirty="0">
                <a:solidFill>
                  <a:srgbClr val="FFFFFF">
                    <a:lumMod val="85000"/>
                  </a:srgbClr>
                </a:solidFill>
              </a:rPr>
              <a:t>/</a:t>
            </a:r>
            <a:fld id="{7A742B98-17A8-4996-89B6-5F9052C4F48C}" type="slidenum">
              <a:rPr lang="en-US" altLang="zh-CN" sz="896">
                <a:solidFill>
                  <a:srgbClr val="FFFFFF">
                    <a:lumMod val="85000"/>
                  </a:srgbClr>
                </a:solidFill>
              </a:rPr>
              <a:pPr algn="ctr" defTabSz="880494">
                <a:buSzPct val="120000"/>
                <a:defRPr/>
              </a:pPr>
              <a:t>‹#›</a:t>
            </a:fld>
            <a:r>
              <a:rPr lang="en-US" altLang="zh-CN" sz="896" dirty="0">
                <a:solidFill>
                  <a:srgbClr val="FFFFFF">
                    <a:lumMod val="85000"/>
                  </a:srgbClr>
                </a:solidFill>
              </a:rPr>
              <a:t> 】</a:t>
            </a:r>
            <a:r>
              <a:rPr lang="zh-CN" altLang="en-US" sz="896" dirty="0">
                <a:solidFill>
                  <a:srgbClr val="FFFFFF">
                    <a:lumMod val="85000"/>
                  </a:srgbClr>
                </a:solidFill>
              </a:rPr>
              <a:t>京东金融 经营分析部</a:t>
            </a:r>
            <a:endParaRPr lang="en-US" altLang="zh-CN" sz="896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57926" rtl="0" eaLnBrk="0" fontAlgn="base" hangingPunct="0">
        <a:spcBef>
          <a:spcPct val="0"/>
        </a:spcBef>
        <a:spcAft>
          <a:spcPct val="0"/>
        </a:spcAft>
        <a:tabLst>
          <a:tab pos="248189" algn="l"/>
        </a:tabLst>
        <a:defRPr sz="1793" b="1">
          <a:solidFill>
            <a:schemeClr val="accent5">
              <a:lumMod val="50000"/>
            </a:schemeClr>
          </a:solidFill>
          <a:latin typeface="+mj-lt"/>
          <a:ea typeface="微软雅黑" panose="020B0503020204020204" pitchFamily="34" charset="-122"/>
          <a:cs typeface="+mj-cs"/>
        </a:defRPr>
      </a:lvl1pPr>
      <a:lvl2pPr algn="l" defTabSz="657926" rtl="0" eaLnBrk="0" fontAlgn="base" hangingPunct="0">
        <a:spcBef>
          <a:spcPct val="0"/>
        </a:spcBef>
        <a:spcAft>
          <a:spcPct val="0"/>
        </a:spcAft>
        <a:tabLst>
          <a:tab pos="248189" algn="l"/>
        </a:tabLst>
        <a:defRPr sz="1394" b="1">
          <a:solidFill>
            <a:schemeClr val="tx2"/>
          </a:solidFill>
          <a:latin typeface="Arial" pitchFamily="34" charset="0"/>
          <a:ea typeface="华文楷体" pitchFamily="2" charset="-122"/>
          <a:cs typeface="Arial" pitchFamily="34" charset="0"/>
        </a:defRPr>
      </a:lvl2pPr>
      <a:lvl3pPr algn="l" defTabSz="657926" rtl="0" eaLnBrk="0" fontAlgn="base" hangingPunct="0">
        <a:spcBef>
          <a:spcPct val="0"/>
        </a:spcBef>
        <a:spcAft>
          <a:spcPct val="0"/>
        </a:spcAft>
        <a:tabLst>
          <a:tab pos="248189" algn="l"/>
        </a:tabLst>
        <a:defRPr sz="1394" b="1">
          <a:solidFill>
            <a:schemeClr val="tx2"/>
          </a:solidFill>
          <a:latin typeface="Arial" pitchFamily="34" charset="0"/>
          <a:ea typeface="华文楷体" pitchFamily="2" charset="-122"/>
          <a:cs typeface="Arial" pitchFamily="34" charset="0"/>
        </a:defRPr>
      </a:lvl3pPr>
      <a:lvl4pPr algn="l" defTabSz="657926" rtl="0" eaLnBrk="0" fontAlgn="base" hangingPunct="0">
        <a:spcBef>
          <a:spcPct val="0"/>
        </a:spcBef>
        <a:spcAft>
          <a:spcPct val="0"/>
        </a:spcAft>
        <a:tabLst>
          <a:tab pos="248189" algn="l"/>
        </a:tabLst>
        <a:defRPr sz="1394" b="1">
          <a:solidFill>
            <a:schemeClr val="tx2"/>
          </a:solidFill>
          <a:latin typeface="Arial" pitchFamily="34" charset="0"/>
          <a:ea typeface="华文楷体" pitchFamily="2" charset="-122"/>
          <a:cs typeface="Arial" pitchFamily="34" charset="0"/>
        </a:defRPr>
      </a:lvl4pPr>
      <a:lvl5pPr algn="l" defTabSz="657926" rtl="0" eaLnBrk="0" fontAlgn="base" hangingPunct="0">
        <a:spcBef>
          <a:spcPct val="0"/>
        </a:spcBef>
        <a:spcAft>
          <a:spcPct val="0"/>
        </a:spcAft>
        <a:tabLst>
          <a:tab pos="248189" algn="l"/>
        </a:tabLst>
        <a:defRPr sz="1394" b="1">
          <a:solidFill>
            <a:schemeClr val="tx2"/>
          </a:solidFill>
          <a:latin typeface="Arial" pitchFamily="34" charset="0"/>
          <a:ea typeface="华文楷体" pitchFamily="2" charset="-122"/>
          <a:cs typeface="Arial" pitchFamily="34" charset="0"/>
        </a:defRPr>
      </a:lvl5pPr>
      <a:lvl6pPr marL="336513" algn="l" defTabSz="659010" rtl="0" fontAlgn="base">
        <a:spcBef>
          <a:spcPct val="0"/>
        </a:spcBef>
        <a:spcAft>
          <a:spcPct val="0"/>
        </a:spcAft>
        <a:tabLst>
          <a:tab pos="248886" algn="l"/>
        </a:tabLst>
        <a:defRPr sz="2092" b="1">
          <a:solidFill>
            <a:schemeClr val="tx2"/>
          </a:solidFill>
          <a:latin typeface="Arial" pitchFamily="34" charset="0"/>
          <a:ea typeface="华文楷体" pitchFamily="2" charset="-122"/>
          <a:cs typeface="Arial" pitchFamily="34" charset="0"/>
        </a:defRPr>
      </a:lvl6pPr>
      <a:lvl7pPr marL="673034" algn="l" defTabSz="659010" rtl="0" fontAlgn="base">
        <a:spcBef>
          <a:spcPct val="0"/>
        </a:spcBef>
        <a:spcAft>
          <a:spcPct val="0"/>
        </a:spcAft>
        <a:tabLst>
          <a:tab pos="248886" algn="l"/>
        </a:tabLst>
        <a:defRPr sz="2092" b="1">
          <a:solidFill>
            <a:schemeClr val="tx2"/>
          </a:solidFill>
          <a:latin typeface="Arial" pitchFamily="34" charset="0"/>
          <a:ea typeface="华文楷体" pitchFamily="2" charset="-122"/>
          <a:cs typeface="Arial" pitchFamily="34" charset="0"/>
        </a:defRPr>
      </a:lvl7pPr>
      <a:lvl8pPr marL="1009550" algn="l" defTabSz="659010" rtl="0" fontAlgn="base">
        <a:spcBef>
          <a:spcPct val="0"/>
        </a:spcBef>
        <a:spcAft>
          <a:spcPct val="0"/>
        </a:spcAft>
        <a:tabLst>
          <a:tab pos="248886" algn="l"/>
        </a:tabLst>
        <a:defRPr sz="2092" b="1">
          <a:solidFill>
            <a:schemeClr val="tx2"/>
          </a:solidFill>
          <a:latin typeface="Arial" pitchFamily="34" charset="0"/>
          <a:ea typeface="华文楷体" pitchFamily="2" charset="-122"/>
          <a:cs typeface="Arial" pitchFamily="34" charset="0"/>
        </a:defRPr>
      </a:lvl8pPr>
      <a:lvl9pPr marL="1346062" algn="l" defTabSz="659010" rtl="0" fontAlgn="base">
        <a:spcBef>
          <a:spcPct val="0"/>
        </a:spcBef>
        <a:spcAft>
          <a:spcPct val="0"/>
        </a:spcAft>
        <a:tabLst>
          <a:tab pos="248886" algn="l"/>
        </a:tabLst>
        <a:defRPr sz="2092" b="1">
          <a:solidFill>
            <a:schemeClr val="tx2"/>
          </a:solidFill>
          <a:latin typeface="Arial" pitchFamily="34" charset="0"/>
          <a:ea typeface="华文楷体" pitchFamily="2" charset="-122"/>
          <a:cs typeface="Arial" pitchFamily="34" charset="0"/>
        </a:defRPr>
      </a:lvl9pPr>
    </p:titleStyle>
    <p:bodyStyle>
      <a:lvl1pPr marL="252870" indent="-252870" algn="l" defTabSz="657926" rtl="0" eaLnBrk="0" fontAlgn="base" hangingPunct="0">
        <a:spcBef>
          <a:spcPct val="0"/>
        </a:spcBef>
        <a:spcAft>
          <a:spcPct val="0"/>
        </a:spcAft>
        <a:buSzPct val="120000"/>
        <a:buChar char="•"/>
        <a:defRPr sz="2390">
          <a:solidFill>
            <a:schemeClr val="accent5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5356" indent="-104182" algn="l" defTabSz="6579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•"/>
        <a:defRPr sz="2092">
          <a:solidFill>
            <a:schemeClr val="accent5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216583" indent="-108870" algn="l" defTabSz="657926" rtl="0" eaLnBrk="0" fontAlgn="base" hangingPunct="0">
        <a:spcBef>
          <a:spcPct val="0"/>
        </a:spcBef>
        <a:spcAft>
          <a:spcPct val="0"/>
        </a:spcAft>
        <a:buChar char="–"/>
        <a:defRPr sz="1793">
          <a:solidFill>
            <a:schemeClr val="accent5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317256" indent="-98339" algn="l" defTabSz="657926" rtl="0" eaLnBrk="0" fontAlgn="base" hangingPunct="0">
        <a:spcBef>
          <a:spcPct val="0"/>
        </a:spcBef>
        <a:spcAft>
          <a:spcPct val="0"/>
        </a:spcAft>
        <a:buSzPct val="89000"/>
        <a:buChar char="•"/>
        <a:defRPr sz="1494">
          <a:solidFill>
            <a:schemeClr val="accent5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428472" indent="-108870" algn="l" defTabSz="657926" rtl="0" eaLnBrk="0" fontAlgn="base" hangingPunct="0">
        <a:spcBef>
          <a:spcPct val="0"/>
        </a:spcBef>
        <a:spcAft>
          <a:spcPct val="0"/>
        </a:spcAft>
        <a:buSzPct val="75000"/>
        <a:buChar char="–"/>
        <a:defRPr sz="1494">
          <a:solidFill>
            <a:schemeClr val="accent5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765338" indent="-109824" algn="l" defTabSz="659010" rtl="0" fontAlgn="base">
        <a:spcBef>
          <a:spcPct val="0"/>
        </a:spcBef>
        <a:spcAft>
          <a:spcPct val="0"/>
        </a:spcAft>
        <a:buSzPct val="7500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1101853" indent="-109824" algn="l" defTabSz="659010" rtl="0" fontAlgn="base">
        <a:spcBef>
          <a:spcPct val="0"/>
        </a:spcBef>
        <a:spcAft>
          <a:spcPct val="0"/>
        </a:spcAft>
        <a:buSzPct val="7500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1438373" indent="-109824" algn="l" defTabSz="659010" rtl="0" fontAlgn="base">
        <a:spcBef>
          <a:spcPct val="0"/>
        </a:spcBef>
        <a:spcAft>
          <a:spcPct val="0"/>
        </a:spcAft>
        <a:buSzPct val="7500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1774889" indent="-109824" algn="l" defTabSz="659010" rtl="0" fontAlgn="base">
        <a:spcBef>
          <a:spcPct val="0"/>
        </a:spcBef>
        <a:spcAft>
          <a:spcPct val="0"/>
        </a:spcAft>
        <a:buSzPct val="7500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3034" rtl="0" eaLnBrk="1" latinLnBrk="0" hangingPunct="1">
        <a:defRPr sz="1394" kern="1200">
          <a:solidFill>
            <a:schemeClr val="tx1"/>
          </a:solidFill>
          <a:latin typeface="+mn-lt"/>
          <a:ea typeface="+mn-ea"/>
          <a:cs typeface="+mn-cs"/>
        </a:defRPr>
      </a:lvl1pPr>
      <a:lvl2pPr marL="336513" algn="l" defTabSz="673034" rtl="0" eaLnBrk="1" latinLnBrk="0" hangingPunct="1">
        <a:defRPr sz="1394" kern="1200">
          <a:solidFill>
            <a:schemeClr val="tx1"/>
          </a:solidFill>
          <a:latin typeface="+mn-lt"/>
          <a:ea typeface="+mn-ea"/>
          <a:cs typeface="+mn-cs"/>
        </a:defRPr>
      </a:lvl2pPr>
      <a:lvl3pPr marL="673034" algn="l" defTabSz="673034" rtl="0" eaLnBrk="1" latinLnBrk="0" hangingPunct="1">
        <a:defRPr sz="1394" kern="1200">
          <a:solidFill>
            <a:schemeClr val="tx1"/>
          </a:solidFill>
          <a:latin typeface="+mn-lt"/>
          <a:ea typeface="+mn-ea"/>
          <a:cs typeface="+mn-cs"/>
        </a:defRPr>
      </a:lvl3pPr>
      <a:lvl4pPr marL="1009550" algn="l" defTabSz="673034" rtl="0" eaLnBrk="1" latinLnBrk="0" hangingPunct="1">
        <a:defRPr sz="1394" kern="1200">
          <a:solidFill>
            <a:schemeClr val="tx1"/>
          </a:solidFill>
          <a:latin typeface="+mn-lt"/>
          <a:ea typeface="+mn-ea"/>
          <a:cs typeface="+mn-cs"/>
        </a:defRPr>
      </a:lvl4pPr>
      <a:lvl5pPr marL="1346062" algn="l" defTabSz="673034" rtl="0" eaLnBrk="1" latinLnBrk="0" hangingPunct="1">
        <a:defRPr sz="1394" kern="1200">
          <a:solidFill>
            <a:schemeClr val="tx1"/>
          </a:solidFill>
          <a:latin typeface="+mn-lt"/>
          <a:ea typeface="+mn-ea"/>
          <a:cs typeface="+mn-cs"/>
        </a:defRPr>
      </a:lvl5pPr>
      <a:lvl6pPr marL="1682575" algn="l" defTabSz="673034" rtl="0" eaLnBrk="1" latinLnBrk="0" hangingPunct="1">
        <a:defRPr sz="1394" kern="1200">
          <a:solidFill>
            <a:schemeClr val="tx1"/>
          </a:solidFill>
          <a:latin typeface="+mn-lt"/>
          <a:ea typeface="+mn-ea"/>
          <a:cs typeface="+mn-cs"/>
        </a:defRPr>
      </a:lvl6pPr>
      <a:lvl7pPr marL="2019092" algn="l" defTabSz="673034" rtl="0" eaLnBrk="1" latinLnBrk="0" hangingPunct="1">
        <a:defRPr sz="1394" kern="1200">
          <a:solidFill>
            <a:schemeClr val="tx1"/>
          </a:solidFill>
          <a:latin typeface="+mn-lt"/>
          <a:ea typeface="+mn-ea"/>
          <a:cs typeface="+mn-cs"/>
        </a:defRPr>
      </a:lvl7pPr>
      <a:lvl8pPr marL="2355609" algn="l" defTabSz="673034" rtl="0" eaLnBrk="1" latinLnBrk="0" hangingPunct="1">
        <a:defRPr sz="1394" kern="1200">
          <a:solidFill>
            <a:schemeClr val="tx1"/>
          </a:solidFill>
          <a:latin typeface="+mn-lt"/>
          <a:ea typeface="+mn-ea"/>
          <a:cs typeface="+mn-cs"/>
        </a:defRPr>
      </a:lvl8pPr>
      <a:lvl9pPr marL="2692127" algn="l" defTabSz="673034" rtl="0" eaLnBrk="1" latinLnBrk="0" hangingPunct="1">
        <a:defRPr sz="1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chart" Target="../charts/chart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tags" Target="../tags/tag45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42" Type="http://schemas.openxmlformats.org/officeDocument/2006/relationships/tags" Target="../tags/tag48.xml"/><Relationship Id="rId47" Type="http://schemas.openxmlformats.org/officeDocument/2006/relationships/slideLayout" Target="../slideLayouts/slideLayout2.xml"/><Relationship Id="rId50" Type="http://schemas.openxmlformats.org/officeDocument/2006/relationships/image" Target="../media/image5.emf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9" Type="http://schemas.openxmlformats.org/officeDocument/2006/relationships/tags" Target="../tags/tag35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oleObject" Target="../embeddings/oleObject7.bin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43" Type="http://schemas.openxmlformats.org/officeDocument/2006/relationships/tags" Target="../tags/tag49.xml"/><Relationship Id="rId48" Type="http://schemas.openxmlformats.org/officeDocument/2006/relationships/notesSlide" Target="../notesSlides/notesSlide2.xml"/><Relationship Id="rId8" Type="http://schemas.openxmlformats.org/officeDocument/2006/relationships/tags" Target="../tags/tag14.xml"/><Relationship Id="rId51" Type="http://schemas.openxmlformats.org/officeDocument/2006/relationships/chart" Target="../charts/chart2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46" Type="http://schemas.openxmlformats.org/officeDocument/2006/relationships/tags" Target="../tags/tag52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1" Type="http://schemas.openxmlformats.org/officeDocument/2006/relationships/vmlDrawing" Target="../drawings/vmlDrawing7.vml"/><Relationship Id="rId6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1.jpeg"/><Relationship Id="rId3" Type="http://schemas.openxmlformats.org/officeDocument/2006/relationships/tags" Target="../tags/tag54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jpeg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9.jpe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jpeg"/><Relationship Id="rId4" Type="http://schemas.openxmlformats.org/officeDocument/2006/relationships/tags" Target="../tags/tag55.xml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9" Type="http://schemas.openxmlformats.org/officeDocument/2006/relationships/tags" Target="../tags/tag94.xml"/><Relationship Id="rId21" Type="http://schemas.openxmlformats.org/officeDocument/2006/relationships/tags" Target="../tags/tag76.xml"/><Relationship Id="rId34" Type="http://schemas.openxmlformats.org/officeDocument/2006/relationships/tags" Target="../tags/tag89.xml"/><Relationship Id="rId42" Type="http://schemas.openxmlformats.org/officeDocument/2006/relationships/tags" Target="../tags/tag97.xml"/><Relationship Id="rId47" Type="http://schemas.openxmlformats.org/officeDocument/2006/relationships/tags" Target="../tags/tag102.xml"/><Relationship Id="rId50" Type="http://schemas.openxmlformats.org/officeDocument/2006/relationships/oleObject" Target="../embeddings/oleObject10.bin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9" Type="http://schemas.openxmlformats.org/officeDocument/2006/relationships/tags" Target="../tags/tag84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32" Type="http://schemas.openxmlformats.org/officeDocument/2006/relationships/tags" Target="../tags/tag87.xml"/><Relationship Id="rId37" Type="http://schemas.openxmlformats.org/officeDocument/2006/relationships/tags" Target="../tags/tag92.xml"/><Relationship Id="rId40" Type="http://schemas.openxmlformats.org/officeDocument/2006/relationships/tags" Target="../tags/tag95.xml"/><Relationship Id="rId45" Type="http://schemas.openxmlformats.org/officeDocument/2006/relationships/tags" Target="../tags/tag100.xml"/><Relationship Id="rId53" Type="http://schemas.openxmlformats.org/officeDocument/2006/relationships/chart" Target="../charts/chart5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tags" Target="../tags/tag86.xml"/><Relationship Id="rId44" Type="http://schemas.openxmlformats.org/officeDocument/2006/relationships/tags" Target="../tags/tag99.xml"/><Relationship Id="rId52" Type="http://schemas.openxmlformats.org/officeDocument/2006/relationships/chart" Target="../charts/chart4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tags" Target="../tags/tag85.xml"/><Relationship Id="rId35" Type="http://schemas.openxmlformats.org/officeDocument/2006/relationships/tags" Target="../tags/tag90.xml"/><Relationship Id="rId43" Type="http://schemas.openxmlformats.org/officeDocument/2006/relationships/tags" Target="../tags/tag98.xml"/><Relationship Id="rId48" Type="http://schemas.openxmlformats.org/officeDocument/2006/relationships/tags" Target="../tags/tag103.xml"/><Relationship Id="rId8" Type="http://schemas.openxmlformats.org/officeDocument/2006/relationships/tags" Target="../tags/tag63.xml"/><Relationship Id="rId51" Type="http://schemas.openxmlformats.org/officeDocument/2006/relationships/image" Target="../media/image5.emf"/><Relationship Id="rId3" Type="http://schemas.openxmlformats.org/officeDocument/2006/relationships/tags" Target="../tags/tag58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33" Type="http://schemas.openxmlformats.org/officeDocument/2006/relationships/tags" Target="../tags/tag88.xml"/><Relationship Id="rId38" Type="http://schemas.openxmlformats.org/officeDocument/2006/relationships/tags" Target="../tags/tag93.xml"/><Relationship Id="rId46" Type="http://schemas.openxmlformats.org/officeDocument/2006/relationships/tags" Target="../tags/tag101.xml"/><Relationship Id="rId20" Type="http://schemas.openxmlformats.org/officeDocument/2006/relationships/tags" Target="../tags/tag75.xml"/><Relationship Id="rId41" Type="http://schemas.openxmlformats.org/officeDocument/2006/relationships/tags" Target="../tags/tag96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1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tags" Target="../tags/tag83.xml"/><Relationship Id="rId36" Type="http://schemas.openxmlformats.org/officeDocument/2006/relationships/tags" Target="../tags/tag91.xml"/><Relationship Id="rId4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4231077" y="3110662"/>
            <a:ext cx="7674877" cy="55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defTabSz="1200709"/>
            <a:r>
              <a:rPr lang="zh-CN" altLang="en-US" sz="3586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产品</a:t>
            </a:r>
            <a:r>
              <a:rPr lang="zh-CN" altLang="en-US" sz="3586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视角</a:t>
            </a:r>
            <a:r>
              <a:rPr lang="zh-CN" altLang="en-US" sz="3586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分析体系</a:t>
            </a:r>
            <a:endParaRPr lang="zh-CN" altLang="en-US" sz="3586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4"/>
          <p:cNvSpPr txBox="1"/>
          <p:nvPr/>
        </p:nvSpPr>
        <p:spPr bwMode="auto">
          <a:xfrm>
            <a:off x="4704770" y="5154638"/>
            <a:ext cx="2510195" cy="27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 defTabSz="1200709"/>
            <a:r>
              <a:rPr lang="zh-CN" altLang="en-US" sz="1793" b="1" dirty="0" smtClean="0">
                <a:solidFill>
                  <a:srgbClr val="000000"/>
                </a:solidFill>
                <a:cs typeface="Arial" pitchFamily="34" charset="0"/>
              </a:rPr>
              <a:t>感谢批评指正</a:t>
            </a:r>
            <a:endParaRPr lang="zh-CN" altLang="en-US" sz="1793" b="1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4280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产品盘点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889" y="2001078"/>
            <a:ext cx="11326518" cy="33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92637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总结与计划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907910" y="1381877"/>
            <a:ext cx="1025042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0982" indent="-280982" defTabSz="1200709">
              <a:buFont typeface="Wingdings" panose="05000000000000000000" pitchFamily="2" charset="2"/>
              <a:buChar char="l"/>
            </a:pPr>
            <a:r>
              <a:rPr lang="zh-CN" altLang="en-US" sz="1600" b="1" u="sng" dirty="0" smtClean="0">
                <a:solidFill>
                  <a:srgbClr val="526DB0">
                    <a:lumMod val="75000"/>
                  </a:srgbClr>
                </a:solidFill>
              </a:rPr>
              <a:t>正如申哥对模型的准确分类，产品分析也应当包含评价与策略两个体系</a:t>
            </a:r>
            <a:endParaRPr lang="en-US" altLang="zh-CN" sz="1600" b="1" u="sng" dirty="0" smtClean="0">
              <a:solidFill>
                <a:srgbClr val="526DB0">
                  <a:lumMod val="75000"/>
                </a:srgbClr>
              </a:solidFill>
            </a:endParaRPr>
          </a:p>
          <a:p>
            <a:pPr defTabSz="1200709"/>
            <a:endParaRPr lang="en-US" altLang="zh-CN" sz="1600" dirty="0" smtClean="0">
              <a:solidFill>
                <a:srgbClr val="526DB0">
                  <a:lumMod val="75000"/>
                </a:srgbClr>
              </a:solidFill>
            </a:endParaRPr>
          </a:p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600" b="1" u="sng" dirty="0" smtClean="0">
                <a:solidFill>
                  <a:srgbClr val="526DB0">
                    <a:lumMod val="75000"/>
                  </a:srgbClr>
                </a:solidFill>
              </a:rPr>
              <a:t>评价体系帮助我们判断产品当前的状态是否健康</a:t>
            </a:r>
            <a:r>
              <a:rPr lang="zh-CN" altLang="en-US" sz="1600" b="1" u="sng" dirty="0">
                <a:solidFill>
                  <a:srgbClr val="526DB0">
                    <a:lumMod val="75000"/>
                  </a:srgbClr>
                </a:solidFill>
              </a:rPr>
              <a:t>，</a:t>
            </a:r>
            <a:r>
              <a:rPr lang="zh-CN" altLang="en-US" sz="1600" b="1" u="sng" dirty="0" smtClean="0">
                <a:solidFill>
                  <a:srgbClr val="526DB0">
                    <a:lumMod val="75000"/>
                  </a:srgbClr>
                </a:solidFill>
              </a:rPr>
              <a:t>策略体系帮助我们找到产品亚健康产生的原因和对策</a:t>
            </a:r>
            <a:endParaRPr lang="en-US" altLang="zh-CN" sz="1600" b="1" u="sng" dirty="0" smtClean="0">
              <a:solidFill>
                <a:srgbClr val="526DB0">
                  <a:lumMod val="75000"/>
                </a:srgbClr>
              </a:solidFill>
            </a:endParaRPr>
          </a:p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endParaRPr lang="en-US" altLang="zh-CN" sz="1600" b="1" u="sng" dirty="0" smtClean="0">
              <a:solidFill>
                <a:srgbClr val="526DB0">
                  <a:lumMod val="75000"/>
                </a:srgbClr>
              </a:solidFill>
            </a:endParaRPr>
          </a:p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600" b="1" u="sng" dirty="0">
                <a:solidFill>
                  <a:srgbClr val="526DB0">
                    <a:lumMod val="75000"/>
                  </a:srgbClr>
                </a:solidFill>
              </a:rPr>
              <a:t>策略体系是我们较熟悉的范畴</a:t>
            </a:r>
            <a:r>
              <a:rPr lang="zh-CN" altLang="en-US" sz="1600" b="1" u="sng" dirty="0" smtClean="0">
                <a:solidFill>
                  <a:srgbClr val="526DB0">
                    <a:lumMod val="75000"/>
                  </a:srgbClr>
                </a:solidFill>
              </a:rPr>
              <a:t>，本项目工作</a:t>
            </a:r>
            <a:r>
              <a:rPr lang="zh-CN" altLang="en-US" sz="1600" b="1" u="sng" dirty="0">
                <a:solidFill>
                  <a:srgbClr val="526DB0">
                    <a:lumMod val="75000"/>
                  </a:srgbClr>
                </a:solidFill>
              </a:rPr>
              <a:t>的重点</a:t>
            </a:r>
            <a:r>
              <a:rPr lang="zh-CN" altLang="en-US" sz="1600" b="1" u="sng" dirty="0" smtClean="0">
                <a:solidFill>
                  <a:srgbClr val="526DB0">
                    <a:lumMod val="75000"/>
                  </a:srgbClr>
                </a:solidFill>
              </a:rPr>
              <a:t>是建立评价体系，为发现业务运行中的问题提供多一种工具</a:t>
            </a:r>
            <a:endParaRPr lang="en-US" altLang="zh-CN" sz="1600" b="1" u="sng" dirty="0">
              <a:solidFill>
                <a:srgbClr val="526DB0">
                  <a:lumMod val="75000"/>
                </a:srgb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907910" y="4171459"/>
            <a:ext cx="993236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0982" indent="-280982" defTabSz="1200709"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项目产出：产品生命周期定位文档、产品健康度评价模型</a:t>
            </a:r>
            <a:endParaRPr lang="en-US" altLang="zh-CN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defTabSz="1200709"/>
            <a:endParaRPr lang="en-US" altLang="zh-CN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时间计划：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每月</a:t>
            </a:r>
            <a:r>
              <a:rPr lang="zh-CN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完成至少</a:t>
            </a:r>
            <a:r>
              <a:rPr lang="en-US" altLang="zh-CN" sz="1600" b="1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个产品健康度评分（我知道已经慢了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……</a:t>
            </a:r>
            <a:r>
              <a:rPr lang="zh-CN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）</a:t>
            </a:r>
            <a:endParaRPr lang="en-US" altLang="zh-CN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defTabSz="1200709">
              <a:spcBef>
                <a:spcPts val="1196"/>
              </a:spcBef>
            </a:pPr>
            <a:r>
              <a:rPr lang="en-US" altLang="zh-CN" sz="1600" b="1" dirty="0" smtClean="0">
                <a:solidFill>
                  <a:schemeClr val="accent5">
                    <a:lumMod val="50000"/>
                  </a:schemeClr>
                </a:solidFill>
              </a:rPr>
              <a:t>                      Q3</a:t>
            </a:r>
            <a:r>
              <a:rPr lang="zh-CN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完成产品生命周期定位文档，并保持必要的更新</a:t>
            </a:r>
            <a:endParaRPr lang="en-US" altLang="zh-CN" sz="16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4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04686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为什么要有产品视角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0" y="2696147"/>
            <a:ext cx="5145240" cy="3237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 bwMode="auto">
          <a:xfrm>
            <a:off x="254000" y="988400"/>
            <a:ext cx="4137351" cy="3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defTabSz="1200709"/>
            <a:r>
              <a:rPr lang="zh-CN" altLang="en-US" sz="1992" b="1" u="sng" dirty="0" smtClean="0">
                <a:solidFill>
                  <a:srgbClr val="D1282E"/>
                </a:solidFill>
              </a:rPr>
              <a:t>什么是产品                                      </a:t>
            </a:r>
            <a:endParaRPr lang="zh-CN" altLang="en-US" sz="1992" b="1" u="sng" dirty="0">
              <a:solidFill>
                <a:srgbClr val="D1282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254000" y="1351846"/>
            <a:ext cx="4419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zh-CN" sz="1600" dirty="0" smtClean="0">
                <a:solidFill>
                  <a:schemeClr val="accent3">
                    <a:lumMod val="75000"/>
                  </a:schemeClr>
                </a:solidFill>
                <a:effectLst/>
                <a:ea typeface="微软雅黑" panose="020B0503020204020204" pitchFamily="34" charset="-122"/>
                <a:cs typeface="Calibri" panose="020F0502020204030204" pitchFamily="34" charset="0"/>
              </a:rPr>
              <a:t>提供的核心功能可以满足用户核心需求的商品、服务或商品服务的集合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54000" y="2336732"/>
            <a:ext cx="441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3">
                    <a:lumMod val="75000"/>
                  </a:schemeClr>
                </a:solidFill>
              </a:rPr>
              <a:t>关键词：用户、核心需求、核心功能</a:t>
            </a:r>
            <a:endParaRPr lang="zh-CN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13500" y="2336732"/>
            <a:ext cx="4517693" cy="3458382"/>
            <a:chOff x="5867400" y="2475717"/>
            <a:chExt cx="4517693" cy="345838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867400" y="5426099"/>
              <a:ext cx="1371600" cy="50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有用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5867400" y="3950908"/>
              <a:ext cx="1371600" cy="50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好用</a:t>
              </a: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5867400" y="2475717"/>
              <a:ext cx="1371600" cy="50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</a:t>
              </a:r>
            </a:p>
          </p:txBody>
        </p:sp>
        <p:cxnSp>
          <p:nvCxnSpPr>
            <p:cNvPr id="15" name="直接箭头连接符 14"/>
            <p:cNvCxnSpPr>
              <a:stCxn id="11" idx="0"/>
              <a:endCxn id="12" idx="2"/>
            </p:cNvCxnSpPr>
            <p:nvPr/>
          </p:nvCxnSpPr>
          <p:spPr bwMode="auto">
            <a:xfrm flipV="1">
              <a:off x="6553200" y="4458908"/>
              <a:ext cx="0" cy="967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6553200" y="2983717"/>
              <a:ext cx="0" cy="967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文本框 17"/>
            <p:cNvSpPr txBox="1"/>
            <p:nvPr/>
          </p:nvSpPr>
          <p:spPr bwMode="auto">
            <a:xfrm>
              <a:off x="7534607" y="5556988"/>
              <a:ext cx="898192" cy="24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3">
                      <a:lumMod val="75000"/>
                    </a:schemeClr>
                  </a:solidFill>
                </a:rPr>
                <a:t>核心功能</a:t>
              </a:r>
              <a:endParaRPr lang="zh-CN" altLang="en-US" sz="16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8623300" y="5680099"/>
              <a:ext cx="6731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1" name="文本框 20"/>
            <p:cNvSpPr txBox="1"/>
            <p:nvPr/>
          </p:nvSpPr>
          <p:spPr bwMode="auto">
            <a:xfrm>
              <a:off x="9486901" y="5556988"/>
              <a:ext cx="898192" cy="24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3">
                      <a:lumMod val="75000"/>
                    </a:schemeClr>
                  </a:solidFill>
                </a:rPr>
                <a:t>核心</a:t>
              </a: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</a:rPr>
                <a:t>需求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04099" y="2475717"/>
              <a:ext cx="2980993" cy="2950382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 bwMode="auto">
          <a:xfrm>
            <a:off x="6413500" y="1114473"/>
            <a:ext cx="4419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3">
                    <a:lumMod val="75000"/>
                  </a:schemeClr>
                </a:solidFill>
                <a:effectLst/>
                <a:ea typeface="微软雅黑" panose="020B0503020204020204" pitchFamily="34" charset="-122"/>
                <a:cs typeface="Calibri" panose="020F0502020204030204" pitchFamily="34" charset="0"/>
              </a:rPr>
              <a:t>有用的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ea typeface="微软雅黑" panose="020B0503020204020204" pitchFamily="34" charset="-122"/>
                <a:cs typeface="Calibri" panose="020F0502020204030204" pitchFamily="34" charset="0"/>
              </a:rPr>
              <a:t>产品是好用和盈利的前提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effectLst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sz="1600" b="1" dirty="0" smtClean="0">
                <a:solidFill>
                  <a:schemeClr val="accent3">
                    <a:lumMod val="75000"/>
                  </a:schemeClr>
                </a:solidFill>
                <a:effectLst/>
                <a:ea typeface="微软雅黑" panose="020B0503020204020204" pitchFamily="34" charset="-122"/>
                <a:cs typeface="Calibri" panose="020F0502020204030204" pitchFamily="34" charset="0"/>
              </a:rPr>
              <a:t>好用的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ea typeface="微软雅黑" panose="020B0503020204020204" pitchFamily="34" charset="-122"/>
                <a:cs typeface="Calibri" panose="020F0502020204030204" pitchFamily="34" charset="0"/>
              </a:rPr>
              <a:t>产品是连接有用和盈利的必备条件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effectLst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sz="1600" b="1" dirty="0" smtClean="0">
                <a:solidFill>
                  <a:schemeClr val="accent3">
                    <a:lumMod val="75000"/>
                  </a:schemeClr>
                </a:solidFill>
                <a:effectLst/>
                <a:ea typeface="微软雅黑" panose="020B0503020204020204" pitchFamily="34" charset="-122"/>
                <a:cs typeface="Calibri" panose="020F0502020204030204" pitchFamily="34" charset="0"/>
              </a:rPr>
              <a:t>盈利的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ea typeface="微软雅黑" panose="020B0503020204020204" pitchFamily="34" charset="-122"/>
                <a:cs typeface="Calibri" panose="020F0502020204030204" pitchFamily="34" charset="0"/>
              </a:rPr>
              <a:t>产品是在有用和好用的产品条件之上的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602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我们怎么看一款产品？</a:t>
            </a:r>
            <a:endParaRPr lang="zh-CN" altLang="en-US" dirty="0"/>
          </a:p>
        </p:txBody>
      </p:sp>
      <p:grpSp>
        <p:nvGrpSpPr>
          <p:cNvPr id="90" name="组合 89"/>
          <p:cNvGrpSpPr/>
          <p:nvPr/>
        </p:nvGrpSpPr>
        <p:grpSpPr>
          <a:xfrm>
            <a:off x="1199458" y="5623582"/>
            <a:ext cx="8877300" cy="873328"/>
            <a:chOff x="1199458" y="5296030"/>
            <a:chExt cx="8877300" cy="873328"/>
          </a:xfrm>
        </p:grpSpPr>
        <p:grpSp>
          <p:nvGrpSpPr>
            <p:cNvPr id="87" name="组合 86"/>
            <p:cNvGrpSpPr/>
            <p:nvPr/>
          </p:nvGrpSpPr>
          <p:grpSpPr>
            <a:xfrm>
              <a:off x="2186169" y="5470739"/>
              <a:ext cx="6923591" cy="508000"/>
              <a:chOff x="1723665" y="5545456"/>
              <a:chExt cx="6923591" cy="508000"/>
            </a:xfrm>
          </p:grpSpPr>
          <p:sp>
            <p:nvSpPr>
              <p:cNvPr id="82" name="圆角矩形 81"/>
              <p:cNvSpPr/>
              <p:nvPr/>
            </p:nvSpPr>
            <p:spPr bwMode="auto">
              <a:xfrm>
                <a:off x="1723665" y="5545456"/>
                <a:ext cx="1095735" cy="508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A-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获客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 bwMode="auto">
              <a:xfrm>
                <a:off x="3180629" y="5545456"/>
                <a:ext cx="1095735" cy="508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A-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</a:t>
                </a:r>
              </a:p>
            </p:txBody>
          </p:sp>
          <p:sp>
            <p:nvSpPr>
              <p:cNvPr id="84" name="圆角矩形 83"/>
              <p:cNvSpPr/>
              <p:nvPr/>
            </p:nvSpPr>
            <p:spPr bwMode="auto">
              <a:xfrm>
                <a:off x="4637593" y="5545456"/>
                <a:ext cx="1095735" cy="508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留存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 bwMode="auto">
              <a:xfrm>
                <a:off x="6094557" y="5545456"/>
                <a:ext cx="1095735" cy="508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传播</a:t>
                </a:r>
              </a:p>
            </p:txBody>
          </p:sp>
          <p:sp>
            <p:nvSpPr>
              <p:cNvPr id="86" name="圆角矩形 85"/>
              <p:cNvSpPr/>
              <p:nvPr/>
            </p:nvSpPr>
            <p:spPr bwMode="auto">
              <a:xfrm>
                <a:off x="7551521" y="5545456"/>
                <a:ext cx="1095735" cy="508000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利润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圆角矩形 87"/>
            <p:cNvSpPr/>
            <p:nvPr/>
          </p:nvSpPr>
          <p:spPr bwMode="auto">
            <a:xfrm>
              <a:off x="1199458" y="5296030"/>
              <a:ext cx="8877300" cy="873328"/>
            </a:xfrm>
            <a:prstGeom prst="roundRect">
              <a:avLst/>
            </a:prstGeom>
            <a:noFill/>
            <a:ln w="25400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200" b="1" dirty="0">
                <a:latin typeface="+mj-lt"/>
                <a:ea typeface="STKaiti" pitchFamily="2" charset="-122"/>
              </a:endParaRPr>
            </a:p>
          </p:txBody>
        </p:sp>
      </p:grpSp>
      <p:sp>
        <p:nvSpPr>
          <p:cNvPr id="91" name="文本框 90"/>
          <p:cNvSpPr txBox="1"/>
          <p:nvPr/>
        </p:nvSpPr>
        <p:spPr bwMode="auto">
          <a:xfrm>
            <a:off x="125955" y="6651146"/>
            <a:ext cx="20602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</a:rPr>
              <a:t>注：通常仅适用于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</a:rPr>
              <a:t>TO C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</a:rPr>
              <a:t>业务</a:t>
            </a:r>
            <a:endParaRPr lang="zh-CN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99458" y="833326"/>
            <a:ext cx="8877300" cy="3441821"/>
            <a:chOff x="1199458" y="928862"/>
            <a:chExt cx="8877300" cy="3441821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4962165" y="2360108"/>
              <a:ext cx="1371600" cy="508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3590565" y="1599252"/>
              <a:ext cx="1371600" cy="50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6333765" y="1599252"/>
              <a:ext cx="1371600" cy="50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4962165" y="3161865"/>
              <a:ext cx="1371600" cy="508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</a:t>
              </a:r>
            </a:p>
          </p:txBody>
        </p:sp>
        <p:cxnSp>
          <p:nvCxnSpPr>
            <p:cNvPr id="10" name="肘形连接符 9"/>
            <p:cNvCxnSpPr>
              <a:stCxn id="5" idx="2"/>
              <a:endCxn id="4" idx="1"/>
            </p:cNvCxnSpPr>
            <p:nvPr/>
          </p:nvCxnSpPr>
          <p:spPr bwMode="auto">
            <a:xfrm rot="16200000" flipH="1">
              <a:off x="4365837" y="2017780"/>
              <a:ext cx="506856" cy="6858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肘形连接符 12"/>
            <p:cNvCxnSpPr>
              <a:stCxn id="6" idx="2"/>
              <a:endCxn id="4" idx="3"/>
            </p:cNvCxnSpPr>
            <p:nvPr/>
          </p:nvCxnSpPr>
          <p:spPr bwMode="auto">
            <a:xfrm rot="5400000">
              <a:off x="6423237" y="2017780"/>
              <a:ext cx="506856" cy="6858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肘形连接符 28"/>
            <p:cNvCxnSpPr>
              <a:stCxn id="23" idx="3"/>
              <a:endCxn id="5" idx="1"/>
            </p:cNvCxnSpPr>
            <p:nvPr/>
          </p:nvCxnSpPr>
          <p:spPr bwMode="auto">
            <a:xfrm>
              <a:off x="3095265" y="1613929"/>
              <a:ext cx="495300" cy="23932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肘形连接符 30"/>
            <p:cNvCxnSpPr>
              <a:stCxn id="24" idx="3"/>
              <a:endCxn id="5" idx="1"/>
            </p:cNvCxnSpPr>
            <p:nvPr/>
          </p:nvCxnSpPr>
          <p:spPr bwMode="auto">
            <a:xfrm flipV="1">
              <a:off x="3095265" y="1853252"/>
              <a:ext cx="495300" cy="17706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肘形连接符 32"/>
            <p:cNvCxnSpPr>
              <a:stCxn id="25" idx="3"/>
              <a:endCxn id="5" idx="1"/>
            </p:cNvCxnSpPr>
            <p:nvPr/>
          </p:nvCxnSpPr>
          <p:spPr bwMode="auto">
            <a:xfrm flipV="1">
              <a:off x="3095265" y="1853252"/>
              <a:ext cx="495300" cy="59345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圆角矩形 38"/>
            <p:cNvSpPr/>
            <p:nvPr/>
          </p:nvSpPr>
          <p:spPr bwMode="auto">
            <a:xfrm>
              <a:off x="8226065" y="1285706"/>
              <a:ext cx="1371600" cy="289756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核心功能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肘形连接符 39"/>
            <p:cNvCxnSpPr>
              <a:stCxn id="6" idx="3"/>
              <a:endCxn id="39" idx="1"/>
            </p:cNvCxnSpPr>
            <p:nvPr/>
          </p:nvCxnSpPr>
          <p:spPr bwMode="auto">
            <a:xfrm flipV="1">
              <a:off x="7705365" y="1430584"/>
              <a:ext cx="520700" cy="422668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圆角矩形 42"/>
            <p:cNvSpPr/>
            <p:nvPr/>
          </p:nvSpPr>
          <p:spPr bwMode="auto">
            <a:xfrm>
              <a:off x="8226065" y="2124027"/>
              <a:ext cx="1371600" cy="289756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附加功能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肘形连接符 43"/>
            <p:cNvCxnSpPr>
              <a:stCxn id="6" idx="3"/>
              <a:endCxn id="43" idx="1"/>
            </p:cNvCxnSpPr>
            <p:nvPr/>
          </p:nvCxnSpPr>
          <p:spPr bwMode="auto">
            <a:xfrm>
              <a:off x="7705365" y="1853252"/>
              <a:ext cx="520700" cy="41565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2" name="组合 51"/>
            <p:cNvGrpSpPr/>
            <p:nvPr/>
          </p:nvGrpSpPr>
          <p:grpSpPr>
            <a:xfrm>
              <a:off x="1723665" y="1052663"/>
              <a:ext cx="1371600" cy="1538920"/>
              <a:chOff x="1547632" y="1701311"/>
              <a:chExt cx="1371600" cy="1538920"/>
            </a:xfrm>
          </p:grpSpPr>
          <p:sp>
            <p:nvSpPr>
              <p:cNvPr id="23" name="圆角矩形 22"/>
              <p:cNvSpPr/>
              <p:nvPr/>
            </p:nvSpPr>
            <p:spPr bwMode="auto">
              <a:xfrm>
                <a:off x="1547632" y="2117699"/>
                <a:ext cx="1371600" cy="28975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目标客群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 bwMode="auto">
              <a:xfrm>
                <a:off x="1547632" y="2534087"/>
                <a:ext cx="1371600" cy="28975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核心需求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 bwMode="auto">
              <a:xfrm>
                <a:off x="1547632" y="2950475"/>
                <a:ext cx="1371600" cy="28975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生命周期</a:t>
                </a:r>
              </a:p>
            </p:txBody>
          </p:sp>
          <p:sp>
            <p:nvSpPr>
              <p:cNvPr id="48" name="圆角矩形 47"/>
              <p:cNvSpPr/>
              <p:nvPr/>
            </p:nvSpPr>
            <p:spPr bwMode="auto">
              <a:xfrm>
                <a:off x="1547632" y="1701311"/>
                <a:ext cx="1371600" cy="289756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产品定位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9" name="肘形连接符 48"/>
            <p:cNvCxnSpPr>
              <a:stCxn id="48" idx="3"/>
              <a:endCxn id="5" idx="1"/>
            </p:cNvCxnSpPr>
            <p:nvPr/>
          </p:nvCxnSpPr>
          <p:spPr bwMode="auto">
            <a:xfrm>
              <a:off x="3095265" y="1197541"/>
              <a:ext cx="495300" cy="65571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圆角矩形 72"/>
            <p:cNvSpPr/>
            <p:nvPr/>
          </p:nvSpPr>
          <p:spPr bwMode="auto">
            <a:xfrm>
              <a:off x="3593332" y="3964649"/>
              <a:ext cx="1371600" cy="289757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盈利模式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肘形连接符 73"/>
            <p:cNvCxnSpPr>
              <a:stCxn id="8" idx="2"/>
              <a:endCxn id="73" idx="3"/>
            </p:cNvCxnSpPr>
            <p:nvPr/>
          </p:nvCxnSpPr>
          <p:spPr bwMode="auto">
            <a:xfrm rot="5400000">
              <a:off x="5086618" y="3548180"/>
              <a:ext cx="439663" cy="68303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圆角矩形 74"/>
            <p:cNvSpPr/>
            <p:nvPr/>
          </p:nvSpPr>
          <p:spPr bwMode="auto">
            <a:xfrm>
              <a:off x="6355811" y="3964650"/>
              <a:ext cx="1371600" cy="289756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定价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肘形连接符 75"/>
            <p:cNvCxnSpPr>
              <a:stCxn id="8" idx="2"/>
              <a:endCxn id="75" idx="1"/>
            </p:cNvCxnSpPr>
            <p:nvPr/>
          </p:nvCxnSpPr>
          <p:spPr bwMode="auto">
            <a:xfrm rot="16200000" flipH="1">
              <a:off x="5782057" y="3535773"/>
              <a:ext cx="439663" cy="70784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圆角矩形 77"/>
            <p:cNvSpPr/>
            <p:nvPr/>
          </p:nvSpPr>
          <p:spPr bwMode="auto">
            <a:xfrm>
              <a:off x="1199458" y="928862"/>
              <a:ext cx="8877300" cy="3441821"/>
            </a:xfrm>
            <a:prstGeom prst="roundRect">
              <a:avLst/>
            </a:prstGeom>
            <a:noFill/>
            <a:ln w="25400" algn="ctr">
              <a:solidFill>
                <a:schemeClr val="accent3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200" b="1" dirty="0">
                <a:latin typeface="+mj-lt"/>
                <a:ea typeface="STKaiti" pitchFamily="2" charset="-122"/>
              </a:endParaRPr>
            </a:p>
          </p:txBody>
        </p:sp>
        <p:cxnSp>
          <p:nvCxnSpPr>
            <p:cNvPr id="21" name="直接连接符 20"/>
            <p:cNvCxnSpPr>
              <a:stCxn id="4" idx="2"/>
              <a:endCxn id="8" idx="0"/>
            </p:cNvCxnSpPr>
            <p:nvPr/>
          </p:nvCxnSpPr>
          <p:spPr bwMode="auto">
            <a:xfrm>
              <a:off x="5647965" y="2868108"/>
              <a:ext cx="0" cy="2937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圆角矩形 69"/>
          <p:cNvSpPr/>
          <p:nvPr/>
        </p:nvSpPr>
        <p:spPr bwMode="auto">
          <a:xfrm>
            <a:off x="2176312" y="4698209"/>
            <a:ext cx="6923591" cy="50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895350">
              <a:buSzPct val="120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78" idx="2"/>
            <a:endCxn id="70" idx="0"/>
          </p:cNvCxnSpPr>
          <p:nvPr/>
        </p:nvCxnSpPr>
        <p:spPr bwMode="auto">
          <a:xfrm>
            <a:off x="5638108" y="4275147"/>
            <a:ext cx="0" cy="423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接箭头连接符 91"/>
          <p:cNvCxnSpPr>
            <a:stCxn id="70" idx="2"/>
            <a:endCxn id="88" idx="0"/>
          </p:cNvCxnSpPr>
          <p:nvPr/>
        </p:nvCxnSpPr>
        <p:spPr bwMode="auto">
          <a:xfrm>
            <a:off x="5638108" y="5206209"/>
            <a:ext cx="0" cy="417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0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37213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8" y="130954"/>
            <a:ext cx="8544949" cy="367793"/>
          </a:xfrm>
        </p:spPr>
        <p:txBody>
          <a:bodyPr/>
          <a:lstStyle/>
          <a:p>
            <a:r>
              <a:rPr lang="zh-CN" altLang="en-US" dirty="0" smtClean="0"/>
              <a:t>产品分析体系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判断产品的生命周期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 bwMode="auto">
          <a:xfrm>
            <a:off x="427587" y="1345973"/>
            <a:ext cx="1543742" cy="344221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895350">
              <a:buSzPct val="120000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波士顿矩阵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 bwMode="auto">
          <a:xfrm>
            <a:off x="776928" y="823806"/>
            <a:ext cx="93900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/>
              <a:t>评价模型，判断产品当前所处生命周期，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确定发掘问题产生原因的聚焦点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 bwMode="auto">
          <a:xfrm>
            <a:off x="682154" y="1723767"/>
            <a:ext cx="98893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（示例）</a:t>
            </a:r>
          </a:p>
        </p:txBody>
      </p:sp>
      <p:sp>
        <p:nvSpPr>
          <p:cNvPr id="72" name="文本框 71"/>
          <p:cNvSpPr txBox="1"/>
          <p:nvPr/>
        </p:nvSpPr>
        <p:spPr bwMode="auto">
          <a:xfrm>
            <a:off x="6971992" y="2879371"/>
            <a:ext cx="4929096" cy="266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0982" indent="-280982" defTabSz="1200709">
              <a:buFont typeface="Wingdings" panose="05000000000000000000" pitchFamily="2" charset="2"/>
              <a:buChar char="l"/>
            </a:pPr>
            <a:r>
              <a:rPr lang="zh-CN" altLang="en-US" sz="1594" b="1" u="sng" dirty="0">
                <a:solidFill>
                  <a:srgbClr val="526DB0">
                    <a:lumMod val="75000"/>
                  </a:srgbClr>
                </a:solidFill>
              </a:rPr>
              <a:t>引入期</a:t>
            </a: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：积累原始流量</a:t>
            </a:r>
            <a:r>
              <a:rPr lang="en-US" altLang="zh-CN" sz="1594" b="1" u="sng" dirty="0" smtClean="0">
                <a:solidFill>
                  <a:srgbClr val="526DB0">
                    <a:lumMod val="75000"/>
                  </a:srgbClr>
                </a:solidFill>
              </a:rPr>
              <a:t>/</a:t>
            </a: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用户，锁定核心客群</a:t>
            </a:r>
            <a:endParaRPr lang="en-US" altLang="zh-CN" sz="1594" b="1" u="sng" dirty="0">
              <a:solidFill>
                <a:srgbClr val="526DB0">
                  <a:lumMod val="75000"/>
                </a:srgbClr>
              </a:solidFill>
            </a:endParaRPr>
          </a:p>
          <a:p>
            <a:pPr marL="266934" defTabSz="1200709"/>
            <a:r>
              <a:rPr lang="zh-CN" altLang="en-US" sz="1594" dirty="0" smtClean="0">
                <a:solidFill>
                  <a:srgbClr val="526DB0">
                    <a:lumMod val="75000"/>
                  </a:srgbClr>
                </a:solidFill>
              </a:rPr>
              <a:t>重点关注：粘性</a:t>
            </a:r>
            <a:endParaRPr lang="en-US" altLang="zh-CN" sz="1594" dirty="0">
              <a:solidFill>
                <a:srgbClr val="526DB0">
                  <a:lumMod val="75000"/>
                </a:srgbClr>
              </a:solidFill>
            </a:endParaRPr>
          </a:p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成长期：流量</a:t>
            </a:r>
            <a:r>
              <a:rPr lang="en-US" altLang="zh-CN" sz="1594" b="1" u="sng" dirty="0" smtClean="0">
                <a:solidFill>
                  <a:srgbClr val="526DB0">
                    <a:lumMod val="75000"/>
                  </a:srgbClr>
                </a:solidFill>
              </a:rPr>
              <a:t>/</a:t>
            </a: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用户快速增长，以拓展新用户为重点</a:t>
            </a:r>
            <a:endParaRPr lang="en-US" altLang="zh-CN" sz="1594" b="1" u="sng" dirty="0">
              <a:solidFill>
                <a:srgbClr val="526DB0">
                  <a:lumMod val="75000"/>
                </a:srgbClr>
              </a:solidFill>
            </a:endParaRPr>
          </a:p>
          <a:p>
            <a:pPr marL="266934" defTabSz="1200709"/>
            <a:r>
              <a:rPr lang="zh-CN" altLang="en-US" sz="1594" dirty="0" smtClean="0">
                <a:solidFill>
                  <a:srgbClr val="526DB0">
                    <a:lumMod val="75000"/>
                  </a:srgbClr>
                </a:solidFill>
              </a:rPr>
              <a:t>重点关注：用户、品牌、营收</a:t>
            </a:r>
            <a:endParaRPr lang="en-US" altLang="zh-CN" sz="1594" dirty="0" smtClean="0">
              <a:solidFill>
                <a:srgbClr val="526DB0">
                  <a:lumMod val="75000"/>
                </a:srgbClr>
              </a:solidFill>
            </a:endParaRPr>
          </a:p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成熟期：流量</a:t>
            </a:r>
            <a:r>
              <a:rPr lang="en-US" altLang="zh-CN" sz="1594" b="1" u="sng" dirty="0" smtClean="0">
                <a:solidFill>
                  <a:srgbClr val="526DB0">
                    <a:lumMod val="75000"/>
                  </a:srgbClr>
                </a:solidFill>
              </a:rPr>
              <a:t>/</a:t>
            </a: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用户增长放缓，保持用户规模，以强化用户留存，增加营收为重点</a:t>
            </a:r>
            <a:endParaRPr lang="en-US" altLang="zh-CN" sz="1594" b="1" u="sng" dirty="0">
              <a:solidFill>
                <a:srgbClr val="526DB0">
                  <a:lumMod val="75000"/>
                </a:srgbClr>
              </a:solidFill>
            </a:endParaRPr>
          </a:p>
          <a:p>
            <a:pPr marL="266934" defTabSz="1200709"/>
            <a:r>
              <a:rPr lang="zh-CN" altLang="en-US" sz="1594" dirty="0" smtClean="0">
                <a:solidFill>
                  <a:srgbClr val="526DB0">
                    <a:lumMod val="75000"/>
                  </a:srgbClr>
                </a:solidFill>
              </a:rPr>
              <a:t>重点关注：粘性、营收</a:t>
            </a:r>
            <a:endParaRPr lang="en-US" altLang="zh-CN" sz="1594" dirty="0">
              <a:solidFill>
                <a:srgbClr val="526DB0">
                  <a:lumMod val="75000"/>
                </a:srgbClr>
              </a:solidFill>
            </a:endParaRPr>
          </a:p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衰退期：流量</a:t>
            </a:r>
            <a:r>
              <a:rPr lang="en-US" altLang="zh-CN" sz="1594" b="1" u="sng" dirty="0" smtClean="0">
                <a:solidFill>
                  <a:srgbClr val="526DB0">
                    <a:lumMod val="75000"/>
                  </a:srgbClr>
                </a:solidFill>
              </a:rPr>
              <a:t>/</a:t>
            </a: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用户逐步衰退，需拓展新的场景</a:t>
            </a:r>
            <a:endParaRPr lang="en-US" altLang="zh-CN" sz="1594" b="1" u="sng" dirty="0">
              <a:solidFill>
                <a:srgbClr val="526DB0">
                  <a:lumMod val="75000"/>
                </a:srgbClr>
              </a:solidFill>
            </a:endParaRPr>
          </a:p>
          <a:p>
            <a:pPr marL="266934" defTabSz="1200709"/>
            <a:r>
              <a:rPr lang="zh-CN" altLang="en-US" sz="1594" dirty="0" smtClean="0">
                <a:solidFill>
                  <a:srgbClr val="526DB0">
                    <a:lumMod val="75000"/>
                  </a:srgbClr>
                </a:solidFill>
              </a:rPr>
              <a:t>重点关注：粘性、用户</a:t>
            </a:r>
            <a:endParaRPr lang="en-US" altLang="zh-CN" sz="1594" dirty="0">
              <a:solidFill>
                <a:srgbClr val="526DB0">
                  <a:lumMod val="75000"/>
                </a:srgb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1107" y="2197100"/>
            <a:ext cx="6646313" cy="4290744"/>
            <a:chOff x="427587" y="2197100"/>
            <a:chExt cx="6646313" cy="4290744"/>
          </a:xfrm>
        </p:grpSpPr>
        <p:sp>
          <p:nvSpPr>
            <p:cNvPr id="73" name="圆角矩形 72"/>
            <p:cNvSpPr/>
            <p:nvPr/>
          </p:nvSpPr>
          <p:spPr bwMode="auto">
            <a:xfrm>
              <a:off x="5831682" y="6291884"/>
              <a:ext cx="1191263" cy="195960"/>
            </a:xfrm>
            <a:prstGeom prst="roundRect">
              <a:avLst/>
            </a:prstGeom>
            <a:noFill/>
            <a:ln w="25400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27587" y="2197100"/>
              <a:ext cx="6646313" cy="4245300"/>
              <a:chOff x="427587" y="2197100"/>
              <a:chExt cx="6646313" cy="4245300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427587" y="2197100"/>
                <a:ext cx="6646313" cy="4245300"/>
                <a:chOff x="1492942" y="1816100"/>
                <a:chExt cx="7422458" cy="4730260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1492942" y="1816100"/>
                  <a:ext cx="7422458" cy="4730260"/>
                  <a:chOff x="5925242" y="2406650"/>
                  <a:chExt cx="5084311" cy="3755515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5925242" y="2406650"/>
                    <a:ext cx="5084311" cy="3755515"/>
                    <a:chOff x="5925242" y="2406650"/>
                    <a:chExt cx="5084311" cy="3755515"/>
                  </a:xfrm>
                </p:grpSpPr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6602653" y="2406650"/>
                      <a:ext cx="4406900" cy="3568700"/>
                      <a:chOff x="6654800" y="2171700"/>
                      <a:chExt cx="4406900" cy="3568700"/>
                    </a:xfrm>
                  </p:grpSpPr>
                  <p:cxnSp>
                    <p:nvCxnSpPr>
                      <p:cNvPr id="22" name="直接箭头连接符 21"/>
                      <p:cNvCxnSpPr/>
                      <p:nvPr/>
                    </p:nvCxnSpPr>
                    <p:spPr bwMode="auto">
                      <a:xfrm flipV="1">
                        <a:off x="6654800" y="2171700"/>
                        <a:ext cx="0" cy="356870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24" name="直接箭头连接符 23"/>
                      <p:cNvCxnSpPr/>
                      <p:nvPr/>
                    </p:nvCxnSpPr>
                    <p:spPr bwMode="auto">
                      <a:xfrm>
                        <a:off x="6654800" y="5740400"/>
                        <a:ext cx="4406900" cy="0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/>
                      </a:ln>
                      <a:effectLst/>
                    </p:spPr>
                  </p:cxnSp>
                </p:grpSp>
                <p:cxnSp>
                  <p:nvCxnSpPr>
                    <p:cNvPr id="27" name="直接连接符 26"/>
                    <p:cNvCxnSpPr/>
                    <p:nvPr/>
                  </p:nvCxnSpPr>
                  <p:spPr bwMode="auto">
                    <a:xfrm>
                      <a:off x="8712200" y="2406650"/>
                      <a:ext cx="0" cy="356870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9" name="直接连接符 28"/>
                    <p:cNvCxnSpPr/>
                    <p:nvPr/>
                  </p:nvCxnSpPr>
                  <p:spPr bwMode="auto">
                    <a:xfrm>
                      <a:off x="6602653" y="4191000"/>
                      <a:ext cx="4243147" cy="0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sp>
                  <p:nvSpPr>
                    <p:cNvPr id="30" name="文本框 29"/>
                    <p:cNvSpPr txBox="1"/>
                    <p:nvPr/>
                  </p:nvSpPr>
                  <p:spPr bwMode="auto">
                    <a:xfrm>
                      <a:off x="5925242" y="2480017"/>
                      <a:ext cx="677411" cy="1466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zh-CN" altLang="en-US" sz="12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增长率</a:t>
                      </a: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 bwMode="auto">
                    <a:xfrm>
                      <a:off x="10020300" y="6015552"/>
                      <a:ext cx="989253" cy="1466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zh-CN" altLang="en-US" sz="12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相对市场占有率</a:t>
                      </a:r>
                    </a:p>
                  </p:txBody>
                </p:sp>
              </p:grpSp>
              <p:sp>
                <p:nvSpPr>
                  <p:cNvPr id="34" name="文本框 33"/>
                  <p:cNvSpPr txBox="1"/>
                  <p:nvPr/>
                </p:nvSpPr>
                <p:spPr bwMode="auto">
                  <a:xfrm>
                    <a:off x="7318720" y="2456934"/>
                    <a:ext cx="677411" cy="4356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问题产品</a:t>
                    </a:r>
                    <a:endParaRPr lang="en-US" altLang="zh-CN" sz="16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成长</a:t>
                    </a:r>
                    <a:r>
                      <a:rPr lang="zh-CN" altLang="en-US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期</a:t>
                    </a:r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 bwMode="auto">
                  <a:xfrm>
                    <a:off x="9428270" y="2480017"/>
                    <a:ext cx="677411" cy="3909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明星</a:t>
                    </a:r>
                    <a:r>
                      <a:rPr lang="zh-CN" altLang="en-US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产品</a:t>
                    </a:r>
                    <a:endParaRPr lang="en-US" altLang="zh-CN" sz="16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成长期</a:t>
                    </a: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 bwMode="auto">
                  <a:xfrm>
                    <a:off x="7036002" y="4241283"/>
                    <a:ext cx="1242845" cy="3909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瘦狗</a:t>
                    </a:r>
                    <a:r>
                      <a:rPr lang="zh-CN" altLang="en-US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产品</a:t>
                    </a:r>
                    <a:endParaRPr lang="en-US" altLang="zh-CN" sz="16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引入</a:t>
                    </a:r>
                    <a:r>
                      <a:rPr lang="zh-CN" altLang="en-US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期 </a:t>
                    </a:r>
                    <a:r>
                      <a:rPr lang="en-US" altLang="zh-CN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or </a:t>
                    </a:r>
                    <a:r>
                      <a:rPr lang="zh-CN" altLang="en-US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衰退期</a:t>
                    </a: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 bwMode="auto">
                  <a:xfrm>
                    <a:off x="9428270" y="4216914"/>
                    <a:ext cx="677411" cy="3909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金牛</a:t>
                    </a:r>
                    <a:r>
                      <a:rPr lang="zh-CN" altLang="en-US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产品</a:t>
                    </a:r>
                    <a:endParaRPr lang="en-US" altLang="zh-CN" sz="16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6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成熟</a:t>
                    </a:r>
                    <a:r>
                      <a:rPr lang="zh-CN" altLang="en-US" sz="16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期</a:t>
                    </a:r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2610041" y="5298586"/>
                  <a:ext cx="988935" cy="184666"/>
                  <a:chOff x="3797300" y="3228717"/>
                  <a:chExt cx="988935" cy="184666"/>
                </a:xfrm>
              </p:grpSpPr>
              <p:sp>
                <p:nvSpPr>
                  <p:cNvPr id="40" name="椭圆 39"/>
                  <p:cNvSpPr/>
                  <p:nvPr/>
                </p:nvSpPr>
                <p:spPr bwMode="auto">
                  <a:xfrm>
                    <a:off x="3810000" y="3276600"/>
                    <a:ext cx="88900" cy="889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 defTabSz="895350">
                      <a:buSzPct val="120000"/>
                    </a:pPr>
                    <a:endParaRPr lang="zh-CN" altLang="en-US" sz="1200" b="1" dirty="0">
                      <a:latin typeface="+mj-lt"/>
                      <a:ea typeface="STKaiti" pitchFamily="2" charset="-122"/>
                    </a:endParaRPr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 bwMode="auto">
                  <a:xfrm>
                    <a:off x="3797300" y="3228717"/>
                    <a:ext cx="988935" cy="18466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2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股票</a:t>
                    </a:r>
                    <a:r>
                      <a:rPr lang="en-US" altLang="zh-CN" sz="12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APP</a:t>
                    </a:r>
                    <a:endParaRPr lang="zh-CN" altLang="en-US" sz="12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2586475" y="3485411"/>
                  <a:ext cx="1176504" cy="205761"/>
                  <a:chOff x="3789347" y="3766030"/>
                  <a:chExt cx="1176504" cy="205761"/>
                </a:xfrm>
              </p:grpSpPr>
              <p:sp>
                <p:nvSpPr>
                  <p:cNvPr id="48" name="椭圆 47"/>
                  <p:cNvSpPr/>
                  <p:nvPr/>
                </p:nvSpPr>
                <p:spPr bwMode="auto">
                  <a:xfrm>
                    <a:off x="3789347" y="3813914"/>
                    <a:ext cx="88900" cy="889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 defTabSz="895350">
                      <a:buSzPct val="120000"/>
                    </a:pPr>
                    <a:endParaRPr lang="zh-CN" altLang="en-US" sz="1200" b="1" dirty="0">
                      <a:latin typeface="+mj-lt"/>
                      <a:ea typeface="STKaiti" pitchFamily="2" charset="-122"/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 bwMode="auto">
                  <a:xfrm>
                    <a:off x="3873812" y="3766030"/>
                    <a:ext cx="1092039" cy="20576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2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基金交易平台</a:t>
                    </a:r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5699725" y="3485411"/>
                  <a:ext cx="988935" cy="205761"/>
                  <a:chOff x="2945033" y="3709029"/>
                  <a:chExt cx="988935" cy="205761"/>
                </a:xfrm>
              </p:grpSpPr>
              <p:sp>
                <p:nvSpPr>
                  <p:cNvPr id="55" name="椭圆 54"/>
                  <p:cNvSpPr/>
                  <p:nvPr/>
                </p:nvSpPr>
                <p:spPr bwMode="auto">
                  <a:xfrm>
                    <a:off x="2967224" y="3784395"/>
                    <a:ext cx="88900" cy="889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 defTabSz="895350">
                      <a:buSzPct val="120000"/>
                    </a:pPr>
                    <a:endParaRPr lang="zh-CN" altLang="en-US" sz="1200" b="1" dirty="0">
                      <a:latin typeface="+mj-lt"/>
                      <a:ea typeface="STKaiti" pitchFamily="2" charset="-122"/>
                    </a:endParaRPr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 bwMode="auto">
                  <a:xfrm>
                    <a:off x="2945033" y="3709029"/>
                    <a:ext cx="988935" cy="20576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2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京东白条</a:t>
                    </a:r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3045477" y="5002652"/>
                  <a:ext cx="1214322" cy="205762"/>
                  <a:chOff x="3810000" y="3228717"/>
                  <a:chExt cx="1214322" cy="205762"/>
                </a:xfrm>
              </p:grpSpPr>
              <p:sp>
                <p:nvSpPr>
                  <p:cNvPr id="58" name="椭圆 57"/>
                  <p:cNvSpPr/>
                  <p:nvPr/>
                </p:nvSpPr>
                <p:spPr bwMode="auto">
                  <a:xfrm>
                    <a:off x="3810000" y="3276600"/>
                    <a:ext cx="88900" cy="889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 algn="ctr">
                    <a:noFill/>
                    <a:round/>
                    <a:headEnd/>
                    <a:tailEnd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 defTabSz="895350">
                      <a:buSzPct val="120000"/>
                    </a:pPr>
                    <a:endParaRPr lang="zh-CN" altLang="en-US" sz="1200" b="1" dirty="0">
                      <a:latin typeface="+mj-lt"/>
                      <a:ea typeface="STKaiti" pitchFamily="2" charset="-122"/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 bwMode="auto">
                  <a:xfrm>
                    <a:off x="3924300" y="3228717"/>
                    <a:ext cx="1100022" cy="2057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</a:pPr>
                    <a:r>
                      <a:rPr lang="zh-CN" altLang="en-US" sz="1200" b="1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保险交易平台</a:t>
                    </a:r>
                  </a:p>
                </p:txBody>
              </p:sp>
            </p:grpSp>
          </p:grpSp>
          <p:sp>
            <p:nvSpPr>
              <p:cNvPr id="74" name="文本框 73"/>
              <p:cNvSpPr txBox="1"/>
              <p:nvPr/>
            </p:nvSpPr>
            <p:spPr bwMode="auto">
              <a:xfrm>
                <a:off x="1928544" y="3922585"/>
                <a:ext cx="977847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zh-CN" altLang="en-US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固收</a:t>
                </a:r>
                <a:r>
                  <a:rPr lang="zh-CN" altLang="en-US" sz="12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交易平台</a:t>
                </a: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1828494" y="3964748"/>
                <a:ext cx="79604" cy="79786"/>
              </a:xfrm>
              <a:prstGeom prst="ellipse">
                <a:avLst/>
              </a:prstGeom>
              <a:solidFill>
                <a:schemeClr val="tx2"/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 defTabSz="895350">
                  <a:buSzPct val="120000"/>
                </a:pPr>
                <a:endParaRPr lang="zh-CN" altLang="en-US" sz="1200" b="1" dirty="0">
                  <a:latin typeface="+mj-lt"/>
                  <a:ea typeface="STKaiti" pitchFamily="2" charset="-122"/>
                </a:endParaRPr>
              </a:p>
            </p:txBody>
          </p:sp>
        </p:grpSp>
      </p:grpSp>
      <p:sp>
        <p:nvSpPr>
          <p:cNvPr id="76" name="文本框 75"/>
          <p:cNvSpPr txBox="1"/>
          <p:nvPr/>
        </p:nvSpPr>
        <p:spPr bwMode="auto">
          <a:xfrm>
            <a:off x="5831682" y="6552167"/>
            <a:ext cx="278114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根据我们的实际情况有必要考虑替换指标</a:t>
            </a:r>
          </a:p>
        </p:txBody>
      </p:sp>
      <p:sp>
        <p:nvSpPr>
          <p:cNvPr id="78" name="文本框 77"/>
          <p:cNvSpPr txBox="1"/>
          <p:nvPr/>
        </p:nvSpPr>
        <p:spPr bwMode="auto">
          <a:xfrm>
            <a:off x="4214918" y="5102757"/>
            <a:ext cx="22410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目前我们可能还没有真正达到成熟期的产品，京保贝、京小贷或许是接近的</a:t>
            </a:r>
          </a:p>
        </p:txBody>
      </p:sp>
      <p:sp>
        <p:nvSpPr>
          <p:cNvPr id="79" name="圆角矩形 78"/>
          <p:cNvSpPr/>
          <p:nvPr/>
        </p:nvSpPr>
        <p:spPr bwMode="auto">
          <a:xfrm>
            <a:off x="7983504" y="1483651"/>
            <a:ext cx="2906072" cy="9621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defTabSz="895350">
              <a:buSzPct val="120000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这里是整个体系的关键点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4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64806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产品分析体系</a:t>
            </a:r>
            <a:r>
              <a:rPr lang="en-US" altLang="zh-CN" dirty="0" smtClean="0"/>
              <a:t>-</a:t>
            </a:r>
            <a:r>
              <a:rPr lang="zh-CN" altLang="en-US" dirty="0"/>
              <a:t>健康</a:t>
            </a:r>
            <a:r>
              <a:rPr lang="zh-CN" altLang="en-US" dirty="0" smtClean="0"/>
              <a:t>度监控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708328" y="2440658"/>
            <a:ext cx="4432300" cy="2669522"/>
            <a:chOff x="5817326" y="1732820"/>
            <a:chExt cx="5512621" cy="2669522"/>
          </a:xfrm>
        </p:grpSpPr>
        <p:sp>
          <p:nvSpPr>
            <p:cNvPr id="6" name="文本框 5"/>
            <p:cNvSpPr txBox="1"/>
            <p:nvPr/>
          </p:nvSpPr>
          <p:spPr bwMode="auto">
            <a:xfrm>
              <a:off x="5817326" y="2160959"/>
              <a:ext cx="5512621" cy="224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marL="280982" indent="-280982" defTabSz="1200709">
                <a:buFont typeface="Wingdings" panose="05000000000000000000" pitchFamily="2" charset="2"/>
                <a:buChar char="l"/>
              </a:pPr>
              <a:r>
                <a:rPr lang="zh-CN" altLang="en-US" sz="1594" b="1" u="sng" dirty="0">
                  <a:solidFill>
                    <a:srgbClr val="526DB0">
                      <a:lumMod val="75000"/>
                    </a:srgbClr>
                  </a:solidFill>
                </a:rPr>
                <a:t>数据：是否为公司数据资产沉淀做出贡献</a:t>
              </a:r>
              <a:endParaRPr lang="en-US" altLang="zh-CN" sz="1594" b="1" u="sng" dirty="0">
                <a:solidFill>
                  <a:srgbClr val="526DB0">
                    <a:lumMod val="75000"/>
                  </a:srgbClr>
                </a:solidFill>
              </a:endParaRPr>
            </a:p>
            <a:p>
              <a:pPr marL="280982" indent="-280982" defTabSz="1200709">
                <a:spcBef>
                  <a:spcPts val="1196"/>
                </a:spcBef>
                <a:buFont typeface="Wingdings" panose="05000000000000000000" pitchFamily="2" charset="2"/>
                <a:buChar char="l"/>
              </a:pPr>
              <a:r>
                <a:rPr lang="zh-CN" altLang="en-US" sz="1594" b="1" u="sng" dirty="0" smtClean="0">
                  <a:solidFill>
                    <a:srgbClr val="526DB0">
                      <a:lumMod val="75000"/>
                    </a:srgbClr>
                  </a:solidFill>
                </a:rPr>
                <a:t>用户</a:t>
              </a:r>
              <a:r>
                <a:rPr lang="zh-CN" altLang="en-US" sz="1594" b="1" u="sng" dirty="0">
                  <a:solidFill>
                    <a:srgbClr val="526DB0">
                      <a:lumMod val="75000"/>
                    </a:srgbClr>
                  </a:solidFill>
                </a:rPr>
                <a:t>：用户规模如何</a:t>
              </a:r>
              <a:endParaRPr lang="en-US" altLang="zh-CN" sz="1594" b="1" u="sng" dirty="0">
                <a:solidFill>
                  <a:srgbClr val="526DB0">
                    <a:lumMod val="75000"/>
                  </a:srgbClr>
                </a:solidFill>
              </a:endParaRPr>
            </a:p>
            <a:p>
              <a:pPr marL="280982" indent="-280982" defTabSz="1200709">
                <a:spcBef>
                  <a:spcPts val="1196"/>
                </a:spcBef>
                <a:buFont typeface="Wingdings" panose="05000000000000000000" pitchFamily="2" charset="2"/>
                <a:buChar char="l"/>
              </a:pPr>
              <a:r>
                <a:rPr lang="zh-CN" altLang="en-US" sz="1594" b="1" u="sng" dirty="0" smtClean="0">
                  <a:solidFill>
                    <a:srgbClr val="526DB0">
                      <a:lumMod val="75000"/>
                    </a:srgbClr>
                  </a:solidFill>
                </a:rPr>
                <a:t>营</a:t>
              </a:r>
              <a:r>
                <a:rPr lang="zh-CN" altLang="en-US" sz="1594" b="1" u="sng" dirty="0">
                  <a:solidFill>
                    <a:srgbClr val="526DB0">
                      <a:lumMod val="75000"/>
                    </a:srgbClr>
                  </a:solidFill>
                </a:rPr>
                <a:t>收：营收水平如何以及收入模式是否健康</a:t>
              </a:r>
              <a:endParaRPr lang="en-US" altLang="zh-CN" sz="1594" b="1" u="sng" dirty="0">
                <a:solidFill>
                  <a:srgbClr val="526DB0">
                    <a:lumMod val="75000"/>
                  </a:srgbClr>
                </a:solidFill>
              </a:endParaRPr>
            </a:p>
            <a:p>
              <a:pPr marL="280982" indent="-280982" defTabSz="1200709">
                <a:spcBef>
                  <a:spcPts val="1196"/>
                </a:spcBef>
                <a:buFont typeface="Wingdings" panose="05000000000000000000" pitchFamily="2" charset="2"/>
                <a:buChar char="l"/>
              </a:pPr>
              <a:r>
                <a:rPr lang="zh-CN" altLang="en-US" sz="1594" b="1" u="sng" dirty="0" smtClean="0">
                  <a:solidFill>
                    <a:srgbClr val="526DB0">
                      <a:lumMod val="75000"/>
                    </a:srgbClr>
                  </a:solidFill>
                </a:rPr>
                <a:t>粘性：用户留存率、访问深度如何</a:t>
              </a:r>
              <a:endParaRPr lang="en-US" altLang="zh-CN" sz="1594" b="1" u="sng" dirty="0" smtClean="0">
                <a:solidFill>
                  <a:srgbClr val="526DB0">
                    <a:lumMod val="75000"/>
                  </a:srgbClr>
                </a:solidFill>
              </a:endParaRPr>
            </a:p>
            <a:p>
              <a:pPr marL="280982" indent="-280982" defTabSz="1200709">
                <a:spcBef>
                  <a:spcPts val="1196"/>
                </a:spcBef>
                <a:buFont typeface="Wingdings" panose="05000000000000000000" pitchFamily="2" charset="2"/>
                <a:buChar char="l"/>
              </a:pPr>
              <a:r>
                <a:rPr lang="zh-CN" altLang="en-US" sz="1594" b="1" u="sng" dirty="0" smtClean="0">
                  <a:solidFill>
                    <a:srgbClr val="526DB0">
                      <a:lumMod val="75000"/>
                    </a:srgbClr>
                  </a:solidFill>
                </a:rPr>
                <a:t>引流</a:t>
              </a:r>
              <a:r>
                <a:rPr lang="zh-CN" altLang="en-US" sz="1594" b="1" u="sng" dirty="0">
                  <a:solidFill>
                    <a:srgbClr val="526DB0">
                      <a:lumMod val="75000"/>
                    </a:srgbClr>
                  </a:solidFill>
                </a:rPr>
                <a:t>：是否为其他业务导流</a:t>
              </a:r>
              <a:endParaRPr lang="en-US" altLang="zh-CN" sz="1594" b="1" u="sng" dirty="0">
                <a:solidFill>
                  <a:srgbClr val="526DB0">
                    <a:lumMod val="75000"/>
                  </a:srgbClr>
                </a:solidFill>
              </a:endParaRPr>
            </a:p>
            <a:p>
              <a:pPr marL="280982" indent="-280982" defTabSz="1200709">
                <a:spcBef>
                  <a:spcPts val="1196"/>
                </a:spcBef>
                <a:buFont typeface="Wingdings" panose="05000000000000000000" pitchFamily="2" charset="2"/>
                <a:buChar char="l"/>
              </a:pPr>
              <a:r>
                <a:rPr lang="zh-CN" altLang="en-US" sz="1594" b="1" u="sng" dirty="0" smtClean="0">
                  <a:solidFill>
                    <a:srgbClr val="526DB0">
                      <a:lumMod val="75000"/>
                    </a:srgbClr>
                  </a:solidFill>
                </a:rPr>
                <a:t>品牌</a:t>
              </a:r>
              <a:r>
                <a:rPr lang="zh-CN" altLang="en-US" sz="1594" b="1" u="sng" dirty="0">
                  <a:solidFill>
                    <a:srgbClr val="526DB0">
                      <a:lumMod val="75000"/>
                    </a:srgbClr>
                  </a:solidFill>
                </a:rPr>
                <a:t>：品牌认可度、客户满意度</a:t>
              </a:r>
              <a:r>
                <a:rPr lang="zh-CN" altLang="en-US" sz="1594" b="1" u="sng" dirty="0" smtClean="0">
                  <a:solidFill>
                    <a:srgbClr val="526DB0">
                      <a:lumMod val="75000"/>
                    </a:srgbClr>
                  </a:solidFill>
                </a:rPr>
                <a:t>如何</a:t>
              </a:r>
              <a:endParaRPr lang="en-US" altLang="zh-CN" sz="1594" b="1" u="sng" dirty="0">
                <a:solidFill>
                  <a:srgbClr val="526DB0">
                    <a:lumMod val="75000"/>
                  </a:srgb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 bwMode="auto">
            <a:xfrm>
              <a:off x="5849086" y="1732820"/>
              <a:ext cx="5147454" cy="306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rtlCol="0">
              <a:spAutoFit/>
            </a:bodyPr>
            <a:lstStyle/>
            <a:p>
              <a:pPr defTabSz="1200709"/>
              <a:r>
                <a:rPr lang="zh-CN" altLang="en-US" sz="1992" b="1" u="sng" dirty="0">
                  <a:solidFill>
                    <a:srgbClr val="D1282E"/>
                  </a:solidFill>
                </a:rPr>
                <a:t>评价    </a:t>
              </a:r>
              <a:r>
                <a:rPr lang="en-US" altLang="zh-CN" sz="1992" b="1" u="sng" dirty="0">
                  <a:solidFill>
                    <a:srgbClr val="D1282E"/>
                  </a:solidFill>
                </a:rPr>
                <a:t>                            </a:t>
              </a:r>
              <a:r>
                <a:rPr lang="zh-CN" altLang="en-US" sz="1992" b="1" u="sng" dirty="0">
                  <a:solidFill>
                    <a:srgbClr val="D1282E"/>
                  </a:solidFill>
                </a:rPr>
                <a:t>            </a:t>
              </a:r>
              <a:r>
                <a:rPr lang="zh-CN" altLang="en-US" sz="1992" b="1" u="sng" dirty="0" smtClean="0">
                  <a:solidFill>
                    <a:srgbClr val="D1282E"/>
                  </a:solidFill>
                </a:rPr>
                <a:t>      </a:t>
              </a:r>
              <a:endParaRPr lang="zh-CN" altLang="en-US" sz="1992" b="1" u="sng" dirty="0">
                <a:solidFill>
                  <a:srgbClr val="D1282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458" y="1186962"/>
            <a:ext cx="4303669" cy="5176915"/>
            <a:chOff x="1199458" y="1301262"/>
            <a:chExt cx="4303669" cy="5176915"/>
          </a:xfrm>
        </p:grpSpPr>
        <p:graphicFrame>
          <p:nvGraphicFramePr>
            <p:cNvPr id="8" name="图表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97119968"/>
                </p:ext>
              </p:extLst>
            </p:nvPr>
          </p:nvGraphicFramePr>
          <p:xfrm>
            <a:off x="1199458" y="1301262"/>
            <a:ext cx="4303669" cy="51769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0" name="圆角矩形 9"/>
            <p:cNvSpPr/>
            <p:nvPr/>
          </p:nvSpPr>
          <p:spPr bwMode="auto">
            <a:xfrm>
              <a:off x="2884221" y="1886099"/>
              <a:ext cx="934142" cy="358752"/>
            </a:xfrm>
            <a:prstGeom prst="roundRect">
              <a:avLst/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200" b="1" dirty="0">
                <a:latin typeface="+mj-lt"/>
                <a:ea typeface="STKaiti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258621" y="2863999"/>
              <a:ext cx="934142" cy="358752"/>
            </a:xfrm>
            <a:prstGeom prst="roundRect">
              <a:avLst/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200" b="1" dirty="0">
                <a:latin typeface="+mj-lt"/>
                <a:ea typeface="STKaiti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4537790" y="2863999"/>
              <a:ext cx="934142" cy="358752"/>
            </a:xfrm>
            <a:prstGeom prst="roundRect">
              <a:avLst/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200" b="1" dirty="0">
                <a:latin typeface="+mj-lt"/>
                <a:ea typeface="STKaiti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4537790" y="4517112"/>
              <a:ext cx="934142" cy="358752"/>
            </a:xfrm>
            <a:prstGeom prst="roundRect">
              <a:avLst/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200" b="1" dirty="0">
                <a:latin typeface="+mj-lt"/>
                <a:ea typeface="STKaiti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258621" y="4503476"/>
              <a:ext cx="934142" cy="358752"/>
            </a:xfrm>
            <a:prstGeom prst="roundRect">
              <a:avLst/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200" b="1" dirty="0">
                <a:latin typeface="+mj-lt"/>
                <a:ea typeface="STKaiti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884221" y="5520800"/>
              <a:ext cx="934142" cy="358752"/>
            </a:xfrm>
            <a:prstGeom prst="roundRect">
              <a:avLst/>
            </a:prstGeom>
            <a:noFill/>
            <a:ln w="25400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200" b="1" dirty="0">
                <a:latin typeface="+mj-lt"/>
                <a:ea typeface="STKaiti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50621" y="5918531"/>
            <a:ext cx="4494479" cy="578858"/>
            <a:chOff x="750621" y="6084331"/>
            <a:chExt cx="5512621" cy="578858"/>
          </a:xfrm>
        </p:grpSpPr>
        <p:sp>
          <p:nvSpPr>
            <p:cNvPr id="18" name="文本框 17"/>
            <p:cNvSpPr txBox="1"/>
            <p:nvPr/>
          </p:nvSpPr>
          <p:spPr bwMode="auto">
            <a:xfrm>
              <a:off x="750621" y="6084331"/>
              <a:ext cx="4537419" cy="30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rtlCol="0">
              <a:spAutoFit/>
            </a:bodyPr>
            <a:lstStyle/>
            <a:p>
              <a:pPr defTabSz="1200709"/>
              <a:r>
                <a:rPr lang="zh-CN" altLang="en-US" sz="1992" b="1" u="sng" dirty="0">
                  <a:solidFill>
                    <a:srgbClr val="D1282E"/>
                  </a:solidFill>
                </a:rPr>
                <a:t>股票</a:t>
              </a:r>
              <a:r>
                <a:rPr lang="en-US" altLang="zh-CN" sz="1992" b="1" u="sng" dirty="0">
                  <a:solidFill>
                    <a:srgbClr val="D1282E"/>
                  </a:solidFill>
                </a:rPr>
                <a:t>APP</a:t>
              </a:r>
              <a:r>
                <a:rPr lang="zh-CN" altLang="en-US" sz="1992" b="1" u="sng" dirty="0">
                  <a:solidFill>
                    <a:srgbClr val="D1282E"/>
                  </a:solidFill>
                </a:rPr>
                <a:t>的产品定位    </a:t>
              </a:r>
              <a:r>
                <a:rPr lang="en-US" altLang="zh-CN" sz="1992" b="1" u="sng" dirty="0">
                  <a:solidFill>
                    <a:srgbClr val="D1282E"/>
                  </a:solidFill>
                </a:rPr>
                <a:t>                   </a:t>
              </a:r>
              <a:r>
                <a:rPr lang="zh-CN" altLang="en-US" sz="1992" b="1" u="sng" dirty="0">
                  <a:solidFill>
                    <a:srgbClr val="D1282E"/>
                  </a:solidFill>
                </a:rPr>
                <a:t>      </a:t>
              </a:r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750621" y="6417865"/>
              <a:ext cx="5512621" cy="245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defTabSz="1200709">
                <a:spcBef>
                  <a:spcPts val="599"/>
                </a:spcBef>
                <a:spcAft>
                  <a:spcPts val="599"/>
                </a:spcAft>
              </a:pPr>
              <a:r>
                <a:rPr lang="zh-CN" altLang="en-US" sz="1594" b="1" dirty="0">
                  <a:solidFill>
                    <a:srgbClr val="526DB0">
                      <a:lumMod val="75000"/>
                    </a:srgbClr>
                  </a:solidFill>
                </a:rPr>
                <a:t>获取金融属性强的用户，并为其他金融业务</a:t>
              </a:r>
              <a:r>
                <a:rPr lang="zh-CN" altLang="en-US" sz="1594" b="1" dirty="0" smtClean="0">
                  <a:solidFill>
                    <a:srgbClr val="526DB0">
                      <a:lumMod val="75000"/>
                    </a:srgbClr>
                  </a:solidFill>
                </a:rPr>
                <a:t>引流</a:t>
              </a:r>
              <a:endParaRPr lang="en-US" altLang="zh-CN" sz="1594" b="1" dirty="0">
                <a:solidFill>
                  <a:srgbClr val="526DB0">
                    <a:lumMod val="75000"/>
                  </a:srgb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79890" y="5759051"/>
            <a:ext cx="2234557" cy="358752"/>
            <a:chOff x="7906071" y="1290947"/>
            <a:chExt cx="2234557" cy="35875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7906071" y="1290947"/>
              <a:ext cx="934142" cy="358752"/>
            </a:xfrm>
            <a:prstGeom prst="roundRect">
              <a:avLst/>
            </a:prstGeom>
            <a:noFill/>
            <a:ln w="2540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9206486" y="1290947"/>
              <a:ext cx="934142" cy="358752"/>
            </a:xfrm>
            <a:prstGeom prst="roundRect">
              <a:avLst/>
            </a:prstGeom>
            <a:noFill/>
            <a:ln w="25400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可替换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 bwMode="auto">
          <a:xfrm>
            <a:off x="750620" y="771018"/>
            <a:ext cx="939000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600" b="1"/>
            </a:lvl1pPr>
          </a:lstStyle>
          <a:p>
            <a:r>
              <a:rPr lang="zh-CN" altLang="en-US" dirty="0"/>
              <a:t>评价模型，监控产品当前时点综合健康度</a:t>
            </a:r>
            <a:endParaRPr lang="en-US" altLang="zh-CN" dirty="0"/>
          </a:p>
          <a:p>
            <a:r>
              <a:rPr lang="zh-CN" altLang="en-US" dirty="0"/>
              <a:t>可定位问题产品、问题点，无法定位问题产生的原因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2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5636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think-cell Slide" r:id="rId49" imgW="270" imgH="270" progId="TCLayout.ActiveDocument.1">
                  <p:embed/>
                </p:oleObj>
              </mc:Choice>
              <mc:Fallback>
                <p:oleObj name="think-cell Slide" r:id="rId4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矩形 109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 defTabSz="89535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zh-CN" altLang="en-US" sz="996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产品分析体系</a:t>
            </a:r>
            <a:r>
              <a:rPr lang="en-US" altLang="zh-CN" dirty="0" smtClean="0"/>
              <a:t>-</a:t>
            </a:r>
            <a:r>
              <a:rPr lang="zh-CN" altLang="en-US" dirty="0"/>
              <a:t>引入期</a:t>
            </a:r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 bwMode="auto">
          <a:xfrm>
            <a:off x="357188" y="1487488"/>
            <a:ext cx="2151595" cy="359508"/>
          </a:xfrm>
          <a:prstGeom prst="rect">
            <a:avLst/>
          </a:prstGeom>
          <a:solidFill>
            <a:srgbClr val="D13338"/>
          </a:solidFill>
          <a:ln w="19050" algn="ctr">
            <a:noFill/>
            <a:round/>
            <a:headEnd/>
            <a:tailEnd/>
          </a:ln>
        </p:spPr>
        <p:txBody>
          <a:bodyPr wrap="square" lIns="89917" tIns="44982" rIns="89917" bIns="44982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buSzPct val="120000"/>
            </a:pPr>
            <a:r>
              <a:rPr lang="zh-CN" altLang="en-US" sz="1594" b="1" dirty="0" smtClean="0">
                <a:solidFill>
                  <a:srgbClr val="FFFFFF"/>
                </a:solidFill>
              </a:rPr>
              <a:t>股票</a:t>
            </a:r>
            <a:r>
              <a:rPr lang="en-US" altLang="zh-CN" sz="1594" b="1" dirty="0" smtClean="0">
                <a:solidFill>
                  <a:srgbClr val="FFFFFF"/>
                </a:solidFill>
              </a:rPr>
              <a:t>APP</a:t>
            </a:r>
          </a:p>
        </p:txBody>
      </p:sp>
      <p:cxnSp>
        <p:nvCxnSpPr>
          <p:cNvPr id="72" name="直接连接符 71"/>
          <p:cNvCxnSpPr/>
          <p:nvPr>
            <p:custDataLst>
              <p:tags r:id="rId4"/>
            </p:custDataLst>
          </p:nvPr>
        </p:nvCxnSpPr>
        <p:spPr bwMode="auto">
          <a:xfrm flipV="1">
            <a:off x="357188" y="3836988"/>
            <a:ext cx="0" cy="42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>
            <p:custDataLst>
              <p:tags r:id="rId5"/>
            </p:custDataLst>
          </p:nvPr>
        </p:nvCxnSpPr>
        <p:spPr bwMode="auto">
          <a:xfrm flipV="1">
            <a:off x="4071938" y="3836988"/>
            <a:ext cx="0" cy="42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>
            <p:custDataLst>
              <p:tags r:id="rId6"/>
            </p:custDataLst>
          </p:nvPr>
        </p:nvCxnSpPr>
        <p:spPr bwMode="auto">
          <a:xfrm flipV="1">
            <a:off x="4808538" y="3836988"/>
            <a:ext cx="0" cy="42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/>
          <p:nvPr>
            <p:custDataLst>
              <p:tags r:id="rId7"/>
            </p:custDataLst>
          </p:nvPr>
        </p:nvCxnSpPr>
        <p:spPr bwMode="auto">
          <a:xfrm flipV="1">
            <a:off x="1808163" y="3836988"/>
            <a:ext cx="0" cy="42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>
            <p:custDataLst>
              <p:tags r:id="rId8"/>
            </p:custDataLst>
          </p:nvPr>
        </p:nvCxnSpPr>
        <p:spPr bwMode="auto">
          <a:xfrm flipV="1">
            <a:off x="2570163" y="3836988"/>
            <a:ext cx="0" cy="42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>
            <p:custDataLst>
              <p:tags r:id="rId9"/>
            </p:custDataLst>
          </p:nvPr>
        </p:nvCxnSpPr>
        <p:spPr bwMode="auto">
          <a:xfrm flipV="1">
            <a:off x="1119188" y="3836988"/>
            <a:ext cx="0" cy="42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>
            <p:custDataLst>
              <p:tags r:id="rId10"/>
            </p:custDataLst>
          </p:nvPr>
        </p:nvCxnSpPr>
        <p:spPr bwMode="auto">
          <a:xfrm flipV="1">
            <a:off x="3308350" y="3836988"/>
            <a:ext cx="0" cy="42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>
            <p:custDataLst>
              <p:tags r:id="rId11"/>
            </p:custDataLst>
          </p:nvPr>
        </p:nvCxnSpPr>
        <p:spPr bwMode="auto">
          <a:xfrm flipV="1">
            <a:off x="5572125" y="3836988"/>
            <a:ext cx="0" cy="42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>
            <p:custDataLst>
              <p:tags r:id="rId12"/>
            </p:custDataLst>
          </p:nvPr>
        </p:nvCxnSpPr>
        <p:spPr bwMode="auto">
          <a:xfrm flipV="1">
            <a:off x="6334125" y="3836988"/>
            <a:ext cx="0" cy="42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1" name="Chart 3"/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65869740"/>
              </p:ext>
            </p:extLst>
          </p:nvPr>
        </p:nvGraphicFramePr>
        <p:xfrm>
          <a:off x="274638" y="1901825"/>
          <a:ext cx="6142037" cy="201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sp>
        <p:nvSpPr>
          <p:cNvPr id="77" name="矩形 76"/>
          <p:cNvSpPr/>
          <p:nvPr>
            <p:custDataLst>
              <p:tags r:id="rId14"/>
            </p:custDataLst>
          </p:nvPr>
        </p:nvSpPr>
        <p:spPr bwMode="gray">
          <a:xfrm>
            <a:off x="2393950" y="3922713"/>
            <a:ext cx="352425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16C9894A-A0B9-4BCE-B836-D6B471A55835}" type="datetime'''''''0''''''''''''''''''''''4''''''/''''''''''''''1''7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04/17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78" name="矩形 77"/>
          <p:cNvSpPr/>
          <p:nvPr>
            <p:custDataLst>
              <p:tags r:id="rId15"/>
            </p:custDataLst>
          </p:nvPr>
        </p:nvSpPr>
        <p:spPr bwMode="gray">
          <a:xfrm>
            <a:off x="180975" y="3922713"/>
            <a:ext cx="352425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D7946C2E-9230-4B97-8124-CA36395AB0F3}" type="datetime'''''''0''''''''''''''''''1''/''''''''''1''7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01/17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0" name="矩形 79"/>
          <p:cNvSpPr/>
          <p:nvPr>
            <p:custDataLst>
              <p:tags r:id="rId16"/>
            </p:custDataLst>
          </p:nvPr>
        </p:nvSpPr>
        <p:spPr bwMode="gray">
          <a:xfrm>
            <a:off x="942975" y="3922713"/>
            <a:ext cx="352425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76D2ACD4-4CCF-4AEB-8483-C2DBB6136A96}" type="datetime'''''''''''''0''''''''2''''''''''''''''/1''7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02/17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79" name="矩形 78"/>
          <p:cNvSpPr/>
          <p:nvPr>
            <p:custDataLst>
              <p:tags r:id="rId17"/>
            </p:custDataLst>
          </p:nvPr>
        </p:nvSpPr>
        <p:spPr bwMode="gray">
          <a:xfrm>
            <a:off x="1631950" y="3922713"/>
            <a:ext cx="352425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74CB9408-34BA-4D93-AC15-47F8B187ABED}" type="datetime'0''''''''''''''''3''/''''1''''''''7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03/17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1" name="矩形 80"/>
          <p:cNvSpPr/>
          <p:nvPr>
            <p:custDataLst>
              <p:tags r:id="rId18"/>
            </p:custDataLst>
          </p:nvPr>
        </p:nvSpPr>
        <p:spPr bwMode="gray">
          <a:xfrm>
            <a:off x="3132138" y="3922713"/>
            <a:ext cx="352425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FD62964A-6A04-4AB0-9F3F-2CC6FCBA2884}" type="datetime'''''''''0''''''''''''''''''5''''''''''/1''''7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05/17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3" name="矩形 82"/>
          <p:cNvSpPr/>
          <p:nvPr>
            <p:custDataLst>
              <p:tags r:id="rId19"/>
            </p:custDataLst>
          </p:nvPr>
        </p:nvSpPr>
        <p:spPr bwMode="gray">
          <a:xfrm>
            <a:off x="4632325" y="3922713"/>
            <a:ext cx="352425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DCC44417-048E-4A1E-89C3-D3A860486BD2}" type="datetime'0''''''''''''7''''''/1''''''''''''''''''''''7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07/17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2" name="矩形 81"/>
          <p:cNvSpPr/>
          <p:nvPr>
            <p:custDataLst>
              <p:tags r:id="rId20"/>
            </p:custDataLst>
          </p:nvPr>
        </p:nvSpPr>
        <p:spPr bwMode="gray">
          <a:xfrm>
            <a:off x="3895725" y="3922713"/>
            <a:ext cx="352425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CF7493D1-16C5-4DB6-8177-38654862B7F6}" type="datetime'''''''''0''''6''''''''''''''''''''''''/''''''''''1''''''7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06/17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4" name="矩形 83"/>
          <p:cNvSpPr/>
          <p:nvPr>
            <p:custDataLst>
              <p:tags r:id="rId21"/>
            </p:custDataLst>
          </p:nvPr>
        </p:nvSpPr>
        <p:spPr bwMode="gray">
          <a:xfrm>
            <a:off x="5395913" y="3922713"/>
            <a:ext cx="352425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A7F472C4-A6ED-4381-97C4-6B972DDEA901}" type="datetime'''''''''''''''0''''''''''''8/''''''''1''''''''7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08/17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5" name="矩形 84"/>
          <p:cNvSpPr/>
          <p:nvPr>
            <p:custDataLst>
              <p:tags r:id="rId22"/>
            </p:custDataLst>
          </p:nvPr>
        </p:nvSpPr>
        <p:spPr bwMode="gray">
          <a:xfrm>
            <a:off x="6157913" y="3922713"/>
            <a:ext cx="352425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2FDB2B26-DD02-48D4-8A93-5D8AF2E7162F}" type="datetime'0''9''''''/''''''''''1''''''''''''''''''''''''''''7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09/17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2" name="矩形 101"/>
          <p:cNvSpPr/>
          <p:nvPr>
            <p:custDataLst>
              <p:tags r:id="rId23"/>
            </p:custDataLst>
          </p:nvPr>
        </p:nvSpPr>
        <p:spPr bwMode="gray">
          <a:xfrm>
            <a:off x="6223000" y="3178175"/>
            <a:ext cx="222250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AD762B27-47D6-4377-BA28-2BCC0A97CC77}" type="datetime'''''''''''''''''9''''''''''''''''''''''''%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9%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7" name="矩形 86"/>
          <p:cNvSpPr/>
          <p:nvPr>
            <p:custDataLst>
              <p:tags r:id="rId24"/>
            </p:custDataLst>
          </p:nvPr>
        </p:nvSpPr>
        <p:spPr bwMode="gray">
          <a:xfrm>
            <a:off x="2422525" y="2144713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C1111946-91E9-4F97-BA4F-945626538335}" type="datetime'''''''''''''''3''''''''''''''''''2%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32%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9" name="矩形 88"/>
          <p:cNvSpPr/>
          <p:nvPr>
            <p:custDataLst>
              <p:tags r:id="rId25"/>
            </p:custDataLst>
          </p:nvPr>
        </p:nvSpPr>
        <p:spPr bwMode="gray">
          <a:xfrm>
            <a:off x="388938" y="2057400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033E4EDF-028D-4D05-A169-30939AF1CEE8}" type="datetime'''''''''''''''''''3''''''''''''''4''%''''''''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34%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7" name="矩形 96"/>
          <p:cNvSpPr/>
          <p:nvPr>
            <p:custDataLst>
              <p:tags r:id="rId26"/>
            </p:custDataLst>
          </p:nvPr>
        </p:nvSpPr>
        <p:spPr bwMode="gray">
          <a:xfrm>
            <a:off x="3960813" y="3384550"/>
            <a:ext cx="222250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3CF25323-25F2-4BEF-8D75-C5191D25DC33}" type="datetime'''''''''''''''''''''''''5''''''%''''''''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5%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6" name="矩形 95"/>
          <p:cNvSpPr/>
          <p:nvPr>
            <p:custDataLst>
              <p:tags r:id="rId27"/>
            </p:custDataLst>
          </p:nvPr>
        </p:nvSpPr>
        <p:spPr bwMode="gray">
          <a:xfrm>
            <a:off x="3160713" y="2241550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64C15D34-43E3-47D0-BCF5-CF1CA3E5CAAD}" type="datetime'''''''''''''''''''''''''''3''''0''''''''''''''''''''''''''''%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30%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8" name="矩形 87"/>
          <p:cNvSpPr/>
          <p:nvPr>
            <p:custDataLst>
              <p:tags r:id="rId28"/>
            </p:custDataLst>
          </p:nvPr>
        </p:nvSpPr>
        <p:spPr bwMode="gray">
          <a:xfrm>
            <a:off x="388938" y="2933700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09D2BBD2-F786-4098-A79A-0D59E7CDC76F}" type="datetime'''''''''''''15''''''''''%''''''''''''''''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15%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1" name="矩形 90"/>
          <p:cNvSpPr/>
          <p:nvPr>
            <p:custDataLst>
              <p:tags r:id="rId29"/>
            </p:custDataLst>
          </p:nvPr>
        </p:nvSpPr>
        <p:spPr bwMode="gray">
          <a:xfrm>
            <a:off x="971550" y="2733675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ABB7AD55-A1C0-48D2-BDBB-BCC36CE18E0F}" type="datetime'''''''''1''''''''''9''''''''%''''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19%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3" name="矩形 102"/>
          <p:cNvSpPr/>
          <p:nvPr>
            <p:custDataLst>
              <p:tags r:id="rId30"/>
            </p:custDataLst>
          </p:nvPr>
        </p:nvSpPr>
        <p:spPr bwMode="gray">
          <a:xfrm>
            <a:off x="6186488" y="2298700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93013A3C-9858-45EB-99C3-D0F34039A9C6}" type="datetime'''''''''''''2''''''''''''''''''''''''8''''''%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28%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6" name="矩形 85"/>
          <p:cNvSpPr/>
          <p:nvPr>
            <p:custDataLst>
              <p:tags r:id="rId31"/>
            </p:custDataLst>
          </p:nvPr>
        </p:nvSpPr>
        <p:spPr bwMode="gray">
          <a:xfrm>
            <a:off x="971550" y="2028825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2FC9E5B9-3228-4937-BDA3-B71C0CB5BFE1}" type="datetime'''''3''''''''''''''''''4''''%''''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34%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3" name="矩形 92"/>
          <p:cNvSpPr/>
          <p:nvPr>
            <p:custDataLst>
              <p:tags r:id="rId32"/>
            </p:custDataLst>
          </p:nvPr>
        </p:nvSpPr>
        <p:spPr bwMode="gray">
          <a:xfrm>
            <a:off x="1660525" y="1901825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88D368B4-B623-45DE-B250-033BCDA16CCE}" type="datetime'3''''''''''''''''''''''''''''''7''''''''%''''''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37%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4" name="矩形 93"/>
          <p:cNvSpPr/>
          <p:nvPr>
            <p:custDataLst>
              <p:tags r:id="rId33"/>
            </p:custDataLst>
          </p:nvPr>
        </p:nvSpPr>
        <p:spPr bwMode="gray">
          <a:xfrm>
            <a:off x="2422525" y="3021013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A20BD06A-CD0F-42FB-A7A2-D45F6E900CFA}" type="datetime'''''''''''''''''''''''''''''''''''''''1''''''3''''''%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13%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5" name="矩形 94"/>
          <p:cNvSpPr/>
          <p:nvPr>
            <p:custDataLst>
              <p:tags r:id="rId34"/>
            </p:custDataLst>
          </p:nvPr>
        </p:nvSpPr>
        <p:spPr bwMode="gray">
          <a:xfrm>
            <a:off x="3160713" y="3049588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2C49B476-59CA-41FA-808F-A46AC77C24C4}" type="datetime'''''''''''''1''2''''''''''''''''''''''''%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12%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8" name="矩形 97"/>
          <p:cNvSpPr/>
          <p:nvPr>
            <p:custDataLst>
              <p:tags r:id="rId35"/>
            </p:custDataLst>
          </p:nvPr>
        </p:nvSpPr>
        <p:spPr bwMode="gray">
          <a:xfrm>
            <a:off x="3924300" y="2403475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90D16B2E-CD30-4DC7-B0E1-61EB217B5209}" type="datetime'''''2''''''''''''''''''6''''%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26%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9" name="矩形 98"/>
          <p:cNvSpPr/>
          <p:nvPr>
            <p:custDataLst>
              <p:tags r:id="rId36"/>
            </p:custDataLst>
          </p:nvPr>
        </p:nvSpPr>
        <p:spPr bwMode="gray">
          <a:xfrm>
            <a:off x="4697413" y="3275013"/>
            <a:ext cx="222250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C1989090-2EF2-438B-8836-BBABC61F2F58}" type="datetime'''''''''7''''''''''''''''''''''''''''''''%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7%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0" name="矩形 99"/>
          <p:cNvSpPr/>
          <p:nvPr>
            <p:custDataLst>
              <p:tags r:id="rId37"/>
            </p:custDataLst>
          </p:nvPr>
        </p:nvSpPr>
        <p:spPr bwMode="gray">
          <a:xfrm>
            <a:off x="4660900" y="2241550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49A1910B-1C8E-4EDE-A469-ABA4AB60A41D}" type="datetime'''3''''''''''''''''''0%''''''''''''''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30%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0" name="矩形 89"/>
          <p:cNvSpPr/>
          <p:nvPr>
            <p:custDataLst>
              <p:tags r:id="rId38"/>
            </p:custDataLst>
          </p:nvPr>
        </p:nvSpPr>
        <p:spPr bwMode="gray">
          <a:xfrm>
            <a:off x="5424488" y="3049588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AC42258D-E417-47D7-B42E-07CA6FE8D6FE}" type="datetime'''1''''''2''''''''''''''''''''''''''''''''''''''''%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12%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1" name="矩形 100"/>
          <p:cNvSpPr/>
          <p:nvPr>
            <p:custDataLst>
              <p:tags r:id="rId39"/>
            </p:custDataLst>
          </p:nvPr>
        </p:nvSpPr>
        <p:spPr bwMode="gray">
          <a:xfrm>
            <a:off x="5424488" y="2095500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990EB51E-1D51-4312-AA30-641E5482C638}" type="datetime'3''''''''''''''''3''%''''''''''''''''''''''''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33%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92" name="矩形 91"/>
          <p:cNvSpPr/>
          <p:nvPr>
            <p:custDataLst>
              <p:tags r:id="rId40"/>
            </p:custDataLst>
          </p:nvPr>
        </p:nvSpPr>
        <p:spPr bwMode="gray">
          <a:xfrm>
            <a:off x="1660525" y="2935288"/>
            <a:ext cx="296863" cy="136324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7273" tIns="0" rIns="17273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fld id="{3986C60E-6D4B-4FE7-A567-1AAC5F83E4A4}" type="datetime'''''''1''5''''''''''''''''''''''''''''''''''%'''''''''''''">
              <a:rPr lang="zh-CN" altLang="en-US" sz="996" smtClean="0">
                <a:solidFill>
                  <a:srgbClr val="000000"/>
                </a:solidFill>
              </a:rPr>
              <a:pPr algn="ctr" defTabSz="880405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t>15%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cxnSp>
        <p:nvCxnSpPr>
          <p:cNvPr id="105" name="直接连接符 104"/>
          <p:cNvCxnSpPr/>
          <p:nvPr>
            <p:custDataLst>
              <p:tags r:id="rId41"/>
            </p:custDataLst>
          </p:nvPr>
        </p:nvCxnSpPr>
        <p:spPr bwMode="gray">
          <a:xfrm>
            <a:off x="6505575" y="3708400"/>
            <a:ext cx="4381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30C3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>
            <p:custDataLst>
              <p:tags r:id="rId42"/>
            </p:custDataLst>
          </p:nvPr>
        </p:nvCxnSpPr>
        <p:spPr bwMode="gray">
          <a:xfrm>
            <a:off x="6505575" y="3505200"/>
            <a:ext cx="4381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等腰三角形 105"/>
          <p:cNvSpPr/>
          <p:nvPr>
            <p:custDataLst>
              <p:tags r:id="rId43"/>
            </p:custDataLst>
          </p:nvPr>
        </p:nvSpPr>
        <p:spPr bwMode="auto">
          <a:xfrm>
            <a:off x="6692900" y="3473450"/>
            <a:ext cx="63253" cy="63406"/>
          </a:xfrm>
          <a:prstGeom prst="triangl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square" lIns="89917" tIns="44982" rIns="89917" bIns="44982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buSzPct val="120000"/>
            </a:pPr>
            <a:endParaRPr lang="zh-CN" altLang="en-US" sz="1195" b="1" dirty="0">
              <a:solidFill>
                <a:srgbClr val="000000"/>
              </a:solidFill>
              <a:ea typeface="STKaiti" pitchFamily="2" charset="-122"/>
            </a:endParaRPr>
          </a:p>
        </p:txBody>
      </p:sp>
      <p:sp>
        <p:nvSpPr>
          <p:cNvPr id="107" name="等腰三角形 106"/>
          <p:cNvSpPr/>
          <p:nvPr>
            <p:custDataLst>
              <p:tags r:id="rId44"/>
            </p:custDataLst>
          </p:nvPr>
        </p:nvSpPr>
        <p:spPr bwMode="auto">
          <a:xfrm>
            <a:off x="6692900" y="3676650"/>
            <a:ext cx="63253" cy="63406"/>
          </a:xfrm>
          <a:prstGeom prst="triangle">
            <a:avLst/>
          </a:prstGeom>
          <a:solidFill>
            <a:srgbClr val="C30C3E"/>
          </a:solidFill>
          <a:ln w="9525" algn="ctr">
            <a:solidFill>
              <a:srgbClr val="C30C3E"/>
            </a:solidFill>
            <a:round/>
            <a:headEnd/>
            <a:tailEnd/>
          </a:ln>
        </p:spPr>
        <p:txBody>
          <a:bodyPr wrap="square" lIns="89917" tIns="44982" rIns="89917" bIns="44982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0405">
              <a:buSzPct val="120000"/>
            </a:pPr>
            <a:endParaRPr lang="zh-CN" altLang="en-US" sz="1195" b="1" dirty="0">
              <a:solidFill>
                <a:srgbClr val="000000"/>
              </a:solidFill>
              <a:ea typeface="STKaiti" pitchFamily="2" charset="-122"/>
            </a:endParaRPr>
          </a:p>
        </p:txBody>
      </p:sp>
      <p:sp>
        <p:nvSpPr>
          <p:cNvPr id="108" name="矩形 107"/>
          <p:cNvSpPr/>
          <p:nvPr>
            <p:custDataLst>
              <p:tags r:id="rId45"/>
            </p:custDataLst>
          </p:nvPr>
        </p:nvSpPr>
        <p:spPr bwMode="auto">
          <a:xfrm>
            <a:off x="6994525" y="3435350"/>
            <a:ext cx="508000" cy="15217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0405">
              <a:spcBef>
                <a:spcPct val="0"/>
              </a:spcBef>
              <a:spcAft>
                <a:spcPct val="0"/>
              </a:spcAft>
              <a:buSzPct val="120000"/>
            </a:pPr>
            <a:fld id="{4D8B6906-0492-42D7-B182-28A3700E48CB}" type="datetime'''''''''''''''''''''''''''''''''''''''京东''''股''''''票'''''''''">
              <a:rPr lang="zh-CN" altLang="en-US" sz="996" smtClean="0">
                <a:solidFill>
                  <a:srgbClr val="000000"/>
                </a:solidFill>
              </a:rPr>
              <a:pPr defTabSz="880405">
                <a:spcBef>
                  <a:spcPct val="0"/>
                </a:spcBef>
                <a:spcAft>
                  <a:spcPct val="0"/>
                </a:spcAft>
                <a:buSzPct val="120000"/>
              </a:pPr>
              <a:t>京东股票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09" name="矩形 108"/>
          <p:cNvSpPr/>
          <p:nvPr>
            <p:custDataLst>
              <p:tags r:id="rId46"/>
            </p:custDataLst>
          </p:nvPr>
        </p:nvSpPr>
        <p:spPr bwMode="auto">
          <a:xfrm>
            <a:off x="6994525" y="3638550"/>
            <a:ext cx="381000" cy="15217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0405">
              <a:spcBef>
                <a:spcPct val="0"/>
              </a:spcBef>
              <a:spcAft>
                <a:spcPct val="0"/>
              </a:spcAft>
              <a:buSzPct val="120000"/>
            </a:pPr>
            <a:fld id="{BC36DEDF-B9F9-4F2F-8AEE-E62B053837D4}" type="datetime'''''''''同''''''花''''''''顺'''''''''''''''''''''''''''''''''''">
              <a:rPr lang="zh-CN" altLang="en-US" sz="996" smtClean="0">
                <a:solidFill>
                  <a:srgbClr val="000000"/>
                </a:solidFill>
              </a:rPr>
              <a:pPr defTabSz="880405">
                <a:spcBef>
                  <a:spcPct val="0"/>
                </a:spcBef>
                <a:spcAft>
                  <a:spcPct val="0"/>
                </a:spcAft>
                <a:buSzPct val="120000"/>
              </a:pPr>
              <a:t>同花顺</a:t>
            </a:fld>
            <a:endParaRPr lang="zh-CN" altLang="en-US" sz="996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12" name="文本框 111"/>
          <p:cNvSpPr txBox="1"/>
          <p:nvPr/>
        </p:nvSpPr>
        <p:spPr bwMode="auto">
          <a:xfrm>
            <a:off x="357187" y="773752"/>
            <a:ext cx="939000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/>
              <a:t>对于引入期产品，重点聚焦种子用户的粘性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造成问题的可能原因：功能与客群匹配度低；产品体验差</a:t>
            </a:r>
            <a:r>
              <a:rPr lang="en-US" altLang="zh-CN" sz="1600" b="1" dirty="0" smtClean="0"/>
              <a:t>……</a:t>
            </a:r>
          </a:p>
        </p:txBody>
      </p:sp>
      <p:sp>
        <p:nvSpPr>
          <p:cNvPr id="113" name="矩形 112"/>
          <p:cNvSpPr/>
          <p:nvPr/>
        </p:nvSpPr>
        <p:spPr bwMode="auto">
          <a:xfrm>
            <a:off x="280965" y="4133157"/>
            <a:ext cx="5594148" cy="359508"/>
          </a:xfrm>
          <a:prstGeom prst="rect">
            <a:avLst/>
          </a:prstGeom>
          <a:solidFill>
            <a:srgbClr val="C00000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lIns="89917" tIns="44982" rIns="89917" bIns="44982" rtlCol="0" anchor="ctr">
            <a:noAutofit/>
          </a:bodyPr>
          <a:lstStyle/>
          <a:p>
            <a:pPr algn="ctr" defTabSz="880405">
              <a:buSzPct val="120000"/>
            </a:pPr>
            <a:r>
              <a:rPr lang="zh-CN" altLang="en-US" sz="1594" b="1" dirty="0" smtClean="0">
                <a:solidFill>
                  <a:srgbClr val="FFFFFF"/>
                </a:solidFill>
              </a:rPr>
              <a:t>针对资深股民</a:t>
            </a:r>
            <a:endParaRPr lang="zh-CN" altLang="en-US" sz="1594" b="1" dirty="0">
              <a:solidFill>
                <a:srgbClr val="FFFFFF"/>
              </a:solidFill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274638" y="4480166"/>
            <a:ext cx="5594148" cy="2235390"/>
          </a:xfrm>
          <a:prstGeom prst="rect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  <a:effectLst/>
        </p:spPr>
        <p:txBody>
          <a:bodyPr wrap="square" lIns="89917" tIns="44982" rIns="89917" bIns="44982" rtlCol="0" anchor="ctr">
            <a:noAutofit/>
          </a:bodyPr>
          <a:lstStyle/>
          <a:p>
            <a:pPr algn="ctr" defTabSz="880405">
              <a:buSzPct val="120000"/>
            </a:pPr>
            <a:endParaRPr lang="zh-CN" altLang="en-US" sz="1195" b="1" dirty="0">
              <a:solidFill>
                <a:srgbClr val="000000"/>
              </a:solidFill>
              <a:ea typeface="STKaiti" pitchFamily="2" charset="-122"/>
            </a:endParaRPr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1969"/>
              </p:ext>
            </p:extLst>
          </p:nvPr>
        </p:nvGraphicFramePr>
        <p:xfrm>
          <a:off x="460517" y="5136314"/>
          <a:ext cx="5280852" cy="1417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213"/>
                <a:gridCol w="1320213"/>
                <a:gridCol w="1320213"/>
                <a:gridCol w="1320213"/>
              </a:tblGrid>
              <a:tr h="498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用户诉求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综合理财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投顾工具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决策工具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87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京东股票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功能</a:t>
                      </a:r>
                      <a:endParaRPr lang="en-US" altLang="zh-CN" sz="1600" b="1" dirty="0" smtClean="0"/>
                    </a:p>
                  </a:txBody>
                  <a:tcPr marL="91084" marR="91084" marT="45653" marB="4565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？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牛人策略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？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6" name="文本框 115"/>
          <p:cNvSpPr txBox="1"/>
          <p:nvPr/>
        </p:nvSpPr>
        <p:spPr bwMode="auto">
          <a:xfrm>
            <a:off x="430279" y="4586369"/>
            <a:ext cx="5246852" cy="4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0982" indent="-280982" defTabSz="1200709">
              <a:spcBef>
                <a:spcPts val="599"/>
              </a:spcBef>
              <a:buFont typeface="Arial" panose="020B0604020202020204" pitchFamily="34" charset="0"/>
              <a:buChar char="•"/>
            </a:pPr>
            <a:r>
              <a:rPr lang="zh-CN" altLang="en-US" sz="1594" b="1" dirty="0" smtClean="0">
                <a:solidFill>
                  <a:srgbClr val="000000"/>
                </a:solidFill>
              </a:rPr>
              <a:t>根据资深股民诉求改善产品功能，例如增加决策工具，综合理财服务，差异化策略；</a:t>
            </a:r>
            <a:endParaRPr lang="en-US" altLang="zh-CN" sz="1594" b="1" dirty="0">
              <a:solidFill>
                <a:srgbClr val="000000"/>
              </a:solidFill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151587" y="4122737"/>
            <a:ext cx="5594148" cy="359508"/>
          </a:xfrm>
          <a:prstGeom prst="rect">
            <a:avLst/>
          </a:prstGeom>
          <a:solidFill>
            <a:srgbClr val="C00000"/>
          </a:solidFill>
          <a:ln w="19050" algn="ctr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lIns="89917" tIns="44982" rIns="89917" bIns="44982" rtlCol="0" anchor="ctr">
            <a:noAutofit/>
          </a:bodyPr>
          <a:lstStyle/>
          <a:p>
            <a:pPr algn="ctr" defTabSz="880405">
              <a:buSzPct val="120000"/>
            </a:pPr>
            <a:r>
              <a:rPr lang="zh-CN" altLang="en-US" sz="1594" b="1" dirty="0" smtClean="0">
                <a:solidFill>
                  <a:srgbClr val="FFFFFF"/>
                </a:solidFill>
              </a:rPr>
              <a:t>针对小白用户</a:t>
            </a:r>
            <a:endParaRPr lang="zh-CN" altLang="en-US" sz="1594" b="1" dirty="0">
              <a:solidFill>
                <a:srgbClr val="FFFFFF"/>
              </a:solidFill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151586" y="4480469"/>
            <a:ext cx="5594148" cy="2235086"/>
          </a:xfrm>
          <a:prstGeom prst="rect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  <a:effectLst/>
        </p:spPr>
        <p:txBody>
          <a:bodyPr wrap="square" lIns="89917" tIns="44982" rIns="89917" bIns="44982" rtlCol="0" anchor="ctr">
            <a:noAutofit/>
          </a:bodyPr>
          <a:lstStyle/>
          <a:p>
            <a:pPr algn="ctr" defTabSz="880405">
              <a:buSzPct val="120000"/>
            </a:pPr>
            <a:endParaRPr lang="zh-CN" altLang="en-US" sz="1195" b="1" dirty="0">
              <a:solidFill>
                <a:srgbClr val="000000"/>
              </a:solidFill>
              <a:ea typeface="STKaiti" pitchFamily="2" charset="-122"/>
            </a:endParaRPr>
          </a:p>
        </p:txBody>
      </p:sp>
      <p:graphicFrame>
        <p:nvGraphicFramePr>
          <p:cNvPr id="119" name="表格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41685"/>
              </p:ext>
            </p:extLst>
          </p:nvPr>
        </p:nvGraphicFramePr>
        <p:xfrm>
          <a:off x="6337465" y="5083458"/>
          <a:ext cx="5280852" cy="1497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213"/>
                <a:gridCol w="1320213"/>
                <a:gridCol w="1320213"/>
                <a:gridCol w="1320213"/>
              </a:tblGrid>
              <a:tr h="5782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用户诉求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页面简洁，易上手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系统性学习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练习平台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87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京东股票</a:t>
                      </a:r>
                      <a:endParaRPr lang="en-US" altLang="zh-CN" sz="1600" b="1" dirty="0" smtClean="0"/>
                    </a:p>
                    <a:p>
                      <a:pPr algn="ctr"/>
                      <a:r>
                        <a:rPr lang="zh-CN" altLang="en-US" sz="1600" b="1" dirty="0" smtClean="0"/>
                        <a:t>功能</a:t>
                      </a:r>
                      <a:endParaRPr lang="en-US" altLang="zh-CN" sz="1600" b="1" dirty="0" smtClean="0"/>
                    </a:p>
                  </a:txBody>
                  <a:tcPr marL="91084" marR="91084" marT="45653" marB="4565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？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？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实盘训练营</a:t>
                      </a:r>
                      <a:endParaRPr lang="zh-CN" altLang="en-US" sz="1600" b="1" dirty="0"/>
                    </a:p>
                  </a:txBody>
                  <a:tcPr marL="91084" marR="91084" marT="45653" marB="4565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0" name="文本框 119"/>
          <p:cNvSpPr txBox="1"/>
          <p:nvPr/>
        </p:nvSpPr>
        <p:spPr bwMode="auto">
          <a:xfrm>
            <a:off x="6307227" y="4586672"/>
            <a:ext cx="5246852" cy="4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0982" indent="-280982" defTabSz="1200709">
              <a:spcBef>
                <a:spcPts val="599"/>
              </a:spcBef>
              <a:buFont typeface="Arial" panose="020B0604020202020204" pitchFamily="34" charset="0"/>
              <a:buChar char="•"/>
            </a:pPr>
            <a:r>
              <a:rPr lang="zh-CN" altLang="en-US" sz="1594" b="1" dirty="0">
                <a:solidFill>
                  <a:srgbClr val="000000"/>
                </a:solidFill>
              </a:rPr>
              <a:t>根据小白用户诉求改善产品功能，例如操作页面更为简洁，增加学习课程等；</a:t>
            </a:r>
            <a:endParaRPr lang="en-US" altLang="zh-CN" sz="1594" b="1" dirty="0">
              <a:solidFill>
                <a:srgbClr val="00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 bwMode="auto">
          <a:xfrm>
            <a:off x="6816638" y="2462792"/>
            <a:ext cx="4929096" cy="64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没有明确的目标客群</a:t>
            </a:r>
            <a:endParaRPr lang="en-US" altLang="zh-CN" sz="1594" b="1" u="sng" dirty="0" smtClean="0">
              <a:solidFill>
                <a:srgbClr val="526DB0">
                  <a:lumMod val="75000"/>
                </a:srgbClr>
              </a:solidFill>
            </a:endParaRPr>
          </a:p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针对相应的客群，没有提供满足核心需求的功能</a:t>
            </a:r>
            <a:endParaRPr lang="en-US" altLang="zh-CN" sz="1594" b="1" u="sng" dirty="0">
              <a:solidFill>
                <a:srgbClr val="526DB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2515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矩形 109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 defTabSz="89535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zh-CN" altLang="en-US" sz="996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产品分析体系</a:t>
            </a:r>
            <a:r>
              <a:rPr lang="en-US" altLang="zh-CN" dirty="0" smtClean="0"/>
              <a:t>-</a:t>
            </a:r>
            <a:r>
              <a:rPr lang="zh-CN" altLang="en-US" dirty="0"/>
              <a:t>引入</a:t>
            </a:r>
            <a:r>
              <a:rPr lang="zh-CN" altLang="en-US" dirty="0" smtClean="0"/>
              <a:t>期产品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 bwMode="auto">
          <a:xfrm>
            <a:off x="357187" y="773752"/>
            <a:ext cx="939000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/>
              <a:t>对于引入期产品，重点聚焦种子用户的粘性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造成问题的可能原因：功能与客群匹配度低；产品体验差</a:t>
            </a:r>
            <a:r>
              <a:rPr lang="en-US" altLang="zh-CN" sz="1600" b="1" dirty="0" smtClean="0"/>
              <a:t>……</a:t>
            </a:r>
          </a:p>
        </p:txBody>
      </p:sp>
      <p:graphicFrame>
        <p:nvGraphicFramePr>
          <p:cNvPr id="127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3079343"/>
              </p:ext>
            </p:extLst>
          </p:nvPr>
        </p:nvGraphicFramePr>
        <p:xfrm>
          <a:off x="928688" y="2587625"/>
          <a:ext cx="3630612" cy="363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0" name="文本框 59"/>
          <p:cNvSpPr txBox="1"/>
          <p:nvPr/>
        </p:nvSpPr>
        <p:spPr bwMode="auto">
          <a:xfrm>
            <a:off x="2356569" y="4667443"/>
            <a:ext cx="2037534" cy="82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793" b="1" dirty="0">
                <a:solidFill>
                  <a:schemeClr val="bg1"/>
                </a:solidFill>
                <a:latin typeface="+mn-ea"/>
              </a:rPr>
              <a:t>小于</a:t>
            </a:r>
            <a:r>
              <a:rPr lang="en-US" altLang="zh-CN" sz="1793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sz="1793" b="1" dirty="0">
                <a:solidFill>
                  <a:schemeClr val="bg1"/>
                </a:solidFill>
                <a:latin typeface="+mn-ea"/>
              </a:rPr>
              <a:t>元：</a:t>
            </a:r>
            <a:endParaRPr lang="en-US" altLang="zh-CN" sz="1793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793" b="1" dirty="0">
                <a:solidFill>
                  <a:schemeClr val="bg1"/>
                </a:solidFill>
                <a:latin typeface="+mn-ea"/>
              </a:rPr>
              <a:t>用户占比：</a:t>
            </a:r>
            <a:r>
              <a:rPr lang="en-US" altLang="zh-CN" sz="1793" b="1" dirty="0">
                <a:solidFill>
                  <a:schemeClr val="bg1"/>
                </a:solidFill>
                <a:latin typeface="+mn-ea"/>
              </a:rPr>
              <a:t>85%</a:t>
            </a:r>
          </a:p>
          <a:p>
            <a:r>
              <a:rPr lang="zh-CN" altLang="en-US" sz="1793" b="1" dirty="0">
                <a:solidFill>
                  <a:schemeClr val="bg1"/>
                </a:solidFill>
                <a:latin typeface="+mn-ea"/>
              </a:rPr>
              <a:t>交易占比：</a:t>
            </a:r>
            <a:r>
              <a:rPr lang="en-US" altLang="zh-CN" sz="1793" b="1" dirty="0">
                <a:solidFill>
                  <a:schemeClr val="bg1"/>
                </a:solidFill>
                <a:latin typeface="+mn-ea"/>
              </a:rPr>
              <a:t>17%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787499" y="1688887"/>
            <a:ext cx="1569070" cy="301261"/>
          </a:xfrm>
          <a:prstGeom prst="rect">
            <a:avLst/>
          </a:prstGeom>
          <a:solidFill>
            <a:srgbClr val="C00000"/>
          </a:solidFill>
          <a:ln w="19050" algn="ctr">
            <a:noFill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91858">
              <a:buSzPct val="120000"/>
            </a:pPr>
            <a:r>
              <a:rPr lang="zh-CN" altLang="en-US" sz="139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  <a:r>
              <a:rPr lang="en-US" altLang="zh-CN" sz="139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9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体验分析</a:t>
            </a:r>
            <a:endParaRPr lang="zh-CN" altLang="en-US" sz="139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 bwMode="auto">
          <a:xfrm>
            <a:off x="830987" y="1990148"/>
            <a:ext cx="2037534" cy="18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95" b="1" dirty="0">
                <a:solidFill>
                  <a:srgbClr val="000000"/>
                </a:solidFill>
                <a:latin typeface="+mn-ea"/>
              </a:rPr>
              <a:t>2017.01-2017.12</a:t>
            </a:r>
          </a:p>
        </p:txBody>
      </p:sp>
      <p:sp>
        <p:nvSpPr>
          <p:cNvPr id="63" name="弧形 62"/>
          <p:cNvSpPr/>
          <p:nvPr/>
        </p:nvSpPr>
        <p:spPr bwMode="auto">
          <a:xfrm>
            <a:off x="951614" y="2614052"/>
            <a:ext cx="3585992" cy="3585992"/>
          </a:xfrm>
          <a:prstGeom prst="arc">
            <a:avLst>
              <a:gd name="adj1" fmla="val 14248402"/>
              <a:gd name="adj2" fmla="val 10646886"/>
            </a:avLst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084" tIns="45542" rIns="91084" bIns="45542" numCol="1" rtlCol="0" anchor="t" anchorCtr="0" compatLnSpc="1">
            <a:prstTxWarp prst="textNoShape">
              <a:avLst/>
            </a:prstTxWarp>
          </a:bodyPr>
          <a:lstStyle/>
          <a:p>
            <a:pPr defTabSz="910834" fontAlgn="base">
              <a:spcBef>
                <a:spcPct val="0"/>
              </a:spcBef>
              <a:spcAft>
                <a:spcPct val="0"/>
              </a:spcAft>
            </a:pPr>
            <a:endParaRPr lang="zh-CN" altLang="en-US" sz="1395" b="1" dirty="0">
              <a:latin typeface="Arial" pitchFamily="34" charset="0"/>
              <a:ea typeface="华文楷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 rot="15340796">
            <a:off x="1730083" y="2771775"/>
            <a:ext cx="192448" cy="169060"/>
            <a:chOff x="5609230" y="2068129"/>
            <a:chExt cx="666404" cy="417407"/>
          </a:xfrm>
        </p:grpSpPr>
        <p:cxnSp>
          <p:nvCxnSpPr>
            <p:cNvPr id="65" name="直接连接符 64"/>
            <p:cNvCxnSpPr/>
            <p:nvPr/>
          </p:nvCxnSpPr>
          <p:spPr bwMode="auto">
            <a:xfrm flipH="1">
              <a:off x="5609230" y="2068129"/>
              <a:ext cx="292476" cy="40211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H="1" flipV="1">
              <a:off x="5903788" y="2080616"/>
              <a:ext cx="371846" cy="4049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组合 121"/>
          <p:cNvGrpSpPr/>
          <p:nvPr/>
        </p:nvGrpSpPr>
        <p:grpSpPr>
          <a:xfrm>
            <a:off x="883960" y="4478207"/>
            <a:ext cx="215160" cy="179300"/>
            <a:chOff x="5609230" y="2068129"/>
            <a:chExt cx="666404" cy="417407"/>
          </a:xfrm>
        </p:grpSpPr>
        <p:cxnSp>
          <p:nvCxnSpPr>
            <p:cNvPr id="123" name="直接连接符 122"/>
            <p:cNvCxnSpPr/>
            <p:nvPr/>
          </p:nvCxnSpPr>
          <p:spPr bwMode="auto">
            <a:xfrm flipH="1">
              <a:off x="5609230" y="2068129"/>
              <a:ext cx="292476" cy="40211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H="1" flipV="1">
              <a:off x="5903788" y="2080616"/>
              <a:ext cx="371846" cy="4049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5" name="文本框 124"/>
          <p:cNvSpPr txBox="1"/>
          <p:nvPr/>
        </p:nvSpPr>
        <p:spPr bwMode="auto">
          <a:xfrm>
            <a:off x="615927" y="3734986"/>
            <a:ext cx="2037534" cy="64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395" b="1" dirty="0">
                <a:latin typeface="+mn-ea"/>
              </a:rPr>
              <a:t>3-20</a:t>
            </a:r>
            <a:r>
              <a:rPr lang="zh-CN" altLang="en-US" sz="1395" b="1" dirty="0">
                <a:latin typeface="+mn-ea"/>
              </a:rPr>
              <a:t>元：</a:t>
            </a:r>
            <a:endParaRPr lang="en-US" altLang="zh-CN" sz="1395" b="1" dirty="0">
              <a:latin typeface="+mn-ea"/>
            </a:endParaRPr>
          </a:p>
          <a:p>
            <a:r>
              <a:rPr lang="zh-CN" altLang="en-US" sz="1395" b="1" dirty="0">
                <a:latin typeface="+mn-ea"/>
              </a:rPr>
              <a:t>用户占比：</a:t>
            </a:r>
            <a:r>
              <a:rPr lang="en-US" altLang="zh-CN" sz="1395" b="1" dirty="0">
                <a:latin typeface="+mn-ea"/>
              </a:rPr>
              <a:t>11%</a:t>
            </a:r>
          </a:p>
          <a:p>
            <a:r>
              <a:rPr lang="zh-CN" altLang="en-US" sz="1395" b="1" dirty="0">
                <a:latin typeface="+mn-ea"/>
              </a:rPr>
              <a:t>交易占比：</a:t>
            </a:r>
            <a:r>
              <a:rPr lang="en-US" altLang="zh-CN" sz="1395" b="1" dirty="0">
                <a:latin typeface="+mn-ea"/>
              </a:rPr>
              <a:t>18%</a:t>
            </a:r>
          </a:p>
        </p:txBody>
      </p:sp>
      <p:sp>
        <p:nvSpPr>
          <p:cNvPr id="126" name="文本框 125"/>
          <p:cNvSpPr txBox="1"/>
          <p:nvPr/>
        </p:nvSpPr>
        <p:spPr bwMode="auto">
          <a:xfrm>
            <a:off x="620671" y="2744910"/>
            <a:ext cx="2037534" cy="64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95" b="1" dirty="0">
                <a:latin typeface="+mn-ea"/>
              </a:rPr>
              <a:t>大于</a:t>
            </a:r>
            <a:r>
              <a:rPr lang="en-US" altLang="zh-CN" sz="1395" b="1" dirty="0">
                <a:latin typeface="+mn-ea"/>
              </a:rPr>
              <a:t>20</a:t>
            </a:r>
            <a:r>
              <a:rPr lang="zh-CN" altLang="en-US" sz="1395" b="1" dirty="0">
                <a:latin typeface="+mn-ea"/>
              </a:rPr>
              <a:t>元：</a:t>
            </a:r>
            <a:endParaRPr lang="en-US" altLang="zh-CN" sz="1395" b="1" dirty="0">
              <a:latin typeface="+mn-ea"/>
            </a:endParaRPr>
          </a:p>
          <a:p>
            <a:r>
              <a:rPr lang="zh-CN" altLang="en-US" sz="1395" b="1" dirty="0">
                <a:latin typeface="+mn-ea"/>
              </a:rPr>
              <a:t>用户占比：</a:t>
            </a:r>
            <a:r>
              <a:rPr lang="en-US" altLang="zh-CN" sz="1395" b="1" dirty="0">
                <a:latin typeface="+mn-ea"/>
              </a:rPr>
              <a:t>4%</a:t>
            </a:r>
          </a:p>
          <a:p>
            <a:r>
              <a:rPr lang="zh-CN" altLang="en-US" sz="1395" b="1" dirty="0">
                <a:latin typeface="+mn-ea"/>
              </a:rPr>
              <a:t>交易占比：</a:t>
            </a:r>
            <a:r>
              <a:rPr lang="en-US" altLang="zh-CN" sz="1395" b="1" dirty="0">
                <a:latin typeface="+mn-ea"/>
              </a:rPr>
              <a:t>65%</a:t>
            </a:r>
          </a:p>
        </p:txBody>
      </p:sp>
      <p:sp>
        <p:nvSpPr>
          <p:cNvPr id="128" name="文本框 127"/>
          <p:cNvSpPr txBox="1"/>
          <p:nvPr/>
        </p:nvSpPr>
        <p:spPr bwMode="auto">
          <a:xfrm>
            <a:off x="5067697" y="1715300"/>
            <a:ext cx="4929096" cy="24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核心交易流程产品体验差</a:t>
            </a:r>
            <a:endParaRPr lang="en-US" altLang="zh-CN" sz="1594" b="1" u="sng" dirty="0">
              <a:solidFill>
                <a:srgbClr val="526DB0">
                  <a:lumMod val="75000"/>
                </a:srgbClr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5052190" y="2278977"/>
            <a:ext cx="6548147" cy="4199649"/>
            <a:chOff x="787500" y="1492669"/>
            <a:chExt cx="8267223" cy="5092371"/>
          </a:xfrm>
        </p:grpSpPr>
        <p:sp>
          <p:nvSpPr>
            <p:cNvPr id="130" name="文本框 129"/>
            <p:cNvSpPr txBox="1"/>
            <p:nvPr/>
          </p:nvSpPr>
          <p:spPr>
            <a:xfrm>
              <a:off x="802921" y="1492669"/>
              <a:ext cx="5235549" cy="308395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95" b="1" dirty="0">
                  <a:solidFill>
                    <a:schemeClr val="bg1"/>
                  </a:solidFill>
                </a:rPr>
                <a:t>京东</a:t>
              </a:r>
              <a:r>
                <a:rPr lang="en-US" altLang="zh-CN" sz="1395" b="1" dirty="0">
                  <a:solidFill>
                    <a:schemeClr val="bg1"/>
                  </a:solidFill>
                </a:rPr>
                <a:t>-</a:t>
              </a:r>
              <a:r>
                <a:rPr lang="zh-CN" altLang="en-US" sz="1395" b="1" dirty="0">
                  <a:solidFill>
                    <a:schemeClr val="bg1"/>
                  </a:solidFill>
                </a:rPr>
                <a:t>保单中心入口</a:t>
              </a:r>
            </a:p>
          </p:txBody>
        </p:sp>
        <p:pic>
          <p:nvPicPr>
            <p:cNvPr id="131" name="图片 130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73" b="55294"/>
            <a:stretch/>
          </p:blipFill>
          <p:spPr>
            <a:xfrm>
              <a:off x="875817" y="1880252"/>
              <a:ext cx="2333924" cy="200837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2" name="图片 13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85" b="5739"/>
            <a:stretch/>
          </p:blipFill>
          <p:spPr>
            <a:xfrm>
              <a:off x="6616248" y="1923250"/>
              <a:ext cx="2438475" cy="466179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3" name="图片 13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81" b="4865"/>
            <a:stretch/>
          </p:blipFill>
          <p:spPr>
            <a:xfrm>
              <a:off x="3627158" y="1880252"/>
              <a:ext cx="2438475" cy="469765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4" name="图片 13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84" b="29814"/>
            <a:stretch/>
          </p:blipFill>
          <p:spPr>
            <a:xfrm>
              <a:off x="860723" y="4211693"/>
              <a:ext cx="2333923" cy="23656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5" name="矩形 134"/>
            <p:cNvSpPr/>
            <p:nvPr/>
          </p:nvSpPr>
          <p:spPr bwMode="auto">
            <a:xfrm>
              <a:off x="2672561" y="3259021"/>
              <a:ext cx="543981" cy="617637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endParaRPr lang="zh-CN" altLang="en-US" sz="1195" b="1" dirty="0">
                <a:solidFill>
                  <a:srgbClr val="FF0000"/>
                </a:solidFill>
                <a:latin typeface="+mj-lt"/>
                <a:ea typeface="STKaiti" pitchFamily="2" charset="-122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1782883" y="6359630"/>
              <a:ext cx="543981" cy="161545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endParaRPr lang="zh-CN" altLang="en-US" sz="1195" b="1" dirty="0">
                <a:solidFill>
                  <a:srgbClr val="FF0000"/>
                </a:solidFill>
                <a:latin typeface="+mj-lt"/>
                <a:ea typeface="STKaiti" pitchFamily="2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4572330" y="3467847"/>
              <a:ext cx="543981" cy="465899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endParaRPr lang="zh-CN" altLang="en-US" sz="1195" b="1" dirty="0">
                <a:solidFill>
                  <a:srgbClr val="FF0000"/>
                </a:solidFill>
                <a:latin typeface="+mj-lt"/>
                <a:ea typeface="STKaiti" pitchFamily="2" charset="-122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6616249" y="3859367"/>
              <a:ext cx="2438474" cy="2688876"/>
            </a:xfrm>
            <a:prstGeom prst="rect">
              <a:avLst/>
            </a:prstGeom>
            <a:noFill/>
            <a:ln w="38100" algn="ctr">
              <a:solidFill>
                <a:srgbClr val="1F497D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endParaRPr lang="zh-CN" altLang="en-US" sz="1195" b="1" dirty="0">
                <a:solidFill>
                  <a:srgbClr val="FF0000"/>
                </a:solidFill>
                <a:latin typeface="+mj-lt"/>
                <a:ea typeface="STKaiti" pitchFamily="2" charset="-122"/>
              </a:endParaRPr>
            </a:p>
          </p:txBody>
        </p:sp>
        <p:sp>
          <p:nvSpPr>
            <p:cNvPr id="139" name="椭圆 138"/>
            <p:cNvSpPr/>
            <p:nvPr/>
          </p:nvSpPr>
          <p:spPr bwMode="auto">
            <a:xfrm>
              <a:off x="802921" y="1838641"/>
              <a:ext cx="430319" cy="430319"/>
            </a:xfrm>
            <a:prstGeom prst="ellipse">
              <a:avLst/>
            </a:prstGeom>
            <a:solidFill>
              <a:srgbClr val="FF0000"/>
            </a:solidFill>
            <a:ln w="19050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r>
                <a:rPr lang="en-US" altLang="zh-CN" sz="1793" b="1" dirty="0">
                  <a:solidFill>
                    <a:schemeClr val="bg1"/>
                  </a:solidFill>
                  <a:latin typeface="+mj-lt"/>
                  <a:ea typeface="STKaiti" pitchFamily="2" charset="-122"/>
                </a:rPr>
                <a:t>1</a:t>
              </a:r>
              <a:endParaRPr lang="zh-CN" altLang="en-US" sz="1793" b="1" dirty="0">
                <a:solidFill>
                  <a:schemeClr val="bg1"/>
                </a:solidFill>
                <a:latin typeface="+mj-lt"/>
                <a:ea typeface="STKaiti" pitchFamily="2" charset="-122"/>
              </a:endParaRPr>
            </a:p>
          </p:txBody>
        </p:sp>
        <p:sp>
          <p:nvSpPr>
            <p:cNvPr id="140" name="椭圆 139"/>
            <p:cNvSpPr/>
            <p:nvPr/>
          </p:nvSpPr>
          <p:spPr bwMode="auto">
            <a:xfrm>
              <a:off x="3615362" y="1851020"/>
              <a:ext cx="430319" cy="430319"/>
            </a:xfrm>
            <a:prstGeom prst="ellipse">
              <a:avLst/>
            </a:prstGeom>
            <a:solidFill>
              <a:srgbClr val="FF0000"/>
            </a:solidFill>
            <a:ln w="19050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r>
                <a:rPr lang="en-US" altLang="zh-CN" sz="1793" b="1" dirty="0">
                  <a:solidFill>
                    <a:schemeClr val="bg1"/>
                  </a:solidFill>
                  <a:latin typeface="+mj-lt"/>
                  <a:ea typeface="STKaiti" pitchFamily="2" charset="-122"/>
                </a:rPr>
                <a:t>3</a:t>
              </a:r>
              <a:endParaRPr lang="zh-CN" altLang="en-US" sz="1793" b="1" dirty="0">
                <a:solidFill>
                  <a:schemeClr val="bg1"/>
                </a:solidFill>
                <a:latin typeface="+mj-lt"/>
                <a:ea typeface="STKaiti" pitchFamily="2" charset="-122"/>
              </a:endParaRPr>
            </a:p>
          </p:txBody>
        </p:sp>
        <p:sp>
          <p:nvSpPr>
            <p:cNvPr id="141" name="椭圆 140"/>
            <p:cNvSpPr/>
            <p:nvPr/>
          </p:nvSpPr>
          <p:spPr bwMode="auto">
            <a:xfrm>
              <a:off x="6529354" y="1878860"/>
              <a:ext cx="430319" cy="430319"/>
            </a:xfrm>
            <a:prstGeom prst="ellipse">
              <a:avLst/>
            </a:prstGeom>
            <a:solidFill>
              <a:srgbClr val="FF0000"/>
            </a:solidFill>
            <a:ln w="19050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r>
                <a:rPr lang="en-US" altLang="zh-CN" sz="1793" b="1" dirty="0">
                  <a:solidFill>
                    <a:schemeClr val="bg1"/>
                  </a:solidFill>
                  <a:latin typeface="+mj-lt"/>
                  <a:ea typeface="STKaiti" pitchFamily="2" charset="-122"/>
                </a:rPr>
                <a:t>4</a:t>
              </a:r>
              <a:endParaRPr lang="zh-CN" altLang="en-US" sz="1793" b="1" dirty="0">
                <a:solidFill>
                  <a:schemeClr val="bg1"/>
                </a:solidFill>
                <a:latin typeface="+mj-lt"/>
                <a:ea typeface="STKaiti" pitchFamily="2" charset="-122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787500" y="1840033"/>
              <a:ext cx="2429043" cy="2019334"/>
              <a:chOff x="790575" y="1825095"/>
              <a:chExt cx="3096000" cy="4680000"/>
            </a:xfrm>
          </p:grpSpPr>
          <p:cxnSp>
            <p:nvCxnSpPr>
              <p:cNvPr id="160" name="直接连接符 159"/>
              <p:cNvCxnSpPr/>
              <p:nvPr/>
            </p:nvCxnSpPr>
            <p:spPr bwMode="auto">
              <a:xfrm>
                <a:off x="803052" y="1825095"/>
                <a:ext cx="0" cy="4680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直接连接符 160"/>
              <p:cNvCxnSpPr/>
              <p:nvPr/>
            </p:nvCxnSpPr>
            <p:spPr bwMode="auto">
              <a:xfrm>
                <a:off x="790575" y="1827317"/>
                <a:ext cx="3096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3" name="文本框 142"/>
            <p:cNvSpPr txBox="1"/>
            <p:nvPr/>
          </p:nvSpPr>
          <p:spPr>
            <a:xfrm>
              <a:off x="6530005" y="1492671"/>
              <a:ext cx="2524717" cy="30657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95" b="1" dirty="0">
                  <a:solidFill>
                    <a:schemeClr val="bg1"/>
                  </a:solidFill>
                </a:rPr>
                <a:t>京东</a:t>
              </a:r>
              <a:r>
                <a:rPr lang="en-US" altLang="zh-CN" sz="1395" b="1" dirty="0">
                  <a:solidFill>
                    <a:schemeClr val="bg1"/>
                  </a:solidFill>
                </a:rPr>
                <a:t>-</a:t>
              </a:r>
              <a:r>
                <a:rPr lang="zh-CN" altLang="en-US" sz="1395" b="1" dirty="0">
                  <a:solidFill>
                    <a:schemeClr val="bg1"/>
                  </a:solidFill>
                </a:rPr>
                <a:t>保单中心页面</a:t>
              </a:r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6509698" y="1851020"/>
              <a:ext cx="2438475" cy="4733510"/>
              <a:chOff x="790575" y="1825095"/>
              <a:chExt cx="3096000" cy="4680000"/>
            </a:xfrm>
          </p:grpSpPr>
          <p:cxnSp>
            <p:nvCxnSpPr>
              <p:cNvPr id="158" name="直接连接符 157"/>
              <p:cNvCxnSpPr/>
              <p:nvPr/>
            </p:nvCxnSpPr>
            <p:spPr bwMode="auto">
              <a:xfrm>
                <a:off x="803052" y="1825095"/>
                <a:ext cx="0" cy="4680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直接连接符 158"/>
              <p:cNvCxnSpPr/>
              <p:nvPr/>
            </p:nvCxnSpPr>
            <p:spPr bwMode="auto">
              <a:xfrm>
                <a:off x="790575" y="1827317"/>
                <a:ext cx="3096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5" name="组合 144"/>
            <p:cNvGrpSpPr/>
            <p:nvPr/>
          </p:nvGrpSpPr>
          <p:grpSpPr>
            <a:xfrm>
              <a:off x="3574926" y="1840033"/>
              <a:ext cx="2429043" cy="4733510"/>
              <a:chOff x="790575" y="1825095"/>
              <a:chExt cx="3096000" cy="4680000"/>
            </a:xfrm>
          </p:grpSpPr>
          <p:cxnSp>
            <p:nvCxnSpPr>
              <p:cNvPr id="156" name="直接连接符 155"/>
              <p:cNvCxnSpPr/>
              <p:nvPr/>
            </p:nvCxnSpPr>
            <p:spPr bwMode="auto">
              <a:xfrm>
                <a:off x="803052" y="1825095"/>
                <a:ext cx="0" cy="4680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直接连接符 156"/>
              <p:cNvCxnSpPr/>
              <p:nvPr/>
            </p:nvCxnSpPr>
            <p:spPr bwMode="auto">
              <a:xfrm>
                <a:off x="790575" y="1827317"/>
                <a:ext cx="3096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6" name="虚尾箭头 145"/>
            <p:cNvSpPr/>
            <p:nvPr/>
          </p:nvSpPr>
          <p:spPr bwMode="auto">
            <a:xfrm>
              <a:off x="3212011" y="4778927"/>
              <a:ext cx="358599" cy="573759"/>
            </a:xfrm>
            <a:prstGeom prst="stripedRightArrow">
              <a:avLst>
                <a:gd name="adj1" fmla="val 50000"/>
                <a:gd name="adj2" fmla="val 46119"/>
              </a:avLst>
            </a:prstGeom>
            <a:solidFill>
              <a:srgbClr val="FF0000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endParaRPr lang="zh-CN" altLang="en-US" sz="1195" b="1" dirty="0">
                <a:solidFill>
                  <a:schemeClr val="bg1"/>
                </a:solidFill>
                <a:latin typeface="+mj-lt"/>
                <a:ea typeface="STKaiti" pitchFamily="2" charset="-122"/>
              </a:endParaRPr>
            </a:p>
          </p:txBody>
        </p:sp>
        <p:sp>
          <p:nvSpPr>
            <p:cNvPr id="147" name="虚尾箭头 146"/>
            <p:cNvSpPr/>
            <p:nvPr/>
          </p:nvSpPr>
          <p:spPr bwMode="auto">
            <a:xfrm>
              <a:off x="6125068" y="3970103"/>
              <a:ext cx="358599" cy="573759"/>
            </a:xfrm>
            <a:prstGeom prst="stripedRightArrow">
              <a:avLst>
                <a:gd name="adj1" fmla="val 50000"/>
                <a:gd name="adj2" fmla="val 46119"/>
              </a:avLst>
            </a:prstGeom>
            <a:solidFill>
              <a:srgbClr val="FF0000"/>
            </a:solidFill>
            <a:ln w="19050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endParaRPr lang="zh-CN" altLang="en-US" sz="1195" b="1" dirty="0">
                <a:solidFill>
                  <a:schemeClr val="bg1"/>
                </a:solidFill>
                <a:latin typeface="+mj-lt"/>
                <a:ea typeface="STKaiti" pitchFamily="2" charset="-122"/>
              </a:endParaRPr>
            </a:p>
          </p:txBody>
        </p:sp>
        <p:sp>
          <p:nvSpPr>
            <p:cNvPr id="148" name="文本框 147"/>
            <p:cNvSpPr txBox="1"/>
            <p:nvPr/>
          </p:nvSpPr>
          <p:spPr bwMode="auto">
            <a:xfrm>
              <a:off x="1262613" y="1945057"/>
              <a:ext cx="1795691" cy="24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alpha val="6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DAU</a:t>
              </a:r>
              <a:r>
                <a:rPr lang="zh-CN" altLang="en-US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  <a:r>
                <a:rPr lang="en-US" altLang="zh-CN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1439</a:t>
              </a:r>
              <a:r>
                <a:rPr lang="zh-CN" altLang="en-US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万</a:t>
              </a:r>
            </a:p>
          </p:txBody>
        </p:sp>
        <p:sp>
          <p:nvSpPr>
            <p:cNvPr id="149" name="文本框 148"/>
            <p:cNvSpPr txBox="1"/>
            <p:nvPr/>
          </p:nvSpPr>
          <p:spPr bwMode="auto">
            <a:xfrm>
              <a:off x="1279840" y="4355687"/>
              <a:ext cx="1778464" cy="24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alpha val="60000"/>
                </a:schemeClr>
              </a:glow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DAU</a:t>
              </a:r>
              <a:r>
                <a:rPr lang="zh-CN" altLang="en-US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  <a:r>
                <a:rPr lang="en-US" altLang="zh-CN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62</a:t>
              </a:r>
              <a:r>
                <a:rPr lang="zh-CN" altLang="en-US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万</a:t>
              </a:r>
            </a:p>
          </p:txBody>
        </p:sp>
        <p:sp>
          <p:nvSpPr>
            <p:cNvPr id="150" name="文本框 149"/>
            <p:cNvSpPr txBox="1"/>
            <p:nvPr/>
          </p:nvSpPr>
          <p:spPr bwMode="auto">
            <a:xfrm>
              <a:off x="6989636" y="2066172"/>
              <a:ext cx="1549841" cy="24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01600">
                <a:schemeClr val="bg1">
                  <a:alpha val="60000"/>
                </a:schemeClr>
              </a:glow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CN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DAU</a:t>
              </a:r>
              <a:r>
                <a:rPr lang="zh-CN" altLang="en-US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  <a:r>
                <a:rPr lang="en-US" altLang="zh-CN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0.3</a:t>
              </a:r>
              <a:r>
                <a:rPr lang="zh-CN" altLang="en-US" sz="1594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万</a:t>
              </a: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788142" y="4178419"/>
              <a:ext cx="2429043" cy="2406110"/>
              <a:chOff x="790575" y="1825095"/>
              <a:chExt cx="3096000" cy="4680000"/>
            </a:xfrm>
          </p:grpSpPr>
          <p:cxnSp>
            <p:nvCxnSpPr>
              <p:cNvPr id="154" name="直接连接符 153"/>
              <p:cNvCxnSpPr/>
              <p:nvPr/>
            </p:nvCxnSpPr>
            <p:spPr bwMode="auto">
              <a:xfrm>
                <a:off x="803052" y="1825095"/>
                <a:ext cx="0" cy="4680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直接连接符 154"/>
              <p:cNvCxnSpPr/>
              <p:nvPr/>
            </p:nvCxnSpPr>
            <p:spPr bwMode="auto">
              <a:xfrm>
                <a:off x="790575" y="1827317"/>
                <a:ext cx="3096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2" name="虚尾箭头 151"/>
            <p:cNvSpPr/>
            <p:nvPr/>
          </p:nvSpPr>
          <p:spPr bwMode="auto">
            <a:xfrm rot="5400000">
              <a:off x="1662798" y="3830326"/>
              <a:ext cx="358599" cy="573759"/>
            </a:xfrm>
            <a:prstGeom prst="stripedRightArrow">
              <a:avLst>
                <a:gd name="adj1" fmla="val 50000"/>
                <a:gd name="adj2" fmla="val 46119"/>
              </a:avLst>
            </a:prstGeom>
            <a:solidFill>
              <a:srgbClr val="FF0000"/>
            </a:solidFill>
            <a:ln w="1905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endParaRPr lang="zh-CN" altLang="en-US" sz="1195" b="1" dirty="0">
                <a:solidFill>
                  <a:srgbClr val="FF0000"/>
                </a:solidFill>
                <a:latin typeface="+mj-lt"/>
                <a:ea typeface="STKaiti" pitchFamily="2" charset="-122"/>
              </a:endParaRPr>
            </a:p>
          </p:txBody>
        </p:sp>
        <p:sp>
          <p:nvSpPr>
            <p:cNvPr id="153" name="椭圆 152"/>
            <p:cNvSpPr/>
            <p:nvPr/>
          </p:nvSpPr>
          <p:spPr bwMode="auto">
            <a:xfrm>
              <a:off x="807078" y="4206092"/>
              <a:ext cx="430319" cy="430319"/>
            </a:xfrm>
            <a:prstGeom prst="ellipse">
              <a:avLst/>
            </a:prstGeom>
            <a:solidFill>
              <a:srgbClr val="FF0000"/>
            </a:solidFill>
            <a:ln w="19050" algn="ctr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891858">
                <a:buSzPct val="120000"/>
              </a:pPr>
              <a:r>
                <a:rPr lang="en-US" altLang="zh-CN" sz="1793" b="1" dirty="0">
                  <a:solidFill>
                    <a:schemeClr val="bg1"/>
                  </a:solidFill>
                  <a:latin typeface="+mj-lt"/>
                  <a:ea typeface="STKaiti" pitchFamily="2" charset="-122"/>
                </a:rPr>
                <a:t>2</a:t>
              </a:r>
              <a:endParaRPr lang="zh-CN" altLang="en-US" sz="1793" b="1" dirty="0">
                <a:solidFill>
                  <a:schemeClr val="bg1"/>
                </a:solidFill>
                <a:latin typeface="+mj-lt"/>
                <a:ea typeface="STKaiti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6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6108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产品分析体系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成长期（问题产品）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357187" y="773752"/>
            <a:ext cx="939000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/>
              <a:t>对于成长期（问题产品），重点关注用户规模的增长、品牌曝光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造成问题的可能原因：新增交易用户转化率低、品牌推广力度不足</a:t>
            </a:r>
            <a:endParaRPr lang="en-US" altLang="zh-CN" sz="1600" b="1" dirty="0" smtClean="0"/>
          </a:p>
        </p:txBody>
      </p:sp>
      <p:grpSp>
        <p:nvGrpSpPr>
          <p:cNvPr id="70" name="组合 69"/>
          <p:cNvGrpSpPr/>
          <p:nvPr/>
        </p:nvGrpSpPr>
        <p:grpSpPr>
          <a:xfrm>
            <a:off x="1627645" y="1796082"/>
            <a:ext cx="8116762" cy="4308001"/>
            <a:chOff x="2258587" y="2100882"/>
            <a:chExt cx="8116762" cy="4308001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2628993" y="2100882"/>
              <a:ext cx="896085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628993" y="2788243"/>
              <a:ext cx="896085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628993" y="3475604"/>
              <a:ext cx="896085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</a:t>
              </a: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628993" y="4162965"/>
              <a:ext cx="896085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首投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2628993" y="4850326"/>
              <a:ext cx="896085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复投</a:t>
              </a: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2628211" y="5537687"/>
              <a:ext cx="896085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</a:t>
              </a:r>
            </a:p>
          </p:txBody>
        </p:sp>
        <p:cxnSp>
          <p:nvCxnSpPr>
            <p:cNvPr id="13" name="曲线连接符 12"/>
            <p:cNvCxnSpPr>
              <a:stCxn id="6" idx="3"/>
              <a:endCxn id="7" idx="3"/>
            </p:cNvCxnSpPr>
            <p:nvPr/>
          </p:nvCxnSpPr>
          <p:spPr bwMode="auto">
            <a:xfrm>
              <a:off x="3525078" y="2324607"/>
              <a:ext cx="12700" cy="687361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曲线连接符 14"/>
            <p:cNvCxnSpPr>
              <a:stCxn id="7" idx="1"/>
              <a:endCxn id="8" idx="1"/>
            </p:cNvCxnSpPr>
            <p:nvPr/>
          </p:nvCxnSpPr>
          <p:spPr bwMode="auto">
            <a:xfrm rot="10800000" flipV="1">
              <a:off x="2628993" y="3011967"/>
              <a:ext cx="12700" cy="687361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曲线连接符 16"/>
            <p:cNvCxnSpPr>
              <a:stCxn id="8" idx="3"/>
              <a:endCxn id="9" idx="3"/>
            </p:cNvCxnSpPr>
            <p:nvPr/>
          </p:nvCxnSpPr>
          <p:spPr bwMode="auto">
            <a:xfrm>
              <a:off x="3525078" y="3699329"/>
              <a:ext cx="12700" cy="687361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曲线连接符 18"/>
            <p:cNvCxnSpPr>
              <a:stCxn id="10" idx="3"/>
              <a:endCxn id="11" idx="3"/>
            </p:cNvCxnSpPr>
            <p:nvPr/>
          </p:nvCxnSpPr>
          <p:spPr bwMode="auto">
            <a:xfrm flipH="1">
              <a:off x="3524296" y="5074051"/>
              <a:ext cx="782" cy="687361"/>
            </a:xfrm>
            <a:prstGeom prst="curvedConnector3">
              <a:avLst>
                <a:gd name="adj1" fmla="val -2923273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曲线连接符 20"/>
            <p:cNvCxnSpPr>
              <a:stCxn id="9" idx="1"/>
              <a:endCxn id="10" idx="1"/>
            </p:cNvCxnSpPr>
            <p:nvPr/>
          </p:nvCxnSpPr>
          <p:spPr bwMode="auto">
            <a:xfrm rot="10800000" flipV="1">
              <a:off x="2628993" y="4386689"/>
              <a:ext cx="12700" cy="687361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圆角矩形 21"/>
            <p:cNvSpPr/>
            <p:nvPr/>
          </p:nvSpPr>
          <p:spPr bwMode="auto">
            <a:xfrm>
              <a:off x="2258587" y="3403353"/>
              <a:ext cx="1637554" cy="1333069"/>
            </a:xfrm>
            <a:prstGeom prst="roundRect">
              <a:avLst/>
            </a:prstGeom>
            <a:noFill/>
            <a:ln w="25400" algn="ctr">
              <a:solidFill>
                <a:schemeClr val="accent5"/>
              </a:solidFill>
              <a:prstDash val="dash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endParaRPr lang="zh-CN" altLang="en-US" sz="1200" b="1" dirty="0">
                <a:latin typeface="+mj-lt"/>
                <a:ea typeface="STKaiti" pitchFamily="2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5431829" y="2788243"/>
              <a:ext cx="1870120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访问用户来源分析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肘形连接符 35"/>
            <p:cNvCxnSpPr>
              <a:stCxn id="22" idx="3"/>
              <a:endCxn id="34" idx="1"/>
            </p:cNvCxnSpPr>
            <p:nvPr/>
          </p:nvCxnSpPr>
          <p:spPr bwMode="auto">
            <a:xfrm flipV="1">
              <a:off x="3896141" y="3011968"/>
              <a:ext cx="1535688" cy="105792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圆角矩形 38"/>
            <p:cNvSpPr/>
            <p:nvPr/>
          </p:nvSpPr>
          <p:spPr bwMode="auto">
            <a:xfrm>
              <a:off x="5431829" y="3845973"/>
              <a:ext cx="1870120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交易流程体验分析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 bwMode="auto">
            <a:xfrm>
              <a:off x="5431829" y="5457707"/>
              <a:ext cx="1870120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用户细分分析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肘形连接符 40"/>
            <p:cNvCxnSpPr>
              <a:stCxn id="22" idx="3"/>
              <a:endCxn id="39" idx="1"/>
            </p:cNvCxnSpPr>
            <p:nvPr/>
          </p:nvCxnSpPr>
          <p:spPr bwMode="auto">
            <a:xfrm flipV="1">
              <a:off x="3896141" y="4069698"/>
              <a:ext cx="1535688" cy="190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肘形连接符 44"/>
            <p:cNvCxnSpPr>
              <a:stCxn id="22" idx="3"/>
              <a:endCxn id="40" idx="1"/>
            </p:cNvCxnSpPr>
            <p:nvPr/>
          </p:nvCxnSpPr>
          <p:spPr bwMode="auto">
            <a:xfrm>
              <a:off x="3896141" y="4069888"/>
              <a:ext cx="1535688" cy="1611544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圆角矩形 48"/>
            <p:cNvSpPr/>
            <p:nvPr/>
          </p:nvSpPr>
          <p:spPr bwMode="auto">
            <a:xfrm>
              <a:off x="8505229" y="2785024"/>
              <a:ext cx="1870120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东方财富对标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 bwMode="auto">
            <a:xfrm>
              <a:off x="8505229" y="3845973"/>
              <a:ext cx="1870120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支付收银台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8505229" y="4903703"/>
              <a:ext cx="1870120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</a:t>
              </a:r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历史数据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箭头连接符 52"/>
            <p:cNvCxnSpPr>
              <a:stCxn id="34" idx="3"/>
              <a:endCxn id="49" idx="1"/>
            </p:cNvCxnSpPr>
            <p:nvPr/>
          </p:nvCxnSpPr>
          <p:spPr bwMode="auto">
            <a:xfrm flipV="1">
              <a:off x="7301949" y="3008749"/>
              <a:ext cx="1203280" cy="32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V="1">
              <a:off x="7301949" y="4069698"/>
              <a:ext cx="1203280" cy="32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肘形连接符 61"/>
            <p:cNvCxnSpPr>
              <a:stCxn id="40" idx="3"/>
              <a:endCxn id="51" idx="1"/>
            </p:cNvCxnSpPr>
            <p:nvPr/>
          </p:nvCxnSpPr>
          <p:spPr bwMode="auto">
            <a:xfrm flipV="1">
              <a:off x="7301949" y="5127428"/>
              <a:ext cx="1203280" cy="55400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圆角矩形 64"/>
            <p:cNvSpPr/>
            <p:nvPr/>
          </p:nvSpPr>
          <p:spPr bwMode="auto">
            <a:xfrm>
              <a:off x="8505229" y="5961433"/>
              <a:ext cx="1870120" cy="44745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 defTabSz="895350">
                <a:buSzPct val="120000"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智慧经分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肘形连接符 65"/>
            <p:cNvCxnSpPr>
              <a:stCxn id="40" idx="3"/>
              <a:endCxn id="65" idx="1"/>
            </p:cNvCxnSpPr>
            <p:nvPr/>
          </p:nvCxnSpPr>
          <p:spPr bwMode="auto">
            <a:xfrm>
              <a:off x="7301949" y="5681432"/>
              <a:ext cx="1203280" cy="50372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300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9382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9050" algn="ctr">
            <a:noFill/>
            <a:round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产品分析体系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成长期（明星产品）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357187" y="773752"/>
            <a:ext cx="939000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/>
              <a:t>对于成长期（明星产品），重点关注用户规模的增长、盈利性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造成问题的可能原因：新增交易用户转化率低、定价失衡</a:t>
            </a:r>
            <a:endParaRPr lang="en-US" altLang="zh-CN" sz="1600" b="1" dirty="0" smtClean="0"/>
          </a:p>
        </p:txBody>
      </p:sp>
      <p:cxnSp>
        <p:nvCxnSpPr>
          <p:cNvPr id="32" name="直接连接符 31"/>
          <p:cNvCxnSpPr/>
          <p:nvPr>
            <p:custDataLst>
              <p:tags r:id="rId4"/>
            </p:custDataLst>
          </p:nvPr>
        </p:nvCxnSpPr>
        <p:spPr bwMode="auto">
          <a:xfrm>
            <a:off x="2517775" y="6121400"/>
            <a:ext cx="1233488" cy="206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>
            <p:custDataLst>
              <p:tags r:id="rId5"/>
            </p:custDataLst>
          </p:nvPr>
        </p:nvCxnSpPr>
        <p:spPr bwMode="auto">
          <a:xfrm>
            <a:off x="2517775" y="4349750"/>
            <a:ext cx="1233488" cy="17081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>
            <p:custDataLst>
              <p:tags r:id="rId6"/>
            </p:custDataLst>
          </p:nvPr>
        </p:nvCxnSpPr>
        <p:spPr bwMode="auto">
          <a:xfrm>
            <a:off x="2517775" y="6035675"/>
            <a:ext cx="1233488" cy="1063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0" name="Chart 3"/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58407361"/>
              </p:ext>
            </p:extLst>
          </p:nvPr>
        </p:nvGraphicFramePr>
        <p:xfrm>
          <a:off x="274638" y="2890838"/>
          <a:ext cx="57213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cxnSp>
        <p:nvCxnSpPr>
          <p:cNvPr id="38" name="直接连接符 37"/>
          <p:cNvCxnSpPr/>
          <p:nvPr>
            <p:custDataLst>
              <p:tags r:id="rId8"/>
            </p:custDataLst>
          </p:nvPr>
        </p:nvCxnSpPr>
        <p:spPr bwMode="auto">
          <a:xfrm flipH="1">
            <a:off x="5219700" y="6010275"/>
            <a:ext cx="98425" cy="1317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矩形 45"/>
          <p:cNvSpPr/>
          <p:nvPr>
            <p:custDataLst>
              <p:tags r:id="rId9"/>
            </p:custDataLst>
          </p:nvPr>
        </p:nvSpPr>
        <p:spPr bwMode="gray">
          <a:xfrm>
            <a:off x="4779963" y="5992813"/>
            <a:ext cx="260350" cy="212725"/>
          </a:xfrm>
          <a:prstGeom prst="rect">
            <a:avLst/>
          </a:prstGeom>
          <a:solidFill>
            <a:srgbClr val="130457"/>
          </a:solidFill>
          <a:ln w="19050" algn="ctr">
            <a:noFill/>
            <a:round/>
            <a:headEnd/>
            <a:tailEnd/>
          </a:ln>
        </p:spPr>
        <p:txBody>
          <a:bodyPr wrap="none" lIns="25400" tIns="0" rIns="25400" bIns="0" rtlCol="0" anchor="ctr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B2B59E83-30B8-45F3-87D9-16A2EDE7776A}" type="datetime'''''''1''''''''''''''4'''''''''">
              <a:rPr lang="zh-CN" altLang="en-US" sz="1400" smtClean="0">
                <a:solidFill>
                  <a:schemeClr val="bg1"/>
                </a:solidFill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14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4" name="矩形 53"/>
          <p:cNvSpPr/>
          <p:nvPr>
            <p:custDataLst>
              <p:tags r:id="rId10"/>
            </p:custDataLst>
          </p:nvPr>
        </p:nvSpPr>
        <p:spPr bwMode="gray">
          <a:xfrm>
            <a:off x="2001838" y="5972175"/>
            <a:ext cx="260350" cy="212725"/>
          </a:xfrm>
          <a:prstGeom prst="rect">
            <a:avLst/>
          </a:prstGeom>
          <a:solidFill>
            <a:srgbClr val="4C6C9C"/>
          </a:solidFill>
          <a:ln w="19050" algn="ctr">
            <a:noFill/>
            <a:round/>
            <a:headEnd/>
            <a:tailEnd/>
          </a:ln>
        </p:spPr>
        <p:txBody>
          <a:bodyPr wrap="none" lIns="25400" tIns="0" rIns="25400" bIns="0" rtlCol="0" anchor="ctr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3FCAD012-CBEF-4E09-890D-FD8945E5919D}" type="datetime'''''''''''''''1''''''''''''4'''''''''''''''''''">
              <a:rPr lang="zh-CN" altLang="en-US" sz="1400" smtClean="0">
                <a:solidFill>
                  <a:schemeClr val="bg1"/>
                </a:solidFill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14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47" name="矩形 46"/>
          <p:cNvSpPr/>
          <p:nvPr>
            <p:custDataLst>
              <p:tags r:id="rId11"/>
            </p:custDataLst>
          </p:nvPr>
        </p:nvSpPr>
        <p:spPr bwMode="auto">
          <a:xfrm>
            <a:off x="1528763" y="6307138"/>
            <a:ext cx="431800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C5A6EF97-45A6-4111-85B0-98ACE6096D13}" type="datetime'''''''2''''''0''''''''''''''''''''1''''7''''''''''''''''''''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2017</a:t>
            </a:fld>
            <a:endParaRPr lang="zh-CN" altLang="en-US" sz="1400" dirty="0">
              <a:sym typeface="+mn-lt"/>
            </a:endParaRPr>
          </a:p>
        </p:txBody>
      </p:sp>
      <p:sp>
        <p:nvSpPr>
          <p:cNvPr id="52" name="矩形 51"/>
          <p:cNvSpPr/>
          <p:nvPr>
            <p:custDataLst>
              <p:tags r:id="rId12"/>
            </p:custDataLst>
          </p:nvPr>
        </p:nvSpPr>
        <p:spPr bwMode="gray">
          <a:xfrm>
            <a:off x="1281113" y="6024563"/>
            <a:ext cx="155575" cy="212725"/>
          </a:xfrm>
          <a:prstGeom prst="rect">
            <a:avLst/>
          </a:prstGeom>
          <a:solidFill>
            <a:srgbClr val="9DB1CF"/>
          </a:solidFill>
          <a:ln w="19050" algn="ctr">
            <a:noFill/>
            <a:round/>
            <a:headEnd/>
            <a:tailEnd/>
          </a:ln>
        </p:spPr>
        <p:txBody>
          <a:bodyPr wrap="none" lIns="25400" tIns="0" rIns="25400" bIns="0" rtlCol="0" anchor="ctr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8B4E60C4-2A00-4FE3-BCED-18984CBF1583}" type="datetime'''''''''''3''''''''''''''''''''''''''''''''''''''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3</a:t>
            </a:fld>
            <a:endParaRPr lang="zh-CN" altLang="en-US" sz="1400" dirty="0">
              <a:sym typeface="+mn-lt"/>
            </a:endParaRPr>
          </a:p>
        </p:txBody>
      </p:sp>
      <p:sp>
        <p:nvSpPr>
          <p:cNvPr id="44" name="矩形 43"/>
          <p:cNvSpPr/>
          <p:nvPr>
            <p:custDataLst>
              <p:tags r:id="rId13"/>
            </p:custDataLst>
          </p:nvPr>
        </p:nvSpPr>
        <p:spPr bwMode="gray">
          <a:xfrm>
            <a:off x="4059238" y="6035675"/>
            <a:ext cx="155575" cy="212725"/>
          </a:xfrm>
          <a:prstGeom prst="rect">
            <a:avLst/>
          </a:prstGeom>
          <a:solidFill>
            <a:srgbClr val="4C6C9C"/>
          </a:solidFill>
          <a:ln w="19050" algn="ctr">
            <a:noFill/>
            <a:round/>
            <a:headEnd/>
            <a:tailEnd/>
          </a:ln>
        </p:spPr>
        <p:txBody>
          <a:bodyPr wrap="none" lIns="25400" tIns="0" rIns="25400" bIns="0" rtlCol="0" anchor="ctr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378C7B36-2B94-4618-A40E-A07A98058760}" type="datetime'''''0'''''''''''''''''''">
              <a:rPr lang="zh-CN" altLang="en-US" sz="1400" smtClean="0">
                <a:solidFill>
                  <a:schemeClr val="bg1"/>
                </a:solidFill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0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42" name="矩形 41"/>
          <p:cNvSpPr/>
          <p:nvPr>
            <p:custDataLst>
              <p:tags r:id="rId14"/>
            </p:custDataLst>
          </p:nvPr>
        </p:nvSpPr>
        <p:spPr bwMode="auto">
          <a:xfrm>
            <a:off x="4259263" y="6307138"/>
            <a:ext cx="527050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22AF7C67-F8AE-432E-A576-725E79EA4251}" type="datetime'''''2''''''''''''''''''''''''0''''1''''''''8''''''''F''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2018F</a:t>
            </a:fld>
            <a:endParaRPr lang="zh-CN" altLang="en-US" sz="1400" dirty="0">
              <a:sym typeface="+mn-lt"/>
            </a:endParaRPr>
          </a:p>
        </p:txBody>
      </p:sp>
      <p:sp>
        <p:nvSpPr>
          <p:cNvPr id="48" name="矩形 47"/>
          <p:cNvSpPr/>
          <p:nvPr>
            <p:custDataLst>
              <p:tags r:id="rId15"/>
            </p:custDataLst>
          </p:nvPr>
        </p:nvSpPr>
        <p:spPr bwMode="gray">
          <a:xfrm>
            <a:off x="1114425" y="4111625"/>
            <a:ext cx="1260475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25400" tIns="0" rIns="25400" bIns="0" rtlCol="0" anchor="b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zh-CN" altLang="en-US" sz="1400" dirty="0">
                <a:sym typeface="+mn-lt"/>
              </a:rPr>
              <a:t>资产余额</a:t>
            </a:r>
            <a:r>
              <a:rPr lang="en-US" altLang="zh-CN" sz="1400">
                <a:sym typeface="+mn-lt"/>
              </a:rPr>
              <a:t>= </a:t>
            </a:r>
            <a:fld id="{D95963BF-1874-498F-B989-B83F7177E604}" type="datetime'''''''''''2''''''''''''''''''''''''''9''''''4''''''''''''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294</a:t>
            </a:fld>
            <a:endParaRPr lang="zh-CN" altLang="en-US" sz="1400" dirty="0">
              <a:sym typeface="+mn-lt"/>
            </a:endParaRPr>
          </a:p>
        </p:txBody>
      </p:sp>
      <p:sp>
        <p:nvSpPr>
          <p:cNvPr id="43" name="矩形 42"/>
          <p:cNvSpPr/>
          <p:nvPr>
            <p:custDataLst>
              <p:tags r:id="rId16"/>
            </p:custDataLst>
          </p:nvPr>
        </p:nvSpPr>
        <p:spPr bwMode="gray">
          <a:xfrm>
            <a:off x="3919538" y="2735263"/>
            <a:ext cx="1208088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25400" tIns="0" rIns="25400" bIns="0" rtlCol="0" anchor="b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zh-CN" altLang="en-US" sz="1400" dirty="0" smtClean="0"/>
              <a:t>资产</a:t>
            </a:r>
            <a:r>
              <a:rPr lang="zh-CN" altLang="en-US" sz="1400" smtClean="0"/>
              <a:t>余额</a:t>
            </a:r>
            <a:r>
              <a:rPr lang="en-US" altLang="zh-CN" sz="1400" smtClean="0"/>
              <a:t>=</a:t>
            </a:r>
            <a:fld id="{CEC1FD95-7923-461C-A110-3E136BF1A4D4}" type="datetime'''''''''''''5''''''''2''''''''''''''''''''''''0''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520</a:t>
            </a:fld>
            <a:endParaRPr lang="zh-CN" altLang="en-US" sz="1400" dirty="0">
              <a:sym typeface="+mn-lt"/>
            </a:endParaRPr>
          </a:p>
        </p:txBody>
      </p:sp>
      <p:sp>
        <p:nvSpPr>
          <p:cNvPr id="12" name="矩形 11"/>
          <p:cNvSpPr/>
          <p:nvPr>
            <p:custDataLst>
              <p:tags r:id="rId17"/>
            </p:custDataLst>
          </p:nvPr>
        </p:nvSpPr>
        <p:spPr bwMode="gray">
          <a:xfrm>
            <a:off x="5318125" y="5903913"/>
            <a:ext cx="155575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25400" tIns="0" rIns="25400" bIns="0" rtlCol="0" anchor="ctr">
            <a:noAutofit/>
          </a:bodyPr>
          <a:lstStyle/>
          <a:p>
            <a:pPr defTabSz="895350">
              <a:spcBef>
                <a:spcPct val="0"/>
              </a:spcBef>
              <a:spcAft>
                <a:spcPct val="0"/>
              </a:spcAft>
              <a:buSzPct val="120000"/>
            </a:pPr>
            <a:fld id="{E2D572B6-05CF-4893-A3DC-65E60B71F9C5}" type="datetime'''''''''''''''0'''''''''''''''''''''''''''''''''">
              <a:rPr lang="zh-CN" altLang="en-US" sz="1400" smtClean="0">
                <a:effectLst/>
                <a:sym typeface="+mn-lt"/>
              </a:rPr>
              <a:pPr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0</a:t>
            </a:fld>
            <a:endParaRPr lang="zh-CN" altLang="en-US" sz="1400" dirty="0">
              <a:sym typeface="+mn-lt"/>
            </a:endParaRPr>
          </a:p>
        </p:txBody>
      </p:sp>
      <p:sp>
        <p:nvSpPr>
          <p:cNvPr id="55" name="矩形 54"/>
          <p:cNvSpPr/>
          <p:nvPr>
            <p:custDataLst>
              <p:tags r:id="rId18"/>
            </p:custDataLst>
          </p:nvPr>
        </p:nvSpPr>
        <p:spPr bwMode="auto">
          <a:xfrm>
            <a:off x="428625" y="2711450"/>
            <a:ext cx="250825" cy="187325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95350">
              <a:buSzPct val="120000"/>
            </a:pPr>
            <a:endParaRPr lang="zh-CN" altLang="en-US" sz="1200" b="1" dirty="0">
              <a:latin typeface="+mj-lt"/>
              <a:ea typeface="STKaiti" pitchFamily="2" charset="-122"/>
            </a:endParaRPr>
          </a:p>
        </p:txBody>
      </p:sp>
      <p:sp>
        <p:nvSpPr>
          <p:cNvPr id="57" name="矩形 56"/>
          <p:cNvSpPr/>
          <p:nvPr>
            <p:custDataLst>
              <p:tags r:id="rId19"/>
            </p:custDataLst>
          </p:nvPr>
        </p:nvSpPr>
        <p:spPr bwMode="auto">
          <a:xfrm>
            <a:off x="428625" y="3502025"/>
            <a:ext cx="250825" cy="187325"/>
          </a:xfrm>
          <a:prstGeom prst="rect">
            <a:avLst/>
          </a:prstGeom>
          <a:solidFill>
            <a:srgbClr val="9DB1C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95350">
              <a:buSzPct val="120000"/>
            </a:pPr>
            <a:endParaRPr lang="zh-CN" altLang="en-US" sz="1200" b="1" dirty="0">
              <a:latin typeface="+mj-lt"/>
              <a:ea typeface="STKaiti" pitchFamily="2" charset="-122"/>
            </a:endParaRPr>
          </a:p>
        </p:txBody>
      </p:sp>
      <p:sp>
        <p:nvSpPr>
          <p:cNvPr id="58" name="矩形 57"/>
          <p:cNvSpPr/>
          <p:nvPr>
            <p:custDataLst>
              <p:tags r:id="rId20"/>
            </p:custDataLst>
          </p:nvPr>
        </p:nvSpPr>
        <p:spPr bwMode="auto">
          <a:xfrm>
            <a:off x="428625" y="2974975"/>
            <a:ext cx="250825" cy="187325"/>
          </a:xfrm>
          <a:prstGeom prst="rect">
            <a:avLst/>
          </a:prstGeom>
          <a:solidFill>
            <a:srgbClr val="130457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95350">
              <a:buSzPct val="120000"/>
            </a:pPr>
            <a:endParaRPr lang="zh-CN" altLang="en-US" sz="1200" b="1" dirty="0">
              <a:latin typeface="+mj-lt"/>
              <a:ea typeface="STKaiti" pitchFamily="2" charset="-122"/>
            </a:endParaRPr>
          </a:p>
        </p:txBody>
      </p:sp>
      <p:sp>
        <p:nvSpPr>
          <p:cNvPr id="56" name="矩形 55"/>
          <p:cNvSpPr/>
          <p:nvPr>
            <p:custDataLst>
              <p:tags r:id="rId21"/>
            </p:custDataLst>
          </p:nvPr>
        </p:nvSpPr>
        <p:spPr bwMode="auto">
          <a:xfrm>
            <a:off x="428625" y="3238500"/>
            <a:ext cx="250825" cy="187325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95350">
              <a:buSzPct val="120000"/>
            </a:pPr>
            <a:endParaRPr lang="zh-CN" altLang="en-US" sz="1200" b="1" dirty="0">
              <a:latin typeface="+mj-lt"/>
              <a:ea typeface="STKaiti" pitchFamily="2" charset="-122"/>
            </a:endParaRPr>
          </a:p>
        </p:txBody>
      </p:sp>
      <p:sp>
        <p:nvSpPr>
          <p:cNvPr id="64" name="矩形 63"/>
          <p:cNvSpPr/>
          <p:nvPr>
            <p:custDataLst>
              <p:tags r:id="rId22"/>
            </p:custDataLst>
          </p:nvPr>
        </p:nvSpPr>
        <p:spPr bwMode="auto">
          <a:xfrm>
            <a:off x="730250" y="2706688"/>
            <a:ext cx="1308100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/>
          <a:p>
            <a:pPr defTabSz="895350">
              <a:spcBef>
                <a:spcPct val="0"/>
              </a:spcBef>
              <a:spcAft>
                <a:spcPct val="0"/>
              </a:spcAft>
              <a:buSzPct val="120000"/>
            </a:pPr>
            <a:fld id="{F0238C6A-DF42-4612-A4A9-64084DC0362D}" type="datetime'''''2''01''''''''''''''8年''''''新''''''''''''''增''''''''资''''产'">
              <a:rPr lang="zh-CN" altLang="en-US" sz="1400" smtClean="0">
                <a:effectLst/>
              </a:rPr>
              <a:pPr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2018年新增资产</a:t>
            </a:fld>
            <a:endParaRPr lang="zh-CN" altLang="en-US" sz="1400" dirty="0">
              <a:sym typeface="+mn-lt"/>
            </a:endParaRPr>
          </a:p>
        </p:txBody>
      </p:sp>
      <p:sp>
        <p:nvSpPr>
          <p:cNvPr id="60" name="矩形 59"/>
          <p:cNvSpPr/>
          <p:nvPr>
            <p:custDataLst>
              <p:tags r:id="rId23"/>
            </p:custDataLst>
          </p:nvPr>
        </p:nvSpPr>
        <p:spPr bwMode="auto">
          <a:xfrm>
            <a:off x="730250" y="3497263"/>
            <a:ext cx="1308100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/>
          <a:p>
            <a:pPr defTabSz="895350">
              <a:spcBef>
                <a:spcPct val="0"/>
              </a:spcBef>
              <a:spcAft>
                <a:spcPct val="0"/>
              </a:spcAft>
              <a:buSzPct val="120000"/>
            </a:pPr>
            <a:fld id="{6D1C8C2A-627E-4236-BD7F-5DF845A73631}" type="datetime'''''''''''''''''201''''''''''''''''''5年''存''''''''''''量资产'">
              <a:rPr lang="zh-CN" altLang="en-US" sz="1400" smtClean="0">
                <a:effectLst/>
              </a:rPr>
              <a:pPr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2015年存量资产</a:t>
            </a:fld>
            <a:endParaRPr lang="zh-CN" altLang="en-US" sz="1400" dirty="0">
              <a:sym typeface="+mn-lt"/>
            </a:endParaRPr>
          </a:p>
        </p:txBody>
      </p:sp>
      <p:sp>
        <p:nvSpPr>
          <p:cNvPr id="63" name="矩形 62"/>
          <p:cNvSpPr/>
          <p:nvPr>
            <p:custDataLst>
              <p:tags r:id="rId24"/>
            </p:custDataLst>
          </p:nvPr>
        </p:nvSpPr>
        <p:spPr bwMode="auto">
          <a:xfrm>
            <a:off x="730250" y="2970213"/>
            <a:ext cx="1308100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/>
          <a:p>
            <a:pPr defTabSz="895350">
              <a:spcBef>
                <a:spcPct val="0"/>
              </a:spcBef>
              <a:spcAft>
                <a:spcPct val="0"/>
              </a:spcAft>
              <a:buSzPct val="120000"/>
            </a:pPr>
            <a:fld id="{BC46B3AF-8253-4632-A704-F0AC6AE9158E}" type="datetime'''''''''20''1''7''''''''''''''年''''存''''量''''''''''''资产'''''''">
              <a:rPr lang="zh-CN" altLang="en-US" sz="1400" smtClean="0">
                <a:effectLst/>
              </a:rPr>
              <a:pPr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2017年存量资产</a:t>
            </a:fld>
            <a:endParaRPr lang="zh-CN" altLang="en-US" sz="1400" dirty="0">
              <a:sym typeface="+mn-lt"/>
            </a:endParaRPr>
          </a:p>
        </p:txBody>
      </p:sp>
      <p:sp>
        <p:nvSpPr>
          <p:cNvPr id="61" name="矩形 60"/>
          <p:cNvSpPr/>
          <p:nvPr>
            <p:custDataLst>
              <p:tags r:id="rId25"/>
            </p:custDataLst>
          </p:nvPr>
        </p:nvSpPr>
        <p:spPr bwMode="auto">
          <a:xfrm>
            <a:off x="730250" y="3233738"/>
            <a:ext cx="1308100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/>
          <a:p>
            <a:pPr defTabSz="895350">
              <a:spcBef>
                <a:spcPct val="0"/>
              </a:spcBef>
              <a:spcAft>
                <a:spcPct val="0"/>
              </a:spcAft>
              <a:buSzPct val="120000"/>
            </a:pPr>
            <a:fld id="{69740B63-AF01-4C42-AF70-F6A1B275194C}" type="datetime'2''''0''''''''''1''6''''''''''''年''''''''存''''''量''资''''''产'">
              <a:rPr lang="zh-CN" altLang="en-US" sz="1400" smtClean="0">
                <a:effectLst/>
              </a:rPr>
              <a:pPr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2016年存量资产</a:t>
            </a:fld>
            <a:endParaRPr lang="zh-CN" altLang="en-US" sz="1400" dirty="0">
              <a:sym typeface="+mn-lt"/>
            </a:endParaRPr>
          </a:p>
        </p:txBody>
      </p:sp>
      <p:sp>
        <p:nvSpPr>
          <p:cNvPr id="67" name="文本框 50"/>
          <p:cNvSpPr txBox="1"/>
          <p:nvPr>
            <p:custDataLst>
              <p:tags r:id="rId26"/>
            </p:custDataLst>
          </p:nvPr>
        </p:nvSpPr>
        <p:spPr bwMode="auto">
          <a:xfrm rot="16200000">
            <a:off x="2554288" y="-206375"/>
            <a:ext cx="692497" cy="499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526DB0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白条资产规模预算</a:t>
            </a:r>
            <a:endParaRPr lang="en-US" altLang="zh-CN" sz="1600" b="1" i="1" dirty="0">
              <a:solidFill>
                <a:srgbClr val="526DB0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 dirty="0" smtClean="0">
                <a:solidFill>
                  <a:srgbClr val="526DB0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2017 vs. 2018F</a:t>
            </a:r>
            <a:endParaRPr lang="en-US" altLang="zh-CN" sz="1200" b="1" dirty="0">
              <a:solidFill>
                <a:srgbClr val="526DB0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b="1" dirty="0">
                <a:solidFill>
                  <a:srgbClr val="526DB0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单位：</a:t>
            </a:r>
            <a:r>
              <a:rPr lang="en-US" altLang="zh-CN" sz="1200" b="1" dirty="0">
                <a:solidFill>
                  <a:srgbClr val="526DB0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%</a:t>
            </a:r>
            <a:endParaRPr lang="zh-CN" altLang="en-US" sz="1600" b="1" dirty="0">
              <a:solidFill>
                <a:srgbClr val="526DB0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五边形 67"/>
          <p:cNvSpPr/>
          <p:nvPr/>
        </p:nvSpPr>
        <p:spPr bwMode="auto">
          <a:xfrm>
            <a:off x="2103438" y="3335338"/>
            <a:ext cx="1656730" cy="431106"/>
          </a:xfrm>
          <a:prstGeom prst="homePlate">
            <a:avLst>
              <a:gd name="adj" fmla="val 44108"/>
            </a:avLst>
          </a:prstGeom>
          <a:solidFill>
            <a:schemeClr val="tx2">
              <a:lumMod val="60000"/>
              <a:lumOff val="40000"/>
            </a:schemeClr>
          </a:solidFill>
          <a:ln w="1905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4000" rIns="54000" rtlCol="0" anchor="ctr">
            <a:noAutofit/>
          </a:bodyPr>
          <a:lstStyle/>
          <a:p>
            <a:pPr algn="ctr" fontAlgn="ctr"/>
            <a:r>
              <a:rPr lang="en-US" altLang="zh-CN" sz="1200" b="1" i="1" dirty="0" smtClean="0">
                <a:solidFill>
                  <a:schemeClr val="bg1"/>
                </a:solidFill>
                <a:latin typeface="+mn-ea"/>
              </a:rPr>
              <a:t>2018</a:t>
            </a:r>
            <a:r>
              <a:rPr lang="zh-CN" altLang="en-US" sz="1200" b="1" i="1" dirty="0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zh-CN" altLang="en-US" sz="1200" b="1" i="1" dirty="0">
                <a:solidFill>
                  <a:schemeClr val="bg1"/>
                </a:solidFill>
                <a:latin typeface="+mn-ea"/>
              </a:rPr>
              <a:t>新增资产定价</a:t>
            </a:r>
            <a:r>
              <a:rPr lang="en-US" altLang="zh-CN" sz="1200" b="1" i="1" dirty="0">
                <a:solidFill>
                  <a:schemeClr val="bg1"/>
                </a:solidFill>
                <a:latin typeface="+mn-ea"/>
              </a:rPr>
              <a:t>=</a:t>
            </a:r>
            <a:r>
              <a:rPr lang="en-US" altLang="zh-CN" sz="1200" b="1" i="1" dirty="0" smtClean="0">
                <a:solidFill>
                  <a:schemeClr val="bg1"/>
                </a:solidFill>
                <a:latin typeface="+mn-ea"/>
              </a:rPr>
              <a:t>16.1%</a:t>
            </a:r>
            <a:endParaRPr lang="en-US" altLang="zh-CN" sz="1200" b="1" i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2" name="直接连接符 71"/>
          <p:cNvCxnSpPr/>
          <p:nvPr>
            <p:custDataLst>
              <p:tags r:id="rId27"/>
            </p:custDataLst>
          </p:nvPr>
        </p:nvCxnSpPr>
        <p:spPr bwMode="auto">
          <a:xfrm>
            <a:off x="8615363" y="5518150"/>
            <a:ext cx="3175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>
            <p:custDataLst>
              <p:tags r:id="rId28"/>
            </p:custDataLst>
          </p:nvPr>
        </p:nvCxnSpPr>
        <p:spPr bwMode="auto">
          <a:xfrm>
            <a:off x="6470650" y="3205163"/>
            <a:ext cx="3175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/>
          <p:nvPr>
            <p:custDataLst>
              <p:tags r:id="rId29"/>
            </p:custDataLst>
          </p:nvPr>
        </p:nvCxnSpPr>
        <p:spPr bwMode="auto">
          <a:xfrm>
            <a:off x="7185025" y="4229100"/>
            <a:ext cx="3175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>
            <p:custDataLst>
              <p:tags r:id="rId30"/>
            </p:custDataLst>
          </p:nvPr>
        </p:nvCxnSpPr>
        <p:spPr bwMode="auto">
          <a:xfrm>
            <a:off x="7900988" y="5207000"/>
            <a:ext cx="3175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>
            <p:custDataLst>
              <p:tags r:id="rId31"/>
            </p:custDataLst>
          </p:nvPr>
        </p:nvCxnSpPr>
        <p:spPr bwMode="auto">
          <a:xfrm>
            <a:off x="9331325" y="5773738"/>
            <a:ext cx="3175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>
            <p:custDataLst>
              <p:tags r:id="rId32"/>
            </p:custDataLst>
          </p:nvPr>
        </p:nvCxnSpPr>
        <p:spPr bwMode="auto">
          <a:xfrm>
            <a:off x="10045700" y="5775325"/>
            <a:ext cx="3175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>
            <p:custDataLst>
              <p:tags r:id="rId33"/>
            </p:custDataLst>
          </p:nvPr>
        </p:nvSpPr>
        <p:spPr bwMode="auto">
          <a:xfrm>
            <a:off x="9648825" y="5773738"/>
            <a:ext cx="396875" cy="1588"/>
          </a:xfrm>
          <a:prstGeom prst="rect">
            <a:avLst/>
          </a:prstGeom>
          <a:solidFill>
            <a:schemeClr val="accent1"/>
          </a:solidFill>
          <a:ln w="19050" algn="ctr">
            <a:noFill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895350">
              <a:buSzPct val="120000"/>
            </a:pPr>
            <a:endParaRPr lang="zh-CN" altLang="en-US" sz="1200" b="1" dirty="0">
              <a:latin typeface="+mj-lt"/>
              <a:ea typeface="STKaiti" pitchFamily="2" charset="-122"/>
            </a:endParaRPr>
          </a:p>
        </p:txBody>
      </p:sp>
      <p:graphicFrame>
        <p:nvGraphicFramePr>
          <p:cNvPr id="101" name="Chart 3"/>
          <p:cNvGraphicFramePr/>
          <p:nvPr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527293218"/>
              </p:ext>
            </p:extLst>
          </p:nvPr>
        </p:nvGraphicFramePr>
        <p:xfrm>
          <a:off x="5830888" y="2944813"/>
          <a:ext cx="5172075" cy="327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cxnSp>
        <p:nvCxnSpPr>
          <p:cNvPr id="78" name="直接连接符 77"/>
          <p:cNvCxnSpPr/>
          <p:nvPr>
            <p:custDataLst>
              <p:tags r:id="rId35"/>
            </p:custDataLst>
          </p:nvPr>
        </p:nvCxnSpPr>
        <p:spPr bwMode="auto">
          <a:xfrm>
            <a:off x="9847263" y="5748338"/>
            <a:ext cx="0" cy="254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矩形 78"/>
          <p:cNvSpPr/>
          <p:nvPr>
            <p:custDataLst>
              <p:tags r:id="rId36"/>
            </p:custDataLst>
          </p:nvPr>
        </p:nvSpPr>
        <p:spPr bwMode="auto">
          <a:xfrm>
            <a:off x="10288588" y="6200775"/>
            <a:ext cx="546100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zh-CN" altLang="en-US" sz="1400" dirty="0" smtClean="0">
                <a:sym typeface="+mn-lt"/>
              </a:rPr>
              <a:t>净利率</a:t>
            </a:r>
            <a:endParaRPr lang="zh-CN" altLang="en-US" sz="1400" dirty="0">
              <a:sym typeface="+mn-lt"/>
            </a:endParaRPr>
          </a:p>
        </p:txBody>
      </p:sp>
      <p:sp>
        <p:nvSpPr>
          <p:cNvPr id="85" name="矩形 84"/>
          <p:cNvSpPr/>
          <p:nvPr>
            <p:custDataLst>
              <p:tags r:id="rId37"/>
            </p:custDataLst>
          </p:nvPr>
        </p:nvSpPr>
        <p:spPr bwMode="auto">
          <a:xfrm>
            <a:off x="7516813" y="6200775"/>
            <a:ext cx="368300" cy="42545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E21AE5A3-7248-4696-BC88-FAC6DC57DDF6}" type="datetime'''''''''''''风''''''''''''控''成''''''''''''''''''本''''''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风控成本</a:t>
            </a:fld>
            <a:endParaRPr lang="zh-CN" altLang="en-US" sz="1400" dirty="0">
              <a:sym typeface="+mn-lt"/>
            </a:endParaRPr>
          </a:p>
        </p:txBody>
      </p:sp>
      <p:sp>
        <p:nvSpPr>
          <p:cNvPr id="80" name="矩形 79"/>
          <p:cNvSpPr/>
          <p:nvPr>
            <p:custDataLst>
              <p:tags r:id="rId38"/>
            </p:custDataLst>
          </p:nvPr>
        </p:nvSpPr>
        <p:spPr bwMode="auto">
          <a:xfrm>
            <a:off x="9663113" y="6200775"/>
            <a:ext cx="368300" cy="42545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970BFEFE-D9FB-443C-8055-AE39D8D8F9B9}" type="datetime'''''''''''''税''''''''''''''''''''''''''''''收成''''''''''''''本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税收成本</a:t>
            </a:fld>
            <a:endParaRPr lang="zh-CN" altLang="en-US" sz="1400" dirty="0">
              <a:sym typeface="+mn-lt"/>
            </a:endParaRPr>
          </a:p>
        </p:txBody>
      </p:sp>
      <p:sp>
        <p:nvSpPr>
          <p:cNvPr id="89" name="矩形 88"/>
          <p:cNvSpPr/>
          <p:nvPr>
            <p:custDataLst>
              <p:tags r:id="rId39"/>
            </p:custDataLst>
          </p:nvPr>
        </p:nvSpPr>
        <p:spPr bwMode="auto">
          <a:xfrm>
            <a:off x="6089650" y="6200775"/>
            <a:ext cx="363538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B67EC6EF-7B68-446A-BAB8-2890FF09F62A}" type="datetime'''''''''''''''''''''''''''A''''P''''''''''''''''''R''''''''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APR</a:t>
            </a:fld>
            <a:endParaRPr lang="zh-CN" altLang="en-US" sz="1400" dirty="0">
              <a:sym typeface="+mn-lt"/>
            </a:endParaRPr>
          </a:p>
        </p:txBody>
      </p:sp>
      <p:sp>
        <p:nvSpPr>
          <p:cNvPr id="88" name="矩形 87"/>
          <p:cNvSpPr/>
          <p:nvPr>
            <p:custDataLst>
              <p:tags r:id="rId40"/>
            </p:custDataLst>
          </p:nvPr>
        </p:nvSpPr>
        <p:spPr bwMode="gray">
          <a:xfrm>
            <a:off x="6756400" y="3609975"/>
            <a:ext cx="461963" cy="212725"/>
          </a:xfrm>
          <a:prstGeom prst="rect">
            <a:avLst/>
          </a:prstGeom>
          <a:solidFill>
            <a:schemeClr val="accent1"/>
          </a:solidFill>
          <a:ln w="19050" algn="ctr">
            <a:noFill/>
            <a:round/>
            <a:headEnd/>
            <a:tailEnd/>
          </a:ln>
        </p:spPr>
        <p:txBody>
          <a:bodyPr wrap="none" lIns="25400" tIns="0" rIns="25400" bIns="0" rtlCol="0" anchor="ctr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75169A99-B530-4EDC-886C-142DA7D64C84}" type="datetime'''''''''''''''''''''''''''''''''''5''''''''.''6''''''%'''">
              <a:rPr lang="zh-CN" altLang="en-US" sz="1400" smtClean="0">
                <a:solidFill>
                  <a:schemeClr val="bg1"/>
                </a:solidFill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5.6%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41"/>
            </p:custDataLst>
          </p:nvPr>
        </p:nvSpPr>
        <p:spPr bwMode="gray">
          <a:xfrm>
            <a:off x="9617075" y="5535613"/>
            <a:ext cx="461963" cy="212725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25400" tIns="0" rIns="25400" bIns="0" rtlCol="0" anchor="b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8E5716E5-D1C9-4AFF-8CB3-02DDBEB6C7ED}" type="datetime'''''''0''''''.''''''0''''''''%'''">
              <a:rPr lang="zh-CN" altLang="en-US" sz="1400" smtClean="0">
                <a:effectLst/>
                <a:sym typeface="+mn-lt"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0.0%</a:t>
            </a:fld>
            <a:endParaRPr lang="zh-CN" altLang="en-US" sz="1400" dirty="0">
              <a:sym typeface="+mn-lt"/>
            </a:endParaRPr>
          </a:p>
        </p:txBody>
      </p:sp>
      <p:sp>
        <p:nvSpPr>
          <p:cNvPr id="83" name="矩形 82"/>
          <p:cNvSpPr/>
          <p:nvPr>
            <p:custDataLst>
              <p:tags r:id="rId42"/>
            </p:custDataLst>
          </p:nvPr>
        </p:nvSpPr>
        <p:spPr bwMode="auto">
          <a:xfrm>
            <a:off x="8232775" y="6200775"/>
            <a:ext cx="368300" cy="42545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CE26CA16-6A5B-41BB-9865-FD56FEEE671A}" type="datetime'''''''''''''''''''''''获''''''''''''''''客''''''''成本''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获客成本</a:t>
            </a:fld>
            <a:endParaRPr lang="zh-CN" altLang="en-US" sz="1400" dirty="0">
              <a:sym typeface="+mn-lt"/>
            </a:endParaRPr>
          </a:p>
        </p:txBody>
      </p:sp>
      <p:sp>
        <p:nvSpPr>
          <p:cNvPr id="87" name="矩形 86"/>
          <p:cNvSpPr/>
          <p:nvPr>
            <p:custDataLst>
              <p:tags r:id="rId43"/>
            </p:custDataLst>
          </p:nvPr>
        </p:nvSpPr>
        <p:spPr bwMode="auto">
          <a:xfrm>
            <a:off x="6802438" y="6200775"/>
            <a:ext cx="368300" cy="42545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E8335F0A-5B6A-4805-953F-EC88210CF6BA}" type="datetime'''''''''资''金''''''''''''''''''成''''''''''''''''本''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资金成本</a:t>
            </a:fld>
            <a:endParaRPr lang="zh-CN" altLang="en-US" sz="1400" dirty="0">
              <a:sym typeface="+mn-lt"/>
            </a:endParaRPr>
          </a:p>
        </p:txBody>
      </p:sp>
      <p:sp>
        <p:nvSpPr>
          <p:cNvPr id="86" name="矩形 85"/>
          <p:cNvSpPr/>
          <p:nvPr>
            <p:custDataLst>
              <p:tags r:id="rId44"/>
            </p:custDataLst>
          </p:nvPr>
        </p:nvSpPr>
        <p:spPr bwMode="gray">
          <a:xfrm>
            <a:off x="7470775" y="4611688"/>
            <a:ext cx="461963" cy="212725"/>
          </a:xfrm>
          <a:prstGeom prst="rect">
            <a:avLst/>
          </a:prstGeom>
          <a:solidFill>
            <a:schemeClr val="accent1"/>
          </a:solidFill>
          <a:ln w="19050" algn="ctr">
            <a:noFill/>
            <a:round/>
            <a:headEnd/>
            <a:tailEnd/>
          </a:ln>
        </p:spPr>
        <p:txBody>
          <a:bodyPr wrap="none" lIns="25400" tIns="0" rIns="25400" bIns="0" rtlCol="0" anchor="ctr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E4707C2C-A91A-4E49-976E-263EBDDDA298}" type="datetime'''''''''''''''''''''5.''3%'">
              <a:rPr lang="zh-CN" altLang="en-US" sz="1400" smtClean="0">
                <a:solidFill>
                  <a:schemeClr val="bg1"/>
                </a:solidFill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5.3%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4" name="矩形 83"/>
          <p:cNvSpPr/>
          <p:nvPr>
            <p:custDataLst>
              <p:tags r:id="rId45"/>
            </p:custDataLst>
          </p:nvPr>
        </p:nvSpPr>
        <p:spPr bwMode="gray">
          <a:xfrm>
            <a:off x="8186738" y="5256213"/>
            <a:ext cx="461963" cy="212725"/>
          </a:xfrm>
          <a:prstGeom prst="rect">
            <a:avLst/>
          </a:prstGeom>
          <a:solidFill>
            <a:schemeClr val="accent1"/>
          </a:solidFill>
          <a:ln w="19050" algn="ctr">
            <a:noFill/>
            <a:round/>
            <a:headEnd/>
            <a:tailEnd/>
          </a:ln>
        </p:spPr>
        <p:txBody>
          <a:bodyPr wrap="none" lIns="25400" tIns="0" rIns="25400" bIns="0" rtlCol="0" anchor="ctr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5924E7DC-76CB-43AD-B783-F619DCAB13A8}" type="datetime'''''''''''''''''''''1''''''''.''''''''''''7''''''''''''''''%'">
              <a:rPr lang="zh-CN" altLang="en-US" sz="1400" smtClean="0">
                <a:solidFill>
                  <a:schemeClr val="bg1"/>
                </a:solidFill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1.7%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2" name="矩形 81"/>
          <p:cNvSpPr/>
          <p:nvPr>
            <p:custDataLst>
              <p:tags r:id="rId46"/>
            </p:custDataLst>
          </p:nvPr>
        </p:nvSpPr>
        <p:spPr bwMode="gray">
          <a:xfrm>
            <a:off x="8901113" y="5538788"/>
            <a:ext cx="461963" cy="212725"/>
          </a:xfrm>
          <a:prstGeom prst="rect">
            <a:avLst/>
          </a:prstGeom>
          <a:solidFill>
            <a:schemeClr val="accent1"/>
          </a:solidFill>
          <a:ln w="19050" algn="ctr">
            <a:noFill/>
            <a:round/>
            <a:headEnd/>
            <a:tailEnd/>
          </a:ln>
        </p:spPr>
        <p:txBody>
          <a:bodyPr wrap="none" lIns="25400" tIns="0" rIns="25400" bIns="0" rtlCol="0" anchor="ctr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100D883D-4417-4AED-8885-6B7308B0599F}" type="datetime'1''''''''.''''''''''''4''''''''%'''''''''''''''''''''''">
              <a:rPr lang="zh-CN" altLang="en-US" sz="1400" smtClean="0">
                <a:solidFill>
                  <a:schemeClr val="bg1"/>
                </a:solidFill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1.4%</a:t>
            </a:fld>
            <a:endParaRPr lang="zh-CN" altLang="en-US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1" name="矩形 80"/>
          <p:cNvSpPr/>
          <p:nvPr>
            <p:custDataLst>
              <p:tags r:id="rId47"/>
            </p:custDataLst>
          </p:nvPr>
        </p:nvSpPr>
        <p:spPr bwMode="auto">
          <a:xfrm>
            <a:off x="8947150" y="6200775"/>
            <a:ext cx="368300" cy="425450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algn="ctr" defTabSz="895350">
              <a:spcBef>
                <a:spcPct val="0"/>
              </a:spcBef>
              <a:spcAft>
                <a:spcPct val="0"/>
              </a:spcAft>
              <a:buSzPct val="120000"/>
            </a:pPr>
            <a:fld id="{7CDCB2D2-04EF-4598-B2BB-3DD5EB093445}" type="datetime'''''''''''''运营''''''''''''成''''''''''''本'">
              <a:rPr lang="zh-CN" altLang="en-US" sz="1400" smtClean="0">
                <a:effectLst/>
              </a:rPr>
              <a:pPr algn="ctr" defTabSz="895350">
                <a:spcBef>
                  <a:spcPct val="0"/>
                </a:spcBef>
                <a:spcAft>
                  <a:spcPct val="0"/>
                </a:spcAft>
                <a:buSzPct val="120000"/>
              </a:pPr>
              <a:t>运营成本</a:t>
            </a:fld>
            <a:endParaRPr lang="zh-CN" altLang="en-US" sz="1400" dirty="0">
              <a:sym typeface="+mn-lt"/>
            </a:endParaRPr>
          </a:p>
        </p:txBody>
      </p:sp>
      <p:sp>
        <p:nvSpPr>
          <p:cNvPr id="90" name="文本框 50"/>
          <p:cNvSpPr txBox="1"/>
          <p:nvPr>
            <p:custDataLst>
              <p:tags r:id="rId48"/>
            </p:custDataLst>
          </p:nvPr>
        </p:nvSpPr>
        <p:spPr bwMode="auto">
          <a:xfrm rot="16200000">
            <a:off x="8026400" y="-206375"/>
            <a:ext cx="692497" cy="499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600" b="1" dirty="0" smtClean="0">
                <a:solidFill>
                  <a:srgbClr val="526DB0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白条资产盈利预算</a:t>
            </a:r>
            <a:endParaRPr lang="en-US" altLang="zh-CN" sz="1600" b="1" i="1" dirty="0">
              <a:solidFill>
                <a:srgbClr val="526DB0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200" b="1" dirty="0" smtClean="0">
                <a:solidFill>
                  <a:srgbClr val="526DB0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2018F</a:t>
            </a:r>
            <a:endParaRPr lang="en-US" altLang="zh-CN" sz="1200" b="1" dirty="0">
              <a:solidFill>
                <a:srgbClr val="526DB0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  <a:p>
            <a:r>
              <a:rPr lang="zh-CN" altLang="en-US" sz="1200" b="1" dirty="0">
                <a:solidFill>
                  <a:srgbClr val="526DB0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单位：</a:t>
            </a:r>
            <a:r>
              <a:rPr lang="en-US" altLang="zh-CN" sz="1200" b="1" dirty="0">
                <a:solidFill>
                  <a:srgbClr val="526DB0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%</a:t>
            </a:r>
            <a:endParaRPr lang="zh-CN" altLang="en-US" sz="1600" b="1" dirty="0">
              <a:solidFill>
                <a:srgbClr val="526DB0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 bwMode="auto">
          <a:xfrm>
            <a:off x="5876572" y="1535483"/>
            <a:ext cx="4929096" cy="24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0982" indent="-280982" defTabSz="1200709">
              <a:spcBef>
                <a:spcPts val="1196"/>
              </a:spcBef>
              <a:buFont typeface="Wingdings" panose="05000000000000000000" pitchFamily="2" charset="2"/>
              <a:buChar char="l"/>
            </a:pPr>
            <a:r>
              <a:rPr lang="zh-CN" altLang="en-US" sz="1594" b="1" u="sng" dirty="0" smtClean="0">
                <a:solidFill>
                  <a:srgbClr val="526DB0">
                    <a:lumMod val="75000"/>
                  </a:srgbClr>
                </a:solidFill>
              </a:rPr>
              <a:t>新增资产定价需要提高</a:t>
            </a:r>
            <a:endParaRPr lang="en-US" altLang="zh-CN" sz="1594" b="1" u="sng" dirty="0">
              <a:solidFill>
                <a:srgbClr val="526DB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xKFOb9Qp6aC6nXvrK6u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ZFRsfdRPSjKKnkC4wHR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GIbjNZR3ySVpA64xD0N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YgxeZ_QfqsO5Cb4hMXw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YkrIoutEyjKDygMiL2.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yy5TNUQ0SzGBk2PlYa2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QXJA69TB.6NNTNjDwC9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rthP5URyewLYSWxPhB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Eyw7BXTIen6IEkaSZeM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gW05UKQ0.zlvf734xaA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O4BwniRAq5EU_AhXH1Y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kLr_hQTZ.zXDZRLHkkK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KsVvPuQLWy4O_EuXxGv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HzCdqFQL.lvB6MEnOq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WyltSMRLSTbnHFHblv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T7AlmJQFapW27TGVD.3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3yUT7kTNO8iVaezDfNj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HUIUGBRqu0IW7uXDFG.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YHA5jVSOeXQmjIqV05C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vWyll.TBik00uT5qP2v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413WguQNKMWHjJw0kKX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sZGKwBROidcyNAxmC3s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Sg6lHdQPahDX6IfpeiQ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3HoBU.QfidZ4YEWAXI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F1TuTnTC.Fzr.fxiQV_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Z09DIbS6GxhF_Yi9dd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NR9R08Rre96nPCks9Xl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VnqexUSjmTkv4W4V9Aj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_Ykcx1Q2umbqhO8OLQf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8OJf8wRr2.Kg2Tc9gMe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E7N8xvQJ61T8vZrRLS.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NBKJcGSW6L2umoNi29R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jVnFfXQ0WnD96PUTuG_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oQGiODRoO3Mz8uL0JGi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VKb7iIQBejflUZM4y7d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8nlUF4QZ2UqPr96qGBj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wEp04wR9mbVLTdcayI7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g8KD4ER2CfV9s5ZhxlC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5SQ3gDEQOG8B1acMhsxZ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LPvupvSoK8jwa7ZSy07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af7zHhQ7KuIOsLnbuby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cJFDa2SEWJqmCQ0qe3i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7WwvsgQhOKLPMiTt6Ue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npIc0OSrO87c2abUNK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.fR0yQTXi5mdFbrnFdd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Dw8eKcR2ehUAJhPxVg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NKfibtR6.lXVP4OIYEe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FwYLJ7Q5utW27NGE_Hp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YfsdGBQKSZScRK0kjz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d42dm9SPCQ2BLzM62gA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b.CzQGSdW20_8UMvYi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GVksfQRWGKiIKFiETOA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cUk4NdQUaFvifkSeChj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dGEn4qT4SEAS1A0An7j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DgJE..Q1GJx7DgJKAay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38KsjfCS6OZaAPo9PUTF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BFJPINRL.BGZBGFahfW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nrj2__TOazjqSHDuGwu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0PCd3OyQxS1RpEGMyCz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tpc735TXqfVkSwJasEs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KCAYYJXQqye_WpdtZiQ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26IksWTRX6NGTg6VD9H5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tHGRpJR4ySf3ixaNSgo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rf51IzRCOT4KGhUl2dj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I6USx.GTsWFj4TM8tymA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l_pI8_QFW3ad.Wj2Eym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qy7al.Qia0ewN6tIVo1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MtkJ23TVeRt.w4_raz2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2HtjkvQRmBrNU5tiqxt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o1955BRtewIsAcEBb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gldxJ_TW6OQWjAwtDlL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r..f4RQfaNEFiG0xsIi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YkrIoutEyjKDygMiL2.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MX5eQXQ1efaNqektQt6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Qo81xGRaGE8Lm8SJWDA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.nD.YSTKq9jYQ3S9579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NkBDEf8TUqE.ejO2Edq7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Vhnf2yRPyeRTmI4z7Y4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HowdDLTmCUkLindA_U0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2duylFmR1GegdF9ASWZX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Wf6ph9SvSlvwrvtesk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FwYLJ7Q5utW27NGE_Hp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9YFPeXT1O3SduWdCb_i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J055FVT.a_WK7spjpW0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C3Cj.mRYKbt3aRmPYM.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1v1jOmSfudcmZziAT6L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vK_ahaQGySHDH2_tTnB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GjOSD3Qwu7jYAzFGGNG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FenpDQRa6yF8tuFMPE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XD4g_2QMKY_X1Z0tPFA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PkHFFlSsyZ5Rvl5TGki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UcW0kPTiOpxaTfIN1pDQ"/>
</p:tagLst>
</file>

<file path=ppt/theme/theme1.xml><?xml version="1.0" encoding="utf-8"?>
<a:theme xmlns:a="http://schemas.openxmlformats.org/drawingml/2006/main" name="RM_G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经分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algn="ctr">
          <a:noFill/>
          <a:round/>
          <a:headEnd/>
          <a:tailEnd/>
        </a:ln>
      </a:spPr>
      <a:bodyPr wrap="square" rtlCol="0" anchor="ctr">
        <a:noAutofit/>
      </a:bodyPr>
      <a:lstStyle>
        <a:defPPr algn="ctr" defTabSz="895350">
          <a:buSzPct val="120000"/>
          <a:defRPr sz="1200" b="1" dirty="0">
            <a:latin typeface="+mj-lt"/>
            <a:ea typeface="STKait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楷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square" lIns="0" tIns="0" rIns="0" bIns="0" rtlCol="0">
        <a:spAutoFit/>
      </a:bodyPr>
      <a:lstStyle>
        <a:defPPr>
          <a:spcBef>
            <a:spcPts val="0"/>
          </a:spcBef>
          <a:defRPr sz="1000" dirty="0" smtClean="0">
            <a:solidFill>
              <a:srgbClr val="000000"/>
            </a:solidFill>
            <a:latin typeface="Palatino Linotype" pitchFamily="18" charset="0"/>
            <a:ea typeface="STKaiti" pitchFamily="2" charset="-122"/>
          </a:defRPr>
        </a:defPPr>
      </a:lstStyle>
    </a:txDef>
  </a:objectDefaults>
  <a:extraClrSchemeLst>
    <a:extraClrScheme>
      <a:clrScheme name="1_CUT_Dalian govt.gc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T_Dalian govt.gc 2">
        <a:dk1>
          <a:srgbClr val="000000"/>
        </a:dk1>
        <a:lt1>
          <a:srgbClr val="FFFFFF"/>
        </a:lt1>
        <a:dk2>
          <a:srgbClr val="004B8C"/>
        </a:dk2>
        <a:lt2>
          <a:srgbClr val="FFFFFF"/>
        </a:lt2>
        <a:accent1>
          <a:srgbClr val="ECEDDF"/>
        </a:accent1>
        <a:accent2>
          <a:srgbClr val="B2C9DC"/>
        </a:accent2>
        <a:accent3>
          <a:srgbClr val="FFFFFF"/>
        </a:accent3>
        <a:accent4>
          <a:srgbClr val="000000"/>
        </a:accent4>
        <a:accent5>
          <a:srgbClr val="F4F4EC"/>
        </a:accent5>
        <a:accent6>
          <a:srgbClr val="A1B6C7"/>
        </a:accent6>
        <a:hlink>
          <a:srgbClr val="4D81AF"/>
        </a:hlink>
        <a:folHlink>
          <a:srgbClr val="004B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1033</Words>
  <Application>Microsoft Office PowerPoint</Application>
  <PresentationFormat>宽屏</PresentationFormat>
  <Paragraphs>230</Paragraphs>
  <Slides>12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STKaiti</vt:lpstr>
      <vt:lpstr>STKaiti</vt:lpstr>
      <vt:lpstr>华文中宋</vt:lpstr>
      <vt:lpstr>宋体</vt:lpstr>
      <vt:lpstr>微软雅黑</vt:lpstr>
      <vt:lpstr>Arial</vt:lpstr>
      <vt:lpstr>Calibri</vt:lpstr>
      <vt:lpstr>Wingdings</vt:lpstr>
      <vt:lpstr>RM_G</vt:lpstr>
      <vt:lpstr>think-cell Slide</vt:lpstr>
      <vt:lpstr>PowerPoint 演示文稿</vt:lpstr>
      <vt:lpstr>为什么要有产品视角？</vt:lpstr>
      <vt:lpstr>我们怎么看一款产品？</vt:lpstr>
      <vt:lpstr>产品分析体系-判断产品的生命周期</vt:lpstr>
      <vt:lpstr>产品分析体系-健康度监控</vt:lpstr>
      <vt:lpstr>产品分析体系-引入期产品</vt:lpstr>
      <vt:lpstr>产品分析体系-引入期产品</vt:lpstr>
      <vt:lpstr>产品分析体系-成长期（问题产品）</vt:lpstr>
      <vt:lpstr>产品分析体系-成长期（明星产品）</vt:lpstr>
      <vt:lpstr>产品盘点</vt:lpstr>
      <vt:lpstr>总结与计划</vt:lpstr>
      <vt:lpstr>PowerPoint 演示文稿</vt:lpstr>
    </vt:vector>
  </TitlesOfParts>
  <Company>JDFinance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niduan</dc:creator>
  <cp:lastModifiedBy>niduan</cp:lastModifiedBy>
  <cp:revision>77</cp:revision>
  <dcterms:created xsi:type="dcterms:W3CDTF">2018-02-09T00:41:19Z</dcterms:created>
  <dcterms:modified xsi:type="dcterms:W3CDTF">2018-06-07T10:48:30Z</dcterms:modified>
</cp:coreProperties>
</file>