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54">
          <p15:clr>
            <a:srgbClr val="000000"/>
          </p15:clr>
        </p15:guide>
        <p15:guide id="2" pos="288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3754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609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ada52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ada5242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5cada52427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64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11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Beschriftung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Beschriftung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5959474"/>
            <a:ext cx="9144000" cy="898525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Logo-A4-50mm-4C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15200" y="6155592"/>
            <a:ext cx="1295400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1560" y="63246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2819399"/>
            <a:ext cx="457200" cy="3140075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5877272"/>
            <a:ext cx="457200" cy="82202"/>
          </a:xfrm>
          <a:prstGeom prst="rect">
            <a:avLst/>
          </a:prstGeom>
          <a:solidFill>
            <a:schemeClr val="lt1">
              <a:alpha val="4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 descr="TheSpirit_Powerpoint-01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0192" y="6342864"/>
            <a:ext cx="688472" cy="26818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ernoon.com/10-tips-on-using-jupyter-notebook-abc0ba7028a4" TargetMode="External"/><Relationship Id="rId3" Type="http://schemas.openxmlformats.org/officeDocument/2006/relationships/hyperlink" Target="https://machinethink.net/blog/mobilenet-v2/" TargetMode="External"/><Relationship Id="rId7" Type="http://schemas.openxmlformats.org/officeDocument/2006/relationships/hyperlink" Target="https://en.wikipedia.org/wiki/YouTu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nsorFlow" TargetMode="External"/><Relationship Id="rId5" Type="http://schemas.openxmlformats.org/officeDocument/2006/relationships/hyperlink" Target="https://en.wikipedia.org/wiki/Keras" TargetMode="External"/><Relationship Id="rId4" Type="http://schemas.openxmlformats.org/officeDocument/2006/relationships/hyperlink" Target="https://github.com/librosa/libros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930650" y="6324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www.tu-ilmenau.de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66800" y="609600"/>
            <a:ext cx="7543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>
                <a:solidFill>
                  <a:srgbClr val="FF7900"/>
                </a:solidFill>
              </a:rPr>
              <a:t>Genre Classification mit CNNs</a:t>
            </a:r>
            <a:endParaRPr sz="3200" b="1">
              <a:solidFill>
                <a:srgbClr val="FF7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066800" y="1181100"/>
            <a:ext cx="7543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003359"/>
                </a:solidFill>
              </a:rPr>
              <a:t>Eine Beispielimplementierung mit Keras</a:t>
            </a:r>
            <a:endParaRPr sz="2400" b="1" dirty="0">
              <a:solidFill>
                <a:srgbClr val="003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968625" y="610393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25" y="2692475"/>
            <a:ext cx="1473050" cy="1473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Google Shape;109;p13"/>
          <p:cNvSpPr txBox="1"/>
          <p:nvPr/>
        </p:nvSpPr>
        <p:spPr>
          <a:xfrm>
            <a:off x="7136375" y="5143500"/>
            <a:ext cx="17334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3359"/>
                </a:solidFill>
              </a:rPr>
              <a:t>Niclas Griethe</a:t>
            </a:r>
            <a:endParaRPr sz="1800">
              <a:solidFill>
                <a:srgbClr val="003359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175" y="2692475"/>
            <a:ext cx="1473050" cy="1466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527" y="2829277"/>
            <a:ext cx="1336248" cy="1336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Motivation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98264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de-DE" sz="2400" dirty="0"/>
              <a:t>Vermeiden von abrupten Genre Änderungen während der zufälligen Wiedergabe von Musik</a:t>
            </a:r>
            <a:endParaRPr sz="24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1763688" y="6324600"/>
            <a:ext cx="8382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2</a:t>
            </a:fld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701" y="2581225"/>
            <a:ext cx="1789101" cy="317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354" y="2578917"/>
            <a:ext cx="1789101" cy="3178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4"/>
          <p:cNvCxnSpPr>
            <a:stCxn id="118" idx="3"/>
            <a:endCxn id="119" idx="1"/>
          </p:cNvCxnSpPr>
          <p:nvPr/>
        </p:nvCxnSpPr>
        <p:spPr>
          <a:xfrm>
            <a:off x="3552802" y="4168212"/>
            <a:ext cx="22737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/>
          <p:nvPr/>
        </p:nvSpPr>
        <p:spPr>
          <a:xfrm>
            <a:off x="4112228" y="4487999"/>
            <a:ext cx="1154700" cy="1267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 1/2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de-DE" sz="2000" dirty="0"/>
              <a:t>Für sprach Erkennung werden Mel-</a:t>
            </a:r>
            <a:r>
              <a:rPr lang="de-DE" sz="2000" dirty="0" err="1"/>
              <a:t>Spectrogramme</a:t>
            </a:r>
            <a:r>
              <a:rPr lang="de-DE" sz="2000" dirty="0"/>
              <a:t> benutzt =&gt; sollte auch für Musik Klassifizierung geeignet sein  </a:t>
            </a:r>
          </a:p>
          <a:p>
            <a:pPr lvl="1"/>
            <a:r>
              <a:rPr lang="de-DE" sz="2000" dirty="0" err="1"/>
              <a:t>Spectogramme</a:t>
            </a:r>
            <a:r>
              <a:rPr lang="de-DE" sz="2000" dirty="0"/>
              <a:t> sind geeignet, da sie den zeitlichen Zusammenhang erhalten, die Datenmenge komprimieren und wichtige Informationen über Frequenzbereiche herausstellen</a:t>
            </a:r>
          </a:p>
          <a:p>
            <a:pPr lvl="1"/>
            <a:r>
              <a:rPr lang="de-DE" sz="2000" dirty="0"/>
              <a:t>Mel-</a:t>
            </a:r>
            <a:r>
              <a:rPr lang="de-DE" sz="2000" dirty="0" err="1"/>
              <a:t>Spectogramme</a:t>
            </a:r>
            <a:r>
              <a:rPr lang="de-DE" sz="2000" dirty="0"/>
              <a:t> benutzen logarithmische Frequenz Skala =&gt; näher an menschlichen Gehör</a:t>
            </a:r>
          </a:p>
          <a:p>
            <a:pPr lvl="1"/>
            <a:r>
              <a:rPr lang="de-DE" sz="2000" dirty="0"/>
              <a:t>Datenverarbeitung erfolget durch die Python Library </a:t>
            </a:r>
            <a:r>
              <a:rPr lang="de-DE" sz="2000" dirty="0" err="1"/>
              <a:t>LibROSA</a:t>
            </a:r>
            <a:endParaRPr lang="de-DE" sz="2000" dirty="0"/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3</a:t>
            </a:fld>
            <a:endParaRPr/>
          </a:p>
        </p:txBody>
      </p:sp>
      <p:pic>
        <p:nvPicPr>
          <p:cNvPr id="9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3344" y="4537995"/>
            <a:ext cx="1226262" cy="12262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43" y="4570079"/>
            <a:ext cx="1768665" cy="1165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Gerade Verbindung mit Pfeil 11"/>
          <p:cNvCxnSpPr>
            <a:stCxn id="14" idx="3"/>
            <a:endCxn id="9" idx="1"/>
          </p:cNvCxnSpPr>
          <p:nvPr/>
        </p:nvCxnSpPr>
        <p:spPr>
          <a:xfrm>
            <a:off x="3194669" y="5151126"/>
            <a:ext cx="938675" cy="0"/>
          </a:xfrm>
          <a:prstGeom prst="straightConnector1">
            <a:avLst/>
          </a:prstGeom>
          <a:ln w="63500">
            <a:solidFill>
              <a:srgbClr val="FF7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87" y="4579602"/>
            <a:ext cx="1518982" cy="1143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Gerade Verbindung mit Pfeil 15"/>
          <p:cNvCxnSpPr>
            <a:stCxn id="9" idx="3"/>
            <a:endCxn id="10" idx="1"/>
          </p:cNvCxnSpPr>
          <p:nvPr/>
        </p:nvCxnSpPr>
        <p:spPr>
          <a:xfrm>
            <a:off x="5359606" y="5151126"/>
            <a:ext cx="890337" cy="1490"/>
          </a:xfrm>
          <a:prstGeom prst="straightConnector1">
            <a:avLst/>
          </a:prstGeom>
          <a:ln w="63500">
            <a:solidFill>
              <a:srgbClr val="FF7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5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 2/2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4</a:t>
            </a:fld>
            <a:endParaRPr/>
          </a:p>
        </p:txBody>
      </p:sp>
      <p:grpSp>
        <p:nvGrpSpPr>
          <p:cNvPr id="57" name="Gruppieren 56"/>
          <p:cNvGrpSpPr/>
          <p:nvPr/>
        </p:nvGrpSpPr>
        <p:grpSpPr>
          <a:xfrm>
            <a:off x="592212" y="1932968"/>
            <a:ext cx="8170788" cy="2992064"/>
            <a:chOff x="517476" y="2125863"/>
            <a:chExt cx="8499524" cy="3112444"/>
          </a:xfrm>
          <a:effectLst/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76" y="2125863"/>
              <a:ext cx="1495747" cy="985294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253" y="3819382"/>
              <a:ext cx="1495747" cy="985294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308" y="3819382"/>
              <a:ext cx="1495747" cy="985294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64" y="3819382"/>
              <a:ext cx="1495747" cy="985294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420" y="3819382"/>
              <a:ext cx="1495747" cy="985294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76" y="3819382"/>
              <a:ext cx="1495747" cy="985294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253" y="2125863"/>
              <a:ext cx="1495747" cy="985294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308" y="2125863"/>
              <a:ext cx="1495747" cy="985294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64" y="2125863"/>
              <a:ext cx="1495747" cy="985294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420" y="2125863"/>
              <a:ext cx="1495747" cy="985294"/>
            </a:xfrm>
            <a:prstGeom prst="rect">
              <a:avLst/>
            </a:prstGeom>
          </p:spPr>
        </p:pic>
        <p:sp>
          <p:nvSpPr>
            <p:cNvPr id="47" name="Textfeld 46"/>
            <p:cNvSpPr txBox="1"/>
            <p:nvPr/>
          </p:nvSpPr>
          <p:spPr>
            <a:xfrm>
              <a:off x="604949" y="3227144"/>
              <a:ext cx="132080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Reggae</a:t>
              </a: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355893" y="3231862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Dubstep</a:t>
              </a: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106837" y="3227142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Country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7605500" y="3227142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Blues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857781" y="3227143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Classic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04949" y="4930530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Speech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355893" y="4930530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Rap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06837" y="4930529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Metall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945255" y="4930528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Jazz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605500" y="4930528"/>
              <a:ext cx="132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59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0DE9-D14B-4083-A8F6-BB0FA8C9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Modellarchitektur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E4D0E7-C8DF-424D-91FB-1B385FAE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9560"/>
            <a:ext cx="5543550" cy="4525963"/>
          </a:xfrm>
        </p:spPr>
        <p:txBody>
          <a:bodyPr/>
          <a:lstStyle/>
          <a:p>
            <a:r>
              <a:rPr lang="de-DE" sz="2000" dirty="0"/>
              <a:t>Projekt benutzt MoblineNetV2</a:t>
            </a:r>
          </a:p>
          <a:p>
            <a:pPr lvl="1"/>
            <a:r>
              <a:rPr lang="de-DE" sz="2000" dirty="0"/>
              <a:t>Für Mobile Endgeräte optimiert</a:t>
            </a:r>
          </a:p>
          <a:p>
            <a:pPr lvl="1"/>
            <a:r>
              <a:rPr lang="de-DE" sz="2000" dirty="0"/>
              <a:t>Benutzt „</a:t>
            </a:r>
            <a:r>
              <a:rPr lang="de-DE" sz="2000" dirty="0" err="1"/>
              <a:t>depthwise</a:t>
            </a:r>
            <a:r>
              <a:rPr lang="de-DE" sz="2000" dirty="0"/>
              <a:t> separable </a:t>
            </a:r>
            <a:r>
              <a:rPr lang="de-DE" sz="2000" dirty="0" err="1"/>
              <a:t>convolutions</a:t>
            </a:r>
            <a:r>
              <a:rPr lang="de-DE" sz="2000" dirty="0"/>
              <a:t>“ anstelle von normalen Faltungsschichten =&gt; ist schneller aber ungenauer</a:t>
            </a:r>
          </a:p>
          <a:p>
            <a:pPr lvl="1"/>
            <a:r>
              <a:rPr lang="de-DE" sz="2000" dirty="0"/>
              <a:t> Expansion und </a:t>
            </a:r>
            <a:r>
              <a:rPr lang="de-DE" sz="2000" dirty="0" err="1"/>
              <a:t>Projection</a:t>
            </a:r>
            <a:r>
              <a:rPr lang="de-DE" sz="2000" dirty="0"/>
              <a:t> Layer um Fluss durch Netzwerk effizienter zu machen</a:t>
            </a:r>
          </a:p>
          <a:p>
            <a:pPr lvl="1"/>
            <a:r>
              <a:rPr lang="de-DE" sz="2000" dirty="0"/>
              <a:t>ReLU6 Aktivation </a:t>
            </a:r>
          </a:p>
          <a:p>
            <a:pPr marL="508000" lvl="1" indent="0">
              <a:buNone/>
            </a:pPr>
            <a:r>
              <a:rPr lang="de-DE" sz="2000" dirty="0"/>
              <a:t>	</a:t>
            </a:r>
            <a:r>
              <a:rPr lang="es-ES" sz="2000" dirty="0"/>
              <a:t>y = min(max(0, x), 6)</a:t>
            </a:r>
          </a:p>
          <a:p>
            <a:pPr lvl="1"/>
            <a:r>
              <a:rPr lang="es-ES" sz="2000" dirty="0"/>
              <a:t>17x Baublock =&gt; </a:t>
            </a:r>
            <a:r>
              <a:rPr lang="de-DE" sz="2000" dirty="0"/>
              <a:t>1×1 Faltung =&gt; Pooling =&gt; </a:t>
            </a:r>
            <a:r>
              <a:rPr lang="de-DE" sz="2000" dirty="0" err="1"/>
              <a:t>Softmax</a:t>
            </a:r>
            <a:r>
              <a:rPr lang="de-DE" sz="2000" dirty="0"/>
              <a:t> als Output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571051-C3C2-4DA5-B134-2587DA6AC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5</a:t>
            </a:fld>
            <a:endParaRPr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958555-DC09-4EF0-B095-B2B3624F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03" y="1609012"/>
            <a:ext cx="2687922" cy="41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0DE9-D14B-4083-A8F6-BB0FA8C9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571051-C3C2-4DA5-B134-2587DA6AC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76CD36-1C1F-40C1-8440-D4DD28B5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7" y="1106488"/>
            <a:ext cx="8620023" cy="42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9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1B1F-A64F-411D-9BE5-D9B76572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Ideen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BBAD1-C342-49FA-A688-BBF012A1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r>
              <a:rPr lang="de-DE" sz="2000" dirty="0"/>
              <a:t>Bessere Trainingsdaten</a:t>
            </a:r>
          </a:p>
          <a:p>
            <a:pPr lvl="1"/>
            <a:r>
              <a:rPr lang="de-DE" sz="2000" dirty="0"/>
              <a:t>Bessere Wahl der Genre</a:t>
            </a:r>
          </a:p>
          <a:p>
            <a:r>
              <a:rPr lang="de-DE" sz="2000" dirty="0"/>
              <a:t>Implementierung in Musik App (ist aus Zeitgründen nicht zu Stande gekommen)</a:t>
            </a:r>
          </a:p>
          <a:p>
            <a:r>
              <a:rPr lang="de-DE" sz="2000" dirty="0"/>
              <a:t>Bessere Methode die Orte festzulegen an denen </a:t>
            </a:r>
            <a:r>
              <a:rPr lang="de-DE" sz="2000" dirty="0" err="1"/>
              <a:t>Predictions</a:t>
            </a:r>
            <a:r>
              <a:rPr lang="de-DE" sz="2000" dirty="0"/>
              <a:t> gemacht werden (Entropie um zu erkennen wo „viel passiert“)</a:t>
            </a:r>
          </a:p>
          <a:p>
            <a:r>
              <a:rPr lang="de-DE" sz="2000" dirty="0"/>
              <a:t>Testen der generellen Idee auf größeren Netzwerken um Vergleichswerte zu erhalten (Scheitert momentan an Rechenleistung)</a:t>
            </a:r>
          </a:p>
          <a:p>
            <a:r>
              <a:rPr lang="de-DE" sz="2000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0F570F-7775-4435-B358-BB5C0B938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9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41EF3-B341-46EE-B0E8-EDAD7F92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6F8E1-C23D-49D3-BEE1-F9EBE02F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Prof. Dr. Groß für die Gelegenheit mein Project zu präsentieren und für zahlreichen Hinweise und Ideen</a:t>
            </a:r>
          </a:p>
          <a:p>
            <a:r>
              <a:rPr lang="de-DE" dirty="0"/>
              <a:t>An M.Sc. Daniel Seichter</a:t>
            </a:r>
          </a:p>
          <a:p>
            <a:r>
              <a:rPr lang="de-DE" dirty="0"/>
              <a:t>An Zuhörer</a:t>
            </a:r>
          </a:p>
          <a:p>
            <a:endParaRPr lang="de-DE" dirty="0"/>
          </a:p>
          <a:p>
            <a:r>
              <a:rPr lang="de-DE" dirty="0"/>
              <a:t>Trainiertes Modell, Demo Skript etc. auf GitHub oder einfach mich fragen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185CE7-9760-45A4-9B16-5DBA3499A9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4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BFA0B-F2BB-4685-951C-B2D0BC5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824BA-2601-449A-9676-2D43D5A3A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Bildquellen:</a:t>
            </a:r>
          </a:p>
          <a:p>
            <a:pPr lvl="1"/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https://machinethink.net/blog/mobilenet-v2/</a:t>
            </a:r>
            <a:endParaRPr lang="de-DE" sz="2000" dirty="0"/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https://github.com/librosa/librosa/</a:t>
            </a:r>
            <a:endParaRPr lang="de-DE" sz="2000" dirty="0"/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https://en.wikipedia.org/wiki/Keras</a:t>
            </a:r>
            <a:endParaRPr lang="de-DE" sz="2000" dirty="0"/>
          </a:p>
          <a:p>
            <a:pPr lvl="1"/>
            <a:r>
              <a:rPr lang="de-DE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https://en.wikipedia.org/wiki/TensorFlow</a:t>
            </a:r>
            <a:endParaRPr lang="de-DE" sz="2000" dirty="0"/>
          </a:p>
          <a:p>
            <a:pPr lvl="1"/>
            <a:r>
              <a:rPr lang="de-DE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https://en.wikipedia.org/wiki/YouTube</a:t>
            </a:r>
            <a:endParaRPr lang="de-DE" sz="2000" dirty="0"/>
          </a:p>
          <a:p>
            <a:pPr lvl="1"/>
            <a:r>
              <a:rPr lang="de-DE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https://hackernoon.com/10-tips-on-using-jupyter-notebook-abc0ba7028a4</a:t>
            </a:r>
            <a:endParaRPr lang="de-DE" sz="2000" dirty="0"/>
          </a:p>
          <a:p>
            <a:r>
              <a:rPr lang="de-DE" sz="2000" dirty="0"/>
              <a:t>Weitere Quellen:</a:t>
            </a:r>
          </a:p>
          <a:p>
            <a:pPr lvl="1"/>
            <a:r>
              <a:rPr lang="de-DE" sz="2000" dirty="0"/>
              <a:t>Siehe </a:t>
            </a:r>
            <a:r>
              <a:rPr lang="de-DE" sz="2000" dirty="0" err="1"/>
              <a:t>Jupyter</a:t>
            </a:r>
            <a:r>
              <a:rPr lang="de-DE" sz="2000" dirty="0"/>
              <a:t> Notebook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575D40-1F00-428B-BDF7-AFE31C276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 smtClean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49010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Bildschirmpräsentation (4:3)</PresentationFormat>
  <Paragraphs>67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Leere Präsentation</vt:lpstr>
      <vt:lpstr>PowerPoint-Präsentation</vt:lpstr>
      <vt:lpstr>Motivation</vt:lpstr>
      <vt:lpstr>Trainingsdaten 1/2</vt:lpstr>
      <vt:lpstr>Trainingsdaten 2/2</vt:lpstr>
      <vt:lpstr>Modellarchitektur</vt:lpstr>
      <vt:lpstr>Demo</vt:lpstr>
      <vt:lpstr>Weitere Ideen</vt:lpstr>
      <vt:lpstr>Danke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</dc:creator>
  <cp:lastModifiedBy>niclas.griethe</cp:lastModifiedBy>
  <cp:revision>21</cp:revision>
  <dcterms:modified xsi:type="dcterms:W3CDTF">2019-07-10T06:10:44Z</dcterms:modified>
</cp:coreProperties>
</file>