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jpg" ContentType="image/jpeg"/>
  <Override PartName="/ppt/media/image4.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Lst>
  <p:sldSz cx="12801600" cy="12801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p:scale>
          <a:sx n="50" d="100"/>
          <a:sy n="50" d="100"/>
        </p:scale>
        <p:origin x="2538" y="6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2095078"/>
            <a:ext cx="10881360" cy="4456853"/>
          </a:xfrm>
        </p:spPr>
        <p:txBody>
          <a:bodyPr anchor="b"/>
          <a:lstStyle>
            <a:lvl1pPr algn="ctr">
              <a:defRPr sz="8400"/>
            </a:lvl1pPr>
          </a:lstStyle>
          <a:p>
            <a:r>
              <a:rPr lang="en-US"/>
              <a:t>Click to edit Master title style</a:t>
            </a:r>
            <a:endParaRPr lang="en-US" dirty="0"/>
          </a:p>
        </p:txBody>
      </p:sp>
      <p:sp>
        <p:nvSpPr>
          <p:cNvPr id="3" name="Subtitle 2"/>
          <p:cNvSpPr>
            <a:spLocks noGrp="1"/>
          </p:cNvSpPr>
          <p:nvPr>
            <p:ph type="subTitle" idx="1"/>
          </p:nvPr>
        </p:nvSpPr>
        <p:spPr>
          <a:xfrm>
            <a:off x="1600200" y="6723804"/>
            <a:ext cx="9601200" cy="3090756"/>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45E480-4895-4409-B628-325A092C4122}" type="datetimeFigureOut">
              <a:rPr lang="en-US" smtClean="0"/>
              <a:t>22-Apr-21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F4071B-8140-40D7-8C02-85195BFB6425}" type="slidenum">
              <a:rPr lang="en-US" smtClean="0"/>
              <a:t>‹#›</a:t>
            </a:fld>
            <a:endParaRPr lang="en-US"/>
          </a:p>
        </p:txBody>
      </p:sp>
    </p:spTree>
    <p:extLst>
      <p:ext uri="{BB962C8B-B14F-4D97-AF65-F5344CB8AC3E}">
        <p14:creationId xmlns:p14="http://schemas.microsoft.com/office/powerpoint/2010/main" val="137265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45E480-4895-4409-B628-325A092C4122}" type="datetimeFigureOut">
              <a:rPr lang="en-US" smtClean="0"/>
              <a:t>22-Apr-21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F4071B-8140-40D7-8C02-85195BFB6425}" type="slidenum">
              <a:rPr lang="en-US" smtClean="0"/>
              <a:t>‹#›</a:t>
            </a:fld>
            <a:endParaRPr lang="en-US"/>
          </a:p>
        </p:txBody>
      </p:sp>
    </p:spTree>
    <p:extLst>
      <p:ext uri="{BB962C8B-B14F-4D97-AF65-F5344CB8AC3E}">
        <p14:creationId xmlns:p14="http://schemas.microsoft.com/office/powerpoint/2010/main" val="1600230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681567"/>
            <a:ext cx="2760345" cy="108487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681567"/>
            <a:ext cx="8121015" cy="108487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45E480-4895-4409-B628-325A092C4122}" type="datetimeFigureOut">
              <a:rPr lang="en-US" smtClean="0"/>
              <a:t>22-Apr-21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F4071B-8140-40D7-8C02-85195BFB6425}" type="slidenum">
              <a:rPr lang="en-US" smtClean="0"/>
              <a:t>‹#›</a:t>
            </a:fld>
            <a:endParaRPr lang="en-US"/>
          </a:p>
        </p:txBody>
      </p:sp>
    </p:spTree>
    <p:extLst>
      <p:ext uri="{BB962C8B-B14F-4D97-AF65-F5344CB8AC3E}">
        <p14:creationId xmlns:p14="http://schemas.microsoft.com/office/powerpoint/2010/main" val="1927508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45E480-4895-4409-B628-325A092C4122}" type="datetimeFigureOut">
              <a:rPr lang="en-US" smtClean="0"/>
              <a:t>22-Apr-21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F4071B-8140-40D7-8C02-85195BFB6425}" type="slidenum">
              <a:rPr lang="en-US" smtClean="0"/>
              <a:t>‹#›</a:t>
            </a:fld>
            <a:endParaRPr lang="en-US"/>
          </a:p>
        </p:txBody>
      </p:sp>
    </p:spTree>
    <p:extLst>
      <p:ext uri="{BB962C8B-B14F-4D97-AF65-F5344CB8AC3E}">
        <p14:creationId xmlns:p14="http://schemas.microsoft.com/office/powerpoint/2010/main" val="261801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3191514"/>
            <a:ext cx="11041380" cy="5325109"/>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873443" y="8567000"/>
            <a:ext cx="11041380" cy="2800349"/>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45E480-4895-4409-B628-325A092C4122}" type="datetimeFigureOut">
              <a:rPr lang="en-US" smtClean="0"/>
              <a:t>22-Apr-21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F4071B-8140-40D7-8C02-85195BFB6425}" type="slidenum">
              <a:rPr lang="en-US" smtClean="0"/>
              <a:t>‹#›</a:t>
            </a:fld>
            <a:endParaRPr lang="en-US"/>
          </a:p>
        </p:txBody>
      </p:sp>
    </p:spTree>
    <p:extLst>
      <p:ext uri="{BB962C8B-B14F-4D97-AF65-F5344CB8AC3E}">
        <p14:creationId xmlns:p14="http://schemas.microsoft.com/office/powerpoint/2010/main" val="1334932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3407833"/>
            <a:ext cx="544068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0" y="3407833"/>
            <a:ext cx="544068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45E480-4895-4409-B628-325A092C4122}" type="datetimeFigureOut">
              <a:rPr lang="en-US" smtClean="0"/>
              <a:t>22-Apr-21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F4071B-8140-40D7-8C02-85195BFB6425}" type="slidenum">
              <a:rPr lang="en-US" smtClean="0"/>
              <a:t>‹#›</a:t>
            </a:fld>
            <a:endParaRPr lang="en-US"/>
          </a:p>
        </p:txBody>
      </p:sp>
    </p:spTree>
    <p:extLst>
      <p:ext uri="{BB962C8B-B14F-4D97-AF65-F5344CB8AC3E}">
        <p14:creationId xmlns:p14="http://schemas.microsoft.com/office/powerpoint/2010/main" val="267566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681570"/>
            <a:ext cx="11041380" cy="2474384"/>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3138171"/>
            <a:ext cx="5415676" cy="1537969"/>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881779" y="4676140"/>
            <a:ext cx="5415676"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3138171"/>
            <a:ext cx="5442347" cy="1537969"/>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6480811" y="4676140"/>
            <a:ext cx="5442347"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45E480-4895-4409-B628-325A092C4122}" type="datetimeFigureOut">
              <a:rPr lang="en-US" smtClean="0"/>
              <a:t>22-Apr-21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F4071B-8140-40D7-8C02-85195BFB6425}" type="slidenum">
              <a:rPr lang="en-US" smtClean="0"/>
              <a:t>‹#›</a:t>
            </a:fld>
            <a:endParaRPr lang="en-US"/>
          </a:p>
        </p:txBody>
      </p:sp>
    </p:spTree>
    <p:extLst>
      <p:ext uri="{BB962C8B-B14F-4D97-AF65-F5344CB8AC3E}">
        <p14:creationId xmlns:p14="http://schemas.microsoft.com/office/powerpoint/2010/main" val="1813118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45E480-4895-4409-B628-325A092C4122}" type="datetimeFigureOut">
              <a:rPr lang="en-US" smtClean="0"/>
              <a:t>22-Apr-21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F4071B-8140-40D7-8C02-85195BFB6425}" type="slidenum">
              <a:rPr lang="en-US" smtClean="0"/>
              <a:t>‹#›</a:t>
            </a:fld>
            <a:endParaRPr lang="en-US"/>
          </a:p>
        </p:txBody>
      </p:sp>
    </p:spTree>
    <p:extLst>
      <p:ext uri="{BB962C8B-B14F-4D97-AF65-F5344CB8AC3E}">
        <p14:creationId xmlns:p14="http://schemas.microsoft.com/office/powerpoint/2010/main" val="645867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45E480-4895-4409-B628-325A092C4122}" type="datetimeFigureOut">
              <a:rPr lang="en-US" smtClean="0"/>
              <a:t>22-Apr-21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F4071B-8140-40D7-8C02-85195BFB6425}" type="slidenum">
              <a:rPr lang="en-US" smtClean="0"/>
              <a:t>‹#›</a:t>
            </a:fld>
            <a:endParaRPr lang="en-US"/>
          </a:p>
        </p:txBody>
      </p:sp>
    </p:spTree>
    <p:extLst>
      <p:ext uri="{BB962C8B-B14F-4D97-AF65-F5344CB8AC3E}">
        <p14:creationId xmlns:p14="http://schemas.microsoft.com/office/powerpoint/2010/main" val="4163485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853440"/>
            <a:ext cx="4128849" cy="298704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5442347" y="1843196"/>
            <a:ext cx="6480810" cy="9097433"/>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3840480"/>
            <a:ext cx="4128849" cy="7114964"/>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F645E480-4895-4409-B628-325A092C4122}" type="datetimeFigureOut">
              <a:rPr lang="en-US" smtClean="0"/>
              <a:t>22-Apr-21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F4071B-8140-40D7-8C02-85195BFB6425}" type="slidenum">
              <a:rPr lang="en-US" smtClean="0"/>
              <a:t>‹#›</a:t>
            </a:fld>
            <a:endParaRPr lang="en-US"/>
          </a:p>
        </p:txBody>
      </p:sp>
    </p:spTree>
    <p:extLst>
      <p:ext uri="{BB962C8B-B14F-4D97-AF65-F5344CB8AC3E}">
        <p14:creationId xmlns:p14="http://schemas.microsoft.com/office/powerpoint/2010/main" val="3884963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853440"/>
            <a:ext cx="4128849" cy="298704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843196"/>
            <a:ext cx="6480810" cy="9097433"/>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881778" y="3840480"/>
            <a:ext cx="4128849" cy="7114964"/>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F645E480-4895-4409-B628-325A092C4122}" type="datetimeFigureOut">
              <a:rPr lang="en-US" smtClean="0"/>
              <a:t>22-Apr-21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F4071B-8140-40D7-8C02-85195BFB6425}" type="slidenum">
              <a:rPr lang="en-US" smtClean="0"/>
              <a:t>‹#›</a:t>
            </a:fld>
            <a:endParaRPr lang="en-US"/>
          </a:p>
        </p:txBody>
      </p:sp>
    </p:spTree>
    <p:extLst>
      <p:ext uri="{BB962C8B-B14F-4D97-AF65-F5344CB8AC3E}">
        <p14:creationId xmlns:p14="http://schemas.microsoft.com/office/powerpoint/2010/main" val="3460643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681570"/>
            <a:ext cx="11041380" cy="24743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3407833"/>
            <a:ext cx="11041380" cy="81224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11865189"/>
            <a:ext cx="2880360" cy="681567"/>
          </a:xfrm>
          <a:prstGeom prst="rect">
            <a:avLst/>
          </a:prstGeom>
        </p:spPr>
        <p:txBody>
          <a:bodyPr vert="horz" lIns="91440" tIns="45720" rIns="91440" bIns="45720" rtlCol="0" anchor="ctr"/>
          <a:lstStyle>
            <a:lvl1pPr algn="l">
              <a:defRPr sz="1680">
                <a:solidFill>
                  <a:schemeClr val="tx1">
                    <a:tint val="75000"/>
                  </a:schemeClr>
                </a:solidFill>
              </a:defRPr>
            </a:lvl1pPr>
          </a:lstStyle>
          <a:p>
            <a:fld id="{F645E480-4895-4409-B628-325A092C4122}" type="datetimeFigureOut">
              <a:rPr lang="en-US" smtClean="0"/>
              <a:t>22-Apr-21</a:t>
            </a:fld>
            <a:endParaRPr lang="en-US"/>
          </a:p>
        </p:txBody>
      </p:sp>
      <p:sp>
        <p:nvSpPr>
          <p:cNvPr id="5" name="Footer Placeholder 4"/>
          <p:cNvSpPr>
            <a:spLocks noGrp="1"/>
          </p:cNvSpPr>
          <p:nvPr>
            <p:ph type="ftr" sz="quarter" idx="3"/>
          </p:nvPr>
        </p:nvSpPr>
        <p:spPr>
          <a:xfrm>
            <a:off x="4240530" y="11865189"/>
            <a:ext cx="4320540" cy="681567"/>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041130" y="11865189"/>
            <a:ext cx="2880360" cy="681567"/>
          </a:xfrm>
          <a:prstGeom prst="rect">
            <a:avLst/>
          </a:prstGeom>
        </p:spPr>
        <p:txBody>
          <a:bodyPr vert="horz" lIns="91440" tIns="45720" rIns="91440" bIns="45720" rtlCol="0" anchor="ctr"/>
          <a:lstStyle>
            <a:lvl1pPr algn="r">
              <a:defRPr sz="1680">
                <a:solidFill>
                  <a:schemeClr val="tx1">
                    <a:tint val="75000"/>
                  </a:schemeClr>
                </a:solidFill>
              </a:defRPr>
            </a:lvl1pPr>
          </a:lstStyle>
          <a:p>
            <a:fld id="{FEF4071B-8140-40D7-8C02-85195BFB6425}" type="slidenum">
              <a:rPr lang="en-US" smtClean="0"/>
              <a:t>‹#›</a:t>
            </a:fld>
            <a:endParaRPr lang="en-US"/>
          </a:p>
        </p:txBody>
      </p:sp>
    </p:spTree>
    <p:extLst>
      <p:ext uri="{BB962C8B-B14F-4D97-AF65-F5344CB8AC3E}">
        <p14:creationId xmlns:p14="http://schemas.microsoft.com/office/powerpoint/2010/main" val="22546255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54128B-57F7-4981-9994-49DDE3622ED9}"/>
              </a:ext>
            </a:extLst>
          </p:cNvPr>
          <p:cNvSpPr/>
          <p:nvPr/>
        </p:nvSpPr>
        <p:spPr>
          <a:xfrm>
            <a:off x="2990850" y="408901"/>
            <a:ext cx="6800850" cy="1212599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F8CA0DB-A2FD-4B25-B98B-4C32670519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7559" y="1055232"/>
            <a:ext cx="6506481" cy="6525536"/>
          </a:xfrm>
          <a:prstGeom prst="rect">
            <a:avLst/>
          </a:prstGeom>
        </p:spPr>
      </p:pic>
      <p:sp>
        <p:nvSpPr>
          <p:cNvPr id="18" name="TextBox 17">
            <a:extLst>
              <a:ext uri="{FF2B5EF4-FFF2-40B4-BE49-F238E27FC236}">
                <a16:creationId xmlns:a16="http://schemas.microsoft.com/office/drawing/2014/main" id="{04316037-588C-4BF4-BFCE-07C243BFADDC}"/>
              </a:ext>
            </a:extLst>
          </p:cNvPr>
          <p:cNvSpPr txBox="1"/>
          <p:nvPr/>
        </p:nvSpPr>
        <p:spPr>
          <a:xfrm>
            <a:off x="3147558" y="408901"/>
            <a:ext cx="6506483" cy="646331"/>
          </a:xfrm>
          <a:prstGeom prst="rect">
            <a:avLst/>
          </a:prstGeom>
          <a:noFill/>
        </p:spPr>
        <p:txBody>
          <a:bodyPr wrap="square" rtlCol="0">
            <a:spAutoFit/>
          </a:bodyPr>
          <a:lstStyle/>
          <a:p>
            <a:r>
              <a:rPr lang="en-US" sz="3600" b="1" dirty="0"/>
              <a:t>Name:</a:t>
            </a:r>
            <a:r>
              <a:rPr lang="en-US" sz="3600" dirty="0"/>
              <a:t> Austin Smith Clem</a:t>
            </a:r>
          </a:p>
        </p:txBody>
      </p:sp>
      <p:sp>
        <p:nvSpPr>
          <p:cNvPr id="20" name="TextBox 19">
            <a:extLst>
              <a:ext uri="{FF2B5EF4-FFF2-40B4-BE49-F238E27FC236}">
                <a16:creationId xmlns:a16="http://schemas.microsoft.com/office/drawing/2014/main" id="{3E3C4F7F-3330-4F3B-B3AA-5D5A37CC794A}"/>
              </a:ext>
            </a:extLst>
          </p:cNvPr>
          <p:cNvSpPr txBox="1"/>
          <p:nvPr/>
        </p:nvSpPr>
        <p:spPr>
          <a:xfrm>
            <a:off x="3147557" y="7580768"/>
            <a:ext cx="6506483" cy="3970318"/>
          </a:xfrm>
          <a:prstGeom prst="rect">
            <a:avLst/>
          </a:prstGeom>
          <a:noFill/>
        </p:spPr>
        <p:txBody>
          <a:bodyPr wrap="square" rtlCol="0">
            <a:spAutoFit/>
          </a:bodyPr>
          <a:lstStyle/>
          <a:p>
            <a:r>
              <a:rPr lang="en-US" sz="2800" b="1" dirty="0"/>
              <a:t>Crime:</a:t>
            </a:r>
            <a:r>
              <a:rPr lang="en-US" sz="2800" dirty="0"/>
              <a:t> two accounts of rape of a 14 year old girl, one account of rape of the same woman at age 18.</a:t>
            </a:r>
          </a:p>
          <a:p>
            <a:endParaRPr lang="en-US" sz="2800" dirty="0"/>
          </a:p>
          <a:p>
            <a:r>
              <a:rPr lang="en-US" sz="2000" b="1" dirty="0"/>
              <a:t>Punishment: </a:t>
            </a:r>
            <a:r>
              <a:rPr lang="en-US" sz="2000" dirty="0"/>
              <a:t>Clem was given 20 years in prison for two of the rape counts and another 20 years for the final charge. However, he was sentenced to probation rather than jail which meant he only served the time if he broke a much more lenient probation). Clem would be free to live at home, but would have to check in with a corrections officer every week, and was not required to register as a sex offender.</a:t>
            </a:r>
          </a:p>
        </p:txBody>
      </p:sp>
      <p:sp>
        <p:nvSpPr>
          <p:cNvPr id="22" name="TextBox 21">
            <a:extLst>
              <a:ext uri="{FF2B5EF4-FFF2-40B4-BE49-F238E27FC236}">
                <a16:creationId xmlns:a16="http://schemas.microsoft.com/office/drawing/2014/main" id="{ECACE01C-966A-4912-8347-1AA81691DA0E}"/>
              </a:ext>
            </a:extLst>
          </p:cNvPr>
          <p:cNvSpPr txBox="1"/>
          <p:nvPr/>
        </p:nvSpPr>
        <p:spPr>
          <a:xfrm>
            <a:off x="3147557" y="11754534"/>
            <a:ext cx="6506483" cy="646331"/>
          </a:xfrm>
          <a:prstGeom prst="rect">
            <a:avLst/>
          </a:prstGeom>
          <a:noFill/>
        </p:spPr>
        <p:txBody>
          <a:bodyPr wrap="square">
            <a:spAutoFit/>
          </a:bodyPr>
          <a:lstStyle/>
          <a:p>
            <a:r>
              <a:rPr lang="en-US" dirty="0"/>
              <a:t>https://www.documentcloud.org/documents/835024-austin-smith-clem-sentencing-order.html</a:t>
            </a:r>
          </a:p>
        </p:txBody>
      </p:sp>
    </p:spTree>
    <p:extLst>
      <p:ext uri="{BB962C8B-B14F-4D97-AF65-F5344CB8AC3E}">
        <p14:creationId xmlns:p14="http://schemas.microsoft.com/office/powerpoint/2010/main" val="2253486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54128B-57F7-4981-9994-49DDE3622ED9}"/>
              </a:ext>
            </a:extLst>
          </p:cNvPr>
          <p:cNvSpPr/>
          <p:nvPr/>
        </p:nvSpPr>
        <p:spPr>
          <a:xfrm>
            <a:off x="2990850" y="408901"/>
            <a:ext cx="6800850" cy="1212599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4316037-588C-4BF4-BFCE-07C243BFADDC}"/>
              </a:ext>
            </a:extLst>
          </p:cNvPr>
          <p:cNvSpPr txBox="1"/>
          <p:nvPr/>
        </p:nvSpPr>
        <p:spPr>
          <a:xfrm>
            <a:off x="3147558" y="408901"/>
            <a:ext cx="6506483" cy="646331"/>
          </a:xfrm>
          <a:prstGeom prst="rect">
            <a:avLst/>
          </a:prstGeom>
          <a:noFill/>
        </p:spPr>
        <p:txBody>
          <a:bodyPr wrap="square" rtlCol="0">
            <a:spAutoFit/>
          </a:bodyPr>
          <a:lstStyle/>
          <a:p>
            <a:r>
              <a:rPr lang="en-US" sz="3600" b="1" dirty="0"/>
              <a:t>Name: </a:t>
            </a:r>
            <a:r>
              <a:rPr lang="en-US" sz="3600" dirty="0"/>
              <a:t>Brock Turner</a:t>
            </a:r>
          </a:p>
        </p:txBody>
      </p:sp>
      <p:sp>
        <p:nvSpPr>
          <p:cNvPr id="20" name="TextBox 19">
            <a:extLst>
              <a:ext uri="{FF2B5EF4-FFF2-40B4-BE49-F238E27FC236}">
                <a16:creationId xmlns:a16="http://schemas.microsoft.com/office/drawing/2014/main" id="{3E3C4F7F-3330-4F3B-B3AA-5D5A37CC794A}"/>
              </a:ext>
            </a:extLst>
          </p:cNvPr>
          <p:cNvSpPr txBox="1"/>
          <p:nvPr/>
        </p:nvSpPr>
        <p:spPr>
          <a:xfrm>
            <a:off x="3147557" y="7580768"/>
            <a:ext cx="6506483" cy="3662541"/>
          </a:xfrm>
          <a:prstGeom prst="rect">
            <a:avLst/>
          </a:prstGeom>
          <a:noFill/>
        </p:spPr>
        <p:txBody>
          <a:bodyPr wrap="square" rtlCol="0">
            <a:spAutoFit/>
          </a:bodyPr>
          <a:lstStyle/>
          <a:p>
            <a:r>
              <a:rPr lang="en-US" sz="2800" b="1" dirty="0"/>
              <a:t>Crime:</a:t>
            </a:r>
            <a:r>
              <a:rPr lang="en-US" sz="2800" dirty="0"/>
              <a:t> two for rape, two for felony sexual assault, and one for attempted rape.  Pleaded not guilty to all charges.</a:t>
            </a:r>
          </a:p>
          <a:p>
            <a:endParaRPr lang="en-US" sz="2800" dirty="0"/>
          </a:p>
          <a:p>
            <a:r>
              <a:rPr lang="en-US" sz="2000" b="1" dirty="0"/>
              <a:t>Punishment: </a:t>
            </a:r>
            <a:r>
              <a:rPr lang="en-US" sz="2000" dirty="0"/>
              <a:t>Turner was found guilty (while pleading not guilty) on 3 accounts of sexual assault and was only given 6 months in prison and 3 years of probation.  He was also released from his already short prison sentence 3 months early.  This was seen by many as an incredible injustice and a </a:t>
            </a:r>
          </a:p>
          <a:p>
            <a:r>
              <a:rPr lang="en-US" sz="2000" dirty="0"/>
              <a:t>complete failing of the court system.</a:t>
            </a:r>
          </a:p>
        </p:txBody>
      </p:sp>
      <p:pic>
        <p:nvPicPr>
          <p:cNvPr id="11" name="Picture 10">
            <a:extLst>
              <a:ext uri="{FF2B5EF4-FFF2-40B4-BE49-F238E27FC236}">
                <a16:creationId xmlns:a16="http://schemas.microsoft.com/office/drawing/2014/main" id="{655467AD-63E9-4AAB-B195-8AD754994F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7557" y="1052850"/>
            <a:ext cx="6506484" cy="6525535"/>
          </a:xfrm>
          <a:prstGeom prst="rect">
            <a:avLst/>
          </a:prstGeom>
        </p:spPr>
      </p:pic>
      <p:sp>
        <p:nvSpPr>
          <p:cNvPr id="13" name="TextBox 12">
            <a:extLst>
              <a:ext uri="{FF2B5EF4-FFF2-40B4-BE49-F238E27FC236}">
                <a16:creationId xmlns:a16="http://schemas.microsoft.com/office/drawing/2014/main" id="{B0EA239E-C44A-4A8C-8385-9B773E1A30A6}"/>
              </a:ext>
            </a:extLst>
          </p:cNvPr>
          <p:cNvSpPr txBox="1"/>
          <p:nvPr/>
        </p:nvSpPr>
        <p:spPr>
          <a:xfrm>
            <a:off x="4032248" y="12023367"/>
            <a:ext cx="4737100" cy="369332"/>
          </a:xfrm>
          <a:prstGeom prst="rect">
            <a:avLst/>
          </a:prstGeom>
          <a:noFill/>
        </p:spPr>
        <p:txBody>
          <a:bodyPr wrap="square">
            <a:spAutoFit/>
          </a:bodyPr>
          <a:lstStyle/>
          <a:p>
            <a:r>
              <a:rPr lang="en-US" dirty="0"/>
              <a:t>https://en.wikipedia.org/wiki/People_v._Turner</a:t>
            </a:r>
          </a:p>
        </p:txBody>
      </p:sp>
    </p:spTree>
    <p:extLst>
      <p:ext uri="{BB962C8B-B14F-4D97-AF65-F5344CB8AC3E}">
        <p14:creationId xmlns:p14="http://schemas.microsoft.com/office/powerpoint/2010/main" val="99324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54128B-57F7-4981-9994-49DDE3622ED9}"/>
              </a:ext>
            </a:extLst>
          </p:cNvPr>
          <p:cNvSpPr/>
          <p:nvPr/>
        </p:nvSpPr>
        <p:spPr>
          <a:xfrm>
            <a:off x="2990850" y="408901"/>
            <a:ext cx="6800850" cy="1212599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4316037-588C-4BF4-BFCE-07C243BFADDC}"/>
              </a:ext>
            </a:extLst>
          </p:cNvPr>
          <p:cNvSpPr txBox="1"/>
          <p:nvPr/>
        </p:nvSpPr>
        <p:spPr>
          <a:xfrm>
            <a:off x="3147558" y="408901"/>
            <a:ext cx="6506483" cy="646331"/>
          </a:xfrm>
          <a:prstGeom prst="rect">
            <a:avLst/>
          </a:prstGeom>
          <a:noFill/>
        </p:spPr>
        <p:txBody>
          <a:bodyPr wrap="square" rtlCol="0">
            <a:spAutoFit/>
          </a:bodyPr>
          <a:lstStyle/>
          <a:p>
            <a:r>
              <a:rPr lang="en-US" sz="3600" b="1" dirty="0"/>
              <a:t>Name: </a:t>
            </a:r>
            <a:r>
              <a:rPr lang="en-US" sz="3600" dirty="0"/>
              <a:t>Clarence Aaron</a:t>
            </a:r>
          </a:p>
        </p:txBody>
      </p:sp>
      <p:sp>
        <p:nvSpPr>
          <p:cNvPr id="20" name="TextBox 19">
            <a:extLst>
              <a:ext uri="{FF2B5EF4-FFF2-40B4-BE49-F238E27FC236}">
                <a16:creationId xmlns:a16="http://schemas.microsoft.com/office/drawing/2014/main" id="{3E3C4F7F-3330-4F3B-B3AA-5D5A37CC794A}"/>
              </a:ext>
            </a:extLst>
          </p:cNvPr>
          <p:cNvSpPr txBox="1"/>
          <p:nvPr/>
        </p:nvSpPr>
        <p:spPr>
          <a:xfrm>
            <a:off x="3147557" y="7580768"/>
            <a:ext cx="6506483" cy="3046988"/>
          </a:xfrm>
          <a:prstGeom prst="rect">
            <a:avLst/>
          </a:prstGeom>
          <a:noFill/>
        </p:spPr>
        <p:txBody>
          <a:bodyPr wrap="square" rtlCol="0">
            <a:spAutoFit/>
          </a:bodyPr>
          <a:lstStyle/>
          <a:p>
            <a:r>
              <a:rPr lang="en-US" sz="2800" b="1" dirty="0"/>
              <a:t>Crime:</a:t>
            </a:r>
            <a:r>
              <a:rPr lang="en-US" sz="2800" dirty="0"/>
              <a:t> Conspiracy to possess with intent to distribute multiple kilograms of cocaine.</a:t>
            </a:r>
          </a:p>
          <a:p>
            <a:endParaRPr lang="en-US" sz="2800" dirty="0"/>
          </a:p>
          <a:p>
            <a:endParaRPr lang="en-US" sz="2800" dirty="0"/>
          </a:p>
          <a:p>
            <a:r>
              <a:rPr lang="en-US" sz="2000" b="1" dirty="0"/>
              <a:t>Punishment:  </a:t>
            </a:r>
            <a:r>
              <a:rPr lang="en-US" sz="2000" dirty="0"/>
              <a:t>Three life without Parole (LWOP) sentences at the age of 23 for playing a minor role in two planned large drug deals – one of which did not take place – in which he was not the buyer, seller, or supplier of the drugs.</a:t>
            </a:r>
          </a:p>
        </p:txBody>
      </p:sp>
      <p:sp>
        <p:nvSpPr>
          <p:cNvPr id="13" name="TextBox 12">
            <a:extLst>
              <a:ext uri="{FF2B5EF4-FFF2-40B4-BE49-F238E27FC236}">
                <a16:creationId xmlns:a16="http://schemas.microsoft.com/office/drawing/2014/main" id="{B0EA239E-C44A-4A8C-8385-9B773E1A30A6}"/>
              </a:ext>
            </a:extLst>
          </p:cNvPr>
          <p:cNvSpPr txBox="1"/>
          <p:nvPr/>
        </p:nvSpPr>
        <p:spPr>
          <a:xfrm>
            <a:off x="3009899" y="11752323"/>
            <a:ext cx="6639409" cy="646331"/>
          </a:xfrm>
          <a:prstGeom prst="rect">
            <a:avLst/>
          </a:prstGeom>
          <a:noFill/>
        </p:spPr>
        <p:txBody>
          <a:bodyPr wrap="square">
            <a:spAutoFit/>
          </a:bodyPr>
          <a:lstStyle/>
          <a:p>
            <a:r>
              <a:rPr lang="en-US" dirty="0"/>
              <a:t>ACLU: Living Death, Life without Parole for Nonviolent Offenses, 2013, ACLU Foundation, Page 40 [might need to revisit this citation]</a:t>
            </a:r>
          </a:p>
        </p:txBody>
      </p:sp>
      <p:pic>
        <p:nvPicPr>
          <p:cNvPr id="9" name="Picture 8">
            <a:extLst>
              <a:ext uri="{FF2B5EF4-FFF2-40B4-BE49-F238E27FC236}">
                <a16:creationId xmlns:a16="http://schemas.microsoft.com/office/drawing/2014/main" id="{57A3A401-5E82-4A3D-9C19-CFFCD60FFA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611" y="1049277"/>
            <a:ext cx="6482698" cy="6525535"/>
          </a:xfrm>
          <a:prstGeom prst="rect">
            <a:avLst/>
          </a:prstGeom>
        </p:spPr>
      </p:pic>
    </p:spTree>
    <p:extLst>
      <p:ext uri="{BB962C8B-B14F-4D97-AF65-F5344CB8AC3E}">
        <p14:creationId xmlns:p14="http://schemas.microsoft.com/office/powerpoint/2010/main" val="3010987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54128B-57F7-4981-9994-49DDE3622ED9}"/>
              </a:ext>
            </a:extLst>
          </p:cNvPr>
          <p:cNvSpPr/>
          <p:nvPr/>
        </p:nvSpPr>
        <p:spPr>
          <a:xfrm>
            <a:off x="2990850" y="408901"/>
            <a:ext cx="6800850" cy="1212599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4316037-588C-4BF4-BFCE-07C243BFADDC}"/>
              </a:ext>
            </a:extLst>
          </p:cNvPr>
          <p:cNvSpPr txBox="1"/>
          <p:nvPr/>
        </p:nvSpPr>
        <p:spPr>
          <a:xfrm>
            <a:off x="3147558" y="408901"/>
            <a:ext cx="6506483" cy="646331"/>
          </a:xfrm>
          <a:prstGeom prst="rect">
            <a:avLst/>
          </a:prstGeom>
          <a:noFill/>
        </p:spPr>
        <p:txBody>
          <a:bodyPr wrap="square" rtlCol="0">
            <a:spAutoFit/>
          </a:bodyPr>
          <a:lstStyle/>
          <a:p>
            <a:r>
              <a:rPr lang="en-US" sz="3600" b="1" dirty="0"/>
              <a:t>Name: </a:t>
            </a:r>
            <a:r>
              <a:rPr lang="en-US" sz="3600" dirty="0"/>
              <a:t>Guy Frank</a:t>
            </a:r>
          </a:p>
        </p:txBody>
      </p:sp>
      <p:sp>
        <p:nvSpPr>
          <p:cNvPr id="20" name="TextBox 19">
            <a:extLst>
              <a:ext uri="{FF2B5EF4-FFF2-40B4-BE49-F238E27FC236}">
                <a16:creationId xmlns:a16="http://schemas.microsoft.com/office/drawing/2014/main" id="{3E3C4F7F-3330-4F3B-B3AA-5D5A37CC794A}"/>
              </a:ext>
            </a:extLst>
          </p:cNvPr>
          <p:cNvSpPr txBox="1"/>
          <p:nvPr/>
        </p:nvSpPr>
        <p:spPr>
          <a:xfrm>
            <a:off x="3147557" y="7580768"/>
            <a:ext cx="6506483" cy="3662541"/>
          </a:xfrm>
          <a:prstGeom prst="rect">
            <a:avLst/>
          </a:prstGeom>
          <a:noFill/>
        </p:spPr>
        <p:txBody>
          <a:bodyPr wrap="square" rtlCol="0">
            <a:spAutoFit/>
          </a:bodyPr>
          <a:lstStyle/>
          <a:p>
            <a:r>
              <a:rPr lang="en-US" sz="2800" b="1" dirty="0"/>
              <a:t>Crime: </a:t>
            </a:r>
            <a:r>
              <a:rPr lang="en-US" sz="2800" dirty="0"/>
              <a:t>Multiple previous offenses, the current offense, stealing 2 shirts considered a </a:t>
            </a:r>
            <a:r>
              <a:rPr lang="en-US" sz="2800"/>
              <a:t>felony before 2010</a:t>
            </a:r>
            <a:r>
              <a:rPr lang="en-US" sz="2800" dirty="0"/>
              <a:t>.</a:t>
            </a:r>
          </a:p>
          <a:p>
            <a:endParaRPr lang="en-US" sz="2800" dirty="0"/>
          </a:p>
          <a:p>
            <a:r>
              <a:rPr lang="en-US" sz="2000" b="1" dirty="0"/>
              <a:t>Punishment:  </a:t>
            </a:r>
            <a:r>
              <a:rPr lang="en-US" sz="2000" dirty="0"/>
              <a:t>Under Louisiana’s multiple offender law, Frank was sentenced to 23 years in prison, even though he had never committed a violent crime.  The Innocence Project New Orleans was able to appeal to the Orleans Parish District Attorney to secure Frank’s release from prison three years early.</a:t>
            </a:r>
          </a:p>
        </p:txBody>
      </p:sp>
      <p:sp>
        <p:nvSpPr>
          <p:cNvPr id="13" name="TextBox 12">
            <a:extLst>
              <a:ext uri="{FF2B5EF4-FFF2-40B4-BE49-F238E27FC236}">
                <a16:creationId xmlns:a16="http://schemas.microsoft.com/office/drawing/2014/main" id="{B0EA239E-C44A-4A8C-8385-9B773E1A30A6}"/>
              </a:ext>
            </a:extLst>
          </p:cNvPr>
          <p:cNvSpPr txBox="1"/>
          <p:nvPr/>
        </p:nvSpPr>
        <p:spPr>
          <a:xfrm>
            <a:off x="3009899" y="11752323"/>
            <a:ext cx="6639409" cy="646331"/>
          </a:xfrm>
          <a:prstGeom prst="rect">
            <a:avLst/>
          </a:prstGeom>
          <a:noFill/>
        </p:spPr>
        <p:txBody>
          <a:bodyPr wrap="square">
            <a:spAutoFit/>
          </a:bodyPr>
          <a:lstStyle/>
          <a:p>
            <a:r>
              <a:rPr lang="en-US" dirty="0"/>
              <a:t>https://www.wdsu.com/article/new-orleans-man-jailed-for-20-years-after-stealing-two-shirts-released-from-prison/36079733</a:t>
            </a:r>
          </a:p>
        </p:txBody>
      </p:sp>
      <p:pic>
        <p:nvPicPr>
          <p:cNvPr id="10" name="Picture 9">
            <a:extLst>
              <a:ext uri="{FF2B5EF4-FFF2-40B4-BE49-F238E27FC236}">
                <a16:creationId xmlns:a16="http://schemas.microsoft.com/office/drawing/2014/main" id="{E44AC5B1-F582-4806-B0A1-905CC4AC9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611" y="1055232"/>
            <a:ext cx="6482697" cy="6519580"/>
          </a:xfrm>
          <a:prstGeom prst="rect">
            <a:avLst/>
          </a:prstGeom>
        </p:spPr>
      </p:pic>
    </p:spTree>
    <p:extLst>
      <p:ext uri="{BB962C8B-B14F-4D97-AF65-F5344CB8AC3E}">
        <p14:creationId xmlns:p14="http://schemas.microsoft.com/office/powerpoint/2010/main" val="6876405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TotalTime>
  <Words>418</Words>
  <Application>Microsoft Office PowerPoint</Application>
  <PresentationFormat>Custom</PresentationFormat>
  <Paragraphs>22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Karlovich</dc:creator>
  <cp:lastModifiedBy>Nick Karlovich</cp:lastModifiedBy>
  <cp:revision>19</cp:revision>
  <dcterms:created xsi:type="dcterms:W3CDTF">2021-04-22T21:15:18Z</dcterms:created>
  <dcterms:modified xsi:type="dcterms:W3CDTF">2021-04-22T22:16:04Z</dcterms:modified>
</cp:coreProperties>
</file>