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</p:sldMasterIdLst>
  <p:notesMasterIdLst>
    <p:notesMasterId r:id="rId17"/>
  </p:notesMasterIdLst>
  <p:handoutMasterIdLst>
    <p:handoutMasterId r:id="rId18"/>
  </p:handoutMasterIdLst>
  <p:sldIdLst>
    <p:sldId id="649" r:id="rId3"/>
    <p:sldId id="278" r:id="rId4"/>
    <p:sldId id="901" r:id="rId5"/>
    <p:sldId id="543" r:id="rId6"/>
    <p:sldId id="908" r:id="rId7"/>
    <p:sldId id="921" r:id="rId8"/>
    <p:sldId id="909" r:id="rId9"/>
    <p:sldId id="876" r:id="rId10"/>
    <p:sldId id="911" r:id="rId11"/>
    <p:sldId id="923" r:id="rId12"/>
    <p:sldId id="257" r:id="rId13"/>
    <p:sldId id="258" r:id="rId14"/>
    <p:sldId id="922" r:id="rId15"/>
    <p:sldId id="259" r:id="rId16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DA7"/>
    <a:srgbClr val="7A8C8E"/>
    <a:srgbClr val="3494BA"/>
    <a:srgbClr val="58B6C0"/>
    <a:srgbClr val="7F7F7F"/>
    <a:srgbClr val="879BAA"/>
    <a:srgbClr val="009696"/>
    <a:srgbClr val="009494"/>
    <a:srgbClr val="37A8A8"/>
    <a:srgbClr val="9E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96" autoAdjust="0"/>
    <p:restoredTop sz="95890" autoAdjust="0"/>
  </p:normalViewPr>
  <p:slideViewPr>
    <p:cSldViewPr snapToGrid="0" snapToObjects="1">
      <p:cViewPr varScale="1">
        <p:scale>
          <a:sx n="151" d="100"/>
          <a:sy n="151" d="100"/>
        </p:scale>
        <p:origin x="144" y="396"/>
      </p:cViewPr>
      <p:guideLst>
        <p:guide orient="horz" pos="15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81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4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94DD2-0DDA-C24C-A772-AE987C62F897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DC8D-BEC2-D34A-81E1-6AC3BD4AB13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355E-6667-4DDF-A428-D6145CB392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7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7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01037" y="498590"/>
            <a:ext cx="8541926" cy="338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1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3E8041-E791-0E4E-878E-8511A55A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	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057196-7BEE-3D48-A354-EC7FA0C8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11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EEB21BB-7F03-4511-84E5-AA98AE214BC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A4F5E43-BB1E-4BEE-8647-A847399B8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3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B4D3C-D51D-4D0A-8135-7B659CDB8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AC4107-1FBE-45B0-82F4-8B6390581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850EF-71D5-48D9-B8A8-384D6A7A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DD1-6915-450B-BE50-B40359A6893D}" type="datetimeFigureOut">
              <a:rPr lang="de-CH" smtClean="0"/>
              <a:t>20.05.2020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8C99F8-2DFF-4A2E-9FE3-00914532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9EF0B-0529-41E0-85EF-1F3ADD11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AD35-BFC3-4378-97DB-8CBBC96258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817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6121A-7D16-4A8D-95EF-808377F7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3261A4-B093-4457-BBEF-7CB85FEF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E11C67-1CEB-416A-89A6-839514C8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DD1-6915-450B-BE50-B40359A6893D}" type="datetimeFigureOut">
              <a:rPr lang="de-CH" smtClean="0"/>
              <a:t>20.05.2020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0C1F7E-7159-49B3-AA72-6594CC11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646AA-380D-4CBB-B294-CF97FCBA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AD35-BFC3-4378-97DB-8CBBC96258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9875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64353-7B6E-48E8-B27C-5CA7C0D1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1201C7-CE52-4C68-B7CE-A9008A08C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D46EB-573C-4C4F-BFF0-26EC054F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DD1-6915-450B-BE50-B40359A6893D}" type="datetimeFigureOut">
              <a:rPr lang="de-CH" smtClean="0"/>
              <a:t>20.05.2020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C672D8-525A-42E8-AE3C-1F0F9B2B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6608DD-1A34-4BC1-BCA8-93DFFCF4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AD35-BFC3-4378-97DB-8CBBC96258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4802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477A9-CD78-4047-AA8E-793339D7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1DFCF-76FE-44E1-AF50-527938B72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A583F0-4602-45A7-856E-138120E90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E65AB4-2E5F-4D87-81CE-13A45A0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DD1-6915-450B-BE50-B40359A6893D}" type="datetimeFigureOut">
              <a:rPr lang="de-CH" smtClean="0"/>
              <a:t>20.05.2020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ED2E05-8474-49BC-AB85-8092B2E0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5CD85D-1267-4974-80ED-D4FF473B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AD35-BFC3-4378-97DB-8CBBC96258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3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831E9-FA25-451E-A9E0-005AEA29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97D638-EE77-4D1E-9570-4E600D28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37A637-D5FA-45F6-BC7A-F3EB6BC51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DFFAAE-BAC7-4679-A7E6-9CE4ED967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70BEF2-B408-4365-B823-E449F8F63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CB371E-8678-4A0A-82AD-2D0D6D4C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DD1-6915-450B-BE50-B40359A6893D}" type="datetimeFigureOut">
              <a:rPr lang="de-CH" smtClean="0"/>
              <a:t>20.05.2020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E95367-28B0-4E7F-9F9E-A407B343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BBD862-D813-4833-B41B-AFD7792B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AD35-BFC3-4378-97DB-8CBBC96258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2232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BFD8F-6CE7-4B81-B1A8-475B495D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93E35D-DFC8-45A7-B8BF-6ED54F6E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DD1-6915-450B-BE50-B40359A6893D}" type="datetimeFigureOut">
              <a:rPr lang="de-CH" smtClean="0"/>
              <a:t>20.05.2020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218721-CCF3-439A-BB4A-09306B2B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884E93-7CFE-474D-A1AD-B07B6D2C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AD35-BFC3-4378-97DB-8CBBC96258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5638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7A01FB-3C3B-4502-805D-21D3248F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DD1-6915-450B-BE50-B40359A6893D}" type="datetimeFigureOut">
              <a:rPr lang="de-CH" smtClean="0"/>
              <a:t>20.05.2020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988609-182C-46DB-8E13-8C2DCD8C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8964B2-A86A-41FE-8A74-7A971019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AD35-BFC3-4378-97DB-8CBBC96258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354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49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52C94-88A7-4DEA-9100-B43E3D18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CB4B60-7022-4E91-8F05-94E9A413A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41E9BE-CD02-41E9-9ED6-AAAEFA1EB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BF6552-FF96-407D-A34F-654408B9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DD1-6915-450B-BE50-B40359A6893D}" type="datetimeFigureOut">
              <a:rPr lang="de-CH" smtClean="0"/>
              <a:t>20.05.2020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E1BE6E-C71A-4B13-BCD8-5F8F592A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90BD8D-5971-419A-B218-7408C4B2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AD35-BFC3-4378-97DB-8CBBC96258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064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5B95D-D352-4C3B-B205-83B9381F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1E25BC9-58FF-432A-81E2-36F0353BD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581826-7E8A-48E3-B743-C1B6B986E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D4D11E-CB90-408B-8C34-A56932AE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DD1-6915-450B-BE50-B40359A6893D}" type="datetimeFigureOut">
              <a:rPr lang="de-CH" smtClean="0"/>
              <a:t>20.05.2020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2B3046-BAF4-445D-8653-0CF7022B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AC3D46-1D9A-476F-9CA4-8B694163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AD35-BFC3-4378-97DB-8CBBC96258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9046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80298-6317-4259-A7B7-D058952E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FDE00A-C899-4443-803C-6E8C4D3E5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5FC844-B56C-468C-92F0-02FF6E0E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DD1-6915-450B-BE50-B40359A6893D}" type="datetimeFigureOut">
              <a:rPr lang="de-CH" smtClean="0"/>
              <a:t>20.05.2020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F2A87C-1865-4539-A111-AE503AFD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CF53B-B074-4970-903A-3826CFF8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AD35-BFC3-4378-97DB-8CBBC96258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5968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4D707A-C5D6-45AB-A5BA-564E07635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AD384E-ED08-4E44-870E-9FE3114BE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3B668B-9B6C-43E8-AB79-A7DF0EF5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DD1-6915-450B-BE50-B40359A6893D}" type="datetimeFigureOut">
              <a:rPr lang="de-CH" smtClean="0"/>
              <a:t>20.05.2020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D789C-61A1-4B1A-8DF2-A6069D20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DDC9B-1F2F-452C-BF8F-1B1361A2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AD35-BFC3-4378-97DB-8CBBC96258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502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201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201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823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0644"/>
            <a:ext cx="4040188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00823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80644"/>
            <a:ext cx="4041775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r>
              <a:rPr lang="en-US" dirty="0"/>
              <a:t>www.bestppt.com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fld id="{D60D1EDE-7116-2443-9BDD-368CE5B3766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3466070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415382" y="1108869"/>
            <a:ext cx="4453731" cy="2928937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8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-85047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082FCB7-CDAE-6A49-A884-AD772A49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648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2.vml"/><Relationship Id="rId18" Type="http://schemas.openxmlformats.org/officeDocument/2006/relationships/image" Target="../media/image2.tif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5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536CBFC7-60D0-407D-A06E-3D6C4E3BEB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301902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Folie" r:id="rId17" imgW="395" imgH="394" progId="TCLayout.ActiveDocument.1">
                  <p:embed/>
                </p:oleObj>
              </mc:Choice>
              <mc:Fallback>
                <p:oleObj name="think-cell Folie" r:id="rId17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57BD5A73-272F-40DE-BC00-A40393DF6F6A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Raleway" panose="020B0503030101060003" pitchFamily="34" charset="0"/>
              <a:ea typeface="+mj-ea"/>
              <a:sym typeface="Raleway" panose="020B05030301010600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023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0D1EDE-7116-2443-9BDD-368CE5B3766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2" name="Date Placeholder 3"/>
          <p:cNvSpPr txBox="1">
            <a:spLocks/>
          </p:cNvSpPr>
          <p:nvPr userDrawn="1"/>
        </p:nvSpPr>
        <p:spPr>
          <a:xfrm>
            <a:off x="457200" y="4723820"/>
            <a:ext cx="2975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leway"/>
                <a:ea typeface="+mn-ea"/>
                <a:cs typeface="Raleway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0" dirty="0">
              <a:latin typeface="Calibri Light" panose="020F0302020204030204" pitchFamily="34" charset="0"/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6">
            <a:extLst>
              <a:ext uri="{FF2B5EF4-FFF2-40B4-BE49-F238E27FC236}">
                <a16:creationId xmlns:a16="http://schemas.microsoft.com/office/drawing/2014/main" id="{FAE1B2A2-79D6-4FA7-B4B8-DA9224FDA74C}"/>
              </a:ext>
            </a:extLst>
          </p:cNvPr>
          <p:cNvCxnSpPr/>
          <p:nvPr userDrawn="1"/>
        </p:nvCxnSpPr>
        <p:spPr>
          <a:xfrm flipH="1">
            <a:off x="412934" y="4618709"/>
            <a:ext cx="831813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3E83B27-8EA7-854C-8EE6-1287C65D04ED}"/>
              </a:ext>
            </a:extLst>
          </p:cNvPr>
          <p:cNvGrpSpPr/>
          <p:nvPr userDrawn="1"/>
        </p:nvGrpSpPr>
        <p:grpSpPr>
          <a:xfrm>
            <a:off x="8030094" y="88469"/>
            <a:ext cx="673331" cy="704427"/>
            <a:chOff x="8030094" y="88469"/>
            <a:chExt cx="673331" cy="704427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0C149C7-CAE4-7A4F-B29D-A98F80DE8653}"/>
                </a:ext>
              </a:extLst>
            </p:cNvPr>
            <p:cNvSpPr/>
            <p:nvPr userDrawn="1"/>
          </p:nvSpPr>
          <p:spPr>
            <a:xfrm>
              <a:off x="8030094" y="88469"/>
              <a:ext cx="673331" cy="665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724A08A2-62FB-5D45-86AD-C8E5C9B95B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8153585" y="130724"/>
              <a:ext cx="416840" cy="416840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1299489-DBE3-9445-80F3-4F0943E9E41C}"/>
                </a:ext>
              </a:extLst>
            </p:cNvPr>
            <p:cNvSpPr txBox="1"/>
            <p:nvPr userDrawn="1"/>
          </p:nvSpPr>
          <p:spPr>
            <a:xfrm>
              <a:off x="8178524" y="562064"/>
              <a:ext cx="416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dirty="0"/>
                <a:t>HSG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52" r:id="rId5"/>
    <p:sldLayoutId id="2147483653" r:id="rId6"/>
    <p:sldLayoutId id="2147483666" r:id="rId7"/>
    <p:sldLayoutId id="2147483668" r:id="rId8"/>
    <p:sldLayoutId id="2147483667" r:id="rId9"/>
    <p:sldLayoutId id="2147483660" r:id="rId10"/>
    <p:sldLayoutId id="2147483663" r:id="rId11"/>
    <p:sldLayoutId id="2147483669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Raleway"/>
          <a:ea typeface="+mn-ea"/>
          <a:cs typeface="Raleway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Raleway"/>
          <a:ea typeface="+mn-ea"/>
          <a:cs typeface="Raleway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Raleway"/>
          <a:ea typeface="+mn-ea"/>
          <a:cs typeface="Raleway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Raleway"/>
          <a:ea typeface="+mn-ea"/>
          <a:cs typeface="Raleway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E31C51EE-30CC-4F91-A6FD-94D6263CAF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851981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Folie" r:id="rId16" imgW="395" imgH="394" progId="TCLayout.ActiveDocument.1">
                  <p:embed/>
                </p:oleObj>
              </mc:Choice>
              <mc:Fallback>
                <p:oleObj name="think-cell Folie" r:id="rId1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34B08E22-8CE6-499F-A63A-A8612E05ABC7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21FBEF-329A-4E0A-BCC8-943F9ACD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AE56C0-D028-4EB1-936F-1D995D3FB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0FA4D5-11FF-4177-9560-EDC54547A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AADD1-6915-450B-BE50-B40359A6893D}" type="datetimeFigureOut">
              <a:rPr lang="de-CH" smtClean="0"/>
              <a:t>20.05.2020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9D07ED-54C5-4E35-B166-95BC2294C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18812-D691-44DB-BEC7-4D3ABBBFA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7AD35-BFC3-4378-97DB-8CBBC96258D3}" type="slidenum">
              <a:rPr lang="de-CH" smtClean="0"/>
              <a:t>‹Nr.›</a:t>
            </a:fld>
            <a:endParaRPr lang="de-CH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9A30151-05C9-4429-8A6E-7431989B36E4}"/>
              </a:ext>
            </a:extLst>
          </p:cNvPr>
          <p:cNvGrpSpPr/>
          <p:nvPr userDrawn="1"/>
        </p:nvGrpSpPr>
        <p:grpSpPr>
          <a:xfrm>
            <a:off x="8030094" y="88469"/>
            <a:ext cx="673331" cy="704427"/>
            <a:chOff x="8030094" y="88469"/>
            <a:chExt cx="673331" cy="704427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84A1093-16E4-42FB-8EA6-B827400CA55A}"/>
                </a:ext>
              </a:extLst>
            </p:cNvPr>
            <p:cNvSpPr/>
            <p:nvPr userDrawn="1"/>
          </p:nvSpPr>
          <p:spPr>
            <a:xfrm>
              <a:off x="8030094" y="88469"/>
              <a:ext cx="673331" cy="665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3269550A-EDD9-43BE-86F7-5FB6F64839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153585" y="130724"/>
              <a:ext cx="416840" cy="41684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5282AD6-4AC8-4389-B0AA-A44A09F400B4}"/>
                </a:ext>
              </a:extLst>
            </p:cNvPr>
            <p:cNvSpPr txBox="1"/>
            <p:nvPr userDrawn="1"/>
          </p:nvSpPr>
          <p:spPr>
            <a:xfrm>
              <a:off x="8178524" y="562064"/>
              <a:ext cx="416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dirty="0"/>
                <a:t>HSG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21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9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2.png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3" Type="http://schemas.openxmlformats.org/officeDocument/2006/relationships/image" Target="../media/image37.svg"/><Relationship Id="rId21" Type="http://schemas.openxmlformats.org/officeDocument/2006/relationships/image" Target="../media/image53.png"/><Relationship Id="rId7" Type="http://schemas.openxmlformats.org/officeDocument/2006/relationships/image" Target="../media/image31.sv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" Type="http://schemas.openxmlformats.org/officeDocument/2006/relationships/image" Target="../media/image36.png"/><Relationship Id="rId16" Type="http://schemas.openxmlformats.org/officeDocument/2006/relationships/image" Target="../media/image48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43.png"/><Relationship Id="rId24" Type="http://schemas.openxmlformats.org/officeDocument/2006/relationships/image" Target="../media/image56.svg"/><Relationship Id="rId5" Type="http://schemas.openxmlformats.org/officeDocument/2006/relationships/image" Target="../media/image39.sv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svg"/><Relationship Id="rId19" Type="http://schemas.openxmlformats.org/officeDocument/2006/relationships/image" Target="../media/image51.svg"/><Relationship Id="rId4" Type="http://schemas.openxmlformats.org/officeDocument/2006/relationships/image" Target="../media/image38.png"/><Relationship Id="rId9" Type="http://schemas.openxmlformats.org/officeDocument/2006/relationships/image" Target="../media/image41.svg"/><Relationship Id="rId14" Type="http://schemas.openxmlformats.org/officeDocument/2006/relationships/image" Target="../media/image46.svg"/><Relationship Id="rId22" Type="http://schemas.openxmlformats.org/officeDocument/2006/relationships/image" Target="../media/image5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9435744D-CB8B-4760-B3F5-2EF59F05A943}"/>
              </a:ext>
            </a:extLst>
          </p:cNvPr>
          <p:cNvSpPr/>
          <p:nvPr/>
        </p:nvSpPr>
        <p:spPr>
          <a:xfrm>
            <a:off x="-35398" y="-24474"/>
            <a:ext cx="9209451" cy="5190696"/>
          </a:xfrm>
          <a:prstGeom prst="rect">
            <a:avLst/>
          </a:prstGeom>
          <a:gradFill>
            <a:gsLst>
              <a:gs pos="15000">
                <a:srgbClr val="009696">
                  <a:alpha val="18000"/>
                  <a:lumMod val="72000"/>
                </a:srgb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hteck 9">
            <a:extLst>
              <a:ext uri="{FF2B5EF4-FFF2-40B4-BE49-F238E27FC236}">
                <a16:creationId xmlns:a16="http://schemas.microsoft.com/office/drawing/2014/main" id="{8AA0149E-39F5-4D24-A8CC-1293EE0A4575}"/>
              </a:ext>
            </a:extLst>
          </p:cNvPr>
          <p:cNvSpPr/>
          <p:nvPr/>
        </p:nvSpPr>
        <p:spPr>
          <a:xfrm>
            <a:off x="99748" y="2399607"/>
            <a:ext cx="8927365" cy="1922527"/>
          </a:xfrm>
          <a:custGeom>
            <a:avLst/>
            <a:gdLst>
              <a:gd name="connsiteX0" fmla="*/ 0 w 9144000"/>
              <a:gd name="connsiteY0" fmla="*/ 0 h 2487879"/>
              <a:gd name="connsiteX1" fmla="*/ 9144000 w 9144000"/>
              <a:gd name="connsiteY1" fmla="*/ 0 h 2487879"/>
              <a:gd name="connsiteX2" fmla="*/ 9144000 w 9144000"/>
              <a:gd name="connsiteY2" fmla="*/ 2487879 h 2487879"/>
              <a:gd name="connsiteX3" fmla="*/ 0 w 9144000"/>
              <a:gd name="connsiteY3" fmla="*/ 2487879 h 2487879"/>
              <a:gd name="connsiteX4" fmla="*/ 0 w 9144000"/>
              <a:gd name="connsiteY4" fmla="*/ 0 h 2487879"/>
              <a:gd name="connsiteX0" fmla="*/ 1050587 w 9144000"/>
              <a:gd name="connsiteY0" fmla="*/ 0 h 2507334"/>
              <a:gd name="connsiteX1" fmla="*/ 9144000 w 9144000"/>
              <a:gd name="connsiteY1" fmla="*/ 19455 h 2507334"/>
              <a:gd name="connsiteX2" fmla="*/ 9144000 w 9144000"/>
              <a:gd name="connsiteY2" fmla="*/ 2507334 h 2507334"/>
              <a:gd name="connsiteX3" fmla="*/ 0 w 9144000"/>
              <a:gd name="connsiteY3" fmla="*/ 2507334 h 2507334"/>
              <a:gd name="connsiteX4" fmla="*/ 1050587 w 9144000"/>
              <a:gd name="connsiteY4" fmla="*/ 0 h 2507334"/>
              <a:gd name="connsiteX0" fmla="*/ 1050587 w 9144000"/>
              <a:gd name="connsiteY0" fmla="*/ 0 h 2526789"/>
              <a:gd name="connsiteX1" fmla="*/ 9144000 w 9144000"/>
              <a:gd name="connsiteY1" fmla="*/ 19455 h 2526789"/>
              <a:gd name="connsiteX2" fmla="*/ 8346332 w 9144000"/>
              <a:gd name="connsiteY2" fmla="*/ 2526789 h 2526789"/>
              <a:gd name="connsiteX3" fmla="*/ 0 w 9144000"/>
              <a:gd name="connsiteY3" fmla="*/ 2507334 h 2526789"/>
              <a:gd name="connsiteX4" fmla="*/ 1050587 w 9144000"/>
              <a:gd name="connsiteY4" fmla="*/ 0 h 2526789"/>
              <a:gd name="connsiteX0" fmla="*/ 1067646 w 9161059"/>
              <a:gd name="connsiteY0" fmla="*/ 0 h 2560600"/>
              <a:gd name="connsiteX1" fmla="*/ 9161059 w 9161059"/>
              <a:gd name="connsiteY1" fmla="*/ 19455 h 2560600"/>
              <a:gd name="connsiteX2" fmla="*/ 8363391 w 9161059"/>
              <a:gd name="connsiteY2" fmla="*/ 2526789 h 2560600"/>
              <a:gd name="connsiteX3" fmla="*/ 0 w 9161059"/>
              <a:gd name="connsiteY3" fmla="*/ 2560600 h 2560600"/>
              <a:gd name="connsiteX4" fmla="*/ 1067646 w 9161059"/>
              <a:gd name="connsiteY4" fmla="*/ 0 h 2560600"/>
              <a:gd name="connsiteX0" fmla="*/ 1076175 w 9169588"/>
              <a:gd name="connsiteY0" fmla="*/ 0 h 2542844"/>
              <a:gd name="connsiteX1" fmla="*/ 9169588 w 9169588"/>
              <a:gd name="connsiteY1" fmla="*/ 19455 h 2542844"/>
              <a:gd name="connsiteX2" fmla="*/ 8371920 w 9169588"/>
              <a:gd name="connsiteY2" fmla="*/ 2526789 h 2542844"/>
              <a:gd name="connsiteX3" fmla="*/ 0 w 9169588"/>
              <a:gd name="connsiteY3" fmla="*/ 2542844 h 2542844"/>
              <a:gd name="connsiteX4" fmla="*/ 1076175 w 9169588"/>
              <a:gd name="connsiteY4" fmla="*/ 0 h 254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588" h="2542844">
                <a:moveTo>
                  <a:pt x="1076175" y="0"/>
                </a:moveTo>
                <a:lnTo>
                  <a:pt x="9169588" y="19455"/>
                </a:lnTo>
                <a:lnTo>
                  <a:pt x="8371920" y="2526789"/>
                </a:lnTo>
                <a:lnTo>
                  <a:pt x="0" y="2542844"/>
                </a:lnTo>
                <a:lnTo>
                  <a:pt x="1076175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rgbClr val="002060"/>
                </a:solidFill>
                <a:latin typeface="Helvetica Neue" charset="0"/>
                <a:ea typeface="Helvetica Neue" charset="0"/>
                <a:cs typeface="Helvetica Neue" charset="0"/>
              </a:rPr>
              <a:t>Abschlussprojekt</a:t>
            </a:r>
            <a:endParaRPr lang="en-US" sz="2800" dirty="0">
              <a:solidFill>
                <a:srgbClr val="00206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de-DE" sz="2800" b="1" i="1" dirty="0">
                <a:solidFill>
                  <a:srgbClr val="002060"/>
                </a:solidFill>
                <a:latin typeface="Helvetica Neue" charset="0"/>
                <a:ea typeface="Helvetica Neue" charset="0"/>
                <a:cs typeface="Helvetica Neue" charset="0"/>
              </a:rPr>
              <a:t>Prämienrechner</a:t>
            </a:r>
          </a:p>
          <a:p>
            <a:pPr algn="ctr"/>
            <a:endParaRPr lang="de-DE" sz="900" b="1" i="1" dirty="0">
              <a:solidFill>
                <a:srgbClr val="00206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de-DE" sz="1400" dirty="0">
                <a:solidFill>
                  <a:srgbClr val="002060"/>
                </a:solidFill>
              </a:rPr>
              <a:t>Florian </a:t>
            </a:r>
            <a:r>
              <a:rPr lang="de-DE" sz="1400" b="1" dirty="0">
                <a:solidFill>
                  <a:srgbClr val="002060"/>
                </a:solidFill>
              </a:rPr>
              <a:t>Blaser</a:t>
            </a:r>
            <a:r>
              <a:rPr lang="de-DE" sz="1400" dirty="0">
                <a:solidFill>
                  <a:srgbClr val="002060"/>
                </a:solidFill>
              </a:rPr>
              <a:t> – Arpad </a:t>
            </a:r>
            <a:r>
              <a:rPr lang="de-DE" sz="1400" b="1" dirty="0">
                <a:solidFill>
                  <a:srgbClr val="002060"/>
                </a:solidFill>
              </a:rPr>
              <a:t>Gerber</a:t>
            </a:r>
            <a:r>
              <a:rPr lang="de-DE" sz="1400" dirty="0">
                <a:solidFill>
                  <a:srgbClr val="002060"/>
                </a:solidFill>
              </a:rPr>
              <a:t> – Tim </a:t>
            </a:r>
            <a:r>
              <a:rPr lang="de-DE" sz="1400" b="1" dirty="0" err="1">
                <a:solidFill>
                  <a:srgbClr val="002060"/>
                </a:solidFill>
              </a:rPr>
              <a:t>Neuschwander</a:t>
            </a:r>
            <a:r>
              <a:rPr lang="de-DE" sz="1400" dirty="0">
                <a:solidFill>
                  <a:srgbClr val="002060"/>
                </a:solidFill>
              </a:rPr>
              <a:t> – Nicolas </a:t>
            </a:r>
            <a:r>
              <a:rPr lang="de-DE" sz="1400" b="1" dirty="0">
                <a:solidFill>
                  <a:srgbClr val="002060"/>
                </a:solidFill>
              </a:rPr>
              <a:t>Schuler  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71A00FA-DF7F-784F-A618-EBBDD3941894}"/>
              </a:ext>
            </a:extLst>
          </p:cNvPr>
          <p:cNvGrpSpPr/>
          <p:nvPr/>
        </p:nvGrpSpPr>
        <p:grpSpPr>
          <a:xfrm>
            <a:off x="8015454" y="71219"/>
            <a:ext cx="673331" cy="704427"/>
            <a:chOff x="8030094" y="88469"/>
            <a:chExt cx="673331" cy="704427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B985E11-1432-FD43-B82F-0D8738889A66}"/>
                </a:ext>
              </a:extLst>
            </p:cNvPr>
            <p:cNvSpPr/>
            <p:nvPr userDrawn="1"/>
          </p:nvSpPr>
          <p:spPr>
            <a:xfrm>
              <a:off x="8030094" y="88469"/>
              <a:ext cx="673331" cy="665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A672C9F5-AA00-A548-B9A6-53FFB6E2B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153585" y="130724"/>
              <a:ext cx="416840" cy="416840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375062F-9ED0-A74A-B253-BBECBFCDF2F6}"/>
                </a:ext>
              </a:extLst>
            </p:cNvPr>
            <p:cNvSpPr txBox="1"/>
            <p:nvPr userDrawn="1"/>
          </p:nvSpPr>
          <p:spPr>
            <a:xfrm>
              <a:off x="8178524" y="562064"/>
              <a:ext cx="416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dirty="0"/>
                <a:t>HSG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493004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0B96620-D994-42DF-A260-F92AA57891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39781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E465758-4610-4A75-AE1E-6EFC8B37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3773"/>
            <a:ext cx="6096000" cy="356085"/>
          </a:xfrm>
        </p:spPr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A164AD-A852-41C6-B440-CE980B0B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8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0E5F8EC-77C9-49FF-86BE-A0D8DE1CE58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8713151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0E5F8EC-77C9-49FF-86BE-A0D8DE1CE5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2EE09C34-9DA8-4656-B30C-6407294B4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8830" y="665370"/>
            <a:ext cx="3506338" cy="382758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FACD770-9537-455F-A57A-645FA4440849}"/>
              </a:ext>
            </a:extLst>
          </p:cNvPr>
          <p:cNvSpPr txBox="1"/>
          <p:nvPr/>
        </p:nvSpPr>
        <p:spPr>
          <a:xfrm>
            <a:off x="1424046" y="111372"/>
            <a:ext cx="6295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Performance Random Forest (</a:t>
            </a:r>
            <a:r>
              <a:rPr lang="de-DE" sz="3000" dirty="0" err="1">
                <a:solidFill>
                  <a:schemeClr val="bg1"/>
                </a:solidFill>
              </a:rPr>
              <a:t>test</a:t>
            </a:r>
            <a:r>
              <a:rPr lang="de-DE" sz="3000" dirty="0">
                <a:solidFill>
                  <a:schemeClr val="bg1"/>
                </a:solidFill>
              </a:rPr>
              <a:t> </a:t>
            </a:r>
            <a:r>
              <a:rPr lang="de-DE" sz="3000" dirty="0" err="1">
                <a:solidFill>
                  <a:schemeClr val="bg1"/>
                </a:solidFill>
              </a:rPr>
              <a:t>data</a:t>
            </a:r>
            <a:r>
              <a:rPr lang="de-DE" sz="3000" dirty="0">
                <a:solidFill>
                  <a:schemeClr val="bg1"/>
                </a:solidFill>
              </a:rPr>
              <a:t>)</a:t>
            </a:r>
            <a:endParaRPr lang="de-CH" sz="3000" dirty="0">
              <a:solidFill>
                <a:schemeClr val="bg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5D06867-A02F-4F4C-BA8E-CB183A1BB1F5}"/>
              </a:ext>
            </a:extLst>
          </p:cNvPr>
          <p:cNvSpPr/>
          <p:nvPr/>
        </p:nvSpPr>
        <p:spPr>
          <a:xfrm>
            <a:off x="8241102" y="598098"/>
            <a:ext cx="276045" cy="123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631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0E5F8EC-77C9-49FF-86BE-A0D8DE1CE58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6026803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0E5F8EC-77C9-49FF-86BE-A0D8DE1CE5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>
            <a:extLst>
              <a:ext uri="{FF2B5EF4-FFF2-40B4-BE49-F238E27FC236}">
                <a16:creationId xmlns:a16="http://schemas.microsoft.com/office/drawing/2014/main" id="{C34BC3EA-1286-466E-96BF-5C2AA7C936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8817"/>
          <a:stretch/>
        </p:blipFill>
        <p:spPr>
          <a:xfrm>
            <a:off x="3664507" y="1996015"/>
            <a:ext cx="1797383" cy="53091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84D8C39-103A-4610-96CA-35A935DB3798}"/>
              </a:ext>
            </a:extLst>
          </p:cNvPr>
          <p:cNvSpPr txBox="1"/>
          <p:nvPr/>
        </p:nvSpPr>
        <p:spPr>
          <a:xfrm>
            <a:off x="342900" y="92031"/>
            <a:ext cx="7377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Performance lineares Modell (</a:t>
            </a:r>
            <a:r>
              <a:rPr lang="de-DE" sz="3000" dirty="0" err="1">
                <a:solidFill>
                  <a:schemeClr val="bg1"/>
                </a:solidFill>
              </a:rPr>
              <a:t>test</a:t>
            </a:r>
            <a:r>
              <a:rPr lang="de-DE" sz="3000" dirty="0">
                <a:solidFill>
                  <a:schemeClr val="bg1"/>
                </a:solidFill>
              </a:rPr>
              <a:t> </a:t>
            </a:r>
            <a:r>
              <a:rPr lang="de-DE" sz="3000" dirty="0" err="1">
                <a:solidFill>
                  <a:schemeClr val="bg1"/>
                </a:solidFill>
              </a:rPr>
              <a:t>data</a:t>
            </a:r>
            <a:r>
              <a:rPr lang="de-DE" sz="3000" dirty="0">
                <a:solidFill>
                  <a:schemeClr val="bg1"/>
                </a:solidFill>
              </a:rPr>
              <a:t>)</a:t>
            </a:r>
            <a:endParaRPr lang="de-CH" sz="3000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8A44ACC-10FC-41F2-9CA7-8BDF070225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316"/>
          <a:stretch/>
        </p:blipFill>
        <p:spPr>
          <a:xfrm>
            <a:off x="3664507" y="2733964"/>
            <a:ext cx="1805652" cy="5309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3890224-AE13-4097-BB36-12B23DABA1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4507" y="1258066"/>
            <a:ext cx="1814988" cy="53091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6C5E7B2-7E8D-4091-853A-CC85DB132E4E}"/>
              </a:ext>
            </a:extLst>
          </p:cNvPr>
          <p:cNvSpPr/>
          <p:nvPr/>
        </p:nvSpPr>
        <p:spPr>
          <a:xfrm>
            <a:off x="8241102" y="598098"/>
            <a:ext cx="276045" cy="123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88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0E5F8EC-77C9-49FF-86BE-A0D8DE1CE58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0E5F8EC-77C9-49FF-86BE-A0D8DE1CE5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B84D8C39-103A-4610-96CA-35A935DB3798}"/>
              </a:ext>
            </a:extLst>
          </p:cNvPr>
          <p:cNvSpPr txBox="1"/>
          <p:nvPr/>
        </p:nvSpPr>
        <p:spPr>
          <a:xfrm>
            <a:off x="1565030" y="108942"/>
            <a:ext cx="5439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Koeffizienten lineares Modell</a:t>
            </a:r>
            <a:endParaRPr lang="de-CH" sz="3000" dirty="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AE9C6E4-83D9-4883-91DC-ECE4FE21C361}"/>
              </a:ext>
            </a:extLst>
          </p:cNvPr>
          <p:cNvSpPr/>
          <p:nvPr/>
        </p:nvSpPr>
        <p:spPr>
          <a:xfrm>
            <a:off x="8241102" y="598098"/>
            <a:ext cx="276045" cy="123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452ECA3-F9B7-4611-A5D5-38A009160A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730" b="20729"/>
          <a:stretch/>
        </p:blipFill>
        <p:spPr>
          <a:xfrm>
            <a:off x="798778" y="967874"/>
            <a:ext cx="7546445" cy="2970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A75EDCB-C3FE-40C4-8E9B-F55D67C9C985}"/>
                  </a:ext>
                </a:extLst>
              </p:cNvPr>
              <p:cNvSpPr txBox="1"/>
              <p:nvPr/>
            </p:nvSpPr>
            <p:spPr>
              <a:xfrm>
                <a:off x="5725927" y="4427279"/>
                <a:ext cx="31394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 dirty="0">
                    <a:solidFill>
                      <a:schemeClr val="bg1"/>
                    </a:solidFill>
                  </a:rPr>
                  <a:t>Abschätzung des Effekts (Log-Transformation):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900" dirty="0">
                        <a:solidFill>
                          <a:schemeClr val="bg1"/>
                        </a:solidFill>
                      </a:rPr>
                      <m:t>Δ</m:t>
                    </m:r>
                    <m:r>
                      <m:rPr>
                        <m:nor/>
                      </m:rPr>
                      <a:rPr lang="de-DE" sz="900" dirty="0">
                        <a:solidFill>
                          <a:schemeClr val="bg1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de-DE" sz="900" dirty="0">
                        <a:solidFill>
                          <a:schemeClr val="bg1"/>
                        </a:solidFill>
                      </a:rPr>
                      <m:t> ≈ 100 ∗</m:t>
                    </m:r>
                    <m:sSub>
                      <m:sSubPr>
                        <m:ctrlPr>
                          <a:rPr lang="de-DE" sz="9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9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9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de-DE" sz="900" dirty="0">
                        <a:solidFill>
                          <a:schemeClr val="bg1"/>
                        </a:solidFill>
                      </a:rPr>
                      <m:t>  %</m:t>
                    </m:r>
                  </m:oMath>
                </a14:m>
                <a:endParaRPr lang="de-CH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A75EDCB-C3FE-40C4-8E9B-F55D67C9C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927" y="4427279"/>
                <a:ext cx="3139440" cy="230832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8C12FCE3-46AA-496B-8947-2D127B8ED9C8}"/>
              </a:ext>
            </a:extLst>
          </p:cNvPr>
          <p:cNvSpPr txBox="1"/>
          <p:nvPr/>
        </p:nvSpPr>
        <p:spPr>
          <a:xfrm>
            <a:off x="2616059" y="4035088"/>
            <a:ext cx="33375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solidFill>
                  <a:schemeClr val="bg1"/>
                </a:solidFill>
              </a:rPr>
              <a:t>Unterschied falls </a:t>
            </a:r>
            <a:r>
              <a:rPr lang="de-DE" sz="1350" dirty="0" err="1">
                <a:solidFill>
                  <a:schemeClr val="bg1"/>
                </a:solidFill>
              </a:rPr>
              <a:t>pred</a:t>
            </a:r>
            <a:r>
              <a:rPr lang="de-DE" sz="1350" dirty="0">
                <a:solidFill>
                  <a:schemeClr val="bg1"/>
                </a:solidFill>
              </a:rPr>
              <a:t> = 1 ungefähr 500 Euro!</a:t>
            </a:r>
            <a:endParaRPr lang="de-CH" sz="1350" dirty="0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8F70F68-E40E-462F-93B5-4043066290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107" b="95566"/>
          <a:stretch/>
        </p:blipFill>
        <p:spPr>
          <a:xfrm>
            <a:off x="2150005" y="683916"/>
            <a:ext cx="4843990" cy="2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3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0E5F8EC-77C9-49FF-86BE-A0D8DE1CE58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6200491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0E5F8EC-77C9-49FF-86BE-A0D8DE1CE5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B84D8C39-103A-4610-96CA-35A935DB3798}"/>
              </a:ext>
            </a:extLst>
          </p:cNvPr>
          <p:cNvSpPr txBox="1"/>
          <p:nvPr/>
        </p:nvSpPr>
        <p:spPr>
          <a:xfrm>
            <a:off x="1565030" y="108942"/>
            <a:ext cx="4221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P&amp;L (</a:t>
            </a:r>
            <a:r>
              <a:rPr lang="de-DE" sz="3000" dirty="0" err="1">
                <a:solidFill>
                  <a:schemeClr val="bg1"/>
                </a:solidFill>
              </a:rPr>
              <a:t>test</a:t>
            </a:r>
            <a:r>
              <a:rPr lang="de-DE" sz="3000" dirty="0">
                <a:solidFill>
                  <a:schemeClr val="bg1"/>
                </a:solidFill>
              </a:rPr>
              <a:t> </a:t>
            </a:r>
            <a:r>
              <a:rPr lang="de-DE" sz="3000" dirty="0" err="1">
                <a:solidFill>
                  <a:schemeClr val="bg1"/>
                </a:solidFill>
              </a:rPr>
              <a:t>data</a:t>
            </a:r>
            <a:r>
              <a:rPr lang="de-DE" sz="3000" dirty="0">
                <a:solidFill>
                  <a:schemeClr val="bg1"/>
                </a:solidFill>
              </a:rPr>
              <a:t>)</a:t>
            </a:r>
            <a:endParaRPr lang="de-CH" sz="3000" dirty="0">
              <a:solidFill>
                <a:schemeClr val="bg1"/>
              </a:solidFill>
            </a:endParaRPr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9AC7BFC-9701-425C-8E59-E1AD70CD3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29" y="1099564"/>
            <a:ext cx="5434742" cy="3380996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AE9C6E4-83D9-4883-91DC-ECE4FE21C361}"/>
              </a:ext>
            </a:extLst>
          </p:cNvPr>
          <p:cNvSpPr/>
          <p:nvPr/>
        </p:nvSpPr>
        <p:spPr>
          <a:xfrm>
            <a:off x="8241102" y="598098"/>
            <a:ext cx="276045" cy="123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93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E990F2E6-4733-45F9-BEAD-5424DE9984E1}"/>
              </a:ext>
            </a:extLst>
          </p:cNvPr>
          <p:cNvSpPr/>
          <p:nvPr/>
        </p:nvSpPr>
        <p:spPr>
          <a:xfrm>
            <a:off x="0" y="0"/>
            <a:ext cx="6717323" cy="5143500"/>
          </a:xfrm>
          <a:prstGeom prst="rtTriangl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Raleway"/>
            </a:endParaRPr>
          </a:p>
        </p:txBody>
      </p:sp>
      <p:sp>
        <p:nvSpPr>
          <p:cNvPr id="32" name="Right Triangle 5">
            <a:extLst>
              <a:ext uri="{FF2B5EF4-FFF2-40B4-BE49-F238E27FC236}">
                <a16:creationId xmlns:a16="http://schemas.microsoft.com/office/drawing/2014/main" id="{BBF4CBC7-273E-4355-8E23-C0B6166D06A6}"/>
              </a:ext>
            </a:extLst>
          </p:cNvPr>
          <p:cNvSpPr/>
          <p:nvPr/>
        </p:nvSpPr>
        <p:spPr>
          <a:xfrm>
            <a:off x="3651" y="0"/>
            <a:ext cx="6713672" cy="5143500"/>
          </a:xfrm>
          <a:prstGeom prst="rtTriangle">
            <a:avLst/>
          </a:prstGeom>
          <a:gradFill>
            <a:gsLst>
              <a:gs pos="15000">
                <a:schemeClr val="accent1">
                  <a:lumMod val="75000"/>
                  <a:alpha val="3200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Raleway"/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C496689-AF8E-C849-AA7C-FBC042E1B03C}"/>
              </a:ext>
            </a:extLst>
          </p:cNvPr>
          <p:cNvGrpSpPr/>
          <p:nvPr/>
        </p:nvGrpSpPr>
        <p:grpSpPr>
          <a:xfrm>
            <a:off x="8028558" y="89169"/>
            <a:ext cx="673331" cy="704427"/>
            <a:chOff x="8030094" y="88469"/>
            <a:chExt cx="673331" cy="704427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FA45BF23-98E9-DA4C-9467-D0532FA04F1C}"/>
                </a:ext>
              </a:extLst>
            </p:cNvPr>
            <p:cNvSpPr/>
            <p:nvPr userDrawn="1"/>
          </p:nvSpPr>
          <p:spPr>
            <a:xfrm>
              <a:off x="8030094" y="88469"/>
              <a:ext cx="673331" cy="665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8757272C-197A-314F-8606-773A8121E1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153585" y="130724"/>
              <a:ext cx="416840" cy="416840"/>
            </a:xfrm>
            <a:prstGeom prst="rect">
              <a:avLst/>
            </a:prstGeom>
          </p:spPr>
        </p:pic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6B08C61-36A9-6B4E-A21A-3BF9558DB89D}"/>
                </a:ext>
              </a:extLst>
            </p:cNvPr>
            <p:cNvSpPr txBox="1"/>
            <p:nvPr userDrawn="1"/>
          </p:nvSpPr>
          <p:spPr>
            <a:xfrm>
              <a:off x="8178524" y="562064"/>
              <a:ext cx="416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/>
                <a:t>HSG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C14D3A2-1726-0F40-B4D8-2A82266CEC4A}"/>
              </a:ext>
            </a:extLst>
          </p:cNvPr>
          <p:cNvGrpSpPr/>
          <p:nvPr/>
        </p:nvGrpSpPr>
        <p:grpSpPr>
          <a:xfrm>
            <a:off x="664731" y="562764"/>
            <a:ext cx="3483000" cy="528638"/>
            <a:chOff x="442896" y="269395"/>
            <a:chExt cx="3483000" cy="528638"/>
          </a:xfrm>
        </p:grpSpPr>
        <p:sp>
          <p:nvSpPr>
            <p:cNvPr id="12" name="Rounded Rectangle 11"/>
            <p:cNvSpPr/>
            <p:nvPr/>
          </p:nvSpPr>
          <p:spPr>
            <a:xfrm>
              <a:off x="442896" y="269395"/>
              <a:ext cx="3483000" cy="52863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64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latin typeface="Raleway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64285" y="269395"/>
              <a:ext cx="528638" cy="52863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>
                  <a:latin typeface="Raleway"/>
                </a:rPr>
                <a:t>01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25013" y="441383"/>
              <a:ext cx="1814599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100" b="1">
                  <a:solidFill>
                    <a:schemeClr val="bg1"/>
                  </a:solidFill>
                  <a:latin typeface="Raleway"/>
                </a:rPr>
                <a:t>Idee und Problemdefinition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EB2B48A-8B72-B34A-813F-F8B27B67CCF1}"/>
              </a:ext>
            </a:extLst>
          </p:cNvPr>
          <p:cNvGrpSpPr/>
          <p:nvPr/>
        </p:nvGrpSpPr>
        <p:grpSpPr>
          <a:xfrm>
            <a:off x="2261270" y="1793315"/>
            <a:ext cx="3483000" cy="528861"/>
            <a:chOff x="1446466" y="1077382"/>
            <a:chExt cx="3483000" cy="528861"/>
          </a:xfrm>
        </p:grpSpPr>
        <p:sp>
          <p:nvSpPr>
            <p:cNvPr id="13" name="Rounded Rectangle 12"/>
            <p:cNvSpPr/>
            <p:nvPr/>
          </p:nvSpPr>
          <p:spPr>
            <a:xfrm>
              <a:off x="1446466" y="1077382"/>
              <a:ext cx="3483000" cy="52863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64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latin typeface="Raleway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466712" y="1077605"/>
              <a:ext cx="528638" cy="52863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>
                  <a:latin typeface="Raleway"/>
                </a:rPr>
                <a:t>02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45728" y="1249371"/>
              <a:ext cx="238847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100" b="1">
                  <a:solidFill>
                    <a:schemeClr val="bg1"/>
                  </a:solidFill>
                  <a:latin typeface="Raleway"/>
                </a:rPr>
                <a:t>Datenbeschaffung und Aufbereitung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FB5982F-46A3-B04D-AA65-34C9CE8ED5DF}"/>
              </a:ext>
            </a:extLst>
          </p:cNvPr>
          <p:cNvGrpSpPr/>
          <p:nvPr/>
        </p:nvGrpSpPr>
        <p:grpSpPr>
          <a:xfrm>
            <a:off x="3889941" y="3024090"/>
            <a:ext cx="3483000" cy="528638"/>
            <a:chOff x="2466879" y="1875683"/>
            <a:chExt cx="3483000" cy="528638"/>
          </a:xfrm>
        </p:grpSpPr>
        <p:sp>
          <p:nvSpPr>
            <p:cNvPr id="14" name="Rounded Rectangle 13"/>
            <p:cNvSpPr/>
            <p:nvPr/>
          </p:nvSpPr>
          <p:spPr>
            <a:xfrm>
              <a:off x="2466879" y="1875683"/>
              <a:ext cx="3483000" cy="52863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64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latin typeface="Raleway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88268" y="1875683"/>
              <a:ext cx="528638" cy="52863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>
                  <a:latin typeface="Raleway"/>
                </a:rPr>
                <a:t>03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8996" y="2047671"/>
              <a:ext cx="1471557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100" b="1">
                  <a:solidFill>
                    <a:schemeClr val="bg1"/>
                  </a:solidFill>
                  <a:latin typeface="Raleway"/>
                </a:rPr>
                <a:t>Prognosemodellierung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84A59F1-B84E-9A43-8FA5-4931B794C796}"/>
              </a:ext>
            </a:extLst>
          </p:cNvPr>
          <p:cNvGrpSpPr/>
          <p:nvPr/>
        </p:nvGrpSpPr>
        <p:grpSpPr>
          <a:xfrm>
            <a:off x="5292041" y="4155646"/>
            <a:ext cx="3483000" cy="528638"/>
            <a:chOff x="3466390" y="2680022"/>
            <a:chExt cx="3483000" cy="528638"/>
          </a:xfrm>
        </p:grpSpPr>
        <p:sp>
          <p:nvSpPr>
            <p:cNvPr id="38" name="Rounded Rectangle 14">
              <a:extLst>
                <a:ext uri="{FF2B5EF4-FFF2-40B4-BE49-F238E27FC236}">
                  <a16:creationId xmlns:a16="http://schemas.microsoft.com/office/drawing/2014/main" id="{79F08AF8-1CFB-4F4F-99A6-D79B9A92BF14}"/>
                </a:ext>
              </a:extLst>
            </p:cNvPr>
            <p:cNvSpPr/>
            <p:nvPr/>
          </p:nvSpPr>
          <p:spPr>
            <a:xfrm>
              <a:off x="3466390" y="2680022"/>
              <a:ext cx="3483000" cy="52863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64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latin typeface="Raleway"/>
              </a:endParaRPr>
            </a:p>
          </p:txBody>
        </p:sp>
        <p:sp>
          <p:nvSpPr>
            <p:cNvPr id="39" name="Rounded Rectangle 22">
              <a:extLst>
                <a:ext uri="{FF2B5EF4-FFF2-40B4-BE49-F238E27FC236}">
                  <a16:creationId xmlns:a16="http://schemas.microsoft.com/office/drawing/2014/main" id="{1672DD65-A8FC-2340-AA0F-26F86BFE9302}"/>
                </a:ext>
              </a:extLst>
            </p:cNvPr>
            <p:cNvSpPr/>
            <p:nvPr/>
          </p:nvSpPr>
          <p:spPr>
            <a:xfrm>
              <a:off x="3487779" y="2680022"/>
              <a:ext cx="528638" cy="52863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>
                  <a:latin typeface="Raleway"/>
                </a:rPr>
                <a:t>04</a:t>
              </a:r>
            </a:p>
          </p:txBody>
        </p:sp>
        <p:sp>
          <p:nvSpPr>
            <p:cNvPr id="40" name="TextBox 23">
              <a:extLst>
                <a:ext uri="{FF2B5EF4-FFF2-40B4-BE49-F238E27FC236}">
                  <a16:creationId xmlns:a16="http://schemas.microsoft.com/office/drawing/2014/main" id="{BE496658-9529-394F-B257-29CAA24F7101}"/>
                </a:ext>
              </a:extLst>
            </p:cNvPr>
            <p:cNvSpPr txBox="1"/>
            <p:nvPr/>
          </p:nvSpPr>
          <p:spPr>
            <a:xfrm>
              <a:off x="4248507" y="2852010"/>
              <a:ext cx="522579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100" b="1">
                  <a:solidFill>
                    <a:schemeClr val="bg1"/>
                  </a:solidFill>
                  <a:latin typeface="Raleway"/>
                </a:rPr>
                <a:t>Produkt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9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23820"/>
            <a:ext cx="2133600" cy="273844"/>
          </a:xfrm>
        </p:spPr>
        <p:txBody>
          <a:bodyPr/>
          <a:lstStyle/>
          <a:p>
            <a:fld id="{D60D1EDE-7116-2443-9BDD-368CE5B37660}" type="slidenum">
              <a:rPr lang="en-US" smtClean="0"/>
              <a:t>3</a:t>
            </a:fld>
            <a:endParaRPr lang="en-US" dirty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8A30DDD-B4A0-874E-B9F0-51F4F7D94855}"/>
              </a:ext>
            </a:extLst>
          </p:cNvPr>
          <p:cNvSpPr txBox="1"/>
          <p:nvPr/>
        </p:nvSpPr>
        <p:spPr>
          <a:xfrm>
            <a:off x="1800000" y="1371600"/>
            <a:ext cx="75986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0" dirty="0"/>
              <a:t>1</a:t>
            </a:r>
            <a:r>
              <a:rPr lang="de-CH" sz="9600" dirty="0"/>
              <a:t> </a:t>
            </a:r>
            <a:r>
              <a:rPr lang="de-CH" sz="2000" dirty="0"/>
              <a:t>Idee und Problemdefinition</a:t>
            </a:r>
            <a:endParaRPr lang="de-CH" sz="9600" dirty="0"/>
          </a:p>
        </p:txBody>
      </p:sp>
    </p:spTree>
    <p:extLst>
      <p:ext uri="{BB962C8B-B14F-4D97-AF65-F5344CB8AC3E}">
        <p14:creationId xmlns:p14="http://schemas.microsoft.com/office/powerpoint/2010/main" val="3713392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000" i="1"/>
              <a:t>Prä</a:t>
            </a:r>
            <a:r>
              <a:rPr lang="de-CH" i="1"/>
              <a:t>mienrechner für Autoversicherungen</a:t>
            </a:r>
            <a:endParaRPr lang="de-CH" sz="2000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23820"/>
            <a:ext cx="2133600" cy="273844"/>
          </a:xfrm>
        </p:spPr>
        <p:txBody>
          <a:bodyPr/>
          <a:lstStyle/>
          <a:p>
            <a:fld id="{D60D1EDE-7116-2443-9BDD-368CE5B37660}" type="slidenum">
              <a:rPr lang="de-CH" smtClean="0"/>
              <a:t>4</a:t>
            </a:fld>
            <a:endParaRPr lang="de-CH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100" name="Gruppierung 19">
            <a:extLst>
              <a:ext uri="{FF2B5EF4-FFF2-40B4-BE49-F238E27FC236}">
                <a16:creationId xmlns:a16="http://schemas.microsoft.com/office/drawing/2014/main" id="{69238E38-D285-4B12-95A0-72A3422EEA52}"/>
              </a:ext>
            </a:extLst>
          </p:cNvPr>
          <p:cNvGrpSpPr/>
          <p:nvPr/>
        </p:nvGrpSpPr>
        <p:grpSpPr>
          <a:xfrm>
            <a:off x="2695749" y="4701817"/>
            <a:ext cx="3117036" cy="318593"/>
            <a:chOff x="409943" y="1840059"/>
            <a:chExt cx="3117036" cy="318593"/>
          </a:xfrm>
        </p:grpSpPr>
        <p:sp>
          <p:nvSpPr>
            <p:cNvPr id="117" name="Rectangle 40">
              <a:extLst>
                <a:ext uri="{FF2B5EF4-FFF2-40B4-BE49-F238E27FC236}">
                  <a16:creationId xmlns:a16="http://schemas.microsoft.com/office/drawing/2014/main" id="{8FB4F833-3337-4F2A-97A1-94300CD2131C}"/>
                </a:ext>
              </a:extLst>
            </p:cNvPr>
            <p:cNvSpPr/>
            <p:nvPr/>
          </p:nvSpPr>
          <p:spPr>
            <a:xfrm>
              <a:off x="3240950" y="1840059"/>
              <a:ext cx="286029" cy="309449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800" i="0" u="none" strike="noStrike" kern="1200" cap="none" spc="0" normalizeH="0" baseline="0">
                  <a:ln>
                    <a:noFill/>
                  </a:ln>
                  <a:solidFill>
                    <a:srgbClr val="4F81BD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ea typeface=""/>
                  <a:cs typeface="Calibri Light" panose="020F0302020204030204" pitchFamily="34" charset="0"/>
                </a:rPr>
                <a:t>4</a:t>
              </a:r>
            </a:p>
          </p:txBody>
        </p:sp>
        <p:sp>
          <p:nvSpPr>
            <p:cNvPr id="118" name="Rectangle 41">
              <a:extLst>
                <a:ext uri="{FF2B5EF4-FFF2-40B4-BE49-F238E27FC236}">
                  <a16:creationId xmlns:a16="http://schemas.microsoft.com/office/drawing/2014/main" id="{AEE08012-7FCF-4D5D-8579-20F6C13DEDCD}"/>
                </a:ext>
              </a:extLst>
            </p:cNvPr>
            <p:cNvSpPr/>
            <p:nvPr/>
          </p:nvSpPr>
          <p:spPr>
            <a:xfrm>
              <a:off x="409943" y="1849203"/>
              <a:ext cx="286029" cy="309449"/>
            </a:xfrm>
            <a:prstGeom prst="rect">
              <a:avLst/>
            </a:prstGeom>
            <a:solidFill>
              <a:srgbClr val="4DB4B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800" i="0" u="none" strike="noStrike" kern="120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 pitchFamily="34" charset="0"/>
                  <a:ea typeface=""/>
                  <a:cs typeface="Calibri Light" panose="020F0302020204030204" pitchFamily="34" charset="0"/>
                </a:rPr>
                <a:t>1</a:t>
              </a:r>
            </a:p>
          </p:txBody>
        </p:sp>
        <p:sp>
          <p:nvSpPr>
            <p:cNvPr id="119" name="Rectangle 42">
              <a:extLst>
                <a:ext uri="{FF2B5EF4-FFF2-40B4-BE49-F238E27FC236}">
                  <a16:creationId xmlns:a16="http://schemas.microsoft.com/office/drawing/2014/main" id="{399CD12C-6203-46D2-87DC-DB8AAFD78F30}"/>
                </a:ext>
              </a:extLst>
            </p:cNvPr>
            <p:cNvSpPr/>
            <p:nvPr/>
          </p:nvSpPr>
          <p:spPr>
            <a:xfrm>
              <a:off x="2611299" y="1840833"/>
              <a:ext cx="286029" cy="309449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800" i="0" u="none" strike="noStrike" kern="1200" cap="none" spc="0" normalizeH="0" baseline="0">
                  <a:ln>
                    <a:noFill/>
                  </a:ln>
                  <a:solidFill>
                    <a:srgbClr val="4F81BD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ea typeface=""/>
                  <a:cs typeface="Calibri Light" panose="020F0302020204030204" pitchFamily="34" charset="0"/>
                </a:rPr>
                <a:t>2</a:t>
              </a:r>
            </a:p>
          </p:txBody>
        </p:sp>
        <p:sp>
          <p:nvSpPr>
            <p:cNvPr id="120" name="Rectangle 43">
              <a:extLst>
                <a:ext uri="{FF2B5EF4-FFF2-40B4-BE49-F238E27FC236}">
                  <a16:creationId xmlns:a16="http://schemas.microsoft.com/office/drawing/2014/main" id="{D30E76FD-E955-4506-A724-54C76CB131F0}"/>
                </a:ext>
              </a:extLst>
            </p:cNvPr>
            <p:cNvSpPr/>
            <p:nvPr/>
          </p:nvSpPr>
          <p:spPr>
            <a:xfrm>
              <a:off x="2926124" y="1840833"/>
              <a:ext cx="286029" cy="309449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800" i="0" u="none" strike="noStrike" kern="1200" cap="none" spc="0" normalizeH="0" baseline="0">
                  <a:ln>
                    <a:noFill/>
                  </a:ln>
                  <a:solidFill>
                    <a:srgbClr val="4F81BD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ea typeface=""/>
                  <a:cs typeface="Calibri Light" panose="020F0302020204030204" pitchFamily="34" charset="0"/>
                </a:rPr>
                <a:t>3</a:t>
              </a:r>
            </a:p>
          </p:txBody>
        </p:sp>
        <p:sp>
          <p:nvSpPr>
            <p:cNvPr id="121" name="Rectangle 44">
              <a:extLst>
                <a:ext uri="{FF2B5EF4-FFF2-40B4-BE49-F238E27FC236}">
                  <a16:creationId xmlns:a16="http://schemas.microsoft.com/office/drawing/2014/main" id="{9B7C8064-3F12-479A-AF5B-953CC3B12DC3}"/>
                </a:ext>
              </a:extLst>
            </p:cNvPr>
            <p:cNvSpPr/>
            <p:nvPr/>
          </p:nvSpPr>
          <p:spPr>
            <a:xfrm>
              <a:off x="734848" y="1849203"/>
              <a:ext cx="1847654" cy="301078"/>
            </a:xfrm>
            <a:prstGeom prst="rect">
              <a:avLst/>
            </a:prstGeom>
            <a:solidFill>
              <a:srgbClr val="4DB4B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de-CH" sz="1100">
                  <a:solidFill>
                    <a:prstClr val="white"/>
                  </a:solidFill>
                  <a:latin typeface="Calibri Light" panose="020F0302020204030204" pitchFamily="34" charset="0"/>
                  <a:ea typeface="Helvetica Neue" charset="0"/>
                  <a:cs typeface="Calibri Light" panose="020F0302020204030204" pitchFamily="34" charset="0"/>
                </a:rPr>
                <a:t>Idee und Problemdefinition</a:t>
              </a:r>
            </a:p>
          </p:txBody>
        </p:sp>
      </p:grpSp>
      <p:pic>
        <p:nvPicPr>
          <p:cNvPr id="6" name="Grafik 5" descr="Ein Bild, das Essen enthält.&#10;&#10;Automatisch generierte Beschreibung">
            <a:extLst>
              <a:ext uri="{FF2B5EF4-FFF2-40B4-BE49-F238E27FC236}">
                <a16:creationId xmlns:a16="http://schemas.microsoft.com/office/drawing/2014/main" id="{480E4FF1-38B3-D14F-A143-ED7DE1A3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17" y="2659427"/>
            <a:ext cx="2496742" cy="1692422"/>
          </a:xfrm>
          <a:prstGeom prst="rect">
            <a:avLst/>
          </a:prstGeom>
          <a:solidFill>
            <a:schemeClr val="accent1"/>
          </a:solidFill>
          <a:ln w="1314" cap="flat">
            <a:noFill/>
            <a:prstDash val="solid"/>
            <a:miter/>
          </a:ln>
        </p:spPr>
      </p:pic>
      <p:sp>
        <p:nvSpPr>
          <p:cNvPr id="123" name="TextBox 33">
            <a:extLst>
              <a:ext uri="{FF2B5EF4-FFF2-40B4-BE49-F238E27FC236}">
                <a16:creationId xmlns:a16="http://schemas.microsoft.com/office/drawing/2014/main" id="{FC3A3CBD-C33E-4CCD-A6DE-918A3DAD7316}"/>
              </a:ext>
            </a:extLst>
          </p:cNvPr>
          <p:cNvSpPr txBox="1"/>
          <p:nvPr/>
        </p:nvSpPr>
        <p:spPr>
          <a:xfrm>
            <a:off x="110657" y="782673"/>
            <a:ext cx="154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>
                <a:latin typeface="Raleway" panose="020B0003030101060003" pitchFamily="34" charset="0"/>
              </a:rPr>
              <a:t>Problem</a:t>
            </a:r>
            <a:r>
              <a:rPr lang="de-CH" sz="1400" b="1">
                <a:latin typeface="Raleway" panose="020B0003030101060003" pitchFamily="34" charset="0"/>
                <a:ea typeface="Roboto Light" panose="02000000000000000000" pitchFamily="2" charset="0"/>
              </a:rPr>
              <a:t>:</a:t>
            </a:r>
            <a:endParaRPr lang="de-CH" sz="800" b="1">
              <a:latin typeface="Raleway" panose="020B0003030101060003" pitchFamily="34" charset="0"/>
              <a:ea typeface="Roboto Light" panose="02000000000000000000" pitchFamily="2" charset="0"/>
            </a:endParaRP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A26FBBE3-888A-8642-82B3-222534F7BC0D}"/>
              </a:ext>
            </a:extLst>
          </p:cNvPr>
          <p:cNvGrpSpPr/>
          <p:nvPr/>
        </p:nvGrpSpPr>
        <p:grpSpPr>
          <a:xfrm>
            <a:off x="884703" y="985032"/>
            <a:ext cx="2944617" cy="307778"/>
            <a:chOff x="928231" y="1031788"/>
            <a:chExt cx="2944617" cy="307778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F21194F4-7E94-8C4A-B373-682AAFD6FB26}"/>
                </a:ext>
              </a:extLst>
            </p:cNvPr>
            <p:cNvGrpSpPr/>
            <p:nvPr/>
          </p:nvGrpSpPr>
          <p:grpSpPr>
            <a:xfrm>
              <a:off x="928231" y="1031788"/>
              <a:ext cx="537196" cy="307778"/>
              <a:chOff x="340628" y="2818090"/>
              <a:chExt cx="1621167" cy="914400"/>
            </a:xfrm>
          </p:grpSpPr>
          <p:pic>
            <p:nvPicPr>
              <p:cNvPr id="10" name="Grafik 9" descr="Münzen">
                <a:extLst>
                  <a:ext uri="{FF2B5EF4-FFF2-40B4-BE49-F238E27FC236}">
                    <a16:creationId xmlns:a16="http://schemas.microsoft.com/office/drawing/2014/main" id="{D66F348A-D942-F348-99E9-42DFA398B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0628" y="28180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fik 11" descr="Euro">
                <a:extLst>
                  <a:ext uri="{FF2B5EF4-FFF2-40B4-BE49-F238E27FC236}">
                    <a16:creationId xmlns:a16="http://schemas.microsoft.com/office/drawing/2014/main" id="{992C45AC-1E1B-7644-9EE4-2C352AA1B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7395" y="281809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308770C-048D-3C4D-A478-C1118C01555B}"/>
                </a:ext>
              </a:extLst>
            </p:cNvPr>
            <p:cNvSpPr txBox="1"/>
            <p:nvPr/>
          </p:nvSpPr>
          <p:spPr>
            <a:xfrm>
              <a:off x="1461017" y="1062567"/>
              <a:ext cx="2411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50" b="1" dirty="0">
                  <a:solidFill>
                    <a:schemeClr val="bg1">
                      <a:lumMod val="65000"/>
                    </a:schemeClr>
                  </a:solidFill>
                  <a:latin typeface="Raleway" panose="020B0003030101060003"/>
                </a:rPr>
                <a:t>Autoversicherungen</a:t>
              </a:r>
              <a:r>
                <a:rPr lang="de-CH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de-CH" sz="1050" b="1" dirty="0">
                  <a:solidFill>
                    <a:schemeClr val="bg1">
                      <a:lumMod val="65000"/>
                    </a:schemeClr>
                  </a:solidFill>
                  <a:latin typeface="Raleway" panose="020B0003030101060003"/>
                </a:rPr>
                <a:t>sind zu teuer</a:t>
              </a:r>
              <a:r>
                <a:rPr lang="de-CH" sz="12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718D053-0D17-E143-B3FA-86A6A8C4C90E}"/>
              </a:ext>
            </a:extLst>
          </p:cNvPr>
          <p:cNvGrpSpPr/>
          <p:nvPr/>
        </p:nvGrpSpPr>
        <p:grpSpPr>
          <a:xfrm>
            <a:off x="711923" y="1867675"/>
            <a:ext cx="3341780" cy="422344"/>
            <a:chOff x="732250" y="1423179"/>
            <a:chExt cx="3341780" cy="42234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6A4D792D-698C-4D4B-A6C5-56A5393350A9}"/>
                </a:ext>
              </a:extLst>
            </p:cNvPr>
            <p:cNvGrpSpPr/>
            <p:nvPr/>
          </p:nvGrpSpPr>
          <p:grpSpPr>
            <a:xfrm>
              <a:off x="732250" y="1451956"/>
              <a:ext cx="728768" cy="393567"/>
              <a:chOff x="227780" y="3152043"/>
              <a:chExt cx="1701373" cy="916091"/>
            </a:xfrm>
          </p:grpSpPr>
          <p:pic>
            <p:nvPicPr>
              <p:cNvPr id="17" name="Grafik 16" descr="Engelsgesicht mit einfarbiger Füllung">
                <a:extLst>
                  <a:ext uri="{FF2B5EF4-FFF2-40B4-BE49-F238E27FC236}">
                    <a16:creationId xmlns:a16="http://schemas.microsoft.com/office/drawing/2014/main" id="{1C7C1C01-3518-3248-9A5F-57EAD93EE0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7780" y="31537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fik 18" descr="Teufelsgesicht ohne Füllung">
                <a:extLst>
                  <a:ext uri="{FF2B5EF4-FFF2-40B4-BE49-F238E27FC236}">
                    <a16:creationId xmlns:a16="http://schemas.microsoft.com/office/drawing/2014/main" id="{94490215-6B56-3741-87C9-599806BE04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14753" y="315204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0E29C72D-B6E8-C542-9EFC-96373236E56A}"/>
                </a:ext>
              </a:extLst>
            </p:cNvPr>
            <p:cNvSpPr txBox="1"/>
            <p:nvPr/>
          </p:nvSpPr>
          <p:spPr>
            <a:xfrm>
              <a:off x="1461018" y="1423179"/>
              <a:ext cx="261301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50" b="1" dirty="0">
                  <a:solidFill>
                    <a:schemeClr val="bg1">
                      <a:lumMod val="65000"/>
                    </a:schemeClr>
                  </a:solidFill>
                  <a:latin typeface="Raleway" panose="020B0003030101060003"/>
                </a:rPr>
                <a:t>Es ist schwer gewissenhafte Fahrer und Raser zu unterscheiden.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736291E-0C1C-574C-B3F7-A3E2F930A4D6}"/>
              </a:ext>
            </a:extLst>
          </p:cNvPr>
          <p:cNvGrpSpPr/>
          <p:nvPr/>
        </p:nvGrpSpPr>
        <p:grpSpPr>
          <a:xfrm>
            <a:off x="4102635" y="782673"/>
            <a:ext cx="4514728" cy="1612148"/>
            <a:chOff x="4102635" y="782673"/>
            <a:chExt cx="4514728" cy="161214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15063626-555A-D446-95AC-2D46223C274C}"/>
                </a:ext>
              </a:extLst>
            </p:cNvPr>
            <p:cNvGrpSpPr/>
            <p:nvPr/>
          </p:nvGrpSpPr>
          <p:grpSpPr>
            <a:xfrm>
              <a:off x="4102635" y="782673"/>
              <a:ext cx="4506550" cy="877432"/>
              <a:chOff x="4180842" y="2176709"/>
              <a:chExt cx="4506550" cy="877432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2D486DCC-2912-C84C-96E2-83B8F0332ACB}"/>
                  </a:ext>
                </a:extLst>
              </p:cNvPr>
              <p:cNvGrpSpPr/>
              <p:nvPr/>
            </p:nvGrpSpPr>
            <p:grpSpPr>
              <a:xfrm>
                <a:off x="4803873" y="2453977"/>
                <a:ext cx="3883519" cy="600164"/>
                <a:chOff x="4755645" y="1035284"/>
                <a:chExt cx="3883519" cy="600164"/>
              </a:xfrm>
            </p:grpSpPr>
            <p:sp>
              <p:nvSpPr>
                <p:cNvPr id="145" name="TextBox 73">
                  <a:extLst>
                    <a:ext uri="{FF2B5EF4-FFF2-40B4-BE49-F238E27FC236}">
                      <a16:creationId xmlns:a16="http://schemas.microsoft.com/office/drawing/2014/main" id="{8114D0B0-8E93-49BA-8BC1-F81DCA417FC0}"/>
                    </a:ext>
                  </a:extLst>
                </p:cNvPr>
                <p:cNvSpPr txBox="1"/>
                <p:nvPr/>
              </p:nvSpPr>
              <p:spPr>
                <a:xfrm>
                  <a:off x="5040408" y="1035284"/>
                  <a:ext cx="3598756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1200" b="1" dirty="0" err="1">
                      <a:latin typeface="Raleway" panose="020B0003030101060003" pitchFamily="34" charset="0"/>
                      <a:ea typeface="Roboto Light" panose="02000000000000000000" pitchFamily="2" charset="0"/>
                    </a:rPr>
                    <a:t>Inteligente</a:t>
                  </a:r>
                  <a:r>
                    <a:rPr lang="de-CH" sz="1200" b="1" dirty="0">
                      <a:latin typeface="Raleway" panose="020B0003030101060003" pitchFamily="34" charset="0"/>
                      <a:ea typeface="Roboto Light" panose="02000000000000000000" pitchFamily="2" charset="0"/>
                    </a:rPr>
                    <a:t> Versicherungsgesellschaft</a:t>
                  </a:r>
                </a:p>
                <a:p>
                  <a:r>
                    <a:rPr lang="de-CH" sz="1050" b="1" dirty="0">
                      <a:solidFill>
                        <a:schemeClr val="bg1">
                          <a:lumMod val="65000"/>
                        </a:schemeClr>
                      </a:solidFill>
                      <a:latin typeface="Raleway" panose="020B0003030101060003" pitchFamily="34" charset="0"/>
                      <a:ea typeface="Roboto Light" panose="02000000000000000000" pitchFamily="2" charset="0"/>
                    </a:rPr>
                    <a:t>Individuelle, schnelle und einfache Berechnung einer Prämie auf Grund persönlicher Informationen.</a:t>
                  </a:r>
                </a:p>
              </p:txBody>
            </p:sp>
            <p:sp>
              <p:nvSpPr>
                <p:cNvPr id="75" name="Freeform 504">
                  <a:extLst>
                    <a:ext uri="{FF2B5EF4-FFF2-40B4-BE49-F238E27FC236}">
                      <a16:creationId xmlns:a16="http://schemas.microsoft.com/office/drawing/2014/main" id="{1F42103C-2E43-4043-A1BE-C3F9352557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5645" y="1133075"/>
                  <a:ext cx="284763" cy="283083"/>
                </a:xfrm>
                <a:custGeom>
                  <a:avLst/>
                  <a:gdLst>
                    <a:gd name="T0" fmla="*/ 85 w 186"/>
                    <a:gd name="T1" fmla="*/ 93 h 185"/>
                    <a:gd name="T2" fmla="*/ 101 w 186"/>
                    <a:gd name="T3" fmla="*/ 93 h 185"/>
                    <a:gd name="T4" fmla="*/ 186 w 186"/>
                    <a:gd name="T5" fmla="*/ 93 h 185"/>
                    <a:gd name="T6" fmla="*/ 159 w 186"/>
                    <a:gd name="T7" fmla="*/ 27 h 185"/>
                    <a:gd name="T8" fmla="*/ 93 w 186"/>
                    <a:gd name="T9" fmla="*/ 0 h 185"/>
                    <a:gd name="T10" fmla="*/ 27 w 186"/>
                    <a:gd name="T11" fmla="*/ 27 h 185"/>
                    <a:gd name="T12" fmla="*/ 0 w 186"/>
                    <a:gd name="T13" fmla="*/ 93 h 185"/>
                    <a:gd name="T14" fmla="*/ 27 w 186"/>
                    <a:gd name="T15" fmla="*/ 158 h 185"/>
                    <a:gd name="T16" fmla="*/ 93 w 186"/>
                    <a:gd name="T17" fmla="*/ 185 h 185"/>
                    <a:gd name="T18" fmla="*/ 159 w 186"/>
                    <a:gd name="T19" fmla="*/ 158 h 185"/>
                    <a:gd name="T20" fmla="*/ 186 w 186"/>
                    <a:gd name="T21" fmla="*/ 93 h 185"/>
                    <a:gd name="T22" fmla="*/ 36 w 186"/>
                    <a:gd name="T23" fmla="*/ 74 h 185"/>
                    <a:gd name="T24" fmla="*/ 36 w 186"/>
                    <a:gd name="T25" fmla="*/ 111 h 185"/>
                    <a:gd name="T26" fmla="*/ 60 w 186"/>
                    <a:gd name="T27" fmla="*/ 79 h 185"/>
                    <a:gd name="T28" fmla="*/ 44 w 186"/>
                    <a:gd name="T29" fmla="*/ 72 h 185"/>
                    <a:gd name="T30" fmla="*/ 60 w 186"/>
                    <a:gd name="T31" fmla="*/ 79 h 185"/>
                    <a:gd name="T32" fmla="*/ 44 w 186"/>
                    <a:gd name="T33" fmla="*/ 113 h 185"/>
                    <a:gd name="T34" fmla="*/ 60 w 186"/>
                    <a:gd name="T35" fmla="*/ 107 h 185"/>
                    <a:gd name="T36" fmla="*/ 33 w 186"/>
                    <a:gd name="T37" fmla="*/ 152 h 185"/>
                    <a:gd name="T38" fmla="*/ 61 w 186"/>
                    <a:gd name="T39" fmla="*/ 124 h 185"/>
                    <a:gd name="T40" fmla="*/ 33 w 186"/>
                    <a:gd name="T41" fmla="*/ 152 h 185"/>
                    <a:gd name="T42" fmla="*/ 39 w 186"/>
                    <a:gd name="T43" fmla="*/ 65 h 185"/>
                    <a:gd name="T44" fmla="*/ 66 w 186"/>
                    <a:gd name="T45" fmla="*/ 39 h 185"/>
                    <a:gd name="T46" fmla="*/ 116 w 186"/>
                    <a:gd name="T47" fmla="*/ 60 h 185"/>
                    <a:gd name="T48" fmla="*/ 100 w 186"/>
                    <a:gd name="T49" fmla="*/ 53 h 185"/>
                    <a:gd name="T50" fmla="*/ 116 w 186"/>
                    <a:gd name="T51" fmla="*/ 60 h 185"/>
                    <a:gd name="T52" fmla="*/ 112 w 186"/>
                    <a:gd name="T53" fmla="*/ 35 h 185"/>
                    <a:gd name="T54" fmla="*/ 74 w 186"/>
                    <a:gd name="T55" fmla="*/ 35 h 185"/>
                    <a:gd name="T56" fmla="*/ 73 w 186"/>
                    <a:gd name="T57" fmla="*/ 43 h 185"/>
                    <a:gd name="T58" fmla="*/ 79 w 186"/>
                    <a:gd name="T59" fmla="*/ 59 h 185"/>
                    <a:gd name="T60" fmla="*/ 73 w 186"/>
                    <a:gd name="T61" fmla="*/ 43 h 185"/>
                    <a:gd name="T62" fmla="*/ 79 w 186"/>
                    <a:gd name="T63" fmla="*/ 126 h 185"/>
                    <a:gd name="T64" fmla="*/ 73 w 186"/>
                    <a:gd name="T65" fmla="*/ 142 h 185"/>
                    <a:gd name="T66" fmla="*/ 93 w 186"/>
                    <a:gd name="T67" fmla="*/ 177 h 185"/>
                    <a:gd name="T68" fmla="*/ 93 w 186"/>
                    <a:gd name="T69" fmla="*/ 137 h 185"/>
                    <a:gd name="T70" fmla="*/ 93 w 186"/>
                    <a:gd name="T71" fmla="*/ 177 h 185"/>
                    <a:gd name="T72" fmla="*/ 100 w 186"/>
                    <a:gd name="T73" fmla="*/ 132 h 185"/>
                    <a:gd name="T74" fmla="*/ 116 w 186"/>
                    <a:gd name="T75" fmla="*/ 125 h 185"/>
                    <a:gd name="T76" fmla="*/ 118 w 186"/>
                    <a:gd name="T77" fmla="*/ 103 h 185"/>
                    <a:gd name="T78" fmla="*/ 103 w 186"/>
                    <a:gd name="T79" fmla="*/ 118 h 185"/>
                    <a:gd name="T80" fmla="*/ 83 w 186"/>
                    <a:gd name="T81" fmla="*/ 118 h 185"/>
                    <a:gd name="T82" fmla="*/ 68 w 186"/>
                    <a:gd name="T83" fmla="*/ 103 h 185"/>
                    <a:gd name="T84" fmla="*/ 68 w 186"/>
                    <a:gd name="T85" fmla="*/ 82 h 185"/>
                    <a:gd name="T86" fmla="*/ 83 w 186"/>
                    <a:gd name="T87" fmla="*/ 68 h 185"/>
                    <a:gd name="T88" fmla="*/ 103 w 186"/>
                    <a:gd name="T89" fmla="*/ 68 h 185"/>
                    <a:gd name="T90" fmla="*/ 118 w 186"/>
                    <a:gd name="T91" fmla="*/ 82 h 185"/>
                    <a:gd name="T92" fmla="*/ 118 w 186"/>
                    <a:gd name="T93" fmla="*/ 103 h 185"/>
                    <a:gd name="T94" fmla="*/ 147 w 186"/>
                    <a:gd name="T95" fmla="*/ 65 h 185"/>
                    <a:gd name="T96" fmla="*/ 120 w 186"/>
                    <a:gd name="T97" fmla="*/ 39 h 185"/>
                    <a:gd name="T98" fmla="*/ 133 w 186"/>
                    <a:gd name="T99" fmla="*/ 86 h 185"/>
                    <a:gd name="T100" fmla="*/ 126 w 186"/>
                    <a:gd name="T101" fmla="*/ 69 h 185"/>
                    <a:gd name="T102" fmla="*/ 133 w 186"/>
                    <a:gd name="T103" fmla="*/ 86 h 185"/>
                    <a:gd name="T104" fmla="*/ 142 w 186"/>
                    <a:gd name="T105" fmla="*/ 113 h 185"/>
                    <a:gd name="T106" fmla="*/ 126 w 186"/>
                    <a:gd name="T107" fmla="*/ 107 h 185"/>
                    <a:gd name="T108" fmla="*/ 153 w 186"/>
                    <a:gd name="T109" fmla="*/ 152 h 185"/>
                    <a:gd name="T110" fmla="*/ 125 w 186"/>
                    <a:gd name="T111" fmla="*/ 124 h 185"/>
                    <a:gd name="T112" fmla="*/ 153 w 186"/>
                    <a:gd name="T113" fmla="*/ 152 h 185"/>
                    <a:gd name="T114" fmla="*/ 138 w 186"/>
                    <a:gd name="T115" fmla="*/ 93 h 185"/>
                    <a:gd name="T116" fmla="*/ 177 w 186"/>
                    <a:gd name="T117" fmla="*/ 93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185">
                      <a:moveTo>
                        <a:pt x="93" y="84"/>
                      </a:moveTo>
                      <a:cubicBezTo>
                        <a:pt x="88" y="84"/>
                        <a:pt x="85" y="88"/>
                        <a:pt x="85" y="93"/>
                      </a:cubicBezTo>
                      <a:cubicBezTo>
                        <a:pt x="85" y="97"/>
                        <a:pt x="88" y="101"/>
                        <a:pt x="93" y="101"/>
                      </a:cubicBezTo>
                      <a:cubicBezTo>
                        <a:pt x="98" y="101"/>
                        <a:pt x="101" y="97"/>
                        <a:pt x="101" y="93"/>
                      </a:cubicBezTo>
                      <a:cubicBezTo>
                        <a:pt x="101" y="88"/>
                        <a:pt x="98" y="84"/>
                        <a:pt x="93" y="84"/>
                      </a:cubicBezTo>
                      <a:close/>
                      <a:moveTo>
                        <a:pt x="186" y="93"/>
                      </a:moveTo>
                      <a:cubicBezTo>
                        <a:pt x="186" y="83"/>
                        <a:pt x="174" y="74"/>
                        <a:pt x="154" y="67"/>
                      </a:cubicBezTo>
                      <a:cubicBezTo>
                        <a:pt x="163" y="49"/>
                        <a:pt x="166" y="34"/>
                        <a:pt x="159" y="27"/>
                      </a:cubicBezTo>
                      <a:cubicBezTo>
                        <a:pt x="151" y="20"/>
                        <a:pt x="136" y="22"/>
                        <a:pt x="118" y="32"/>
                      </a:cubicBezTo>
                      <a:cubicBezTo>
                        <a:pt x="112" y="12"/>
                        <a:pt x="103" y="0"/>
                        <a:pt x="93" y="0"/>
                      </a:cubicBezTo>
                      <a:cubicBezTo>
                        <a:pt x="83" y="0"/>
                        <a:pt x="74" y="12"/>
                        <a:pt x="68" y="32"/>
                      </a:cubicBezTo>
                      <a:cubicBezTo>
                        <a:pt x="50" y="22"/>
                        <a:pt x="35" y="20"/>
                        <a:pt x="27" y="27"/>
                      </a:cubicBezTo>
                      <a:cubicBezTo>
                        <a:pt x="20" y="34"/>
                        <a:pt x="23" y="49"/>
                        <a:pt x="32" y="67"/>
                      </a:cubicBezTo>
                      <a:cubicBezTo>
                        <a:pt x="12" y="74"/>
                        <a:pt x="0" y="83"/>
                        <a:pt x="0" y="93"/>
                      </a:cubicBezTo>
                      <a:cubicBezTo>
                        <a:pt x="0" y="103"/>
                        <a:pt x="12" y="112"/>
                        <a:pt x="32" y="118"/>
                      </a:cubicBezTo>
                      <a:cubicBezTo>
                        <a:pt x="23" y="136"/>
                        <a:pt x="20" y="151"/>
                        <a:pt x="27" y="158"/>
                      </a:cubicBezTo>
                      <a:cubicBezTo>
                        <a:pt x="35" y="165"/>
                        <a:pt x="50" y="163"/>
                        <a:pt x="68" y="154"/>
                      </a:cubicBezTo>
                      <a:cubicBezTo>
                        <a:pt x="74" y="173"/>
                        <a:pt x="83" y="185"/>
                        <a:pt x="93" y="185"/>
                      </a:cubicBezTo>
                      <a:cubicBezTo>
                        <a:pt x="103" y="185"/>
                        <a:pt x="112" y="173"/>
                        <a:pt x="118" y="154"/>
                      </a:cubicBezTo>
                      <a:cubicBezTo>
                        <a:pt x="136" y="163"/>
                        <a:pt x="151" y="165"/>
                        <a:pt x="159" y="158"/>
                      </a:cubicBezTo>
                      <a:cubicBezTo>
                        <a:pt x="166" y="151"/>
                        <a:pt x="163" y="136"/>
                        <a:pt x="154" y="118"/>
                      </a:cubicBezTo>
                      <a:cubicBezTo>
                        <a:pt x="174" y="112"/>
                        <a:pt x="186" y="103"/>
                        <a:pt x="186" y="93"/>
                      </a:cubicBezTo>
                      <a:close/>
                      <a:moveTo>
                        <a:pt x="9" y="93"/>
                      </a:moveTo>
                      <a:cubicBezTo>
                        <a:pt x="9" y="85"/>
                        <a:pt x="19" y="79"/>
                        <a:pt x="36" y="74"/>
                      </a:cubicBezTo>
                      <a:cubicBezTo>
                        <a:pt x="39" y="80"/>
                        <a:pt x="43" y="86"/>
                        <a:pt x="48" y="93"/>
                      </a:cubicBezTo>
                      <a:cubicBezTo>
                        <a:pt x="43" y="99"/>
                        <a:pt x="39" y="105"/>
                        <a:pt x="36" y="111"/>
                      </a:cubicBezTo>
                      <a:cubicBezTo>
                        <a:pt x="19" y="107"/>
                        <a:pt x="9" y="100"/>
                        <a:pt x="9" y="93"/>
                      </a:cubicBezTo>
                      <a:close/>
                      <a:moveTo>
                        <a:pt x="60" y="79"/>
                      </a:moveTo>
                      <a:cubicBezTo>
                        <a:pt x="58" y="81"/>
                        <a:pt x="55" y="84"/>
                        <a:pt x="53" y="86"/>
                      </a:cubicBezTo>
                      <a:cubicBezTo>
                        <a:pt x="50" y="81"/>
                        <a:pt x="46" y="77"/>
                        <a:pt x="44" y="72"/>
                      </a:cubicBezTo>
                      <a:cubicBezTo>
                        <a:pt x="49" y="71"/>
                        <a:pt x="54" y="70"/>
                        <a:pt x="60" y="69"/>
                      </a:cubicBezTo>
                      <a:cubicBezTo>
                        <a:pt x="60" y="72"/>
                        <a:pt x="60" y="76"/>
                        <a:pt x="60" y="79"/>
                      </a:cubicBezTo>
                      <a:close/>
                      <a:moveTo>
                        <a:pt x="60" y="116"/>
                      </a:moveTo>
                      <a:cubicBezTo>
                        <a:pt x="54" y="115"/>
                        <a:pt x="49" y="114"/>
                        <a:pt x="44" y="113"/>
                      </a:cubicBezTo>
                      <a:cubicBezTo>
                        <a:pt x="46" y="109"/>
                        <a:pt x="50" y="104"/>
                        <a:pt x="53" y="99"/>
                      </a:cubicBezTo>
                      <a:cubicBezTo>
                        <a:pt x="55" y="102"/>
                        <a:pt x="58" y="104"/>
                        <a:pt x="60" y="107"/>
                      </a:cubicBezTo>
                      <a:cubicBezTo>
                        <a:pt x="60" y="110"/>
                        <a:pt x="60" y="113"/>
                        <a:pt x="60" y="116"/>
                      </a:cubicBezTo>
                      <a:close/>
                      <a:moveTo>
                        <a:pt x="33" y="152"/>
                      </a:moveTo>
                      <a:cubicBezTo>
                        <a:pt x="28" y="147"/>
                        <a:pt x="31" y="135"/>
                        <a:pt x="39" y="120"/>
                      </a:cubicBezTo>
                      <a:cubicBezTo>
                        <a:pt x="46" y="122"/>
                        <a:pt x="53" y="123"/>
                        <a:pt x="61" y="124"/>
                      </a:cubicBezTo>
                      <a:cubicBezTo>
                        <a:pt x="62" y="132"/>
                        <a:pt x="64" y="140"/>
                        <a:pt x="66" y="146"/>
                      </a:cubicBezTo>
                      <a:cubicBezTo>
                        <a:pt x="51" y="155"/>
                        <a:pt x="39" y="158"/>
                        <a:pt x="33" y="152"/>
                      </a:cubicBezTo>
                      <a:close/>
                      <a:moveTo>
                        <a:pt x="61" y="61"/>
                      </a:moveTo>
                      <a:cubicBezTo>
                        <a:pt x="53" y="62"/>
                        <a:pt x="46" y="63"/>
                        <a:pt x="39" y="65"/>
                      </a:cubicBezTo>
                      <a:cubicBezTo>
                        <a:pt x="31" y="50"/>
                        <a:pt x="28" y="38"/>
                        <a:pt x="33" y="33"/>
                      </a:cubicBezTo>
                      <a:cubicBezTo>
                        <a:pt x="39" y="28"/>
                        <a:pt x="51" y="31"/>
                        <a:pt x="66" y="39"/>
                      </a:cubicBezTo>
                      <a:cubicBezTo>
                        <a:pt x="64" y="46"/>
                        <a:pt x="62" y="53"/>
                        <a:pt x="61" y="61"/>
                      </a:cubicBezTo>
                      <a:close/>
                      <a:moveTo>
                        <a:pt x="116" y="60"/>
                      </a:moveTo>
                      <a:cubicBezTo>
                        <a:pt x="113" y="60"/>
                        <a:pt x="110" y="60"/>
                        <a:pt x="107" y="59"/>
                      </a:cubicBezTo>
                      <a:cubicBezTo>
                        <a:pt x="104" y="57"/>
                        <a:pt x="102" y="55"/>
                        <a:pt x="100" y="53"/>
                      </a:cubicBezTo>
                      <a:cubicBezTo>
                        <a:pt x="104" y="49"/>
                        <a:pt x="109" y="46"/>
                        <a:pt x="114" y="43"/>
                      </a:cubicBezTo>
                      <a:cubicBezTo>
                        <a:pt x="115" y="48"/>
                        <a:pt x="116" y="54"/>
                        <a:pt x="116" y="60"/>
                      </a:cubicBezTo>
                      <a:close/>
                      <a:moveTo>
                        <a:pt x="93" y="8"/>
                      </a:moveTo>
                      <a:cubicBezTo>
                        <a:pt x="100" y="8"/>
                        <a:pt x="107" y="19"/>
                        <a:pt x="112" y="35"/>
                      </a:cubicBezTo>
                      <a:cubicBezTo>
                        <a:pt x="106" y="39"/>
                        <a:pt x="99" y="43"/>
                        <a:pt x="93" y="48"/>
                      </a:cubicBezTo>
                      <a:cubicBezTo>
                        <a:pt x="87" y="43"/>
                        <a:pt x="80" y="39"/>
                        <a:pt x="74" y="35"/>
                      </a:cubicBezTo>
                      <a:cubicBezTo>
                        <a:pt x="79" y="19"/>
                        <a:pt x="86" y="8"/>
                        <a:pt x="93" y="8"/>
                      </a:cubicBezTo>
                      <a:close/>
                      <a:moveTo>
                        <a:pt x="73" y="43"/>
                      </a:moveTo>
                      <a:cubicBezTo>
                        <a:pt x="77" y="46"/>
                        <a:pt x="82" y="49"/>
                        <a:pt x="86" y="53"/>
                      </a:cubicBezTo>
                      <a:cubicBezTo>
                        <a:pt x="84" y="55"/>
                        <a:pt x="82" y="57"/>
                        <a:pt x="79" y="59"/>
                      </a:cubicBezTo>
                      <a:cubicBezTo>
                        <a:pt x="76" y="60"/>
                        <a:pt x="73" y="60"/>
                        <a:pt x="70" y="60"/>
                      </a:cubicBezTo>
                      <a:cubicBezTo>
                        <a:pt x="70" y="54"/>
                        <a:pt x="71" y="48"/>
                        <a:pt x="73" y="43"/>
                      </a:cubicBezTo>
                      <a:close/>
                      <a:moveTo>
                        <a:pt x="70" y="125"/>
                      </a:moveTo>
                      <a:cubicBezTo>
                        <a:pt x="73" y="126"/>
                        <a:pt x="76" y="126"/>
                        <a:pt x="79" y="126"/>
                      </a:cubicBezTo>
                      <a:cubicBezTo>
                        <a:pt x="82" y="128"/>
                        <a:pt x="84" y="130"/>
                        <a:pt x="86" y="132"/>
                      </a:cubicBezTo>
                      <a:cubicBezTo>
                        <a:pt x="82" y="136"/>
                        <a:pt x="77" y="139"/>
                        <a:pt x="73" y="142"/>
                      </a:cubicBezTo>
                      <a:cubicBezTo>
                        <a:pt x="71" y="137"/>
                        <a:pt x="70" y="131"/>
                        <a:pt x="70" y="125"/>
                      </a:cubicBezTo>
                      <a:close/>
                      <a:moveTo>
                        <a:pt x="93" y="177"/>
                      </a:moveTo>
                      <a:cubicBezTo>
                        <a:pt x="86" y="177"/>
                        <a:pt x="79" y="167"/>
                        <a:pt x="74" y="150"/>
                      </a:cubicBezTo>
                      <a:cubicBezTo>
                        <a:pt x="80" y="147"/>
                        <a:pt x="87" y="142"/>
                        <a:pt x="93" y="137"/>
                      </a:cubicBezTo>
                      <a:cubicBezTo>
                        <a:pt x="99" y="142"/>
                        <a:pt x="106" y="147"/>
                        <a:pt x="112" y="150"/>
                      </a:cubicBezTo>
                      <a:cubicBezTo>
                        <a:pt x="107" y="167"/>
                        <a:pt x="100" y="177"/>
                        <a:pt x="93" y="177"/>
                      </a:cubicBezTo>
                      <a:close/>
                      <a:moveTo>
                        <a:pt x="114" y="142"/>
                      </a:moveTo>
                      <a:cubicBezTo>
                        <a:pt x="109" y="139"/>
                        <a:pt x="104" y="136"/>
                        <a:pt x="100" y="132"/>
                      </a:cubicBezTo>
                      <a:cubicBezTo>
                        <a:pt x="102" y="130"/>
                        <a:pt x="104" y="128"/>
                        <a:pt x="107" y="126"/>
                      </a:cubicBezTo>
                      <a:cubicBezTo>
                        <a:pt x="110" y="126"/>
                        <a:pt x="113" y="126"/>
                        <a:pt x="116" y="125"/>
                      </a:cubicBezTo>
                      <a:cubicBezTo>
                        <a:pt x="116" y="131"/>
                        <a:pt x="115" y="137"/>
                        <a:pt x="114" y="142"/>
                      </a:cubicBezTo>
                      <a:close/>
                      <a:moveTo>
                        <a:pt x="118" y="103"/>
                      </a:moveTo>
                      <a:cubicBezTo>
                        <a:pt x="116" y="106"/>
                        <a:pt x="113" y="108"/>
                        <a:pt x="111" y="111"/>
                      </a:cubicBezTo>
                      <a:cubicBezTo>
                        <a:pt x="108" y="113"/>
                        <a:pt x="106" y="115"/>
                        <a:pt x="103" y="118"/>
                      </a:cubicBezTo>
                      <a:cubicBezTo>
                        <a:pt x="100" y="118"/>
                        <a:pt x="97" y="118"/>
                        <a:pt x="93" y="118"/>
                      </a:cubicBezTo>
                      <a:cubicBezTo>
                        <a:pt x="89" y="118"/>
                        <a:pt x="86" y="118"/>
                        <a:pt x="83" y="118"/>
                      </a:cubicBezTo>
                      <a:cubicBezTo>
                        <a:pt x="80" y="115"/>
                        <a:pt x="78" y="113"/>
                        <a:pt x="75" y="111"/>
                      </a:cubicBezTo>
                      <a:cubicBezTo>
                        <a:pt x="73" y="108"/>
                        <a:pt x="70" y="106"/>
                        <a:pt x="68" y="103"/>
                      </a:cubicBezTo>
                      <a:cubicBezTo>
                        <a:pt x="68" y="100"/>
                        <a:pt x="68" y="96"/>
                        <a:pt x="68" y="93"/>
                      </a:cubicBezTo>
                      <a:cubicBezTo>
                        <a:pt x="68" y="89"/>
                        <a:pt x="68" y="86"/>
                        <a:pt x="68" y="82"/>
                      </a:cubicBezTo>
                      <a:cubicBezTo>
                        <a:pt x="70" y="80"/>
                        <a:pt x="73" y="77"/>
                        <a:pt x="75" y="75"/>
                      </a:cubicBezTo>
                      <a:cubicBezTo>
                        <a:pt x="78" y="72"/>
                        <a:pt x="80" y="70"/>
                        <a:pt x="83" y="68"/>
                      </a:cubicBezTo>
                      <a:cubicBezTo>
                        <a:pt x="86" y="67"/>
                        <a:pt x="89" y="67"/>
                        <a:pt x="93" y="67"/>
                      </a:cubicBezTo>
                      <a:cubicBezTo>
                        <a:pt x="97" y="67"/>
                        <a:pt x="100" y="67"/>
                        <a:pt x="103" y="68"/>
                      </a:cubicBezTo>
                      <a:cubicBezTo>
                        <a:pt x="106" y="70"/>
                        <a:pt x="108" y="72"/>
                        <a:pt x="111" y="75"/>
                      </a:cubicBezTo>
                      <a:cubicBezTo>
                        <a:pt x="113" y="77"/>
                        <a:pt x="116" y="80"/>
                        <a:pt x="118" y="82"/>
                      </a:cubicBezTo>
                      <a:cubicBezTo>
                        <a:pt x="118" y="86"/>
                        <a:pt x="118" y="89"/>
                        <a:pt x="118" y="93"/>
                      </a:cubicBezTo>
                      <a:cubicBezTo>
                        <a:pt x="118" y="96"/>
                        <a:pt x="118" y="100"/>
                        <a:pt x="118" y="103"/>
                      </a:cubicBezTo>
                      <a:close/>
                      <a:moveTo>
                        <a:pt x="153" y="33"/>
                      </a:moveTo>
                      <a:cubicBezTo>
                        <a:pt x="158" y="38"/>
                        <a:pt x="155" y="50"/>
                        <a:pt x="147" y="65"/>
                      </a:cubicBezTo>
                      <a:cubicBezTo>
                        <a:pt x="140" y="63"/>
                        <a:pt x="133" y="62"/>
                        <a:pt x="125" y="61"/>
                      </a:cubicBezTo>
                      <a:cubicBezTo>
                        <a:pt x="124" y="53"/>
                        <a:pt x="122" y="46"/>
                        <a:pt x="120" y="39"/>
                      </a:cubicBezTo>
                      <a:cubicBezTo>
                        <a:pt x="135" y="31"/>
                        <a:pt x="147" y="28"/>
                        <a:pt x="153" y="33"/>
                      </a:cubicBezTo>
                      <a:close/>
                      <a:moveTo>
                        <a:pt x="133" y="86"/>
                      </a:moveTo>
                      <a:cubicBezTo>
                        <a:pt x="131" y="84"/>
                        <a:pt x="128" y="81"/>
                        <a:pt x="126" y="79"/>
                      </a:cubicBezTo>
                      <a:cubicBezTo>
                        <a:pt x="126" y="76"/>
                        <a:pt x="126" y="72"/>
                        <a:pt x="126" y="69"/>
                      </a:cubicBezTo>
                      <a:cubicBezTo>
                        <a:pt x="132" y="70"/>
                        <a:pt x="137" y="71"/>
                        <a:pt x="142" y="72"/>
                      </a:cubicBezTo>
                      <a:cubicBezTo>
                        <a:pt x="140" y="77"/>
                        <a:pt x="136" y="81"/>
                        <a:pt x="133" y="86"/>
                      </a:cubicBezTo>
                      <a:close/>
                      <a:moveTo>
                        <a:pt x="133" y="99"/>
                      </a:moveTo>
                      <a:cubicBezTo>
                        <a:pt x="136" y="104"/>
                        <a:pt x="140" y="109"/>
                        <a:pt x="142" y="113"/>
                      </a:cubicBezTo>
                      <a:cubicBezTo>
                        <a:pt x="137" y="114"/>
                        <a:pt x="132" y="115"/>
                        <a:pt x="126" y="116"/>
                      </a:cubicBezTo>
                      <a:cubicBezTo>
                        <a:pt x="126" y="113"/>
                        <a:pt x="126" y="110"/>
                        <a:pt x="126" y="107"/>
                      </a:cubicBezTo>
                      <a:cubicBezTo>
                        <a:pt x="129" y="104"/>
                        <a:pt x="131" y="102"/>
                        <a:pt x="133" y="99"/>
                      </a:cubicBezTo>
                      <a:close/>
                      <a:moveTo>
                        <a:pt x="153" y="152"/>
                      </a:moveTo>
                      <a:cubicBezTo>
                        <a:pt x="147" y="158"/>
                        <a:pt x="135" y="155"/>
                        <a:pt x="120" y="146"/>
                      </a:cubicBezTo>
                      <a:cubicBezTo>
                        <a:pt x="122" y="140"/>
                        <a:pt x="124" y="132"/>
                        <a:pt x="125" y="124"/>
                      </a:cubicBezTo>
                      <a:cubicBezTo>
                        <a:pt x="133" y="123"/>
                        <a:pt x="140" y="122"/>
                        <a:pt x="147" y="120"/>
                      </a:cubicBezTo>
                      <a:cubicBezTo>
                        <a:pt x="155" y="135"/>
                        <a:pt x="158" y="147"/>
                        <a:pt x="153" y="152"/>
                      </a:cubicBezTo>
                      <a:close/>
                      <a:moveTo>
                        <a:pt x="150" y="111"/>
                      </a:moveTo>
                      <a:cubicBezTo>
                        <a:pt x="147" y="105"/>
                        <a:pt x="143" y="99"/>
                        <a:pt x="138" y="93"/>
                      </a:cubicBezTo>
                      <a:cubicBezTo>
                        <a:pt x="143" y="86"/>
                        <a:pt x="147" y="80"/>
                        <a:pt x="150" y="74"/>
                      </a:cubicBezTo>
                      <a:cubicBezTo>
                        <a:pt x="167" y="79"/>
                        <a:pt x="177" y="85"/>
                        <a:pt x="177" y="93"/>
                      </a:cubicBezTo>
                      <a:cubicBezTo>
                        <a:pt x="177" y="100"/>
                        <a:pt x="167" y="107"/>
                        <a:pt x="150" y="1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CH" sz="1350">
                    <a:solidFill>
                      <a:schemeClr val="accent1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sp>
            <p:nvSpPr>
              <p:cNvPr id="94" name="TextBox 33">
                <a:extLst>
                  <a:ext uri="{FF2B5EF4-FFF2-40B4-BE49-F238E27FC236}">
                    <a16:creationId xmlns:a16="http://schemas.microsoft.com/office/drawing/2014/main" id="{0DBFF314-913E-8C44-A479-8C6C0FF21C68}"/>
                  </a:ext>
                </a:extLst>
              </p:cNvPr>
              <p:cNvSpPr txBox="1"/>
              <p:nvPr/>
            </p:nvSpPr>
            <p:spPr>
              <a:xfrm>
                <a:off x="4180842" y="2176709"/>
                <a:ext cx="15480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200" b="1">
                    <a:latin typeface="Raleway" panose="020B0003030101060003" pitchFamily="34" charset="0"/>
                    <a:ea typeface="Roboto Light" panose="02000000000000000000" pitchFamily="2" charset="0"/>
                  </a:rPr>
                  <a:t>Lösung</a:t>
                </a:r>
                <a:r>
                  <a:rPr lang="de-CH" sz="1400" b="1">
                    <a:latin typeface="Raleway" panose="020B0003030101060003" pitchFamily="34" charset="0"/>
                    <a:ea typeface="Roboto Light" panose="02000000000000000000" pitchFamily="2" charset="0"/>
                  </a:rPr>
                  <a:t>:</a:t>
                </a:r>
                <a:endParaRPr lang="de-CH" sz="800" b="1">
                  <a:latin typeface="Raleway" panose="020B0003030101060003" pitchFamily="34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EB97159A-476D-984C-B1A9-BFC7A8AE176B}"/>
                </a:ext>
              </a:extLst>
            </p:cNvPr>
            <p:cNvGrpSpPr/>
            <p:nvPr/>
          </p:nvGrpSpPr>
          <p:grpSpPr>
            <a:xfrm>
              <a:off x="4264015" y="1937621"/>
              <a:ext cx="791168" cy="457200"/>
              <a:chOff x="4288817" y="1843122"/>
              <a:chExt cx="791168" cy="457200"/>
            </a:xfrm>
          </p:grpSpPr>
          <p:pic>
            <p:nvPicPr>
              <p:cNvPr id="33" name="Grafik 32" descr="Aufwärtstrend">
                <a:extLst>
                  <a:ext uri="{FF2B5EF4-FFF2-40B4-BE49-F238E27FC236}">
                    <a16:creationId xmlns:a16="http://schemas.microsoft.com/office/drawing/2014/main" id="{10FFF984-2E3E-174A-B6A9-A7118D6C6D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288817" y="1912590"/>
                <a:ext cx="374623" cy="374623"/>
              </a:xfrm>
              <a:prstGeom prst="rect">
                <a:avLst/>
              </a:prstGeom>
            </p:spPr>
          </p:pic>
          <p:pic>
            <p:nvPicPr>
              <p:cNvPr id="35" name="Grafik 34" descr="Roboter">
                <a:extLst>
                  <a:ext uri="{FF2B5EF4-FFF2-40B4-BE49-F238E27FC236}">
                    <a16:creationId xmlns:a16="http://schemas.microsoft.com/office/drawing/2014/main" id="{A1416CF3-9A42-084A-97E3-2189AF0B7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622785" y="1843122"/>
                <a:ext cx="457200" cy="457200"/>
              </a:xfrm>
              <a:prstGeom prst="rect">
                <a:avLst/>
              </a:prstGeom>
            </p:spPr>
          </p:pic>
        </p:grpSp>
        <p:sp>
          <p:nvSpPr>
            <p:cNvPr id="103" name="TextBox 73">
              <a:extLst>
                <a:ext uri="{FF2B5EF4-FFF2-40B4-BE49-F238E27FC236}">
                  <a16:creationId xmlns:a16="http://schemas.microsoft.com/office/drawing/2014/main" id="{CA1EB7C7-2F01-F546-88F4-2CA8B307F1A3}"/>
                </a:ext>
              </a:extLst>
            </p:cNvPr>
            <p:cNvSpPr txBox="1"/>
            <p:nvPr/>
          </p:nvSpPr>
          <p:spPr>
            <a:xfrm>
              <a:off x="5018607" y="1919448"/>
              <a:ext cx="3598756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>
                  <a:latin typeface="Raleway" panose="020B0003030101060003" pitchFamily="34" charset="0"/>
                  <a:ea typeface="Roboto Light" panose="02000000000000000000" pitchFamily="2" charset="0"/>
                </a:rPr>
                <a:t>Schadensprognosen mit Machine-Learning</a:t>
              </a:r>
            </a:p>
            <a:p>
              <a:r>
                <a:rPr lang="de-CH" sz="1050" b="1">
                  <a:solidFill>
                    <a:schemeClr val="bg1">
                      <a:lumMod val="65000"/>
                    </a:schemeClr>
                  </a:solidFill>
                  <a:latin typeface="Raleway" panose="020B0003030101060003" pitchFamily="34" charset="0"/>
                  <a:ea typeface="Roboto Light" panose="02000000000000000000" pitchFamily="2" charset="0"/>
                </a:rPr>
                <a:t>Die Prämie hängt vom Schaden und seiner Höhe ab.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A52C616-4AE0-3F4B-B5E9-BF0E51C610FA}"/>
              </a:ext>
            </a:extLst>
          </p:cNvPr>
          <p:cNvGrpSpPr/>
          <p:nvPr/>
        </p:nvGrpSpPr>
        <p:grpSpPr>
          <a:xfrm>
            <a:off x="732250" y="2394821"/>
            <a:ext cx="2938680" cy="739353"/>
            <a:chOff x="835040" y="1882091"/>
            <a:chExt cx="2938680" cy="739353"/>
          </a:xfrm>
        </p:grpSpPr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1845149-9298-8F48-8A87-51ADBD3CD011}"/>
                </a:ext>
              </a:extLst>
            </p:cNvPr>
            <p:cNvSpPr txBox="1"/>
            <p:nvPr/>
          </p:nvSpPr>
          <p:spPr>
            <a:xfrm>
              <a:off x="1462460" y="2044363"/>
              <a:ext cx="231126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50" b="1" dirty="0">
                  <a:solidFill>
                    <a:schemeClr val="bg1">
                      <a:lumMod val="65000"/>
                    </a:schemeClr>
                  </a:solidFill>
                  <a:latin typeface="Raleway" panose="020B0003030101060003"/>
                </a:rPr>
                <a:t>Darum müssen sehr viele Personen versichert werden (Gesetzt der Grossen Zahlen).</a:t>
              </a:r>
            </a:p>
          </p:txBody>
        </p:sp>
        <p:pic>
          <p:nvPicPr>
            <p:cNvPr id="41" name="Grafik 40" descr="Gruppe von Personen">
              <a:extLst>
                <a:ext uri="{FF2B5EF4-FFF2-40B4-BE49-F238E27FC236}">
                  <a16:creationId xmlns:a16="http://schemas.microsoft.com/office/drawing/2014/main" id="{BA741C71-EB58-C741-BAC1-B16F63962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5040" y="1882091"/>
              <a:ext cx="577770" cy="577770"/>
            </a:xfrm>
            <a:prstGeom prst="rect">
              <a:avLst/>
            </a:prstGeom>
          </p:spPr>
        </p:pic>
      </p:grpSp>
      <p:pic>
        <p:nvPicPr>
          <p:cNvPr id="48" name="Grafik 47" descr="Confused Person">
            <a:extLst>
              <a:ext uri="{FF2B5EF4-FFF2-40B4-BE49-F238E27FC236}">
                <a16:creationId xmlns:a16="http://schemas.microsoft.com/office/drawing/2014/main" id="{649751C0-E8D2-8D46-9107-031D9C176E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7159" y="1397612"/>
            <a:ext cx="394764" cy="394764"/>
          </a:xfrm>
          <a:prstGeom prst="rect">
            <a:avLst/>
          </a:prstGeom>
        </p:spPr>
      </p:pic>
      <p:pic>
        <p:nvPicPr>
          <p:cNvPr id="50" name="Grafik 49" descr="Questions">
            <a:extLst>
              <a:ext uri="{FF2B5EF4-FFF2-40B4-BE49-F238E27FC236}">
                <a16:creationId xmlns:a16="http://schemas.microsoft.com/office/drawing/2014/main" id="{55A788E8-9D12-F147-911E-E4F606CDB5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3573" y="1353094"/>
            <a:ext cx="457200" cy="457200"/>
          </a:xfrm>
          <a:prstGeom prst="rect">
            <a:avLst/>
          </a:prstGeom>
        </p:spPr>
      </p:pic>
      <p:sp>
        <p:nvSpPr>
          <p:cNvPr id="122" name="Textfeld 121">
            <a:extLst>
              <a:ext uri="{FF2B5EF4-FFF2-40B4-BE49-F238E27FC236}">
                <a16:creationId xmlns:a16="http://schemas.microsoft.com/office/drawing/2014/main" id="{3834357B-A9BF-0C47-A92A-6E4CEE145CE2}"/>
              </a:ext>
            </a:extLst>
          </p:cNvPr>
          <p:cNvSpPr txBox="1"/>
          <p:nvPr/>
        </p:nvSpPr>
        <p:spPr>
          <a:xfrm>
            <a:off x="1440691" y="1451818"/>
            <a:ext cx="241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/>
              </a:rPr>
              <a:t>Es ist kompliziert</a:t>
            </a:r>
            <a:r>
              <a:rPr lang="de-CH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143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23820"/>
            <a:ext cx="2133600" cy="273844"/>
          </a:xfrm>
        </p:spPr>
        <p:txBody>
          <a:bodyPr/>
          <a:lstStyle/>
          <a:p>
            <a:fld id="{D60D1EDE-7116-2443-9BDD-368CE5B37660}" type="slidenum">
              <a:rPr lang="en-US" smtClean="0"/>
              <a:t>5</a:t>
            </a:fld>
            <a:endParaRPr lang="en-US" dirty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AAF4A32-3E30-6D4B-8D66-230F8239A7E3}"/>
              </a:ext>
            </a:extLst>
          </p:cNvPr>
          <p:cNvSpPr txBox="1"/>
          <p:nvPr/>
        </p:nvSpPr>
        <p:spPr>
          <a:xfrm>
            <a:off x="1800000" y="1371600"/>
            <a:ext cx="75986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0" dirty="0"/>
              <a:t>2</a:t>
            </a:r>
            <a:r>
              <a:rPr lang="de-CH" sz="9600" dirty="0"/>
              <a:t> </a:t>
            </a:r>
            <a:r>
              <a:rPr lang="de-CH" sz="2000" dirty="0"/>
              <a:t>Datenbeschaffung und Aufbereitung</a:t>
            </a:r>
            <a:endParaRPr lang="de-CH" sz="9600" dirty="0"/>
          </a:p>
        </p:txBody>
      </p:sp>
    </p:spTree>
    <p:extLst>
      <p:ext uri="{BB962C8B-B14F-4D97-AF65-F5344CB8AC3E}">
        <p14:creationId xmlns:p14="http://schemas.microsoft.com/office/powerpoint/2010/main" val="16794325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Datenbeschaffung</a:t>
            </a:r>
            <a:r>
              <a:rPr lang="en-US" i="1" dirty="0"/>
              <a:t> und </a:t>
            </a:r>
            <a:r>
              <a:rPr lang="en-US" i="1" dirty="0" err="1"/>
              <a:t>Aufbereitung</a:t>
            </a:r>
            <a:r>
              <a:rPr lang="en-US" i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23820"/>
            <a:ext cx="2133600" cy="273844"/>
          </a:xfrm>
        </p:spPr>
        <p:txBody>
          <a:bodyPr/>
          <a:lstStyle/>
          <a:p>
            <a:fld id="{D60D1EDE-7116-2443-9BDD-368CE5B37660}" type="slidenum">
              <a:rPr lang="en-US" smtClean="0"/>
              <a:t>6</a:t>
            </a:fld>
            <a:endParaRPr lang="en-US" dirty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Gruppierung 46">
            <a:extLst>
              <a:ext uri="{FF2B5EF4-FFF2-40B4-BE49-F238E27FC236}">
                <a16:creationId xmlns:a16="http://schemas.microsoft.com/office/drawing/2014/main" id="{482E463E-75D0-4EF4-A896-E06AFE0DE0B4}"/>
              </a:ext>
            </a:extLst>
          </p:cNvPr>
          <p:cNvGrpSpPr/>
          <p:nvPr/>
        </p:nvGrpSpPr>
        <p:grpSpPr>
          <a:xfrm>
            <a:off x="2694383" y="4715029"/>
            <a:ext cx="3125180" cy="289426"/>
            <a:chOff x="405292" y="2415070"/>
            <a:chExt cx="3125180" cy="289426"/>
          </a:xfrm>
          <a:solidFill>
            <a:srgbClr val="CEDBE6"/>
          </a:solidFill>
        </p:grpSpPr>
        <p:sp>
          <p:nvSpPr>
            <p:cNvPr id="57" name="Rectangle 46">
              <a:extLst>
                <a:ext uri="{FF2B5EF4-FFF2-40B4-BE49-F238E27FC236}">
                  <a16:creationId xmlns:a16="http://schemas.microsoft.com/office/drawing/2014/main" id="{67740BBA-ABCD-4685-9BC7-1377CA7835B6}"/>
                </a:ext>
              </a:extLst>
            </p:cNvPr>
            <p:cNvSpPr/>
            <p:nvPr userDrawn="1"/>
          </p:nvSpPr>
          <p:spPr>
            <a:xfrm>
              <a:off x="405292" y="2422693"/>
              <a:ext cx="286212" cy="28180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ea typeface=""/>
                  <a:cs typeface="Calibri Light" panose="020F0302020204030204" pitchFamily="34" charset="0"/>
                </a:rPr>
                <a:t>1</a:t>
              </a:r>
            </a:p>
          </p:txBody>
        </p:sp>
        <p:sp>
          <p:nvSpPr>
            <p:cNvPr id="59" name="Rectangle 48">
              <a:extLst>
                <a:ext uri="{FF2B5EF4-FFF2-40B4-BE49-F238E27FC236}">
                  <a16:creationId xmlns:a16="http://schemas.microsoft.com/office/drawing/2014/main" id="{E1889422-FD1B-4FB7-876C-F8192588411F}"/>
                </a:ext>
              </a:extLst>
            </p:cNvPr>
            <p:cNvSpPr/>
            <p:nvPr userDrawn="1"/>
          </p:nvSpPr>
          <p:spPr>
            <a:xfrm>
              <a:off x="726466" y="2422693"/>
              <a:ext cx="286212" cy="281803"/>
            </a:xfrm>
            <a:prstGeom prst="rect">
              <a:avLst/>
            </a:prstGeom>
            <a:solidFill>
              <a:srgbClr val="4DB4B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 pitchFamily="34" charset="0"/>
                  <a:ea typeface=""/>
                  <a:cs typeface="Calibri Light" panose="020F0302020204030204" pitchFamily="34" charset="0"/>
                </a:rPr>
                <a:t>2</a:t>
              </a:r>
            </a:p>
          </p:txBody>
        </p:sp>
        <p:sp>
          <p:nvSpPr>
            <p:cNvPr id="60" name="Rectangle 49">
              <a:extLst>
                <a:ext uri="{FF2B5EF4-FFF2-40B4-BE49-F238E27FC236}">
                  <a16:creationId xmlns:a16="http://schemas.microsoft.com/office/drawing/2014/main" id="{D9D90C2E-BD41-482D-9A13-948519A50F16}"/>
                </a:ext>
              </a:extLst>
            </p:cNvPr>
            <p:cNvSpPr/>
            <p:nvPr userDrawn="1"/>
          </p:nvSpPr>
          <p:spPr>
            <a:xfrm>
              <a:off x="2929232" y="2415070"/>
              <a:ext cx="286212" cy="28180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ea typeface=""/>
                  <a:cs typeface="Calibri Light" panose="020F0302020204030204" pitchFamily="34" charset="0"/>
                </a:rPr>
                <a:t>3</a:t>
              </a:r>
            </a:p>
          </p:txBody>
        </p:sp>
        <p:sp>
          <p:nvSpPr>
            <p:cNvPr id="61" name="Rectangle 50">
              <a:extLst>
                <a:ext uri="{FF2B5EF4-FFF2-40B4-BE49-F238E27FC236}">
                  <a16:creationId xmlns:a16="http://schemas.microsoft.com/office/drawing/2014/main" id="{9CA5E91D-8239-4333-82AB-328932279474}"/>
                </a:ext>
              </a:extLst>
            </p:cNvPr>
            <p:cNvSpPr/>
            <p:nvPr userDrawn="1"/>
          </p:nvSpPr>
          <p:spPr>
            <a:xfrm>
              <a:off x="3244260" y="2415070"/>
              <a:ext cx="286212" cy="28180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ea typeface=""/>
                  <a:cs typeface="Calibri Light" panose="020F0302020204030204" pitchFamily="34" charset="0"/>
                </a:rPr>
                <a:t>4</a:t>
              </a:r>
            </a:p>
          </p:txBody>
        </p:sp>
        <p:sp>
          <p:nvSpPr>
            <p:cNvPr id="62" name="Rectangle 51">
              <a:extLst>
                <a:ext uri="{FF2B5EF4-FFF2-40B4-BE49-F238E27FC236}">
                  <a16:creationId xmlns:a16="http://schemas.microsoft.com/office/drawing/2014/main" id="{90882C69-474B-48B1-A7F5-F6DD7B93779B}"/>
                </a:ext>
              </a:extLst>
            </p:cNvPr>
            <p:cNvSpPr/>
            <p:nvPr userDrawn="1"/>
          </p:nvSpPr>
          <p:spPr>
            <a:xfrm>
              <a:off x="1051580" y="2422693"/>
              <a:ext cx="1848838" cy="274181"/>
            </a:xfrm>
            <a:prstGeom prst="rect">
              <a:avLst/>
            </a:prstGeom>
            <a:solidFill>
              <a:srgbClr val="4DB4B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 err="1">
                  <a:solidFill>
                    <a:prstClr val="white"/>
                  </a:solidFill>
                  <a:latin typeface="Calibri Light" panose="020F0302020204030204" pitchFamily="34" charset="0"/>
                  <a:ea typeface="Helvetica Neue" charset="0"/>
                  <a:cs typeface="Calibri Light" panose="020F0302020204030204" pitchFamily="34" charset="0"/>
                </a:rPr>
                <a:t>Datenbeschaffung</a:t>
              </a:r>
              <a:r>
                <a:rPr lang="en-US" sz="1000" dirty="0">
                  <a:solidFill>
                    <a:prstClr val="white"/>
                  </a:solidFill>
                  <a:latin typeface="Calibri Light" panose="020F0302020204030204" pitchFamily="34" charset="0"/>
                  <a:ea typeface="Helvetica Neue" charset="0"/>
                  <a:cs typeface="Calibri Light" panose="020F0302020204030204" pitchFamily="34" charset="0"/>
                </a:rPr>
                <a:t> und </a:t>
              </a:r>
              <a:r>
                <a:rPr lang="en-US" sz="1000" dirty="0" err="1">
                  <a:solidFill>
                    <a:prstClr val="white"/>
                  </a:solidFill>
                  <a:latin typeface="Calibri Light" panose="020F0302020204030204" pitchFamily="34" charset="0"/>
                  <a:ea typeface="Helvetica Neue" charset="0"/>
                  <a:cs typeface="Calibri Light" panose="020F0302020204030204" pitchFamily="34" charset="0"/>
                </a:rPr>
                <a:t>Aufbereitung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Helvetica Neue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5" name="Grafik 4" descr="Datenbank">
            <a:extLst>
              <a:ext uri="{FF2B5EF4-FFF2-40B4-BE49-F238E27FC236}">
                <a16:creationId xmlns:a16="http://schemas.microsoft.com/office/drawing/2014/main" id="{EBB3BDB6-0675-4D41-AAA8-FADDD12FA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96" y="2279142"/>
            <a:ext cx="914400" cy="914400"/>
          </a:xfrm>
          <a:prstGeom prst="rect">
            <a:avLst/>
          </a:prstGeom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8AFA2553-11DA-9E4B-B242-85A79F001EAB}"/>
              </a:ext>
            </a:extLst>
          </p:cNvPr>
          <p:cNvGrpSpPr/>
          <p:nvPr/>
        </p:nvGrpSpPr>
        <p:grpSpPr>
          <a:xfrm>
            <a:off x="315860" y="802801"/>
            <a:ext cx="2578608" cy="1113848"/>
            <a:chOff x="310896" y="1200150"/>
            <a:chExt cx="2578608" cy="1113848"/>
          </a:xfrm>
        </p:grpSpPr>
        <p:pic>
          <p:nvPicPr>
            <p:cNvPr id="7" name="Grafik 6" descr="Datenbank">
              <a:extLst>
                <a:ext uri="{FF2B5EF4-FFF2-40B4-BE49-F238E27FC236}">
                  <a16:creationId xmlns:a16="http://schemas.microsoft.com/office/drawing/2014/main" id="{987E7CDA-333A-A040-9DD6-E24E9A788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896" y="1200150"/>
              <a:ext cx="914400" cy="914400"/>
            </a:xfrm>
            <a:prstGeom prst="rect">
              <a:avLst/>
            </a:prstGeom>
          </p:spPr>
        </p:pic>
        <p:sp>
          <p:nvSpPr>
            <p:cNvPr id="26" name="TextBox 33">
              <a:extLst>
                <a:ext uri="{FF2B5EF4-FFF2-40B4-BE49-F238E27FC236}">
                  <a16:creationId xmlns:a16="http://schemas.microsoft.com/office/drawing/2014/main" id="{735115DC-9400-9642-AA4F-06D10E38197D}"/>
                </a:ext>
              </a:extLst>
            </p:cNvPr>
            <p:cNvSpPr txBox="1"/>
            <p:nvPr/>
          </p:nvSpPr>
          <p:spPr>
            <a:xfrm>
              <a:off x="1225296" y="1229086"/>
              <a:ext cx="1664208" cy="1084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latin typeface="Raleway" panose="020B0003030101060003" pitchFamily="34" charset="0"/>
                  <a:ea typeface="Roboto Light" panose="02000000000000000000" pitchFamily="2" charset="0"/>
                </a:rPr>
                <a:t>Datensatz 1: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050" b="1" dirty="0">
                  <a:solidFill>
                    <a:schemeClr val="bg1">
                      <a:lumMod val="65000"/>
                    </a:schemeClr>
                  </a:solidFill>
                  <a:latin typeface="Raleway" panose="020B0003030101060003" pitchFamily="34" charset="0"/>
                  <a:ea typeface="Roboto Light" panose="02000000000000000000" pitchFamily="2" charset="0"/>
                </a:rPr>
                <a:t>Persönliches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050" b="1" dirty="0">
                  <a:solidFill>
                    <a:schemeClr val="bg1">
                      <a:lumMod val="65000"/>
                    </a:schemeClr>
                  </a:solidFill>
                  <a:latin typeface="Raleway" panose="020B0003030101060003" pitchFamily="34" charset="0"/>
                  <a:ea typeface="Roboto Light" panose="02000000000000000000" pitchFamily="2" charset="0"/>
                </a:rPr>
                <a:t>Fahrzeug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050" b="1" dirty="0">
                  <a:solidFill>
                    <a:schemeClr val="bg1">
                      <a:lumMod val="65000"/>
                    </a:schemeClr>
                  </a:solidFill>
                  <a:latin typeface="Raleway" panose="020B0003030101060003" pitchFamily="34" charset="0"/>
                  <a:ea typeface="Roboto Light" panose="02000000000000000000" pitchFamily="2" charset="0"/>
                </a:rPr>
                <a:t>Versicherung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050" b="1" dirty="0">
                  <a:solidFill>
                    <a:schemeClr val="bg1">
                      <a:lumMod val="65000"/>
                    </a:schemeClr>
                  </a:solidFill>
                  <a:latin typeface="Raleway" panose="020B0003030101060003" pitchFamily="34" charset="0"/>
                  <a:ea typeface="Roboto Light" panose="02000000000000000000" pitchFamily="2" charset="0"/>
                </a:rPr>
                <a:t>Quelle: </a:t>
              </a:r>
              <a:r>
                <a:rPr lang="de-DE" sz="1050" b="1" dirty="0" err="1">
                  <a:solidFill>
                    <a:schemeClr val="bg1">
                      <a:lumMod val="65000"/>
                    </a:schemeClr>
                  </a:solidFill>
                  <a:latin typeface="Raleway" panose="020B0003030101060003" pitchFamily="34" charset="0"/>
                  <a:ea typeface="Roboto Light" panose="02000000000000000000" pitchFamily="2" charset="0"/>
                </a:rPr>
                <a:t>Kaggle</a:t>
              </a:r>
              <a:endPara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7" name="TextBox 33">
            <a:extLst>
              <a:ext uri="{FF2B5EF4-FFF2-40B4-BE49-F238E27FC236}">
                <a16:creationId xmlns:a16="http://schemas.microsoft.com/office/drawing/2014/main" id="{06AEC573-CC61-934B-9412-57B3E1AD58D3}"/>
              </a:ext>
            </a:extLst>
          </p:cNvPr>
          <p:cNvSpPr txBox="1"/>
          <p:nvPr/>
        </p:nvSpPr>
        <p:spPr>
          <a:xfrm>
            <a:off x="1225295" y="2240387"/>
            <a:ext cx="1548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Raleway" panose="020B0003030101060003" pitchFamily="34" charset="0"/>
                <a:ea typeface="Roboto Light" panose="02000000000000000000" pitchFamily="2" charset="0"/>
              </a:rPr>
              <a:t>Datensatz 2: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Höhe des Schadens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Quelle: </a:t>
            </a:r>
            <a:r>
              <a:rPr lang="de-DE" sz="1050" b="1" dirty="0" err="1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Kaggle</a:t>
            </a:r>
            <a:endParaRPr lang="de-DE" sz="105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pic>
        <p:nvPicPr>
          <p:cNvPr id="9" name="Grafik 8" descr="Tisch">
            <a:extLst>
              <a:ext uri="{FF2B5EF4-FFF2-40B4-BE49-F238E27FC236}">
                <a16:creationId xmlns:a16="http://schemas.microsoft.com/office/drawing/2014/main" id="{75878A8C-5E4E-AC45-BC91-756C14EA8F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0690" y="1545278"/>
            <a:ext cx="914400" cy="914400"/>
          </a:xfrm>
          <a:prstGeom prst="rect">
            <a:avLst/>
          </a:prstGeom>
        </p:spPr>
      </p:pic>
      <p:sp>
        <p:nvSpPr>
          <p:cNvPr id="10" name="Gestreifter Pfeil nach rechts 9">
            <a:extLst>
              <a:ext uri="{FF2B5EF4-FFF2-40B4-BE49-F238E27FC236}">
                <a16:creationId xmlns:a16="http://schemas.microsoft.com/office/drawing/2014/main" id="{7C50C398-9CCE-4048-9120-81B425226F93}"/>
              </a:ext>
            </a:extLst>
          </p:cNvPr>
          <p:cNvSpPr/>
          <p:nvPr/>
        </p:nvSpPr>
        <p:spPr>
          <a:xfrm>
            <a:off x="2487168" y="1883220"/>
            <a:ext cx="814601" cy="31318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  <a:latin typeface="Raleway" panose="020B0003030101060003" pitchFamily="34" charset="0"/>
              </a:rPr>
              <a:t>Verbinden</a:t>
            </a:r>
          </a:p>
        </p:txBody>
      </p:sp>
      <p:sp>
        <p:nvSpPr>
          <p:cNvPr id="11" name="Nach oben gebogener Pfeil 10">
            <a:extLst>
              <a:ext uri="{FF2B5EF4-FFF2-40B4-BE49-F238E27FC236}">
                <a16:creationId xmlns:a16="http://schemas.microsoft.com/office/drawing/2014/main" id="{60F0670B-0BFB-2447-9E5B-2DF4E1A50799}"/>
              </a:ext>
            </a:extLst>
          </p:cNvPr>
          <p:cNvSpPr/>
          <p:nvPr/>
        </p:nvSpPr>
        <p:spPr>
          <a:xfrm>
            <a:off x="4361688" y="1463040"/>
            <a:ext cx="1486690" cy="512064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800" dirty="0">
              <a:solidFill>
                <a:schemeClr val="tx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Nach oben gebogener Pfeil 32">
            <a:extLst>
              <a:ext uri="{FF2B5EF4-FFF2-40B4-BE49-F238E27FC236}">
                <a16:creationId xmlns:a16="http://schemas.microsoft.com/office/drawing/2014/main" id="{7C32BDE4-8CDA-0C4F-8F4C-766E8BD39603}"/>
              </a:ext>
            </a:extLst>
          </p:cNvPr>
          <p:cNvSpPr/>
          <p:nvPr/>
        </p:nvSpPr>
        <p:spPr>
          <a:xfrm flipV="1">
            <a:off x="4361688" y="1984355"/>
            <a:ext cx="3063240" cy="512064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800" dirty="0">
              <a:solidFill>
                <a:schemeClr val="tx1"/>
              </a:solidFill>
              <a:latin typeface="Raleway" panose="020B0003030101060003" pitchFamily="34" charset="0"/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45CBF14-B21D-B640-BCAB-CCF82E5230A0}"/>
              </a:ext>
            </a:extLst>
          </p:cNvPr>
          <p:cNvGrpSpPr/>
          <p:nvPr/>
        </p:nvGrpSpPr>
        <p:grpSpPr>
          <a:xfrm>
            <a:off x="5405977" y="646770"/>
            <a:ext cx="2207690" cy="697314"/>
            <a:chOff x="5405977" y="646770"/>
            <a:chExt cx="2207690" cy="697314"/>
          </a:xfrm>
        </p:grpSpPr>
        <p:pic>
          <p:nvPicPr>
            <p:cNvPr id="13" name="Grafik 12" descr="Dokument">
              <a:extLst>
                <a:ext uri="{FF2B5EF4-FFF2-40B4-BE49-F238E27FC236}">
                  <a16:creationId xmlns:a16="http://schemas.microsoft.com/office/drawing/2014/main" id="{29B7168C-F22E-E44B-A5E9-E29BF2097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05977" y="674286"/>
              <a:ext cx="669798" cy="669798"/>
            </a:xfrm>
            <a:prstGeom prst="rect">
              <a:avLst/>
            </a:prstGeom>
          </p:spPr>
        </p:pic>
        <p:sp>
          <p:nvSpPr>
            <p:cNvPr id="36" name="TextBox 33">
              <a:extLst>
                <a:ext uri="{FF2B5EF4-FFF2-40B4-BE49-F238E27FC236}">
                  <a16:creationId xmlns:a16="http://schemas.microsoft.com/office/drawing/2014/main" id="{12DE6519-8F69-D147-8548-7DC1A30FCA79}"/>
                </a:ext>
              </a:extLst>
            </p:cNvPr>
            <p:cNvSpPr txBox="1"/>
            <p:nvPr/>
          </p:nvSpPr>
          <p:spPr>
            <a:xfrm>
              <a:off x="5949459" y="646770"/>
              <a:ext cx="166420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latin typeface="Raleway" panose="020B0003030101060003" pitchFamily="34" charset="0"/>
                  <a:ea typeface="Roboto Light" panose="02000000000000000000" pitchFamily="2" charset="0"/>
                </a:rPr>
                <a:t>Testdaten: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050" b="1" dirty="0">
                  <a:solidFill>
                    <a:schemeClr val="bg1">
                      <a:lumMod val="65000"/>
                    </a:schemeClr>
                  </a:solidFill>
                  <a:latin typeface="Raleway" panose="020B0003030101060003" pitchFamily="34" charset="0"/>
                  <a:ea typeface="Roboto Light" panose="02000000000000000000" pitchFamily="2" charset="0"/>
                </a:rPr>
                <a:t>30 %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endParaRPr>
            </a:p>
          </p:txBody>
        </p:sp>
      </p:grpSp>
      <p:pic>
        <p:nvPicPr>
          <p:cNvPr id="23" name="Grafik 22" descr="Server">
            <a:extLst>
              <a:ext uri="{FF2B5EF4-FFF2-40B4-BE49-F238E27FC236}">
                <a16:creationId xmlns:a16="http://schemas.microsoft.com/office/drawing/2014/main" id="{DDFBF4C0-1D54-EE40-A401-B58C643878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4576" y="2647082"/>
            <a:ext cx="813816" cy="813816"/>
          </a:xfrm>
          <a:prstGeom prst="rect">
            <a:avLst/>
          </a:prstGeom>
        </p:spPr>
      </p:pic>
      <p:sp>
        <p:nvSpPr>
          <p:cNvPr id="39" name="TextBox 33">
            <a:extLst>
              <a:ext uri="{FF2B5EF4-FFF2-40B4-BE49-F238E27FC236}">
                <a16:creationId xmlns:a16="http://schemas.microsoft.com/office/drawing/2014/main" id="{968FB3EE-0D3E-524C-9B3B-6D393EE83F37}"/>
              </a:ext>
            </a:extLst>
          </p:cNvPr>
          <p:cNvSpPr txBox="1"/>
          <p:nvPr/>
        </p:nvSpPr>
        <p:spPr>
          <a:xfrm>
            <a:off x="7613667" y="2647082"/>
            <a:ext cx="166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Raleway" panose="020B0003030101060003" pitchFamily="34" charset="0"/>
                <a:ea typeface="Roboto Light" panose="02000000000000000000" pitchFamily="2" charset="0"/>
              </a:rPr>
              <a:t>Upsampling</a:t>
            </a:r>
            <a:r>
              <a:rPr lang="de-DE" sz="1200" b="1" dirty="0">
                <a:latin typeface="Raleway" panose="020B0003030101060003" pitchFamily="34" charset="0"/>
                <a:ea typeface="Roboto Light" panose="02000000000000000000" pitchFamily="2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rPr>
              <a:t>70 % der Daten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rPr>
              <a:t>Duplizieren der Unfälle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5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Roboto Light" panose="02000000000000000000" pitchFamily="2" charset="0"/>
            </a:endParaRPr>
          </a:p>
        </p:txBody>
      </p:sp>
      <p:sp>
        <p:nvSpPr>
          <p:cNvPr id="46" name="Gestreifter Pfeil nach rechts 45">
            <a:extLst>
              <a:ext uri="{FF2B5EF4-FFF2-40B4-BE49-F238E27FC236}">
                <a16:creationId xmlns:a16="http://schemas.microsoft.com/office/drawing/2014/main" id="{85EDFE3B-696D-2348-9764-6E2ECFD8D0AA}"/>
              </a:ext>
            </a:extLst>
          </p:cNvPr>
          <p:cNvSpPr/>
          <p:nvPr/>
        </p:nvSpPr>
        <p:spPr>
          <a:xfrm flipH="1">
            <a:off x="5709464" y="3082671"/>
            <a:ext cx="1087102" cy="31318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solidFill>
                <a:schemeClr val="tx1"/>
              </a:solidFill>
              <a:latin typeface="Raleway" panose="020B0003030101060003" pitchFamily="34" charset="0"/>
            </a:endParaRP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821DFC7-45CE-7F46-8993-BBBD170CCB31}"/>
              </a:ext>
            </a:extLst>
          </p:cNvPr>
          <p:cNvGrpSpPr/>
          <p:nvPr/>
        </p:nvGrpSpPr>
        <p:grpSpPr>
          <a:xfrm>
            <a:off x="4507609" y="2744847"/>
            <a:ext cx="2207690" cy="697314"/>
            <a:chOff x="5405977" y="646770"/>
            <a:chExt cx="2207690" cy="697314"/>
          </a:xfrm>
        </p:grpSpPr>
        <p:pic>
          <p:nvPicPr>
            <p:cNvPr id="48" name="Grafik 47" descr="Dokument">
              <a:extLst>
                <a:ext uri="{FF2B5EF4-FFF2-40B4-BE49-F238E27FC236}">
                  <a16:creationId xmlns:a16="http://schemas.microsoft.com/office/drawing/2014/main" id="{798CBC7B-95D7-6943-98A9-A7DAEC402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05977" y="674286"/>
              <a:ext cx="669798" cy="669798"/>
            </a:xfrm>
            <a:prstGeom prst="rect">
              <a:avLst/>
            </a:prstGeom>
          </p:spPr>
        </p:pic>
        <p:sp>
          <p:nvSpPr>
            <p:cNvPr id="49" name="TextBox 33">
              <a:extLst>
                <a:ext uri="{FF2B5EF4-FFF2-40B4-BE49-F238E27FC236}">
                  <a16:creationId xmlns:a16="http://schemas.microsoft.com/office/drawing/2014/main" id="{3BED9711-6FBD-E644-AEE8-8869101DE094}"/>
                </a:ext>
              </a:extLst>
            </p:cNvPr>
            <p:cNvSpPr txBox="1"/>
            <p:nvPr/>
          </p:nvSpPr>
          <p:spPr>
            <a:xfrm>
              <a:off x="5949459" y="646770"/>
              <a:ext cx="166420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latin typeface="Raleway" panose="020B0003030101060003" pitchFamily="34" charset="0"/>
                  <a:ea typeface="Roboto Light" panose="02000000000000000000" pitchFamily="2" charset="0"/>
                </a:rPr>
                <a:t>Trainingsdaten</a:t>
              </a:r>
              <a:endPara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endParaRPr>
            </a:p>
          </p:txBody>
        </p:sp>
      </p:grpSp>
      <p:pic>
        <p:nvPicPr>
          <p:cNvPr id="34" name="Grafik 33" descr="Glühbirne und Zahnrad">
            <a:extLst>
              <a:ext uri="{FF2B5EF4-FFF2-40B4-BE49-F238E27FC236}">
                <a16:creationId xmlns:a16="http://schemas.microsoft.com/office/drawing/2014/main" id="{9894363F-B8F2-5641-8FF0-1BBD108C04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6959" y="2345602"/>
            <a:ext cx="438582" cy="4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037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23820"/>
            <a:ext cx="2133600" cy="273844"/>
          </a:xfrm>
        </p:spPr>
        <p:txBody>
          <a:bodyPr/>
          <a:lstStyle/>
          <a:p>
            <a:fld id="{D60D1EDE-7116-2443-9BDD-368CE5B37660}" type="slidenum">
              <a:rPr lang="en-US" smtClean="0"/>
              <a:t>7</a:t>
            </a:fld>
            <a:endParaRPr lang="en-US" dirty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B02BAB6-C100-2241-96CE-7BCF65CB0592}"/>
              </a:ext>
            </a:extLst>
          </p:cNvPr>
          <p:cNvSpPr txBox="1"/>
          <p:nvPr/>
        </p:nvSpPr>
        <p:spPr>
          <a:xfrm>
            <a:off x="1800000" y="1371600"/>
            <a:ext cx="75986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0" dirty="0"/>
              <a:t>3</a:t>
            </a:r>
            <a:r>
              <a:rPr lang="de-CH" sz="9600" dirty="0"/>
              <a:t> </a:t>
            </a:r>
            <a:r>
              <a:rPr lang="de-CH" sz="2000" dirty="0"/>
              <a:t>Prognosemodellierung</a:t>
            </a:r>
            <a:endParaRPr lang="de-CH" sz="9600" dirty="0"/>
          </a:p>
        </p:txBody>
      </p:sp>
    </p:spTree>
    <p:extLst>
      <p:ext uri="{BB962C8B-B14F-4D97-AF65-F5344CB8AC3E}">
        <p14:creationId xmlns:p14="http://schemas.microsoft.com/office/powerpoint/2010/main" val="32904074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rafik 74" descr="Auto">
            <a:extLst>
              <a:ext uri="{FF2B5EF4-FFF2-40B4-BE49-F238E27FC236}">
                <a16:creationId xmlns:a16="http://schemas.microsoft.com/office/drawing/2014/main" id="{74D2E5C8-42A5-8042-A3D5-24AB53449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641" y="3430068"/>
            <a:ext cx="914400" cy="914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7793" y="130723"/>
            <a:ext cx="7740710" cy="356085"/>
          </a:xfrm>
        </p:spPr>
        <p:txBody>
          <a:bodyPr>
            <a:normAutofit/>
          </a:bodyPr>
          <a:lstStyle/>
          <a:p>
            <a:r>
              <a:rPr lang="en-US" i="1" dirty="0" err="1"/>
              <a:t>Schadensprognose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23820"/>
            <a:ext cx="2133600" cy="273844"/>
          </a:xfrm>
        </p:spPr>
        <p:txBody>
          <a:bodyPr/>
          <a:lstStyle/>
          <a:p>
            <a:fld id="{D60D1EDE-7116-2443-9BDD-368CE5B37660}" type="slidenum">
              <a:rPr lang="en-US" smtClean="0"/>
              <a:t>8</a:t>
            </a:fld>
            <a:endParaRPr lang="en-US" dirty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uppierung 36">
            <a:extLst>
              <a:ext uri="{FF2B5EF4-FFF2-40B4-BE49-F238E27FC236}">
                <a16:creationId xmlns:a16="http://schemas.microsoft.com/office/drawing/2014/main" id="{58411663-0A5D-41FF-A596-9177246FC47F}"/>
              </a:ext>
            </a:extLst>
          </p:cNvPr>
          <p:cNvGrpSpPr/>
          <p:nvPr/>
        </p:nvGrpSpPr>
        <p:grpSpPr>
          <a:xfrm>
            <a:off x="2690610" y="4696299"/>
            <a:ext cx="3128934" cy="330220"/>
            <a:chOff x="410426" y="3067143"/>
            <a:chExt cx="3128934" cy="330220"/>
          </a:xfrm>
          <a:solidFill>
            <a:srgbClr val="CEDBE6"/>
          </a:solidFill>
        </p:grpSpPr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35370E17-E97F-4CDC-90DE-6C4955E3736E}"/>
                </a:ext>
              </a:extLst>
            </p:cNvPr>
            <p:cNvSpPr/>
            <p:nvPr/>
          </p:nvSpPr>
          <p:spPr>
            <a:xfrm>
              <a:off x="743218" y="3075840"/>
              <a:ext cx="283265" cy="3215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ea typeface=""/>
                  <a:cs typeface="Calibri Light" panose="020F0302020204030204" pitchFamily="34" charset="0"/>
                </a:rPr>
                <a:t>2</a:t>
              </a:r>
            </a:p>
          </p:txBody>
        </p:sp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CC1F3CDD-0FDB-4A29-A542-88A578643776}"/>
                </a:ext>
              </a:extLst>
            </p:cNvPr>
            <p:cNvSpPr/>
            <p:nvPr/>
          </p:nvSpPr>
          <p:spPr>
            <a:xfrm>
              <a:off x="410426" y="3075840"/>
              <a:ext cx="283265" cy="3215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ea typeface=""/>
                  <a:cs typeface="Calibri Light" panose="020F0302020204030204" pitchFamily="34" charset="0"/>
                </a:rPr>
                <a:t>1</a:t>
              </a:r>
            </a:p>
          </p:txBody>
        </p:sp>
        <p:sp>
          <p:nvSpPr>
            <p:cNvPr id="18" name="Rectangle 34">
              <a:extLst>
                <a:ext uri="{FF2B5EF4-FFF2-40B4-BE49-F238E27FC236}">
                  <a16:creationId xmlns:a16="http://schemas.microsoft.com/office/drawing/2014/main" id="{15096758-36EF-487B-AC4E-756BA8B032C1}"/>
                </a:ext>
              </a:extLst>
            </p:cNvPr>
            <p:cNvSpPr/>
            <p:nvPr/>
          </p:nvSpPr>
          <p:spPr>
            <a:xfrm>
              <a:off x="1076010" y="3075840"/>
              <a:ext cx="283265" cy="321523"/>
            </a:xfrm>
            <a:prstGeom prst="rect">
              <a:avLst/>
            </a:prstGeom>
            <a:solidFill>
              <a:srgbClr val="4DB4B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 pitchFamily="34" charset="0"/>
                  <a:ea typeface=""/>
                  <a:cs typeface="Calibri Light" panose="020F0302020204030204" pitchFamily="34" charset="0"/>
                </a:rPr>
                <a:t>3</a:t>
              </a:r>
            </a:p>
          </p:txBody>
        </p:sp>
        <p:sp>
          <p:nvSpPr>
            <p:cNvPr id="19" name="Rectangle 35">
              <a:extLst>
                <a:ext uri="{FF2B5EF4-FFF2-40B4-BE49-F238E27FC236}">
                  <a16:creationId xmlns:a16="http://schemas.microsoft.com/office/drawing/2014/main" id="{449629E2-AF82-495F-AA15-F0B9A2C22B2D}"/>
                </a:ext>
              </a:extLst>
            </p:cNvPr>
            <p:cNvSpPr/>
            <p:nvPr/>
          </p:nvSpPr>
          <p:spPr>
            <a:xfrm>
              <a:off x="3256095" y="3067143"/>
              <a:ext cx="283265" cy="3215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ea typeface=""/>
                  <a:cs typeface="Calibri Light" panose="020F0302020204030204" pitchFamily="34" charset="0"/>
                </a:rPr>
                <a:t>4</a:t>
              </a:r>
            </a:p>
          </p:txBody>
        </p:sp>
        <p:sp>
          <p:nvSpPr>
            <p:cNvPr id="21" name="Rectangle 37">
              <a:extLst>
                <a:ext uri="{FF2B5EF4-FFF2-40B4-BE49-F238E27FC236}">
                  <a16:creationId xmlns:a16="http://schemas.microsoft.com/office/drawing/2014/main" id="{365278B8-85AA-43F2-A2BB-D9ECD6965388}"/>
                </a:ext>
              </a:extLst>
            </p:cNvPr>
            <p:cNvSpPr/>
            <p:nvPr/>
          </p:nvSpPr>
          <p:spPr>
            <a:xfrm>
              <a:off x="1397776" y="3075840"/>
              <a:ext cx="1829801" cy="312826"/>
            </a:xfrm>
            <a:prstGeom prst="rect">
              <a:avLst/>
            </a:prstGeom>
            <a:solidFill>
              <a:srgbClr val="4DB4B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 pitchFamily="34" charset="0"/>
                  <a:ea typeface="Helvetica Neue" charset="0"/>
                  <a:cs typeface="Calibri Light" panose="020F0302020204030204" pitchFamily="34" charset="0"/>
                </a:rPr>
                <a:t>Prognose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 pitchFamily="34" charset="0"/>
                  <a:ea typeface="Helvetica Neue" charset="0"/>
                  <a:cs typeface="Calibri Light" panose="020F0302020204030204" pitchFamily="34" charset="0"/>
                </a:rPr>
                <a:t>Modellierung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Helvetica Neue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32" name="Rectangle 52">
            <a:extLst>
              <a:ext uri="{FF2B5EF4-FFF2-40B4-BE49-F238E27FC236}">
                <a16:creationId xmlns:a16="http://schemas.microsoft.com/office/drawing/2014/main" id="{3C127BFF-38D6-43B1-A838-44E56E4F7122}"/>
              </a:ext>
            </a:extLst>
          </p:cNvPr>
          <p:cNvSpPr/>
          <p:nvPr/>
        </p:nvSpPr>
        <p:spPr>
          <a:xfrm>
            <a:off x="3418463" y="4188585"/>
            <a:ext cx="2505604" cy="429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22857954-7BB9-4C2B-B76D-63ED82F2B197}"/>
              </a:ext>
            </a:extLst>
          </p:cNvPr>
          <p:cNvSpPr>
            <a:spLocks/>
          </p:cNvSpPr>
          <p:nvPr/>
        </p:nvSpPr>
        <p:spPr bwMode="auto">
          <a:xfrm>
            <a:off x="4622660" y="1272783"/>
            <a:ext cx="0" cy="3345452"/>
          </a:xfrm>
          <a:custGeom>
            <a:avLst/>
            <a:gdLst>
              <a:gd name="T0" fmla="*/ 0 h 2417"/>
              <a:gd name="T1" fmla="*/ 2417 h 2417"/>
              <a:gd name="T2" fmla="*/ 0 h 241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417">
                <a:moveTo>
                  <a:pt x="0" y="0"/>
                </a:moveTo>
                <a:lnTo>
                  <a:pt x="0" y="24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30C23E8-A4C6-8F4A-93F2-0CEFBE06818F}"/>
              </a:ext>
            </a:extLst>
          </p:cNvPr>
          <p:cNvGrpSpPr/>
          <p:nvPr/>
        </p:nvGrpSpPr>
        <p:grpSpPr>
          <a:xfrm>
            <a:off x="323385" y="1880496"/>
            <a:ext cx="3174441" cy="914400"/>
            <a:chOff x="447793" y="735314"/>
            <a:chExt cx="3174441" cy="914400"/>
          </a:xfrm>
        </p:grpSpPr>
        <p:pic>
          <p:nvPicPr>
            <p:cNvPr id="5" name="Grafik 4" descr="Waldszenerie">
              <a:extLst>
                <a:ext uri="{FF2B5EF4-FFF2-40B4-BE49-F238E27FC236}">
                  <a16:creationId xmlns:a16="http://schemas.microsoft.com/office/drawing/2014/main" id="{1416AC8F-6898-A64B-A94C-992A3E847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33410" y="735314"/>
              <a:ext cx="914400" cy="914400"/>
            </a:xfrm>
            <a:prstGeom prst="rect">
              <a:avLst/>
            </a:prstGeom>
          </p:spPr>
        </p:pic>
        <p:pic>
          <p:nvPicPr>
            <p:cNvPr id="8" name="Grafik 7" descr="Dokument">
              <a:extLst>
                <a:ext uri="{FF2B5EF4-FFF2-40B4-BE49-F238E27FC236}">
                  <a16:creationId xmlns:a16="http://schemas.microsoft.com/office/drawing/2014/main" id="{FEEFC004-A86C-AD4C-9F6E-532E7C59B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7793" y="735314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Kopf mit Zahnrädern">
              <a:extLst>
                <a:ext uri="{FF2B5EF4-FFF2-40B4-BE49-F238E27FC236}">
                  <a16:creationId xmlns:a16="http://schemas.microsoft.com/office/drawing/2014/main" id="{6341907E-00A8-C246-A6DD-5C12EBC10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65034" y="1126998"/>
              <a:ext cx="457200" cy="457200"/>
            </a:xfrm>
            <a:prstGeom prst="rect">
              <a:avLst/>
            </a:prstGeom>
          </p:spPr>
        </p:pic>
        <p:sp>
          <p:nvSpPr>
            <p:cNvPr id="70" name="Gestreifter Pfeil nach rechts 69">
              <a:extLst>
                <a:ext uri="{FF2B5EF4-FFF2-40B4-BE49-F238E27FC236}">
                  <a16:creationId xmlns:a16="http://schemas.microsoft.com/office/drawing/2014/main" id="{B4E8504B-A96F-BF4D-9CB8-579B603CEA1A}"/>
                </a:ext>
              </a:extLst>
            </p:cNvPr>
            <p:cNvSpPr/>
            <p:nvPr/>
          </p:nvSpPr>
          <p:spPr>
            <a:xfrm>
              <a:off x="1288380" y="1199007"/>
              <a:ext cx="811238" cy="313182"/>
            </a:xfrm>
            <a:prstGeom prst="striped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00" dirty="0">
                <a:solidFill>
                  <a:schemeClr val="tx1"/>
                </a:solidFill>
                <a:latin typeface="Raleway" panose="020B0003030101060003" pitchFamily="34" charset="0"/>
              </a:endParaRPr>
            </a:p>
          </p:txBody>
        </p:sp>
      </p:grpSp>
      <p:sp>
        <p:nvSpPr>
          <p:cNvPr id="72" name="Nach oben gebogener Pfeil 71">
            <a:extLst>
              <a:ext uri="{FF2B5EF4-FFF2-40B4-BE49-F238E27FC236}">
                <a16:creationId xmlns:a16="http://schemas.microsoft.com/office/drawing/2014/main" id="{4D50D635-521B-B04C-A126-3032C7D0FAE5}"/>
              </a:ext>
            </a:extLst>
          </p:cNvPr>
          <p:cNvSpPr/>
          <p:nvPr/>
        </p:nvSpPr>
        <p:spPr>
          <a:xfrm flipV="1">
            <a:off x="3639459" y="2537460"/>
            <a:ext cx="694744" cy="914399"/>
          </a:xfrm>
          <a:prstGeom prst="bentUpArrow">
            <a:avLst>
              <a:gd name="adj1" fmla="val 16716"/>
              <a:gd name="adj2" fmla="val 16716"/>
              <a:gd name="adj3" fmla="val 285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800" dirty="0">
              <a:solidFill>
                <a:schemeClr val="tx1"/>
              </a:solidFill>
              <a:latin typeface="Raleway" panose="020B0003030101060003" pitchFamily="34" charset="0"/>
            </a:endParaRPr>
          </a:p>
        </p:txBody>
      </p:sp>
      <p:pic>
        <p:nvPicPr>
          <p:cNvPr id="13" name="Grafik 12" descr="Auto">
            <a:extLst>
              <a:ext uri="{FF2B5EF4-FFF2-40B4-BE49-F238E27FC236}">
                <a16:creationId xmlns:a16="http://schemas.microsoft.com/office/drawing/2014/main" id="{7ECA1969-7606-4043-82D5-CFBD71FB0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8260" y="783787"/>
            <a:ext cx="914400" cy="914400"/>
          </a:xfrm>
          <a:prstGeom prst="rect">
            <a:avLst/>
          </a:prstGeom>
        </p:spPr>
      </p:pic>
      <p:pic>
        <p:nvPicPr>
          <p:cNvPr id="23" name="Grafik 22" descr="Tanz">
            <a:extLst>
              <a:ext uri="{FF2B5EF4-FFF2-40B4-BE49-F238E27FC236}">
                <a16:creationId xmlns:a16="http://schemas.microsoft.com/office/drawing/2014/main" id="{4EA37AAB-0DFB-E042-8CB0-F78DF2EF89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63020" y="934483"/>
            <a:ext cx="545240" cy="545240"/>
          </a:xfrm>
          <a:prstGeom prst="rect">
            <a:avLst/>
          </a:prstGeom>
        </p:spPr>
      </p:pic>
      <p:sp>
        <p:nvSpPr>
          <p:cNvPr id="73" name="Gestreifter Pfeil nach rechts 72">
            <a:extLst>
              <a:ext uri="{FF2B5EF4-FFF2-40B4-BE49-F238E27FC236}">
                <a16:creationId xmlns:a16="http://schemas.microsoft.com/office/drawing/2014/main" id="{9A637427-ECEA-AC47-BE01-927B3091AE9D}"/>
              </a:ext>
            </a:extLst>
          </p:cNvPr>
          <p:cNvSpPr/>
          <p:nvPr/>
        </p:nvSpPr>
        <p:spPr>
          <a:xfrm>
            <a:off x="4827562" y="1102316"/>
            <a:ext cx="811238" cy="31318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solidFill>
                <a:schemeClr val="tx1"/>
              </a:solidFill>
              <a:latin typeface="Raleway" panose="020B0003030101060003" pitchFamily="34" charset="0"/>
            </a:endParaRPr>
          </a:p>
        </p:txBody>
      </p:sp>
      <p:pic>
        <p:nvPicPr>
          <p:cNvPr id="25" name="Grafik 24" descr="Krankenwagen">
            <a:extLst>
              <a:ext uri="{FF2B5EF4-FFF2-40B4-BE49-F238E27FC236}">
                <a16:creationId xmlns:a16="http://schemas.microsoft.com/office/drawing/2014/main" id="{A49E1FB1-E843-A440-BAC7-03E6B01D92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69287" y="3403704"/>
            <a:ext cx="914400" cy="914400"/>
          </a:xfrm>
          <a:prstGeom prst="rect">
            <a:avLst/>
          </a:prstGeom>
        </p:spPr>
      </p:pic>
      <p:pic>
        <p:nvPicPr>
          <p:cNvPr id="27" name="Grafik 26" descr="Feuer">
            <a:extLst>
              <a:ext uri="{FF2B5EF4-FFF2-40B4-BE49-F238E27FC236}">
                <a16:creationId xmlns:a16="http://schemas.microsoft.com/office/drawing/2014/main" id="{6A4FF682-955A-5747-A686-0D12AB0701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96718" y="3248766"/>
            <a:ext cx="914400" cy="914400"/>
          </a:xfrm>
          <a:prstGeom prst="rect">
            <a:avLst/>
          </a:prstGeom>
        </p:spPr>
      </p:pic>
      <p:sp>
        <p:nvSpPr>
          <p:cNvPr id="77" name="TextBox 33">
            <a:extLst>
              <a:ext uri="{FF2B5EF4-FFF2-40B4-BE49-F238E27FC236}">
                <a16:creationId xmlns:a16="http://schemas.microsoft.com/office/drawing/2014/main" id="{ADCEF84D-2E06-CD4F-8307-666328261018}"/>
              </a:ext>
            </a:extLst>
          </p:cNvPr>
          <p:cNvSpPr txBox="1"/>
          <p:nvPr/>
        </p:nvSpPr>
        <p:spPr>
          <a:xfrm>
            <a:off x="1481635" y="1541468"/>
            <a:ext cx="166420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Raleway" panose="020B0003030101060003" pitchFamily="34" charset="0"/>
                <a:ea typeface="Roboto Light" panose="02000000000000000000" pitchFamily="2" charset="0"/>
              </a:rPr>
              <a:t>Random </a:t>
            </a:r>
            <a:r>
              <a:rPr lang="de-DE" sz="1200" b="1" dirty="0" err="1">
                <a:latin typeface="Raleway" panose="020B0003030101060003" pitchFamily="34" charset="0"/>
                <a:ea typeface="Roboto Light" panose="02000000000000000000" pitchFamily="2" charset="0"/>
              </a:rPr>
              <a:t>Forest</a:t>
            </a:r>
            <a:r>
              <a:rPr lang="de-DE" sz="1200" b="1" dirty="0">
                <a:latin typeface="Raleway" panose="020B0003030101060003" pitchFamily="34" charset="0"/>
                <a:ea typeface="Roboto Light" panose="02000000000000000000" pitchFamily="2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rPr>
              <a:t>Klassifikation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rPr>
              <a:t>0 /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5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Roboto Light" panose="02000000000000000000" pitchFamily="2" charset="0"/>
            </a:endParaRPr>
          </a:p>
        </p:txBody>
      </p:sp>
      <p:sp>
        <p:nvSpPr>
          <p:cNvPr id="80" name="TextBox 33">
            <a:extLst>
              <a:ext uri="{FF2B5EF4-FFF2-40B4-BE49-F238E27FC236}">
                <a16:creationId xmlns:a16="http://schemas.microsoft.com/office/drawing/2014/main" id="{6C4DC43F-021E-3044-9AAF-25C2043CF04F}"/>
              </a:ext>
            </a:extLst>
          </p:cNvPr>
          <p:cNvSpPr txBox="1"/>
          <p:nvPr/>
        </p:nvSpPr>
        <p:spPr>
          <a:xfrm>
            <a:off x="3242445" y="534739"/>
            <a:ext cx="1664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Raleway" panose="020B0003030101060003" pitchFamily="34" charset="0"/>
                <a:ea typeface="Roboto Light" panose="02000000000000000000" pitchFamily="2" charset="0"/>
              </a:rPr>
              <a:t>Kein Schaden: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rPr>
              <a:t>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5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Roboto Light" panose="02000000000000000000" pitchFamily="2" charset="0"/>
            </a:endParaRPr>
          </a:p>
        </p:txBody>
      </p:sp>
      <p:sp>
        <p:nvSpPr>
          <p:cNvPr id="84" name="TextBox 33">
            <a:extLst>
              <a:ext uri="{FF2B5EF4-FFF2-40B4-BE49-F238E27FC236}">
                <a16:creationId xmlns:a16="http://schemas.microsoft.com/office/drawing/2014/main" id="{2089FEEE-5611-AA4A-B1BA-0F490E45A7F8}"/>
              </a:ext>
            </a:extLst>
          </p:cNvPr>
          <p:cNvSpPr txBox="1"/>
          <p:nvPr/>
        </p:nvSpPr>
        <p:spPr>
          <a:xfrm>
            <a:off x="3166775" y="4131794"/>
            <a:ext cx="1664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Raleway" panose="020B0003030101060003" pitchFamily="34" charset="0"/>
                <a:ea typeface="Roboto Light" panose="02000000000000000000" pitchFamily="2" charset="0"/>
              </a:rPr>
              <a:t>Schaden: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rPr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5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Roboto Light" panose="02000000000000000000" pitchFamily="2" charset="0"/>
            </a:endParaRPr>
          </a:p>
        </p:txBody>
      </p:sp>
      <p:sp>
        <p:nvSpPr>
          <p:cNvPr id="85" name="Gestreifter Pfeil nach rechts 84">
            <a:extLst>
              <a:ext uri="{FF2B5EF4-FFF2-40B4-BE49-F238E27FC236}">
                <a16:creationId xmlns:a16="http://schemas.microsoft.com/office/drawing/2014/main" id="{2EC36A7D-354E-BC4B-87C8-3FF8929B86C0}"/>
              </a:ext>
            </a:extLst>
          </p:cNvPr>
          <p:cNvSpPr/>
          <p:nvPr/>
        </p:nvSpPr>
        <p:spPr>
          <a:xfrm>
            <a:off x="4866673" y="3751399"/>
            <a:ext cx="811238" cy="31318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solidFill>
                <a:schemeClr val="tx1"/>
              </a:solidFill>
              <a:latin typeface="Raleway" panose="020B0003030101060003" pitchFamily="34" charset="0"/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C2BBE43-6093-4241-86F8-2FAF2CE2AB13}"/>
              </a:ext>
            </a:extLst>
          </p:cNvPr>
          <p:cNvGrpSpPr/>
          <p:nvPr/>
        </p:nvGrpSpPr>
        <p:grpSpPr>
          <a:xfrm>
            <a:off x="5708210" y="1031047"/>
            <a:ext cx="1180108" cy="722897"/>
            <a:chOff x="5708210" y="1031047"/>
            <a:chExt cx="1180108" cy="722897"/>
          </a:xfrm>
        </p:grpSpPr>
        <p:pic>
          <p:nvPicPr>
            <p:cNvPr id="29" name="Grafik 28" descr="Statistik">
              <a:extLst>
                <a:ext uri="{FF2B5EF4-FFF2-40B4-BE49-F238E27FC236}">
                  <a16:creationId xmlns:a16="http://schemas.microsoft.com/office/drawing/2014/main" id="{5750AFCD-3A0E-584A-BB39-CF4160B61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708210" y="1031047"/>
              <a:ext cx="722897" cy="722897"/>
            </a:xfrm>
            <a:prstGeom prst="rect">
              <a:avLst/>
            </a:prstGeom>
          </p:spPr>
        </p:pic>
        <p:pic>
          <p:nvPicPr>
            <p:cNvPr id="86" name="Grafik 85" descr="Kopf mit Zahnrädern">
              <a:extLst>
                <a:ext uri="{FF2B5EF4-FFF2-40B4-BE49-F238E27FC236}">
                  <a16:creationId xmlns:a16="http://schemas.microsoft.com/office/drawing/2014/main" id="{AD7A9D26-D164-AB43-A28A-58D8F0D78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31118" y="1229859"/>
              <a:ext cx="457200" cy="457200"/>
            </a:xfrm>
            <a:prstGeom prst="rect">
              <a:avLst/>
            </a:prstGeom>
          </p:spPr>
        </p:pic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1B7E9564-A786-E14A-B9E9-F1B139813DA9}"/>
              </a:ext>
            </a:extLst>
          </p:cNvPr>
          <p:cNvGrpSpPr/>
          <p:nvPr/>
        </p:nvGrpSpPr>
        <p:grpSpPr>
          <a:xfrm>
            <a:off x="5708210" y="3492713"/>
            <a:ext cx="1180108" cy="722897"/>
            <a:chOff x="5708210" y="1031047"/>
            <a:chExt cx="1180108" cy="722897"/>
          </a:xfrm>
        </p:grpSpPr>
        <p:pic>
          <p:nvPicPr>
            <p:cNvPr id="88" name="Grafik 87" descr="Statistik">
              <a:extLst>
                <a:ext uri="{FF2B5EF4-FFF2-40B4-BE49-F238E27FC236}">
                  <a16:creationId xmlns:a16="http://schemas.microsoft.com/office/drawing/2014/main" id="{68832D2E-E574-994A-827E-5B475E8BB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708210" y="1031047"/>
              <a:ext cx="722897" cy="722897"/>
            </a:xfrm>
            <a:prstGeom prst="rect">
              <a:avLst/>
            </a:prstGeom>
          </p:spPr>
        </p:pic>
        <p:pic>
          <p:nvPicPr>
            <p:cNvPr id="89" name="Grafik 88" descr="Kopf mit Zahnrädern">
              <a:extLst>
                <a:ext uri="{FF2B5EF4-FFF2-40B4-BE49-F238E27FC236}">
                  <a16:creationId xmlns:a16="http://schemas.microsoft.com/office/drawing/2014/main" id="{CF7FCC8E-AFA8-9F42-8079-47CB86E26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31118" y="1229859"/>
              <a:ext cx="457200" cy="457200"/>
            </a:xfrm>
            <a:prstGeom prst="rect">
              <a:avLst/>
            </a:prstGeom>
          </p:spPr>
        </p:pic>
      </p:grpSp>
      <p:sp>
        <p:nvSpPr>
          <p:cNvPr id="97" name="Nach oben gebogener Pfeil 96">
            <a:extLst>
              <a:ext uri="{FF2B5EF4-FFF2-40B4-BE49-F238E27FC236}">
                <a16:creationId xmlns:a16="http://schemas.microsoft.com/office/drawing/2014/main" id="{A85C01B9-CD59-DC4D-B3EB-F0386171AA17}"/>
              </a:ext>
            </a:extLst>
          </p:cNvPr>
          <p:cNvSpPr/>
          <p:nvPr/>
        </p:nvSpPr>
        <p:spPr>
          <a:xfrm>
            <a:off x="3639459" y="1600216"/>
            <a:ext cx="694744" cy="914399"/>
          </a:xfrm>
          <a:prstGeom prst="bentUpArrow">
            <a:avLst>
              <a:gd name="adj1" fmla="val 16716"/>
              <a:gd name="adj2" fmla="val 16716"/>
              <a:gd name="adj3" fmla="val 285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800" dirty="0">
              <a:solidFill>
                <a:schemeClr val="tx1"/>
              </a:solidFill>
              <a:latin typeface="Raleway" panose="020B0003030101060003" pitchFamily="34" charset="0"/>
            </a:endParaRPr>
          </a:p>
        </p:txBody>
      </p:sp>
      <p:sp>
        <p:nvSpPr>
          <p:cNvPr id="98" name="Nach oben gebogener Pfeil 97">
            <a:extLst>
              <a:ext uri="{FF2B5EF4-FFF2-40B4-BE49-F238E27FC236}">
                <a16:creationId xmlns:a16="http://schemas.microsoft.com/office/drawing/2014/main" id="{72E34DF8-9691-5A4E-ABB4-85D87DC2D870}"/>
              </a:ext>
            </a:extLst>
          </p:cNvPr>
          <p:cNvSpPr/>
          <p:nvPr/>
        </p:nvSpPr>
        <p:spPr>
          <a:xfrm flipV="1">
            <a:off x="7034998" y="1357103"/>
            <a:ext cx="694744" cy="914399"/>
          </a:xfrm>
          <a:prstGeom prst="bentUpArrow">
            <a:avLst>
              <a:gd name="adj1" fmla="val 16716"/>
              <a:gd name="adj2" fmla="val 16716"/>
              <a:gd name="adj3" fmla="val 285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800" dirty="0">
              <a:solidFill>
                <a:schemeClr val="tx1"/>
              </a:solidFill>
              <a:latin typeface="Raleway" panose="020B0003030101060003" pitchFamily="34" charset="0"/>
            </a:endParaRPr>
          </a:p>
        </p:txBody>
      </p:sp>
      <p:sp>
        <p:nvSpPr>
          <p:cNvPr id="99" name="Nach oben gebogener Pfeil 98">
            <a:extLst>
              <a:ext uri="{FF2B5EF4-FFF2-40B4-BE49-F238E27FC236}">
                <a16:creationId xmlns:a16="http://schemas.microsoft.com/office/drawing/2014/main" id="{28B7400E-35B3-F84D-801D-A256AF67040C}"/>
              </a:ext>
            </a:extLst>
          </p:cNvPr>
          <p:cNvSpPr/>
          <p:nvPr/>
        </p:nvSpPr>
        <p:spPr>
          <a:xfrm>
            <a:off x="7034998" y="3141797"/>
            <a:ext cx="694744" cy="914399"/>
          </a:xfrm>
          <a:prstGeom prst="bentUpArrow">
            <a:avLst>
              <a:gd name="adj1" fmla="val 16716"/>
              <a:gd name="adj2" fmla="val 16716"/>
              <a:gd name="adj3" fmla="val 285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800" dirty="0">
              <a:solidFill>
                <a:schemeClr val="tx1"/>
              </a:solidFill>
              <a:latin typeface="Raleway" panose="020B0003030101060003" pitchFamily="34" charset="0"/>
            </a:endParaRPr>
          </a:p>
        </p:txBody>
      </p:sp>
      <p:pic>
        <p:nvPicPr>
          <p:cNvPr id="101" name="Grafik 100" descr="Vertrag">
            <a:extLst>
              <a:ext uri="{FF2B5EF4-FFF2-40B4-BE49-F238E27FC236}">
                <a16:creationId xmlns:a16="http://schemas.microsoft.com/office/drawing/2014/main" id="{CCC0C15F-F6C2-DF43-8546-9B685677C1B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62800" y="2262373"/>
            <a:ext cx="914400" cy="914400"/>
          </a:xfrm>
          <a:prstGeom prst="rect">
            <a:avLst/>
          </a:prstGeom>
        </p:spPr>
      </p:pic>
      <p:pic>
        <p:nvPicPr>
          <p:cNvPr id="103" name="Grafik 102" descr="Händedruck">
            <a:extLst>
              <a:ext uri="{FF2B5EF4-FFF2-40B4-BE49-F238E27FC236}">
                <a16:creationId xmlns:a16="http://schemas.microsoft.com/office/drawing/2014/main" id="{6E466C97-FB6D-E748-9168-D559B50A228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681375" y="2409891"/>
            <a:ext cx="559435" cy="559435"/>
          </a:xfrm>
          <a:prstGeom prst="rect">
            <a:avLst/>
          </a:prstGeom>
        </p:spPr>
      </p:pic>
      <p:sp>
        <p:nvSpPr>
          <p:cNvPr id="105" name="TextBox 33">
            <a:extLst>
              <a:ext uri="{FF2B5EF4-FFF2-40B4-BE49-F238E27FC236}">
                <a16:creationId xmlns:a16="http://schemas.microsoft.com/office/drawing/2014/main" id="{65B4E38A-4873-E241-ABCE-3E1A0ECD7401}"/>
              </a:ext>
            </a:extLst>
          </p:cNvPr>
          <p:cNvSpPr txBox="1"/>
          <p:nvPr/>
        </p:nvSpPr>
        <p:spPr>
          <a:xfrm>
            <a:off x="7854696" y="2179181"/>
            <a:ext cx="166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Raleway" panose="020B0003030101060003" pitchFamily="34" charset="0"/>
                <a:ea typeface="Roboto Light" panose="02000000000000000000" pitchFamily="2" charset="0"/>
              </a:rPr>
              <a:t>Prämie: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rPr>
              <a:t>Individuell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rPr>
              <a:t>Einfach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rPr>
              <a:t>Schnell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5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Roboto Light" panose="02000000000000000000" pitchFamily="2" charset="0"/>
            </a:endParaRPr>
          </a:p>
        </p:txBody>
      </p:sp>
      <p:sp>
        <p:nvSpPr>
          <p:cNvPr id="106" name="TextBox 33">
            <a:extLst>
              <a:ext uri="{FF2B5EF4-FFF2-40B4-BE49-F238E27FC236}">
                <a16:creationId xmlns:a16="http://schemas.microsoft.com/office/drawing/2014/main" id="{46408614-A135-534A-AE22-1890F00E3BE2}"/>
              </a:ext>
            </a:extLst>
          </p:cNvPr>
          <p:cNvSpPr txBox="1"/>
          <p:nvPr/>
        </p:nvSpPr>
        <p:spPr>
          <a:xfrm>
            <a:off x="5127884" y="525019"/>
            <a:ext cx="166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Raleway" panose="020B0003030101060003" pitchFamily="34" charset="0"/>
                <a:ea typeface="Roboto Light" panose="02000000000000000000" pitchFamily="2" charset="0"/>
              </a:rPr>
              <a:t>Lineare Regression: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rPr>
              <a:t>Schadenshöhe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rPr>
              <a:t>Wenn Klasse = 0</a:t>
            </a:r>
          </a:p>
          <a:p>
            <a:endParaRPr lang="de-DE" sz="105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Roboto Light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5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Roboto Light" panose="02000000000000000000" pitchFamily="2" charset="0"/>
            </a:endParaRPr>
          </a:p>
        </p:txBody>
      </p:sp>
      <p:sp>
        <p:nvSpPr>
          <p:cNvPr id="107" name="TextBox 33">
            <a:extLst>
              <a:ext uri="{FF2B5EF4-FFF2-40B4-BE49-F238E27FC236}">
                <a16:creationId xmlns:a16="http://schemas.microsoft.com/office/drawing/2014/main" id="{17D3EA1B-3025-5D42-B704-80C61AD9F071}"/>
              </a:ext>
            </a:extLst>
          </p:cNvPr>
          <p:cNvSpPr txBox="1"/>
          <p:nvPr/>
        </p:nvSpPr>
        <p:spPr>
          <a:xfrm>
            <a:off x="5127884" y="2917319"/>
            <a:ext cx="166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Raleway" panose="020B0003030101060003" pitchFamily="34" charset="0"/>
                <a:ea typeface="Roboto Light" panose="02000000000000000000" pitchFamily="2" charset="0"/>
              </a:rPr>
              <a:t>Lineare Regression: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rPr>
              <a:t>Schadenshöhe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Roboto Light" panose="02000000000000000000" pitchFamily="2" charset="0"/>
              </a:rPr>
              <a:t>Wenn Klasse = 1</a:t>
            </a:r>
          </a:p>
          <a:p>
            <a:endParaRPr lang="de-DE" sz="105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Roboto Light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5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726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23820"/>
            <a:ext cx="2133600" cy="273844"/>
          </a:xfrm>
        </p:spPr>
        <p:txBody>
          <a:bodyPr/>
          <a:lstStyle/>
          <a:p>
            <a:fld id="{D60D1EDE-7116-2443-9BDD-368CE5B37660}" type="slidenum">
              <a:rPr lang="en-US" smtClean="0"/>
              <a:t>9</a:t>
            </a:fld>
            <a:endParaRPr lang="en-US" dirty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05EDC0-16CA-644D-AEB7-E9AABE5F9A66}"/>
              </a:ext>
            </a:extLst>
          </p:cNvPr>
          <p:cNvSpPr txBox="1"/>
          <p:nvPr/>
        </p:nvSpPr>
        <p:spPr>
          <a:xfrm>
            <a:off x="1801368" y="1371421"/>
            <a:ext cx="75986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0" dirty="0"/>
              <a:t>4</a:t>
            </a:r>
            <a:r>
              <a:rPr lang="de-CH" sz="9600" dirty="0"/>
              <a:t> </a:t>
            </a:r>
            <a:r>
              <a:rPr lang="de-CH" sz="2000" dirty="0"/>
              <a:t>Produkt</a:t>
            </a:r>
            <a:endParaRPr lang="de-CH" sz="96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B8B1014-C9E7-184E-BDBD-7ABD17AF1C3B}"/>
              </a:ext>
            </a:extLst>
          </p:cNvPr>
          <p:cNvGrpSpPr/>
          <p:nvPr/>
        </p:nvGrpSpPr>
        <p:grpSpPr>
          <a:xfrm>
            <a:off x="4039476" y="1163385"/>
            <a:ext cx="2513724" cy="1717455"/>
            <a:chOff x="332798" y="715329"/>
            <a:chExt cx="2513724" cy="1717455"/>
          </a:xfrm>
        </p:grpSpPr>
        <p:sp>
          <p:nvSpPr>
            <p:cNvPr id="9" name="Freeform 112">
              <a:extLst>
                <a:ext uri="{FF2B5EF4-FFF2-40B4-BE49-F238E27FC236}">
                  <a16:creationId xmlns:a16="http://schemas.microsoft.com/office/drawing/2014/main" id="{B631AD71-A618-B644-8970-142B934ED0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7013" y="715329"/>
              <a:ext cx="649509" cy="646388"/>
            </a:xfrm>
            <a:custGeom>
              <a:avLst/>
              <a:gdLst>
                <a:gd name="T0" fmla="*/ 103 w 205"/>
                <a:gd name="T1" fmla="*/ 14 h 204"/>
                <a:gd name="T2" fmla="*/ 112 w 205"/>
                <a:gd name="T3" fmla="*/ 14 h 204"/>
                <a:gd name="T4" fmla="*/ 117 w 205"/>
                <a:gd name="T5" fmla="*/ 0 h 204"/>
                <a:gd name="T6" fmla="*/ 148 w 205"/>
                <a:gd name="T7" fmla="*/ 9 h 204"/>
                <a:gd name="T8" fmla="*/ 143 w 205"/>
                <a:gd name="T9" fmla="*/ 24 h 204"/>
                <a:gd name="T10" fmla="*/ 172 w 205"/>
                <a:gd name="T11" fmla="*/ 47 h 204"/>
                <a:gd name="T12" fmla="*/ 185 w 205"/>
                <a:gd name="T13" fmla="*/ 40 h 204"/>
                <a:gd name="T14" fmla="*/ 200 w 205"/>
                <a:gd name="T15" fmla="*/ 68 h 204"/>
                <a:gd name="T16" fmla="*/ 187 w 205"/>
                <a:gd name="T17" fmla="*/ 75 h 204"/>
                <a:gd name="T18" fmla="*/ 190 w 205"/>
                <a:gd name="T19" fmla="*/ 112 h 204"/>
                <a:gd name="T20" fmla="*/ 205 w 205"/>
                <a:gd name="T21" fmla="*/ 116 h 204"/>
                <a:gd name="T22" fmla="*/ 196 w 205"/>
                <a:gd name="T23" fmla="*/ 147 h 204"/>
                <a:gd name="T24" fmla="*/ 181 w 205"/>
                <a:gd name="T25" fmla="*/ 143 h 204"/>
                <a:gd name="T26" fmla="*/ 158 w 205"/>
                <a:gd name="T27" fmla="*/ 171 h 204"/>
                <a:gd name="T28" fmla="*/ 165 w 205"/>
                <a:gd name="T29" fmla="*/ 185 h 204"/>
                <a:gd name="T30" fmla="*/ 136 w 205"/>
                <a:gd name="T31" fmla="*/ 200 h 204"/>
                <a:gd name="T32" fmla="*/ 129 w 205"/>
                <a:gd name="T33" fmla="*/ 186 h 204"/>
                <a:gd name="T34" fmla="*/ 103 w 205"/>
                <a:gd name="T35" fmla="*/ 190 h 204"/>
                <a:gd name="T36" fmla="*/ 103 w 205"/>
                <a:gd name="T37" fmla="*/ 167 h 204"/>
                <a:gd name="T38" fmla="*/ 165 w 205"/>
                <a:gd name="T39" fmla="*/ 121 h 204"/>
                <a:gd name="T40" fmla="*/ 122 w 205"/>
                <a:gd name="T41" fmla="*/ 40 h 204"/>
                <a:gd name="T42" fmla="*/ 103 w 205"/>
                <a:gd name="T43" fmla="*/ 37 h 204"/>
                <a:gd name="T44" fmla="*/ 103 w 205"/>
                <a:gd name="T45" fmla="*/ 14 h 204"/>
                <a:gd name="T46" fmla="*/ 48 w 205"/>
                <a:gd name="T47" fmla="*/ 33 h 204"/>
                <a:gd name="T48" fmla="*/ 40 w 205"/>
                <a:gd name="T49" fmla="*/ 20 h 204"/>
                <a:gd name="T50" fmla="*/ 69 w 205"/>
                <a:gd name="T51" fmla="*/ 4 h 204"/>
                <a:gd name="T52" fmla="*/ 76 w 205"/>
                <a:gd name="T53" fmla="*/ 18 h 204"/>
                <a:gd name="T54" fmla="*/ 103 w 205"/>
                <a:gd name="T55" fmla="*/ 14 h 204"/>
                <a:gd name="T56" fmla="*/ 103 w 205"/>
                <a:gd name="T57" fmla="*/ 37 h 204"/>
                <a:gd name="T58" fmla="*/ 40 w 205"/>
                <a:gd name="T59" fmla="*/ 83 h 204"/>
                <a:gd name="T60" fmla="*/ 84 w 205"/>
                <a:gd name="T61" fmla="*/ 164 h 204"/>
                <a:gd name="T62" fmla="*/ 84 w 205"/>
                <a:gd name="T63" fmla="*/ 164 h 204"/>
                <a:gd name="T64" fmla="*/ 103 w 205"/>
                <a:gd name="T65" fmla="*/ 167 h 204"/>
                <a:gd name="T66" fmla="*/ 103 w 205"/>
                <a:gd name="T67" fmla="*/ 190 h 204"/>
                <a:gd name="T68" fmla="*/ 93 w 205"/>
                <a:gd name="T69" fmla="*/ 190 h 204"/>
                <a:gd name="T70" fmla="*/ 88 w 205"/>
                <a:gd name="T71" fmla="*/ 204 h 204"/>
                <a:gd name="T72" fmla="*/ 58 w 205"/>
                <a:gd name="T73" fmla="*/ 195 h 204"/>
                <a:gd name="T74" fmla="*/ 62 w 205"/>
                <a:gd name="T75" fmla="*/ 180 h 204"/>
                <a:gd name="T76" fmla="*/ 34 w 205"/>
                <a:gd name="T77" fmla="*/ 157 h 204"/>
                <a:gd name="T78" fmla="*/ 20 w 205"/>
                <a:gd name="T79" fmla="*/ 164 h 204"/>
                <a:gd name="T80" fmla="*/ 5 w 205"/>
                <a:gd name="T81" fmla="*/ 136 h 204"/>
                <a:gd name="T82" fmla="*/ 18 w 205"/>
                <a:gd name="T83" fmla="*/ 129 h 204"/>
                <a:gd name="T84" fmla="*/ 15 w 205"/>
                <a:gd name="T85" fmla="*/ 92 h 204"/>
                <a:gd name="T86" fmla="*/ 0 w 205"/>
                <a:gd name="T87" fmla="*/ 88 h 204"/>
                <a:gd name="T88" fmla="*/ 10 w 205"/>
                <a:gd name="T89" fmla="*/ 57 h 204"/>
                <a:gd name="T90" fmla="*/ 24 w 205"/>
                <a:gd name="T91" fmla="*/ 61 h 204"/>
                <a:gd name="T92" fmla="*/ 48 w 205"/>
                <a:gd name="T93" fmla="*/ 3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5" h="204">
                  <a:moveTo>
                    <a:pt x="103" y="14"/>
                  </a:moveTo>
                  <a:cubicBezTo>
                    <a:pt x="106" y="14"/>
                    <a:pt x="109" y="14"/>
                    <a:pt x="112" y="14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55" y="29"/>
                    <a:pt x="164" y="37"/>
                    <a:pt x="172" y="47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200" y="68"/>
                    <a:pt x="200" y="68"/>
                    <a:pt x="200" y="68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91" y="87"/>
                    <a:pt x="192" y="99"/>
                    <a:pt x="190" y="112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181" y="143"/>
                    <a:pt x="181" y="143"/>
                    <a:pt x="181" y="143"/>
                  </a:cubicBezTo>
                  <a:cubicBezTo>
                    <a:pt x="175" y="154"/>
                    <a:pt x="167" y="164"/>
                    <a:pt x="158" y="171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29" y="186"/>
                    <a:pt x="129" y="186"/>
                    <a:pt x="129" y="186"/>
                  </a:cubicBezTo>
                  <a:cubicBezTo>
                    <a:pt x="121" y="189"/>
                    <a:pt x="112" y="190"/>
                    <a:pt x="103" y="190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31" y="167"/>
                    <a:pt x="156" y="149"/>
                    <a:pt x="165" y="121"/>
                  </a:cubicBezTo>
                  <a:cubicBezTo>
                    <a:pt x="176" y="87"/>
                    <a:pt x="156" y="50"/>
                    <a:pt x="122" y="40"/>
                  </a:cubicBezTo>
                  <a:cubicBezTo>
                    <a:pt x="115" y="38"/>
                    <a:pt x="109" y="37"/>
                    <a:pt x="103" y="37"/>
                  </a:cubicBezTo>
                  <a:lnTo>
                    <a:pt x="103" y="14"/>
                  </a:lnTo>
                  <a:close/>
                  <a:moveTo>
                    <a:pt x="48" y="33"/>
                  </a:moveTo>
                  <a:cubicBezTo>
                    <a:pt x="40" y="20"/>
                    <a:pt x="40" y="20"/>
                    <a:pt x="40" y="20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84" y="15"/>
                    <a:pt x="93" y="14"/>
                    <a:pt x="103" y="14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75" y="37"/>
                    <a:pt x="49" y="55"/>
                    <a:pt x="40" y="83"/>
                  </a:cubicBezTo>
                  <a:cubicBezTo>
                    <a:pt x="30" y="118"/>
                    <a:pt x="49" y="154"/>
                    <a:pt x="84" y="164"/>
                  </a:cubicBezTo>
                  <a:cubicBezTo>
                    <a:pt x="84" y="164"/>
                    <a:pt x="84" y="164"/>
                    <a:pt x="84" y="164"/>
                  </a:cubicBezTo>
                  <a:cubicBezTo>
                    <a:pt x="90" y="166"/>
                    <a:pt x="96" y="167"/>
                    <a:pt x="103" y="167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99" y="190"/>
                    <a:pt x="96" y="190"/>
                    <a:pt x="93" y="190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58" y="195"/>
                    <a:pt x="58" y="195"/>
                    <a:pt x="58" y="195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51" y="175"/>
                    <a:pt x="41" y="167"/>
                    <a:pt x="34" y="157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5" y="117"/>
                    <a:pt x="13" y="105"/>
                    <a:pt x="15" y="9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0" y="50"/>
                    <a:pt x="38" y="41"/>
                    <a:pt x="48" y="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10" name="Freeform 113">
              <a:extLst>
                <a:ext uri="{FF2B5EF4-FFF2-40B4-BE49-F238E27FC236}">
                  <a16:creationId xmlns:a16="http://schemas.microsoft.com/office/drawing/2014/main" id="{BD59DA32-DD4B-6D42-B759-E4A41B6FE6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1561" y="1786396"/>
              <a:ext cx="649509" cy="646388"/>
            </a:xfrm>
            <a:custGeom>
              <a:avLst/>
              <a:gdLst>
                <a:gd name="T0" fmla="*/ 103 w 205"/>
                <a:gd name="T1" fmla="*/ 14 h 205"/>
                <a:gd name="T2" fmla="*/ 113 w 205"/>
                <a:gd name="T3" fmla="*/ 14 h 205"/>
                <a:gd name="T4" fmla="*/ 117 w 205"/>
                <a:gd name="T5" fmla="*/ 0 h 205"/>
                <a:gd name="T6" fmla="*/ 148 w 205"/>
                <a:gd name="T7" fmla="*/ 9 h 205"/>
                <a:gd name="T8" fmla="*/ 144 w 205"/>
                <a:gd name="T9" fmla="*/ 24 h 205"/>
                <a:gd name="T10" fmla="*/ 172 w 205"/>
                <a:gd name="T11" fmla="*/ 47 h 205"/>
                <a:gd name="T12" fmla="*/ 185 w 205"/>
                <a:gd name="T13" fmla="*/ 40 h 205"/>
                <a:gd name="T14" fmla="*/ 201 w 205"/>
                <a:gd name="T15" fmla="*/ 68 h 205"/>
                <a:gd name="T16" fmla="*/ 187 w 205"/>
                <a:gd name="T17" fmla="*/ 76 h 205"/>
                <a:gd name="T18" fmla="*/ 191 w 205"/>
                <a:gd name="T19" fmla="*/ 112 h 205"/>
                <a:gd name="T20" fmla="*/ 205 w 205"/>
                <a:gd name="T21" fmla="*/ 116 h 205"/>
                <a:gd name="T22" fmla="*/ 196 w 205"/>
                <a:gd name="T23" fmla="*/ 147 h 205"/>
                <a:gd name="T24" fmla="*/ 181 w 205"/>
                <a:gd name="T25" fmla="*/ 143 h 205"/>
                <a:gd name="T26" fmla="*/ 158 w 205"/>
                <a:gd name="T27" fmla="*/ 171 h 205"/>
                <a:gd name="T28" fmla="*/ 165 w 205"/>
                <a:gd name="T29" fmla="*/ 185 h 205"/>
                <a:gd name="T30" fmla="*/ 137 w 205"/>
                <a:gd name="T31" fmla="*/ 200 h 205"/>
                <a:gd name="T32" fmla="*/ 130 w 205"/>
                <a:gd name="T33" fmla="*/ 186 h 205"/>
                <a:gd name="T34" fmla="*/ 103 w 205"/>
                <a:gd name="T35" fmla="*/ 191 h 205"/>
                <a:gd name="T36" fmla="*/ 103 w 205"/>
                <a:gd name="T37" fmla="*/ 167 h 205"/>
                <a:gd name="T38" fmla="*/ 165 w 205"/>
                <a:gd name="T39" fmla="*/ 121 h 205"/>
                <a:gd name="T40" fmla="*/ 122 w 205"/>
                <a:gd name="T41" fmla="*/ 40 h 205"/>
                <a:gd name="T42" fmla="*/ 103 w 205"/>
                <a:gd name="T43" fmla="*/ 37 h 205"/>
                <a:gd name="T44" fmla="*/ 103 w 205"/>
                <a:gd name="T45" fmla="*/ 14 h 205"/>
                <a:gd name="T46" fmla="*/ 48 w 205"/>
                <a:gd name="T47" fmla="*/ 33 h 205"/>
                <a:gd name="T48" fmla="*/ 41 w 205"/>
                <a:gd name="T49" fmla="*/ 20 h 205"/>
                <a:gd name="T50" fmla="*/ 69 w 205"/>
                <a:gd name="T51" fmla="*/ 4 h 205"/>
                <a:gd name="T52" fmla="*/ 76 w 205"/>
                <a:gd name="T53" fmla="*/ 18 h 205"/>
                <a:gd name="T54" fmla="*/ 103 w 205"/>
                <a:gd name="T55" fmla="*/ 14 h 205"/>
                <a:gd name="T56" fmla="*/ 103 w 205"/>
                <a:gd name="T57" fmla="*/ 37 h 205"/>
                <a:gd name="T58" fmla="*/ 40 w 205"/>
                <a:gd name="T59" fmla="*/ 83 h 205"/>
                <a:gd name="T60" fmla="*/ 84 w 205"/>
                <a:gd name="T61" fmla="*/ 165 h 205"/>
                <a:gd name="T62" fmla="*/ 84 w 205"/>
                <a:gd name="T63" fmla="*/ 165 h 205"/>
                <a:gd name="T64" fmla="*/ 103 w 205"/>
                <a:gd name="T65" fmla="*/ 167 h 205"/>
                <a:gd name="T66" fmla="*/ 103 w 205"/>
                <a:gd name="T67" fmla="*/ 191 h 205"/>
                <a:gd name="T68" fmla="*/ 93 w 205"/>
                <a:gd name="T69" fmla="*/ 190 h 205"/>
                <a:gd name="T70" fmla="*/ 89 w 205"/>
                <a:gd name="T71" fmla="*/ 205 h 205"/>
                <a:gd name="T72" fmla="*/ 58 w 205"/>
                <a:gd name="T73" fmla="*/ 195 h 205"/>
                <a:gd name="T74" fmla="*/ 62 w 205"/>
                <a:gd name="T75" fmla="*/ 181 h 205"/>
                <a:gd name="T76" fmla="*/ 34 w 205"/>
                <a:gd name="T77" fmla="*/ 157 h 205"/>
                <a:gd name="T78" fmla="*/ 20 w 205"/>
                <a:gd name="T79" fmla="*/ 164 h 205"/>
                <a:gd name="T80" fmla="*/ 5 w 205"/>
                <a:gd name="T81" fmla="*/ 136 h 205"/>
                <a:gd name="T82" fmla="*/ 19 w 205"/>
                <a:gd name="T83" fmla="*/ 129 h 205"/>
                <a:gd name="T84" fmla="*/ 15 w 205"/>
                <a:gd name="T85" fmla="*/ 92 h 205"/>
                <a:gd name="T86" fmla="*/ 0 w 205"/>
                <a:gd name="T87" fmla="*/ 88 h 205"/>
                <a:gd name="T88" fmla="*/ 10 w 205"/>
                <a:gd name="T89" fmla="*/ 57 h 205"/>
                <a:gd name="T90" fmla="*/ 24 w 205"/>
                <a:gd name="T91" fmla="*/ 61 h 205"/>
                <a:gd name="T92" fmla="*/ 48 w 205"/>
                <a:gd name="T93" fmla="*/ 3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5" h="205">
                  <a:moveTo>
                    <a:pt x="103" y="14"/>
                  </a:moveTo>
                  <a:cubicBezTo>
                    <a:pt x="106" y="14"/>
                    <a:pt x="109" y="14"/>
                    <a:pt x="113" y="14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5" y="30"/>
                    <a:pt x="164" y="38"/>
                    <a:pt x="172" y="47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187" y="76"/>
                    <a:pt x="187" y="76"/>
                    <a:pt x="187" y="76"/>
                  </a:cubicBezTo>
                  <a:cubicBezTo>
                    <a:pt x="191" y="87"/>
                    <a:pt x="192" y="99"/>
                    <a:pt x="191" y="112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181" y="143"/>
                    <a:pt x="181" y="143"/>
                    <a:pt x="181" y="143"/>
                  </a:cubicBezTo>
                  <a:cubicBezTo>
                    <a:pt x="175" y="154"/>
                    <a:pt x="167" y="164"/>
                    <a:pt x="158" y="171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37" y="200"/>
                    <a:pt x="137" y="200"/>
                    <a:pt x="137" y="200"/>
                  </a:cubicBezTo>
                  <a:cubicBezTo>
                    <a:pt x="130" y="186"/>
                    <a:pt x="130" y="186"/>
                    <a:pt x="130" y="186"/>
                  </a:cubicBezTo>
                  <a:cubicBezTo>
                    <a:pt x="121" y="189"/>
                    <a:pt x="112" y="191"/>
                    <a:pt x="103" y="191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31" y="167"/>
                    <a:pt x="157" y="149"/>
                    <a:pt x="165" y="121"/>
                  </a:cubicBezTo>
                  <a:cubicBezTo>
                    <a:pt x="176" y="87"/>
                    <a:pt x="156" y="50"/>
                    <a:pt x="122" y="40"/>
                  </a:cubicBezTo>
                  <a:cubicBezTo>
                    <a:pt x="116" y="38"/>
                    <a:pt x="109" y="37"/>
                    <a:pt x="103" y="37"/>
                  </a:cubicBezTo>
                  <a:lnTo>
                    <a:pt x="103" y="14"/>
                  </a:lnTo>
                  <a:close/>
                  <a:moveTo>
                    <a:pt x="48" y="3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85" y="15"/>
                    <a:pt x="94" y="14"/>
                    <a:pt x="103" y="14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75" y="37"/>
                    <a:pt x="49" y="55"/>
                    <a:pt x="40" y="83"/>
                  </a:cubicBezTo>
                  <a:cubicBezTo>
                    <a:pt x="30" y="118"/>
                    <a:pt x="49" y="154"/>
                    <a:pt x="84" y="165"/>
                  </a:cubicBezTo>
                  <a:cubicBezTo>
                    <a:pt x="84" y="165"/>
                    <a:pt x="84" y="165"/>
                    <a:pt x="84" y="165"/>
                  </a:cubicBezTo>
                  <a:cubicBezTo>
                    <a:pt x="90" y="166"/>
                    <a:pt x="97" y="167"/>
                    <a:pt x="103" y="167"/>
                  </a:cubicBezTo>
                  <a:cubicBezTo>
                    <a:pt x="103" y="191"/>
                    <a:pt x="103" y="191"/>
                    <a:pt x="103" y="191"/>
                  </a:cubicBezTo>
                  <a:cubicBezTo>
                    <a:pt x="100" y="191"/>
                    <a:pt x="96" y="190"/>
                    <a:pt x="93" y="190"/>
                  </a:cubicBezTo>
                  <a:cubicBezTo>
                    <a:pt x="89" y="205"/>
                    <a:pt x="89" y="205"/>
                    <a:pt x="89" y="205"/>
                  </a:cubicBezTo>
                  <a:cubicBezTo>
                    <a:pt x="58" y="195"/>
                    <a:pt x="58" y="195"/>
                    <a:pt x="58" y="195"/>
                  </a:cubicBezTo>
                  <a:cubicBezTo>
                    <a:pt x="62" y="181"/>
                    <a:pt x="62" y="181"/>
                    <a:pt x="62" y="181"/>
                  </a:cubicBezTo>
                  <a:cubicBezTo>
                    <a:pt x="51" y="175"/>
                    <a:pt x="41" y="167"/>
                    <a:pt x="34" y="157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5" y="117"/>
                    <a:pt x="14" y="105"/>
                    <a:pt x="15" y="9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0" y="50"/>
                    <a:pt x="38" y="41"/>
                    <a:pt x="48" y="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11" name="Freeform 114">
              <a:extLst>
                <a:ext uri="{FF2B5EF4-FFF2-40B4-BE49-F238E27FC236}">
                  <a16:creationId xmlns:a16="http://schemas.microsoft.com/office/drawing/2014/main" id="{22365E51-A2AE-BA44-A3F0-BD63EACA3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844" y="1873830"/>
              <a:ext cx="487132" cy="212340"/>
            </a:xfrm>
            <a:custGeom>
              <a:avLst/>
              <a:gdLst>
                <a:gd name="T0" fmla="*/ 37 w 156"/>
                <a:gd name="T1" fmla="*/ 0 h 68"/>
                <a:gd name="T2" fmla="*/ 118 w 156"/>
                <a:gd name="T3" fmla="*/ 0 h 68"/>
                <a:gd name="T4" fmla="*/ 156 w 156"/>
                <a:gd name="T5" fmla="*/ 68 h 68"/>
                <a:gd name="T6" fmla="*/ 0 w 156"/>
                <a:gd name="T7" fmla="*/ 68 h 68"/>
                <a:gd name="T8" fmla="*/ 37 w 156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8">
                  <a:moveTo>
                    <a:pt x="37" y="0"/>
                  </a:moveTo>
                  <a:lnTo>
                    <a:pt x="118" y="0"/>
                  </a:lnTo>
                  <a:lnTo>
                    <a:pt x="156" y="68"/>
                  </a:lnTo>
                  <a:lnTo>
                    <a:pt x="0" y="6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12" name="Freeform 115">
              <a:extLst>
                <a:ext uri="{FF2B5EF4-FFF2-40B4-BE49-F238E27FC236}">
                  <a16:creationId xmlns:a16="http://schemas.microsoft.com/office/drawing/2014/main" id="{8F4FF1E1-D4DA-B04B-8E57-CD920F5D2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779" y="955773"/>
              <a:ext cx="1302142" cy="971142"/>
            </a:xfrm>
            <a:custGeom>
              <a:avLst/>
              <a:gdLst>
                <a:gd name="T0" fmla="*/ 19 w 412"/>
                <a:gd name="T1" fmla="*/ 0 h 307"/>
                <a:gd name="T2" fmla="*/ 393 w 412"/>
                <a:gd name="T3" fmla="*/ 0 h 307"/>
                <a:gd name="T4" fmla="*/ 412 w 412"/>
                <a:gd name="T5" fmla="*/ 19 h 307"/>
                <a:gd name="T6" fmla="*/ 412 w 412"/>
                <a:gd name="T7" fmla="*/ 288 h 307"/>
                <a:gd name="T8" fmla="*/ 393 w 412"/>
                <a:gd name="T9" fmla="*/ 307 h 307"/>
                <a:gd name="T10" fmla="*/ 19 w 412"/>
                <a:gd name="T11" fmla="*/ 307 h 307"/>
                <a:gd name="T12" fmla="*/ 0 w 412"/>
                <a:gd name="T13" fmla="*/ 288 h 307"/>
                <a:gd name="T14" fmla="*/ 0 w 412"/>
                <a:gd name="T15" fmla="*/ 19 h 307"/>
                <a:gd name="T16" fmla="*/ 19 w 412"/>
                <a:gd name="T1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307">
                  <a:moveTo>
                    <a:pt x="19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403" y="0"/>
                    <a:pt x="412" y="8"/>
                    <a:pt x="412" y="19"/>
                  </a:cubicBezTo>
                  <a:cubicBezTo>
                    <a:pt x="412" y="288"/>
                    <a:pt x="412" y="288"/>
                    <a:pt x="412" y="288"/>
                  </a:cubicBezTo>
                  <a:cubicBezTo>
                    <a:pt x="412" y="299"/>
                    <a:pt x="403" y="307"/>
                    <a:pt x="393" y="307"/>
                  </a:cubicBezTo>
                  <a:cubicBezTo>
                    <a:pt x="19" y="307"/>
                    <a:pt x="19" y="307"/>
                    <a:pt x="19" y="307"/>
                  </a:cubicBezTo>
                  <a:cubicBezTo>
                    <a:pt x="8" y="307"/>
                    <a:pt x="0" y="299"/>
                    <a:pt x="0" y="28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13" name="Oval 116">
              <a:extLst>
                <a:ext uri="{FF2B5EF4-FFF2-40B4-BE49-F238E27FC236}">
                  <a16:creationId xmlns:a16="http://schemas.microsoft.com/office/drawing/2014/main" id="{1B867F62-89FA-FB4C-A59B-D5CE61EC1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30" y="1867585"/>
              <a:ext cx="15614" cy="15614"/>
            </a:xfrm>
            <a:prstGeom prst="ellipse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14" name="Oval 117">
              <a:extLst>
                <a:ext uri="{FF2B5EF4-FFF2-40B4-BE49-F238E27FC236}">
                  <a16:creationId xmlns:a16="http://schemas.microsoft.com/office/drawing/2014/main" id="{7A818D84-2148-4F47-97B3-CE415ACCB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504" y="1867585"/>
              <a:ext cx="15614" cy="15614"/>
            </a:xfrm>
            <a:prstGeom prst="ellipse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15" name="Oval 118">
              <a:extLst>
                <a:ext uri="{FF2B5EF4-FFF2-40B4-BE49-F238E27FC236}">
                  <a16:creationId xmlns:a16="http://schemas.microsoft.com/office/drawing/2014/main" id="{35F05B91-577C-EB43-9AAE-0638AFF9C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401" y="1867585"/>
              <a:ext cx="15614" cy="15614"/>
            </a:xfrm>
            <a:prstGeom prst="ellipse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16" name="Freeform 119">
              <a:extLst>
                <a:ext uri="{FF2B5EF4-FFF2-40B4-BE49-F238E27FC236}">
                  <a16:creationId xmlns:a16="http://schemas.microsoft.com/office/drawing/2014/main" id="{EFED6ACB-6887-0349-BFE4-3CE4A5961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731" y="2023717"/>
              <a:ext cx="1508236" cy="62453"/>
            </a:xfrm>
            <a:custGeom>
              <a:avLst/>
              <a:gdLst>
                <a:gd name="T0" fmla="*/ 10 w 476"/>
                <a:gd name="T1" fmla="*/ 0 h 20"/>
                <a:gd name="T2" fmla="*/ 466 w 476"/>
                <a:gd name="T3" fmla="*/ 0 h 20"/>
                <a:gd name="T4" fmla="*/ 476 w 476"/>
                <a:gd name="T5" fmla="*/ 10 h 20"/>
                <a:gd name="T6" fmla="*/ 476 w 476"/>
                <a:gd name="T7" fmla="*/ 10 h 20"/>
                <a:gd name="T8" fmla="*/ 466 w 476"/>
                <a:gd name="T9" fmla="*/ 20 h 20"/>
                <a:gd name="T10" fmla="*/ 10 w 476"/>
                <a:gd name="T11" fmla="*/ 20 h 20"/>
                <a:gd name="T12" fmla="*/ 0 w 476"/>
                <a:gd name="T13" fmla="*/ 10 h 20"/>
                <a:gd name="T14" fmla="*/ 0 w 476"/>
                <a:gd name="T15" fmla="*/ 10 h 20"/>
                <a:gd name="T16" fmla="*/ 10 w 476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6" h="20">
                  <a:moveTo>
                    <a:pt x="10" y="0"/>
                  </a:moveTo>
                  <a:cubicBezTo>
                    <a:pt x="466" y="0"/>
                    <a:pt x="466" y="0"/>
                    <a:pt x="466" y="0"/>
                  </a:cubicBezTo>
                  <a:cubicBezTo>
                    <a:pt x="472" y="0"/>
                    <a:pt x="476" y="5"/>
                    <a:pt x="476" y="10"/>
                  </a:cubicBezTo>
                  <a:cubicBezTo>
                    <a:pt x="476" y="10"/>
                    <a:pt x="476" y="10"/>
                    <a:pt x="476" y="10"/>
                  </a:cubicBezTo>
                  <a:cubicBezTo>
                    <a:pt x="476" y="16"/>
                    <a:pt x="472" y="20"/>
                    <a:pt x="466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17" name="Freeform 120">
              <a:extLst>
                <a:ext uri="{FF2B5EF4-FFF2-40B4-BE49-F238E27FC236}">
                  <a16:creationId xmlns:a16="http://schemas.microsoft.com/office/drawing/2014/main" id="{A5227061-B851-A444-BC02-8BC8D3E6B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731" y="2054943"/>
              <a:ext cx="1508236" cy="31226"/>
            </a:xfrm>
            <a:custGeom>
              <a:avLst/>
              <a:gdLst>
                <a:gd name="T0" fmla="*/ 476 w 476"/>
                <a:gd name="T1" fmla="*/ 0 h 10"/>
                <a:gd name="T2" fmla="*/ 466 w 476"/>
                <a:gd name="T3" fmla="*/ 10 h 10"/>
                <a:gd name="T4" fmla="*/ 10 w 476"/>
                <a:gd name="T5" fmla="*/ 10 h 10"/>
                <a:gd name="T6" fmla="*/ 0 w 476"/>
                <a:gd name="T7" fmla="*/ 0 h 10"/>
                <a:gd name="T8" fmla="*/ 476 w 47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10">
                  <a:moveTo>
                    <a:pt x="476" y="0"/>
                  </a:moveTo>
                  <a:cubicBezTo>
                    <a:pt x="476" y="6"/>
                    <a:pt x="472" y="10"/>
                    <a:pt x="46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4" y="10"/>
                    <a:pt x="0" y="6"/>
                    <a:pt x="0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18" name="Rectangle 121">
              <a:extLst>
                <a:ext uri="{FF2B5EF4-FFF2-40B4-BE49-F238E27FC236}">
                  <a16:creationId xmlns:a16="http://schemas.microsoft.com/office/drawing/2014/main" id="{B6DB05DF-D284-5B47-9FC7-302C9F1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372" y="993245"/>
              <a:ext cx="1220953" cy="8275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19" name="Rectangle 122">
              <a:extLst>
                <a:ext uri="{FF2B5EF4-FFF2-40B4-BE49-F238E27FC236}">
                  <a16:creationId xmlns:a16="http://schemas.microsoft.com/office/drawing/2014/main" id="{C53D0BD2-570C-1B4D-ADC7-CF61FBCF1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051" y="1130641"/>
              <a:ext cx="334124" cy="71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20" name="Rectangle 123">
              <a:extLst>
                <a:ext uri="{FF2B5EF4-FFF2-40B4-BE49-F238E27FC236}">
                  <a16:creationId xmlns:a16="http://schemas.microsoft.com/office/drawing/2014/main" id="{B037D18A-50B4-DA4C-8602-CC2533535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051" y="1424170"/>
              <a:ext cx="334124" cy="78067"/>
            </a:xfrm>
            <a:prstGeom prst="rect">
              <a:avLst/>
            </a:prstGeom>
            <a:solidFill>
              <a:srgbClr val="FFD4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21" name="Rectangle 124">
              <a:extLst>
                <a:ext uri="{FF2B5EF4-FFF2-40B4-BE49-F238E27FC236}">
                  <a16:creationId xmlns:a16="http://schemas.microsoft.com/office/drawing/2014/main" id="{A51215DA-6417-4342-92D3-DDB9540D7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051" y="1221197"/>
              <a:ext cx="334124" cy="12491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22" name="Rectangle 125">
              <a:extLst>
                <a:ext uri="{FF2B5EF4-FFF2-40B4-BE49-F238E27FC236}">
                  <a16:creationId xmlns:a16="http://schemas.microsoft.com/office/drawing/2014/main" id="{9B4905C6-8EB5-7F4B-BC40-D37183DCB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051" y="1249302"/>
              <a:ext cx="334124" cy="12491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23" name="Rectangle 126">
              <a:extLst>
                <a:ext uri="{FF2B5EF4-FFF2-40B4-BE49-F238E27FC236}">
                  <a16:creationId xmlns:a16="http://schemas.microsoft.com/office/drawing/2014/main" id="{92DB1400-C704-F148-8248-F299720CF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051" y="1274283"/>
              <a:ext cx="334124" cy="12491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24" name="Rectangle 127">
              <a:extLst>
                <a:ext uri="{FF2B5EF4-FFF2-40B4-BE49-F238E27FC236}">
                  <a16:creationId xmlns:a16="http://schemas.microsoft.com/office/drawing/2014/main" id="{C9FD1786-9209-0A49-ADA1-DB76A38C5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051" y="1299264"/>
              <a:ext cx="234199" cy="12491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25" name="Rectangle 128">
              <a:extLst>
                <a:ext uri="{FF2B5EF4-FFF2-40B4-BE49-F238E27FC236}">
                  <a16:creationId xmlns:a16="http://schemas.microsoft.com/office/drawing/2014/main" id="{A22CA1BF-E636-F146-8351-3DCC48D4F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051" y="1324245"/>
              <a:ext cx="334124" cy="12491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26" name="Rectangle 129">
              <a:extLst>
                <a:ext uri="{FF2B5EF4-FFF2-40B4-BE49-F238E27FC236}">
                  <a16:creationId xmlns:a16="http://schemas.microsoft.com/office/drawing/2014/main" id="{6CE5A4A5-9A42-E44E-8210-16C684820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051" y="1349226"/>
              <a:ext cx="334124" cy="12491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27" name="Rectangle 130">
              <a:extLst>
                <a:ext uri="{FF2B5EF4-FFF2-40B4-BE49-F238E27FC236}">
                  <a16:creationId xmlns:a16="http://schemas.microsoft.com/office/drawing/2014/main" id="{50FF6F8B-18CC-8A44-9C90-E1A33FF1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051" y="1374207"/>
              <a:ext cx="215463" cy="12491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28" name="Rectangle 131">
              <a:extLst>
                <a:ext uri="{FF2B5EF4-FFF2-40B4-BE49-F238E27FC236}">
                  <a16:creationId xmlns:a16="http://schemas.microsoft.com/office/drawing/2014/main" id="{603A165B-D193-7340-9E69-B960503B2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051" y="1517849"/>
              <a:ext cx="334124" cy="12491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29" name="Rectangle 132">
              <a:extLst>
                <a:ext uri="{FF2B5EF4-FFF2-40B4-BE49-F238E27FC236}">
                  <a16:creationId xmlns:a16="http://schemas.microsoft.com/office/drawing/2014/main" id="{CBB9FFE9-CBC8-614F-A4C3-83DB6B524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051" y="1542830"/>
              <a:ext cx="334124" cy="12491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30" name="Rectangle 133">
              <a:extLst>
                <a:ext uri="{FF2B5EF4-FFF2-40B4-BE49-F238E27FC236}">
                  <a16:creationId xmlns:a16="http://schemas.microsoft.com/office/drawing/2014/main" id="{8C201BC2-BC7F-6047-8E0F-03F67F4D7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051" y="1567811"/>
              <a:ext cx="334124" cy="12491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31" name="Rectangle 134">
              <a:extLst>
                <a:ext uri="{FF2B5EF4-FFF2-40B4-BE49-F238E27FC236}">
                  <a16:creationId xmlns:a16="http://schemas.microsoft.com/office/drawing/2014/main" id="{B1B615FE-A366-C94F-A727-2690C0DE3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051" y="1592792"/>
              <a:ext cx="334124" cy="12491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32" name="Rectangle 135">
              <a:extLst>
                <a:ext uri="{FF2B5EF4-FFF2-40B4-BE49-F238E27FC236}">
                  <a16:creationId xmlns:a16="http://schemas.microsoft.com/office/drawing/2014/main" id="{F72D95F9-8CF3-F249-AA18-BBF2532B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051" y="1620895"/>
              <a:ext cx="202973" cy="9369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33" name="Rectangle 136">
              <a:extLst>
                <a:ext uri="{FF2B5EF4-FFF2-40B4-BE49-F238E27FC236}">
                  <a16:creationId xmlns:a16="http://schemas.microsoft.com/office/drawing/2014/main" id="{DF6CB4B5-00AD-DE41-8776-0BD3AD4AE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051" y="1645876"/>
              <a:ext cx="334124" cy="9369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34" name="Rectangle 137">
              <a:extLst>
                <a:ext uri="{FF2B5EF4-FFF2-40B4-BE49-F238E27FC236}">
                  <a16:creationId xmlns:a16="http://schemas.microsoft.com/office/drawing/2014/main" id="{B99D9613-7307-7D47-9774-C3EAC49CD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051" y="1670857"/>
              <a:ext cx="124906" cy="9369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35" name="Rectangle 138">
              <a:extLst>
                <a:ext uri="{FF2B5EF4-FFF2-40B4-BE49-F238E27FC236}">
                  <a16:creationId xmlns:a16="http://schemas.microsoft.com/office/drawing/2014/main" id="{4954D2D7-DC62-974C-9996-77EC21E9A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749" y="1636509"/>
              <a:ext cx="652633" cy="437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36" name="Rectangle 139">
              <a:extLst>
                <a:ext uri="{FF2B5EF4-FFF2-40B4-BE49-F238E27FC236}">
                  <a16:creationId xmlns:a16="http://schemas.microsoft.com/office/drawing/2014/main" id="{30E7A0DB-6E0B-4440-B846-DDE09477B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749" y="1130641"/>
              <a:ext cx="118660" cy="5058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37" name="Rectangle 140">
              <a:extLst>
                <a:ext uri="{FF2B5EF4-FFF2-40B4-BE49-F238E27FC236}">
                  <a16:creationId xmlns:a16="http://schemas.microsoft.com/office/drawing/2014/main" id="{CDC86A46-6BF3-0F40-BAA1-DE4FE7475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024" y="1321121"/>
              <a:ext cx="115539" cy="3153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38" name="Rectangle 141">
              <a:extLst>
                <a:ext uri="{FF2B5EF4-FFF2-40B4-BE49-F238E27FC236}">
                  <a16:creationId xmlns:a16="http://schemas.microsoft.com/office/drawing/2014/main" id="{431D825B-BAA2-F446-B30A-6012BF335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296" y="1427291"/>
              <a:ext cx="115539" cy="209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39" name="Rectangle 142">
              <a:extLst>
                <a:ext uri="{FF2B5EF4-FFF2-40B4-BE49-F238E27FC236}">
                  <a16:creationId xmlns:a16="http://schemas.microsoft.com/office/drawing/2014/main" id="{7C1B3385-29BF-BC4E-BD78-BB43D9D4C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571" y="1330490"/>
              <a:ext cx="112415" cy="3060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40" name="Rectangle 143">
              <a:extLst>
                <a:ext uri="{FF2B5EF4-FFF2-40B4-BE49-F238E27FC236}">
                  <a16:creationId xmlns:a16="http://schemas.microsoft.com/office/drawing/2014/main" id="{9CE952CF-79B6-1847-AD41-E9D6B3422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722" y="1417924"/>
              <a:ext cx="118660" cy="2185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41" name="Freeform 144">
              <a:extLst>
                <a:ext uri="{FF2B5EF4-FFF2-40B4-BE49-F238E27FC236}">
                  <a16:creationId xmlns:a16="http://schemas.microsoft.com/office/drawing/2014/main" id="{63D38D9A-6600-2748-8578-B848A059D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9" y="1539706"/>
              <a:ext cx="202973" cy="468396"/>
            </a:xfrm>
            <a:custGeom>
              <a:avLst/>
              <a:gdLst>
                <a:gd name="T0" fmla="*/ 45 w 64"/>
                <a:gd name="T1" fmla="*/ 146 h 148"/>
                <a:gd name="T2" fmla="*/ 45 w 64"/>
                <a:gd name="T3" fmla="*/ 146 h 148"/>
                <a:gd name="T4" fmla="*/ 62 w 64"/>
                <a:gd name="T5" fmla="*/ 123 h 148"/>
                <a:gd name="T6" fmla="*/ 42 w 64"/>
                <a:gd name="T7" fmla="*/ 19 h 148"/>
                <a:gd name="T8" fmla="*/ 19 w 64"/>
                <a:gd name="T9" fmla="*/ 2 h 148"/>
                <a:gd name="T10" fmla="*/ 19 w 64"/>
                <a:gd name="T11" fmla="*/ 2 h 148"/>
                <a:gd name="T12" fmla="*/ 2 w 64"/>
                <a:gd name="T13" fmla="*/ 25 h 148"/>
                <a:gd name="T14" fmla="*/ 22 w 64"/>
                <a:gd name="T15" fmla="*/ 129 h 148"/>
                <a:gd name="T16" fmla="*/ 45 w 64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48">
                  <a:moveTo>
                    <a:pt x="45" y="146"/>
                  </a:moveTo>
                  <a:cubicBezTo>
                    <a:pt x="45" y="146"/>
                    <a:pt x="45" y="146"/>
                    <a:pt x="45" y="146"/>
                  </a:cubicBezTo>
                  <a:cubicBezTo>
                    <a:pt x="56" y="144"/>
                    <a:pt x="64" y="134"/>
                    <a:pt x="62" y="12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0" y="8"/>
                    <a:pt x="30" y="0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8" y="4"/>
                    <a:pt x="0" y="14"/>
                    <a:pt x="2" y="25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4" y="140"/>
                    <a:pt x="34" y="148"/>
                    <a:pt x="45" y="146"/>
                  </a:cubicBezTo>
                  <a:close/>
                </a:path>
              </a:pathLst>
            </a:custGeom>
            <a:solidFill>
              <a:srgbClr val="E4A9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42" name="Freeform 145">
              <a:extLst>
                <a:ext uri="{FF2B5EF4-FFF2-40B4-BE49-F238E27FC236}">
                  <a16:creationId xmlns:a16="http://schemas.microsoft.com/office/drawing/2014/main" id="{DC12BA7D-2682-DF4D-B9DC-FE5DFC18F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108" y="1545952"/>
              <a:ext cx="340369" cy="418434"/>
            </a:xfrm>
            <a:custGeom>
              <a:avLst/>
              <a:gdLst>
                <a:gd name="T0" fmla="*/ 96 w 108"/>
                <a:gd name="T1" fmla="*/ 126 h 132"/>
                <a:gd name="T2" fmla="*/ 96 w 108"/>
                <a:gd name="T3" fmla="*/ 126 h 132"/>
                <a:gd name="T4" fmla="*/ 102 w 108"/>
                <a:gd name="T5" fmla="*/ 98 h 132"/>
                <a:gd name="T6" fmla="*/ 40 w 108"/>
                <a:gd name="T7" fmla="*/ 12 h 132"/>
                <a:gd name="T8" fmla="*/ 12 w 108"/>
                <a:gd name="T9" fmla="*/ 6 h 132"/>
                <a:gd name="T10" fmla="*/ 12 w 108"/>
                <a:gd name="T11" fmla="*/ 6 h 132"/>
                <a:gd name="T12" fmla="*/ 6 w 108"/>
                <a:gd name="T13" fmla="*/ 35 h 132"/>
                <a:gd name="T14" fmla="*/ 68 w 108"/>
                <a:gd name="T15" fmla="*/ 121 h 132"/>
                <a:gd name="T16" fmla="*/ 96 w 108"/>
                <a:gd name="T17" fmla="*/ 12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32">
                  <a:moveTo>
                    <a:pt x="96" y="126"/>
                  </a:moveTo>
                  <a:cubicBezTo>
                    <a:pt x="96" y="126"/>
                    <a:pt x="96" y="126"/>
                    <a:pt x="96" y="126"/>
                  </a:cubicBezTo>
                  <a:cubicBezTo>
                    <a:pt x="106" y="120"/>
                    <a:pt x="108" y="107"/>
                    <a:pt x="102" y="98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3" y="3"/>
                    <a:pt x="21" y="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2" y="13"/>
                    <a:pt x="0" y="25"/>
                    <a:pt x="6" y="35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75" y="130"/>
                    <a:pt x="87" y="132"/>
                    <a:pt x="96" y="126"/>
                  </a:cubicBezTo>
                  <a:close/>
                </a:path>
              </a:pathLst>
            </a:custGeom>
            <a:solidFill>
              <a:srgbClr val="E4A9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43" name="Freeform 146">
              <a:extLst>
                <a:ext uri="{FF2B5EF4-FFF2-40B4-BE49-F238E27FC236}">
                  <a16:creationId xmlns:a16="http://schemas.microsoft.com/office/drawing/2014/main" id="{AB33DF7D-D84D-3B4C-B12C-49948D0D2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674" y="1545952"/>
              <a:ext cx="299773" cy="446539"/>
            </a:xfrm>
            <a:custGeom>
              <a:avLst/>
              <a:gdLst>
                <a:gd name="T0" fmla="*/ 79 w 94"/>
                <a:gd name="T1" fmla="*/ 136 h 141"/>
                <a:gd name="T2" fmla="*/ 79 w 94"/>
                <a:gd name="T3" fmla="*/ 136 h 141"/>
                <a:gd name="T4" fmla="*/ 89 w 94"/>
                <a:gd name="T5" fmla="*/ 110 h 141"/>
                <a:gd name="T6" fmla="*/ 42 w 94"/>
                <a:gd name="T7" fmla="*/ 15 h 141"/>
                <a:gd name="T8" fmla="*/ 15 w 94"/>
                <a:gd name="T9" fmla="*/ 5 h 141"/>
                <a:gd name="T10" fmla="*/ 15 w 94"/>
                <a:gd name="T11" fmla="*/ 5 h 141"/>
                <a:gd name="T12" fmla="*/ 5 w 94"/>
                <a:gd name="T13" fmla="*/ 32 h 141"/>
                <a:gd name="T14" fmla="*/ 53 w 94"/>
                <a:gd name="T15" fmla="*/ 127 h 141"/>
                <a:gd name="T16" fmla="*/ 79 w 94"/>
                <a:gd name="T17" fmla="*/ 13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41">
                  <a:moveTo>
                    <a:pt x="79" y="136"/>
                  </a:moveTo>
                  <a:cubicBezTo>
                    <a:pt x="79" y="136"/>
                    <a:pt x="79" y="136"/>
                    <a:pt x="79" y="136"/>
                  </a:cubicBezTo>
                  <a:cubicBezTo>
                    <a:pt x="90" y="132"/>
                    <a:pt x="94" y="120"/>
                    <a:pt x="89" y="110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37" y="5"/>
                    <a:pt x="25" y="0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5" y="9"/>
                    <a:pt x="0" y="21"/>
                    <a:pt x="5" y="32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58" y="137"/>
                    <a:pt x="69" y="141"/>
                    <a:pt x="79" y="136"/>
                  </a:cubicBezTo>
                  <a:close/>
                </a:path>
              </a:pathLst>
            </a:custGeom>
            <a:solidFill>
              <a:srgbClr val="E4A9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46" name="Freeform 147">
              <a:extLst>
                <a:ext uri="{FF2B5EF4-FFF2-40B4-BE49-F238E27FC236}">
                  <a16:creationId xmlns:a16="http://schemas.microsoft.com/office/drawing/2014/main" id="{9C6FCB61-D4AA-0742-846D-FE0561AEC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01" y="1471008"/>
              <a:ext cx="686981" cy="455906"/>
            </a:xfrm>
            <a:custGeom>
              <a:avLst/>
              <a:gdLst>
                <a:gd name="T0" fmla="*/ 0 w 220"/>
                <a:gd name="T1" fmla="*/ 103 h 146"/>
                <a:gd name="T2" fmla="*/ 86 w 220"/>
                <a:gd name="T3" fmla="*/ 0 h 146"/>
                <a:gd name="T4" fmla="*/ 187 w 220"/>
                <a:gd name="T5" fmla="*/ 33 h 146"/>
                <a:gd name="T6" fmla="*/ 220 w 220"/>
                <a:gd name="T7" fmla="*/ 94 h 146"/>
                <a:gd name="T8" fmla="*/ 56 w 220"/>
                <a:gd name="T9" fmla="*/ 146 h 146"/>
                <a:gd name="T10" fmla="*/ 0 w 220"/>
                <a:gd name="T11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46">
                  <a:moveTo>
                    <a:pt x="0" y="103"/>
                  </a:moveTo>
                  <a:lnTo>
                    <a:pt x="86" y="0"/>
                  </a:lnTo>
                  <a:lnTo>
                    <a:pt x="187" y="33"/>
                  </a:lnTo>
                  <a:lnTo>
                    <a:pt x="220" y="94"/>
                  </a:lnTo>
                  <a:lnTo>
                    <a:pt x="56" y="146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E4A9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47" name="Freeform 148">
              <a:extLst>
                <a:ext uri="{FF2B5EF4-FFF2-40B4-BE49-F238E27FC236}">
                  <a16:creationId xmlns:a16="http://schemas.microsoft.com/office/drawing/2014/main" id="{2CEF3AFD-A806-8B4E-BEB7-4573CBCB3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59" y="1711453"/>
              <a:ext cx="496501" cy="405943"/>
            </a:xfrm>
            <a:custGeom>
              <a:avLst/>
              <a:gdLst>
                <a:gd name="T0" fmla="*/ 71 w 157"/>
                <a:gd name="T1" fmla="*/ 5 h 128"/>
                <a:gd name="T2" fmla="*/ 9 w 157"/>
                <a:gd name="T3" fmla="*/ 88 h 128"/>
                <a:gd name="T4" fmla="*/ 99 w 157"/>
                <a:gd name="T5" fmla="*/ 117 h 128"/>
                <a:gd name="T6" fmla="*/ 152 w 157"/>
                <a:gd name="T7" fmla="*/ 52 h 128"/>
                <a:gd name="T8" fmla="*/ 71 w 157"/>
                <a:gd name="T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28">
                  <a:moveTo>
                    <a:pt x="71" y="5"/>
                  </a:moveTo>
                  <a:cubicBezTo>
                    <a:pt x="29" y="0"/>
                    <a:pt x="0" y="59"/>
                    <a:pt x="9" y="88"/>
                  </a:cubicBezTo>
                  <a:cubicBezTo>
                    <a:pt x="19" y="117"/>
                    <a:pt x="57" y="128"/>
                    <a:pt x="99" y="117"/>
                  </a:cubicBezTo>
                  <a:cubicBezTo>
                    <a:pt x="140" y="106"/>
                    <a:pt x="157" y="67"/>
                    <a:pt x="152" y="52"/>
                  </a:cubicBezTo>
                  <a:cubicBezTo>
                    <a:pt x="146" y="37"/>
                    <a:pt x="113" y="10"/>
                    <a:pt x="71" y="5"/>
                  </a:cubicBezTo>
                  <a:close/>
                </a:path>
              </a:pathLst>
            </a:custGeom>
            <a:solidFill>
              <a:srgbClr val="F4C6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48" name="Freeform 149">
              <a:extLst>
                <a:ext uri="{FF2B5EF4-FFF2-40B4-BE49-F238E27FC236}">
                  <a16:creationId xmlns:a16="http://schemas.microsoft.com/office/drawing/2014/main" id="{16F64A44-3373-884E-A2C6-5E5C96F59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81" y="1386698"/>
              <a:ext cx="405943" cy="484010"/>
            </a:xfrm>
            <a:custGeom>
              <a:avLst/>
              <a:gdLst>
                <a:gd name="T0" fmla="*/ 7 w 129"/>
                <a:gd name="T1" fmla="*/ 142 h 153"/>
                <a:gd name="T2" fmla="*/ 7 w 129"/>
                <a:gd name="T3" fmla="*/ 142 h 153"/>
                <a:gd name="T4" fmla="*/ 35 w 129"/>
                <a:gd name="T5" fmla="*/ 145 h 153"/>
                <a:gd name="T6" fmla="*/ 119 w 129"/>
                <a:gd name="T7" fmla="*/ 38 h 153"/>
                <a:gd name="T8" fmla="*/ 122 w 129"/>
                <a:gd name="T9" fmla="*/ 10 h 153"/>
                <a:gd name="T10" fmla="*/ 122 w 129"/>
                <a:gd name="T11" fmla="*/ 10 h 153"/>
                <a:gd name="T12" fmla="*/ 93 w 129"/>
                <a:gd name="T13" fmla="*/ 7 h 153"/>
                <a:gd name="T14" fmla="*/ 9 w 129"/>
                <a:gd name="T15" fmla="*/ 114 h 153"/>
                <a:gd name="T16" fmla="*/ 7 w 129"/>
                <a:gd name="T17" fmla="*/ 14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53">
                  <a:moveTo>
                    <a:pt x="7" y="142"/>
                  </a:moveTo>
                  <a:cubicBezTo>
                    <a:pt x="7" y="142"/>
                    <a:pt x="7" y="142"/>
                    <a:pt x="7" y="142"/>
                  </a:cubicBezTo>
                  <a:cubicBezTo>
                    <a:pt x="14" y="151"/>
                    <a:pt x="28" y="153"/>
                    <a:pt x="35" y="145"/>
                  </a:cubicBezTo>
                  <a:cubicBezTo>
                    <a:pt x="119" y="38"/>
                    <a:pt x="119" y="38"/>
                    <a:pt x="119" y="38"/>
                  </a:cubicBezTo>
                  <a:cubicBezTo>
                    <a:pt x="126" y="29"/>
                    <a:pt x="129" y="18"/>
                    <a:pt x="122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15" y="1"/>
                    <a:pt x="102" y="0"/>
                    <a:pt x="93" y="7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2" y="122"/>
                    <a:pt x="0" y="134"/>
                    <a:pt x="7" y="142"/>
                  </a:cubicBezTo>
                  <a:close/>
                </a:path>
              </a:pathLst>
            </a:custGeom>
            <a:solidFill>
              <a:srgbClr val="F4C6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49" name="Freeform 150">
              <a:extLst>
                <a:ext uri="{FF2B5EF4-FFF2-40B4-BE49-F238E27FC236}">
                  <a16:creationId xmlns:a16="http://schemas.microsoft.com/office/drawing/2014/main" id="{F38251D8-6575-0949-87B6-C96EF791D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750" y="1389820"/>
              <a:ext cx="409067" cy="202973"/>
            </a:xfrm>
            <a:custGeom>
              <a:avLst/>
              <a:gdLst>
                <a:gd name="T0" fmla="*/ 127 w 129"/>
                <a:gd name="T1" fmla="*/ 46 h 64"/>
                <a:gd name="T2" fmla="*/ 127 w 129"/>
                <a:gd name="T3" fmla="*/ 46 h 64"/>
                <a:gd name="T4" fmla="*/ 111 w 129"/>
                <a:gd name="T5" fmla="*/ 22 h 64"/>
                <a:gd name="T6" fmla="*/ 26 w 129"/>
                <a:gd name="T7" fmla="*/ 2 h 64"/>
                <a:gd name="T8" fmla="*/ 2 w 129"/>
                <a:gd name="T9" fmla="*/ 18 h 64"/>
                <a:gd name="T10" fmla="*/ 2 w 129"/>
                <a:gd name="T11" fmla="*/ 18 h 64"/>
                <a:gd name="T12" fmla="*/ 18 w 129"/>
                <a:gd name="T13" fmla="*/ 42 h 64"/>
                <a:gd name="T14" fmla="*/ 103 w 129"/>
                <a:gd name="T15" fmla="*/ 62 h 64"/>
                <a:gd name="T16" fmla="*/ 127 w 129"/>
                <a:gd name="T17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64"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9" y="35"/>
                    <a:pt x="122" y="24"/>
                    <a:pt x="111" y="2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15" y="0"/>
                    <a:pt x="4" y="7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9"/>
                    <a:pt x="7" y="40"/>
                    <a:pt x="18" y="42"/>
                  </a:cubicBezTo>
                  <a:cubicBezTo>
                    <a:pt x="103" y="62"/>
                    <a:pt x="103" y="62"/>
                    <a:pt x="103" y="62"/>
                  </a:cubicBezTo>
                  <a:cubicBezTo>
                    <a:pt x="114" y="64"/>
                    <a:pt x="125" y="57"/>
                    <a:pt x="127" y="46"/>
                  </a:cubicBezTo>
                  <a:close/>
                </a:path>
              </a:pathLst>
            </a:custGeom>
            <a:solidFill>
              <a:srgbClr val="F4C6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50" name="Freeform 151">
              <a:extLst>
                <a:ext uri="{FF2B5EF4-FFF2-40B4-BE49-F238E27FC236}">
                  <a16:creationId xmlns:a16="http://schemas.microsoft.com/office/drawing/2014/main" id="{0FE71C5A-E1B2-1A48-815A-9525ABC3C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66" y="1455396"/>
              <a:ext cx="371595" cy="393453"/>
            </a:xfrm>
            <a:custGeom>
              <a:avLst/>
              <a:gdLst>
                <a:gd name="T0" fmla="*/ 107 w 117"/>
                <a:gd name="T1" fmla="*/ 117 h 124"/>
                <a:gd name="T2" fmla="*/ 107 w 117"/>
                <a:gd name="T3" fmla="*/ 117 h 124"/>
                <a:gd name="T4" fmla="*/ 109 w 117"/>
                <a:gd name="T5" fmla="*/ 89 h 124"/>
                <a:gd name="T6" fmla="*/ 38 w 117"/>
                <a:gd name="T7" fmla="*/ 10 h 124"/>
                <a:gd name="T8" fmla="*/ 10 w 117"/>
                <a:gd name="T9" fmla="*/ 7 h 124"/>
                <a:gd name="T10" fmla="*/ 10 w 117"/>
                <a:gd name="T11" fmla="*/ 7 h 124"/>
                <a:gd name="T12" fmla="*/ 7 w 117"/>
                <a:gd name="T13" fmla="*/ 36 h 124"/>
                <a:gd name="T14" fmla="*/ 78 w 117"/>
                <a:gd name="T15" fmla="*/ 115 h 124"/>
                <a:gd name="T16" fmla="*/ 107 w 117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24">
                  <a:moveTo>
                    <a:pt x="107" y="117"/>
                  </a:moveTo>
                  <a:cubicBezTo>
                    <a:pt x="107" y="117"/>
                    <a:pt x="107" y="117"/>
                    <a:pt x="107" y="117"/>
                  </a:cubicBezTo>
                  <a:cubicBezTo>
                    <a:pt x="115" y="110"/>
                    <a:pt x="117" y="97"/>
                    <a:pt x="109" y="8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1" y="1"/>
                    <a:pt x="18" y="0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" y="14"/>
                    <a:pt x="0" y="27"/>
                    <a:pt x="7" y="36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86" y="123"/>
                    <a:pt x="98" y="124"/>
                    <a:pt x="107" y="117"/>
                  </a:cubicBezTo>
                  <a:close/>
                </a:path>
              </a:pathLst>
            </a:custGeom>
            <a:solidFill>
              <a:srgbClr val="F4C6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51" name="Freeform 152">
              <a:extLst>
                <a:ext uri="{FF2B5EF4-FFF2-40B4-BE49-F238E27FC236}">
                  <a16:creationId xmlns:a16="http://schemas.microsoft.com/office/drawing/2014/main" id="{E0F03E69-9557-7E4D-9955-E047F8C41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96" y="1392943"/>
              <a:ext cx="399698" cy="543340"/>
            </a:xfrm>
            <a:custGeom>
              <a:avLst/>
              <a:gdLst>
                <a:gd name="T0" fmla="*/ 104 w 126"/>
                <a:gd name="T1" fmla="*/ 51 h 172"/>
                <a:gd name="T2" fmla="*/ 81 w 126"/>
                <a:gd name="T3" fmla="*/ 134 h 172"/>
                <a:gd name="T4" fmla="*/ 3 w 126"/>
                <a:gd name="T5" fmla="*/ 172 h 172"/>
                <a:gd name="T6" fmla="*/ 0 w 126"/>
                <a:gd name="T7" fmla="*/ 93 h 172"/>
                <a:gd name="T8" fmla="*/ 104 w 126"/>
                <a:gd name="T9" fmla="*/ 5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72">
                  <a:moveTo>
                    <a:pt x="104" y="51"/>
                  </a:moveTo>
                  <a:cubicBezTo>
                    <a:pt x="90" y="64"/>
                    <a:pt x="35" y="117"/>
                    <a:pt x="81" y="134"/>
                  </a:cubicBezTo>
                  <a:cubicBezTo>
                    <a:pt x="126" y="150"/>
                    <a:pt x="3" y="172"/>
                    <a:pt x="3" y="17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42" y="0"/>
                    <a:pt x="104" y="51"/>
                  </a:cubicBezTo>
                  <a:close/>
                </a:path>
              </a:pathLst>
            </a:custGeom>
            <a:solidFill>
              <a:srgbClr val="F4C6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52" name="Freeform 153">
              <a:extLst>
                <a:ext uri="{FF2B5EF4-FFF2-40B4-BE49-F238E27FC236}">
                  <a16:creationId xmlns:a16="http://schemas.microsoft.com/office/drawing/2014/main" id="{FD4CD898-5217-4742-B36E-E0464BFDA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33" y="1692717"/>
              <a:ext cx="331000" cy="405943"/>
            </a:xfrm>
            <a:custGeom>
              <a:avLst/>
              <a:gdLst>
                <a:gd name="T0" fmla="*/ 67 w 106"/>
                <a:gd name="T1" fmla="*/ 0 h 130"/>
                <a:gd name="T2" fmla="*/ 106 w 106"/>
                <a:gd name="T3" fmla="*/ 98 h 130"/>
                <a:gd name="T4" fmla="*/ 50 w 106"/>
                <a:gd name="T5" fmla="*/ 130 h 130"/>
                <a:gd name="T6" fmla="*/ 0 w 106"/>
                <a:gd name="T7" fmla="*/ 38 h 130"/>
                <a:gd name="T8" fmla="*/ 67 w 106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30">
                  <a:moveTo>
                    <a:pt x="67" y="0"/>
                  </a:moveTo>
                  <a:lnTo>
                    <a:pt x="106" y="98"/>
                  </a:lnTo>
                  <a:lnTo>
                    <a:pt x="50" y="130"/>
                  </a:lnTo>
                  <a:lnTo>
                    <a:pt x="0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4C6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53" name="Freeform 154">
              <a:extLst>
                <a:ext uri="{FF2B5EF4-FFF2-40B4-BE49-F238E27FC236}">
                  <a16:creationId xmlns:a16="http://schemas.microsoft.com/office/drawing/2014/main" id="{B1F807F0-2FCA-EF4B-952D-FC28B0FD9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98" y="1767660"/>
              <a:ext cx="399698" cy="474641"/>
            </a:xfrm>
            <a:custGeom>
              <a:avLst/>
              <a:gdLst>
                <a:gd name="T0" fmla="*/ 64 w 128"/>
                <a:gd name="T1" fmla="*/ 0 h 152"/>
                <a:gd name="T2" fmla="*/ 128 w 128"/>
                <a:gd name="T3" fmla="*/ 117 h 152"/>
                <a:gd name="T4" fmla="*/ 65 w 128"/>
                <a:gd name="T5" fmla="*/ 152 h 152"/>
                <a:gd name="T6" fmla="*/ 0 w 128"/>
                <a:gd name="T7" fmla="*/ 34 h 152"/>
                <a:gd name="T8" fmla="*/ 64 w 12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52">
                  <a:moveTo>
                    <a:pt x="64" y="0"/>
                  </a:moveTo>
                  <a:lnTo>
                    <a:pt x="128" y="117"/>
                  </a:lnTo>
                  <a:lnTo>
                    <a:pt x="65" y="152"/>
                  </a:lnTo>
                  <a:lnTo>
                    <a:pt x="0" y="3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54" name="Freeform 156">
              <a:extLst>
                <a:ext uri="{FF2B5EF4-FFF2-40B4-BE49-F238E27FC236}">
                  <a16:creationId xmlns:a16="http://schemas.microsoft.com/office/drawing/2014/main" id="{214B5779-4E25-DC47-8BB8-D4256859A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089" y="1108782"/>
              <a:ext cx="630773" cy="633897"/>
            </a:xfrm>
            <a:custGeom>
              <a:avLst/>
              <a:gdLst>
                <a:gd name="T0" fmla="*/ 166 w 199"/>
                <a:gd name="T1" fmla="*/ 40 h 200"/>
                <a:gd name="T2" fmla="*/ 39 w 199"/>
                <a:gd name="T3" fmla="*/ 34 h 200"/>
                <a:gd name="T4" fmla="*/ 33 w 199"/>
                <a:gd name="T5" fmla="*/ 160 h 200"/>
                <a:gd name="T6" fmla="*/ 160 w 199"/>
                <a:gd name="T7" fmla="*/ 167 h 200"/>
                <a:gd name="T8" fmla="*/ 166 w 199"/>
                <a:gd name="T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200">
                  <a:moveTo>
                    <a:pt x="166" y="40"/>
                  </a:moveTo>
                  <a:cubicBezTo>
                    <a:pt x="133" y="3"/>
                    <a:pt x="76" y="0"/>
                    <a:pt x="39" y="34"/>
                  </a:cubicBezTo>
                  <a:cubicBezTo>
                    <a:pt x="2" y="67"/>
                    <a:pt x="0" y="124"/>
                    <a:pt x="33" y="160"/>
                  </a:cubicBezTo>
                  <a:cubicBezTo>
                    <a:pt x="66" y="197"/>
                    <a:pt x="123" y="200"/>
                    <a:pt x="160" y="167"/>
                  </a:cubicBezTo>
                  <a:cubicBezTo>
                    <a:pt x="197" y="133"/>
                    <a:pt x="199" y="77"/>
                    <a:pt x="166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55" name="Freeform 157">
              <a:extLst>
                <a:ext uri="{FF2B5EF4-FFF2-40B4-BE49-F238E27FC236}">
                  <a16:creationId xmlns:a16="http://schemas.microsoft.com/office/drawing/2014/main" id="{54199F18-8CB3-0745-8A29-2244BC7B6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316" y="1427291"/>
              <a:ext cx="202973" cy="106170"/>
            </a:xfrm>
            <a:custGeom>
              <a:avLst/>
              <a:gdLst>
                <a:gd name="T0" fmla="*/ 0 w 64"/>
                <a:gd name="T1" fmla="*/ 0 h 33"/>
                <a:gd name="T2" fmla="*/ 64 w 64"/>
                <a:gd name="T3" fmla="*/ 0 h 33"/>
                <a:gd name="T4" fmla="*/ 64 w 64"/>
                <a:gd name="T5" fmla="*/ 33 h 33"/>
                <a:gd name="T6" fmla="*/ 6 w 64"/>
                <a:gd name="T7" fmla="*/ 33 h 33"/>
                <a:gd name="T8" fmla="*/ 0 w 64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3">
                  <a:moveTo>
                    <a:pt x="0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" y="22"/>
                    <a:pt x="0" y="1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56" name="Freeform 158">
              <a:extLst>
                <a:ext uri="{FF2B5EF4-FFF2-40B4-BE49-F238E27FC236}">
                  <a16:creationId xmlns:a16="http://schemas.microsoft.com/office/drawing/2014/main" id="{AD762E95-2541-E443-AA81-4571989AA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693" y="1152499"/>
              <a:ext cx="40595" cy="15614"/>
            </a:xfrm>
            <a:custGeom>
              <a:avLst/>
              <a:gdLst>
                <a:gd name="T0" fmla="*/ 0 w 13"/>
                <a:gd name="T1" fmla="*/ 5 h 5"/>
                <a:gd name="T2" fmla="*/ 13 w 13"/>
                <a:gd name="T3" fmla="*/ 5 h 5"/>
                <a:gd name="T4" fmla="*/ 13 w 13"/>
                <a:gd name="T5" fmla="*/ 0 h 5"/>
                <a:gd name="T6" fmla="*/ 0 w 13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0" y="5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8" y="1"/>
                    <a:pt x="4" y="3"/>
                    <a:pt x="0" y="5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57" name="Freeform 159">
              <a:extLst>
                <a:ext uri="{FF2B5EF4-FFF2-40B4-BE49-F238E27FC236}">
                  <a16:creationId xmlns:a16="http://schemas.microsoft.com/office/drawing/2014/main" id="{37FE2987-07A3-3C40-B9D8-69D15C5E8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485" y="1186849"/>
              <a:ext cx="96803" cy="15614"/>
            </a:xfrm>
            <a:custGeom>
              <a:avLst/>
              <a:gdLst>
                <a:gd name="T0" fmla="*/ 0 w 31"/>
                <a:gd name="T1" fmla="*/ 5 h 5"/>
                <a:gd name="T2" fmla="*/ 31 w 31"/>
                <a:gd name="T3" fmla="*/ 5 h 5"/>
                <a:gd name="T4" fmla="*/ 31 w 31"/>
                <a:gd name="T5" fmla="*/ 0 h 5"/>
                <a:gd name="T6" fmla="*/ 7 w 31"/>
                <a:gd name="T7" fmla="*/ 0 h 5"/>
                <a:gd name="T8" fmla="*/ 0 w 3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">
                  <a:moveTo>
                    <a:pt x="0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2"/>
                    <a:pt x="3" y="3"/>
                    <a:pt x="0" y="5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58" name="Freeform 160">
              <a:extLst>
                <a:ext uri="{FF2B5EF4-FFF2-40B4-BE49-F238E27FC236}">
                  <a16:creationId xmlns:a16="http://schemas.microsoft.com/office/drawing/2014/main" id="{0F2367CB-97B0-6145-A8A9-06274496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137" y="1221197"/>
              <a:ext cx="131151" cy="18736"/>
            </a:xfrm>
            <a:custGeom>
              <a:avLst/>
              <a:gdLst>
                <a:gd name="T0" fmla="*/ 0 w 42"/>
                <a:gd name="T1" fmla="*/ 5 h 5"/>
                <a:gd name="T2" fmla="*/ 42 w 42"/>
                <a:gd name="T3" fmla="*/ 5 h 5"/>
                <a:gd name="T4" fmla="*/ 42 w 42"/>
                <a:gd name="T5" fmla="*/ 0 h 5"/>
                <a:gd name="T6" fmla="*/ 5 w 42"/>
                <a:gd name="T7" fmla="*/ 0 h 5"/>
                <a:gd name="T8" fmla="*/ 0 w 4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0" y="5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2"/>
                    <a:pt x="1" y="3"/>
                    <a:pt x="0" y="5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59" name="Freeform 161">
              <a:extLst>
                <a:ext uri="{FF2B5EF4-FFF2-40B4-BE49-F238E27FC236}">
                  <a16:creationId xmlns:a16="http://schemas.microsoft.com/office/drawing/2014/main" id="{E4E87C3A-F7BD-1D4C-9224-FDA054745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033" y="1258669"/>
              <a:ext cx="24981" cy="15614"/>
            </a:xfrm>
            <a:custGeom>
              <a:avLst/>
              <a:gdLst>
                <a:gd name="T0" fmla="*/ 0 w 7"/>
                <a:gd name="T1" fmla="*/ 5 h 5"/>
                <a:gd name="T2" fmla="*/ 7 w 7"/>
                <a:gd name="T3" fmla="*/ 5 h 5"/>
                <a:gd name="T4" fmla="*/ 7 w 7"/>
                <a:gd name="T5" fmla="*/ 0 h 5"/>
                <a:gd name="T6" fmla="*/ 3 w 7"/>
                <a:gd name="T7" fmla="*/ 0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1" y="3"/>
                    <a:pt x="0" y="5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60" name="Freeform 162">
              <a:extLst>
                <a:ext uri="{FF2B5EF4-FFF2-40B4-BE49-F238E27FC236}">
                  <a16:creationId xmlns:a16="http://schemas.microsoft.com/office/drawing/2014/main" id="{DAF3EBBE-CD61-284A-AA35-7D2862526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297" y="1293019"/>
              <a:ext cx="177991" cy="15614"/>
            </a:xfrm>
            <a:custGeom>
              <a:avLst/>
              <a:gdLst>
                <a:gd name="T0" fmla="*/ 0 w 56"/>
                <a:gd name="T1" fmla="*/ 5 h 5"/>
                <a:gd name="T2" fmla="*/ 56 w 56"/>
                <a:gd name="T3" fmla="*/ 5 h 5"/>
                <a:gd name="T4" fmla="*/ 56 w 56"/>
                <a:gd name="T5" fmla="*/ 0 h 5"/>
                <a:gd name="T6" fmla="*/ 2 w 56"/>
                <a:gd name="T7" fmla="*/ 0 h 5"/>
                <a:gd name="T8" fmla="*/ 0 w 5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">
                  <a:moveTo>
                    <a:pt x="0" y="5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61" name="Freeform 163">
              <a:extLst>
                <a:ext uri="{FF2B5EF4-FFF2-40B4-BE49-F238E27FC236}">
                  <a16:creationId xmlns:a16="http://schemas.microsoft.com/office/drawing/2014/main" id="{F48467C8-B403-464B-B4D9-E636C762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684" y="1327367"/>
              <a:ext cx="193604" cy="15614"/>
            </a:xfrm>
            <a:custGeom>
              <a:avLst/>
              <a:gdLst>
                <a:gd name="T0" fmla="*/ 0 w 61"/>
                <a:gd name="T1" fmla="*/ 5 h 5"/>
                <a:gd name="T2" fmla="*/ 61 w 61"/>
                <a:gd name="T3" fmla="*/ 5 h 5"/>
                <a:gd name="T4" fmla="*/ 61 w 61"/>
                <a:gd name="T5" fmla="*/ 0 h 5"/>
                <a:gd name="T6" fmla="*/ 2 w 61"/>
                <a:gd name="T7" fmla="*/ 0 h 5"/>
                <a:gd name="T8" fmla="*/ 0 w 6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">
                  <a:moveTo>
                    <a:pt x="0" y="5"/>
                  </a:moveTo>
                  <a:cubicBezTo>
                    <a:pt x="61" y="5"/>
                    <a:pt x="61" y="5"/>
                    <a:pt x="61" y="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62" name="Freeform 164">
              <a:extLst>
                <a:ext uri="{FF2B5EF4-FFF2-40B4-BE49-F238E27FC236}">
                  <a16:creationId xmlns:a16="http://schemas.microsoft.com/office/drawing/2014/main" id="{B6807294-3F9B-364C-A5A5-110D7B024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439" y="1361717"/>
              <a:ext cx="34350" cy="15614"/>
            </a:xfrm>
            <a:custGeom>
              <a:avLst/>
              <a:gdLst>
                <a:gd name="T0" fmla="*/ 0 w 11"/>
                <a:gd name="T1" fmla="*/ 5 h 5"/>
                <a:gd name="T2" fmla="*/ 11 w 11"/>
                <a:gd name="T3" fmla="*/ 5 h 5"/>
                <a:gd name="T4" fmla="*/ 11 w 11"/>
                <a:gd name="T5" fmla="*/ 0 h 5"/>
                <a:gd name="T6" fmla="*/ 1 w 11"/>
                <a:gd name="T7" fmla="*/ 0 h 5"/>
                <a:gd name="T8" fmla="*/ 0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63" name="Freeform 165">
              <a:extLst>
                <a:ext uri="{FF2B5EF4-FFF2-40B4-BE49-F238E27FC236}">
                  <a16:creationId xmlns:a16="http://schemas.microsoft.com/office/drawing/2014/main" id="{422C6036-C242-1949-A423-5AA4618D6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20" y="1555321"/>
              <a:ext cx="174868" cy="15614"/>
            </a:xfrm>
            <a:custGeom>
              <a:avLst/>
              <a:gdLst>
                <a:gd name="T0" fmla="*/ 3 w 55"/>
                <a:gd name="T1" fmla="*/ 5 h 5"/>
                <a:gd name="T2" fmla="*/ 55 w 55"/>
                <a:gd name="T3" fmla="*/ 5 h 5"/>
                <a:gd name="T4" fmla="*/ 55 w 55"/>
                <a:gd name="T5" fmla="*/ 0 h 5"/>
                <a:gd name="T6" fmla="*/ 0 w 55"/>
                <a:gd name="T7" fmla="*/ 0 h 5"/>
                <a:gd name="T8" fmla="*/ 3 w 5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">
                  <a:moveTo>
                    <a:pt x="3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3" y="5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64" name="Freeform 166">
              <a:extLst>
                <a:ext uri="{FF2B5EF4-FFF2-40B4-BE49-F238E27FC236}">
                  <a16:creationId xmlns:a16="http://schemas.microsoft.com/office/drawing/2014/main" id="{0C999C2D-C431-FE4E-8680-93E33C6A5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278" y="1589669"/>
              <a:ext cx="153010" cy="15614"/>
            </a:xfrm>
            <a:custGeom>
              <a:avLst/>
              <a:gdLst>
                <a:gd name="T0" fmla="*/ 4 w 48"/>
                <a:gd name="T1" fmla="*/ 5 h 5"/>
                <a:gd name="T2" fmla="*/ 48 w 48"/>
                <a:gd name="T3" fmla="*/ 5 h 5"/>
                <a:gd name="T4" fmla="*/ 48 w 48"/>
                <a:gd name="T5" fmla="*/ 0 h 5"/>
                <a:gd name="T6" fmla="*/ 0 w 48"/>
                <a:gd name="T7" fmla="*/ 0 h 5"/>
                <a:gd name="T8" fmla="*/ 4 w 4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">
                  <a:moveTo>
                    <a:pt x="4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3" y="3"/>
                    <a:pt x="4" y="5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65" name="Freeform 167">
              <a:extLst>
                <a:ext uri="{FF2B5EF4-FFF2-40B4-BE49-F238E27FC236}">
                  <a16:creationId xmlns:a16="http://schemas.microsoft.com/office/drawing/2014/main" id="{514CF48C-BA0F-054E-874B-1ACB24314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504" y="1624019"/>
              <a:ext cx="121784" cy="15614"/>
            </a:xfrm>
            <a:custGeom>
              <a:avLst/>
              <a:gdLst>
                <a:gd name="T0" fmla="*/ 6 w 39"/>
                <a:gd name="T1" fmla="*/ 5 h 5"/>
                <a:gd name="T2" fmla="*/ 39 w 39"/>
                <a:gd name="T3" fmla="*/ 5 h 5"/>
                <a:gd name="T4" fmla="*/ 39 w 39"/>
                <a:gd name="T5" fmla="*/ 0 h 5"/>
                <a:gd name="T6" fmla="*/ 0 w 39"/>
                <a:gd name="T7" fmla="*/ 0 h 5"/>
                <a:gd name="T8" fmla="*/ 6 w 3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">
                  <a:moveTo>
                    <a:pt x="6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4"/>
                    <a:pt x="6" y="5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66" name="Freeform 168">
              <a:extLst>
                <a:ext uri="{FF2B5EF4-FFF2-40B4-BE49-F238E27FC236}">
                  <a16:creationId xmlns:a16="http://schemas.microsoft.com/office/drawing/2014/main" id="{79698184-D17E-DF4B-A6D2-468E201AA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221" y="1658367"/>
              <a:ext cx="78067" cy="15614"/>
            </a:xfrm>
            <a:custGeom>
              <a:avLst/>
              <a:gdLst>
                <a:gd name="T0" fmla="*/ 8 w 25"/>
                <a:gd name="T1" fmla="*/ 5 h 5"/>
                <a:gd name="T2" fmla="*/ 25 w 25"/>
                <a:gd name="T3" fmla="*/ 5 h 5"/>
                <a:gd name="T4" fmla="*/ 25 w 25"/>
                <a:gd name="T5" fmla="*/ 0 h 5"/>
                <a:gd name="T6" fmla="*/ 0 w 25"/>
                <a:gd name="T7" fmla="*/ 0 h 5"/>
                <a:gd name="T8" fmla="*/ 8 w 2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">
                  <a:moveTo>
                    <a:pt x="8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5" y="4"/>
                    <a:pt x="8" y="5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67" name="Freeform 169">
              <a:extLst>
                <a:ext uri="{FF2B5EF4-FFF2-40B4-BE49-F238E27FC236}">
                  <a16:creationId xmlns:a16="http://schemas.microsoft.com/office/drawing/2014/main" id="{DC3F1C08-5CB2-084B-95B9-555A83AEC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863" y="1140008"/>
              <a:ext cx="159256" cy="571444"/>
            </a:xfrm>
            <a:custGeom>
              <a:avLst/>
              <a:gdLst>
                <a:gd name="T0" fmla="*/ 50 w 50"/>
                <a:gd name="T1" fmla="*/ 13 h 181"/>
                <a:gd name="T2" fmla="*/ 50 w 50"/>
                <a:gd name="T3" fmla="*/ 168 h 181"/>
                <a:gd name="T4" fmla="*/ 0 w 50"/>
                <a:gd name="T5" fmla="*/ 180 h 181"/>
                <a:gd name="T6" fmla="*/ 0 w 50"/>
                <a:gd name="T7" fmla="*/ 0 h 181"/>
                <a:gd name="T8" fmla="*/ 50 w 50"/>
                <a:gd name="T9" fmla="*/ 1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81">
                  <a:moveTo>
                    <a:pt x="50" y="13"/>
                  </a:moveTo>
                  <a:cubicBezTo>
                    <a:pt x="50" y="168"/>
                    <a:pt x="50" y="168"/>
                    <a:pt x="50" y="168"/>
                  </a:cubicBezTo>
                  <a:cubicBezTo>
                    <a:pt x="35" y="177"/>
                    <a:pt x="17" y="181"/>
                    <a:pt x="0" y="1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5" y="4"/>
                    <a:pt x="50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68" name="Freeform 170">
              <a:extLst>
                <a:ext uri="{FF2B5EF4-FFF2-40B4-BE49-F238E27FC236}">
                  <a16:creationId xmlns:a16="http://schemas.microsoft.com/office/drawing/2014/main" id="{EE4D0016-6D19-A949-8CEF-B23A156E8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099" y="1289895"/>
              <a:ext cx="143641" cy="362226"/>
            </a:xfrm>
            <a:custGeom>
              <a:avLst/>
              <a:gdLst>
                <a:gd name="T0" fmla="*/ 0 w 45"/>
                <a:gd name="T1" fmla="*/ 0 h 115"/>
                <a:gd name="T2" fmla="*/ 25 w 45"/>
                <a:gd name="T3" fmla="*/ 0 h 115"/>
                <a:gd name="T4" fmla="*/ 7 w 45"/>
                <a:gd name="T5" fmla="*/ 110 h 115"/>
                <a:gd name="T6" fmla="*/ 0 w 45"/>
                <a:gd name="T7" fmla="*/ 115 h 115"/>
                <a:gd name="T8" fmla="*/ 0 w 45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5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5" y="36"/>
                    <a:pt x="38" y="81"/>
                    <a:pt x="7" y="110"/>
                  </a:cubicBezTo>
                  <a:cubicBezTo>
                    <a:pt x="5" y="112"/>
                    <a:pt x="2" y="114"/>
                    <a:pt x="0" y="1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69" name="Freeform 171">
              <a:extLst>
                <a:ext uri="{FF2B5EF4-FFF2-40B4-BE49-F238E27FC236}">
                  <a16:creationId xmlns:a16="http://schemas.microsoft.com/office/drawing/2014/main" id="{26AA14F8-19D1-C445-BF9B-E06D8F8B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817" y="1577178"/>
              <a:ext cx="274792" cy="262302"/>
            </a:xfrm>
            <a:custGeom>
              <a:avLst/>
              <a:gdLst>
                <a:gd name="T0" fmla="*/ 18 w 88"/>
                <a:gd name="T1" fmla="*/ 84 h 84"/>
                <a:gd name="T2" fmla="*/ 0 w 88"/>
                <a:gd name="T3" fmla="*/ 65 h 84"/>
                <a:gd name="T4" fmla="*/ 71 w 88"/>
                <a:gd name="T5" fmla="*/ 0 h 84"/>
                <a:gd name="T6" fmla="*/ 88 w 88"/>
                <a:gd name="T7" fmla="*/ 20 h 84"/>
                <a:gd name="T8" fmla="*/ 18 w 8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4">
                  <a:moveTo>
                    <a:pt x="18" y="84"/>
                  </a:moveTo>
                  <a:lnTo>
                    <a:pt x="0" y="65"/>
                  </a:lnTo>
                  <a:lnTo>
                    <a:pt x="71" y="0"/>
                  </a:lnTo>
                  <a:lnTo>
                    <a:pt x="88" y="20"/>
                  </a:lnTo>
                  <a:lnTo>
                    <a:pt x="18" y="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70" name="Freeform 172">
              <a:extLst>
                <a:ext uri="{FF2B5EF4-FFF2-40B4-BE49-F238E27FC236}">
                  <a16:creationId xmlns:a16="http://schemas.microsoft.com/office/drawing/2014/main" id="{4DC71E55-BB30-F040-8809-2ADF6F246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806" y="1642755"/>
              <a:ext cx="352859" cy="337245"/>
            </a:xfrm>
            <a:custGeom>
              <a:avLst/>
              <a:gdLst>
                <a:gd name="T0" fmla="*/ 38 w 112"/>
                <a:gd name="T1" fmla="*/ 98 h 106"/>
                <a:gd name="T2" fmla="*/ 8 w 112"/>
                <a:gd name="T3" fmla="*/ 97 h 106"/>
                <a:gd name="T4" fmla="*/ 9 w 112"/>
                <a:gd name="T5" fmla="*/ 67 h 106"/>
                <a:gd name="T6" fmla="*/ 75 w 112"/>
                <a:gd name="T7" fmla="*/ 7 h 106"/>
                <a:gd name="T8" fmla="*/ 105 w 112"/>
                <a:gd name="T9" fmla="*/ 9 h 106"/>
                <a:gd name="T10" fmla="*/ 103 w 112"/>
                <a:gd name="T11" fmla="*/ 38 h 106"/>
                <a:gd name="T12" fmla="*/ 38 w 112"/>
                <a:gd name="T13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06">
                  <a:moveTo>
                    <a:pt x="38" y="98"/>
                  </a:moveTo>
                  <a:cubicBezTo>
                    <a:pt x="29" y="106"/>
                    <a:pt x="16" y="105"/>
                    <a:pt x="8" y="97"/>
                  </a:cubicBezTo>
                  <a:cubicBezTo>
                    <a:pt x="0" y="88"/>
                    <a:pt x="1" y="75"/>
                    <a:pt x="9" y="6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84" y="0"/>
                    <a:pt x="97" y="0"/>
                    <a:pt x="105" y="9"/>
                  </a:cubicBezTo>
                  <a:cubicBezTo>
                    <a:pt x="112" y="17"/>
                    <a:pt x="112" y="31"/>
                    <a:pt x="103" y="38"/>
                  </a:cubicBezTo>
                  <a:lnTo>
                    <a:pt x="38" y="9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71" name="Freeform 173">
              <a:extLst>
                <a:ext uri="{FF2B5EF4-FFF2-40B4-BE49-F238E27FC236}">
                  <a16:creationId xmlns:a16="http://schemas.microsoft.com/office/drawing/2014/main" id="{C4175FD5-DA69-CE46-9D9D-E462CF7F65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08" y="1121272"/>
              <a:ext cx="680736" cy="612038"/>
            </a:xfrm>
            <a:custGeom>
              <a:avLst/>
              <a:gdLst>
                <a:gd name="T0" fmla="*/ 179 w 215"/>
                <a:gd name="T1" fmla="*/ 31 h 193"/>
                <a:gd name="T2" fmla="*/ 107 w 215"/>
                <a:gd name="T3" fmla="*/ 0 h 193"/>
                <a:gd name="T4" fmla="*/ 107 w 215"/>
                <a:gd name="T5" fmla="*/ 18 h 193"/>
                <a:gd name="T6" fmla="*/ 166 w 215"/>
                <a:gd name="T7" fmla="*/ 43 h 193"/>
                <a:gd name="T8" fmla="*/ 160 w 215"/>
                <a:gd name="T9" fmla="*/ 154 h 193"/>
                <a:gd name="T10" fmla="*/ 107 w 215"/>
                <a:gd name="T11" fmla="*/ 175 h 193"/>
                <a:gd name="T12" fmla="*/ 107 w 215"/>
                <a:gd name="T13" fmla="*/ 193 h 193"/>
                <a:gd name="T14" fmla="*/ 172 w 215"/>
                <a:gd name="T15" fmla="*/ 168 h 193"/>
                <a:gd name="T16" fmla="*/ 179 w 215"/>
                <a:gd name="T17" fmla="*/ 31 h 193"/>
                <a:gd name="T18" fmla="*/ 107 w 215"/>
                <a:gd name="T19" fmla="*/ 0 h 193"/>
                <a:gd name="T20" fmla="*/ 43 w 215"/>
                <a:gd name="T21" fmla="*/ 25 h 193"/>
                <a:gd name="T22" fmla="*/ 36 w 215"/>
                <a:gd name="T23" fmla="*/ 161 h 193"/>
                <a:gd name="T24" fmla="*/ 107 w 215"/>
                <a:gd name="T25" fmla="*/ 193 h 193"/>
                <a:gd name="T26" fmla="*/ 107 w 215"/>
                <a:gd name="T27" fmla="*/ 175 h 193"/>
                <a:gd name="T28" fmla="*/ 49 w 215"/>
                <a:gd name="T29" fmla="*/ 149 h 193"/>
                <a:gd name="T30" fmla="*/ 49 w 215"/>
                <a:gd name="T31" fmla="*/ 149 h 193"/>
                <a:gd name="T32" fmla="*/ 55 w 215"/>
                <a:gd name="T33" fmla="*/ 38 h 193"/>
                <a:gd name="T34" fmla="*/ 107 w 215"/>
                <a:gd name="T35" fmla="*/ 18 h 193"/>
                <a:gd name="T36" fmla="*/ 107 w 215"/>
                <a:gd name="T3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5" h="193">
                  <a:moveTo>
                    <a:pt x="179" y="31"/>
                  </a:moveTo>
                  <a:cubicBezTo>
                    <a:pt x="160" y="10"/>
                    <a:pt x="134" y="0"/>
                    <a:pt x="107" y="0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29" y="18"/>
                    <a:pt x="150" y="26"/>
                    <a:pt x="166" y="43"/>
                  </a:cubicBezTo>
                  <a:cubicBezTo>
                    <a:pt x="195" y="75"/>
                    <a:pt x="192" y="125"/>
                    <a:pt x="160" y="154"/>
                  </a:cubicBezTo>
                  <a:cubicBezTo>
                    <a:pt x="145" y="168"/>
                    <a:pt x="126" y="175"/>
                    <a:pt x="107" y="175"/>
                  </a:cubicBezTo>
                  <a:cubicBezTo>
                    <a:pt x="107" y="193"/>
                    <a:pt x="107" y="193"/>
                    <a:pt x="107" y="193"/>
                  </a:cubicBezTo>
                  <a:cubicBezTo>
                    <a:pt x="131" y="193"/>
                    <a:pt x="154" y="184"/>
                    <a:pt x="172" y="168"/>
                  </a:cubicBezTo>
                  <a:cubicBezTo>
                    <a:pt x="212" y="132"/>
                    <a:pt x="215" y="71"/>
                    <a:pt x="179" y="31"/>
                  </a:cubicBezTo>
                  <a:close/>
                  <a:moveTo>
                    <a:pt x="107" y="0"/>
                  </a:moveTo>
                  <a:cubicBezTo>
                    <a:pt x="84" y="0"/>
                    <a:pt x="61" y="8"/>
                    <a:pt x="43" y="25"/>
                  </a:cubicBezTo>
                  <a:cubicBezTo>
                    <a:pt x="3" y="60"/>
                    <a:pt x="0" y="122"/>
                    <a:pt x="36" y="161"/>
                  </a:cubicBezTo>
                  <a:cubicBezTo>
                    <a:pt x="55" y="182"/>
                    <a:pt x="81" y="193"/>
                    <a:pt x="107" y="193"/>
                  </a:cubicBezTo>
                  <a:cubicBezTo>
                    <a:pt x="107" y="175"/>
                    <a:pt x="107" y="175"/>
                    <a:pt x="107" y="175"/>
                  </a:cubicBezTo>
                  <a:cubicBezTo>
                    <a:pt x="86" y="175"/>
                    <a:pt x="65" y="166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20" y="117"/>
                    <a:pt x="22" y="67"/>
                    <a:pt x="55" y="38"/>
                  </a:cubicBezTo>
                  <a:cubicBezTo>
                    <a:pt x="70" y="24"/>
                    <a:pt x="89" y="18"/>
                    <a:pt x="107" y="18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72" name="Freeform 174">
              <a:extLst>
                <a:ext uri="{FF2B5EF4-FFF2-40B4-BE49-F238E27FC236}">
                  <a16:creationId xmlns:a16="http://schemas.microsoft.com/office/drawing/2014/main" id="{18E7E1E4-6329-1547-B086-0E2102625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722" y="1636509"/>
              <a:ext cx="87434" cy="90558"/>
            </a:xfrm>
            <a:custGeom>
              <a:avLst/>
              <a:gdLst>
                <a:gd name="T0" fmla="*/ 12 w 28"/>
                <a:gd name="T1" fmla="*/ 1 h 28"/>
                <a:gd name="T2" fmla="*/ 27 w 28"/>
                <a:gd name="T3" fmla="*/ 12 h 28"/>
                <a:gd name="T4" fmla="*/ 16 w 28"/>
                <a:gd name="T5" fmla="*/ 27 h 28"/>
                <a:gd name="T6" fmla="*/ 1 w 28"/>
                <a:gd name="T7" fmla="*/ 16 h 28"/>
                <a:gd name="T8" fmla="*/ 12 w 28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2" y="1"/>
                  </a:moveTo>
                  <a:cubicBezTo>
                    <a:pt x="19" y="0"/>
                    <a:pt x="26" y="5"/>
                    <a:pt x="27" y="12"/>
                  </a:cubicBezTo>
                  <a:cubicBezTo>
                    <a:pt x="28" y="19"/>
                    <a:pt x="23" y="26"/>
                    <a:pt x="16" y="27"/>
                  </a:cubicBezTo>
                  <a:cubicBezTo>
                    <a:pt x="8" y="28"/>
                    <a:pt x="2" y="23"/>
                    <a:pt x="1" y="16"/>
                  </a:cubicBezTo>
                  <a:cubicBezTo>
                    <a:pt x="0" y="9"/>
                    <a:pt x="5" y="2"/>
                    <a:pt x="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73" name="Freeform 175">
              <a:extLst>
                <a:ext uri="{FF2B5EF4-FFF2-40B4-BE49-F238E27FC236}">
                  <a16:creationId xmlns:a16="http://schemas.microsoft.com/office/drawing/2014/main" id="{834AD1CF-5BD4-D84E-B734-CB6C9F5A5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119" y="1723943"/>
              <a:ext cx="524604" cy="252935"/>
            </a:xfrm>
            <a:custGeom>
              <a:avLst/>
              <a:gdLst>
                <a:gd name="T0" fmla="*/ 2 w 166"/>
                <a:gd name="T1" fmla="*/ 57 h 80"/>
                <a:gd name="T2" fmla="*/ 2 w 166"/>
                <a:gd name="T3" fmla="*/ 57 h 80"/>
                <a:gd name="T4" fmla="*/ 29 w 166"/>
                <a:gd name="T5" fmla="*/ 77 h 80"/>
                <a:gd name="T6" fmla="*/ 144 w 166"/>
                <a:gd name="T7" fmla="*/ 49 h 80"/>
                <a:gd name="T8" fmla="*/ 164 w 166"/>
                <a:gd name="T9" fmla="*/ 22 h 80"/>
                <a:gd name="T10" fmla="*/ 164 w 166"/>
                <a:gd name="T11" fmla="*/ 22 h 80"/>
                <a:gd name="T12" fmla="*/ 136 w 166"/>
                <a:gd name="T13" fmla="*/ 2 h 80"/>
                <a:gd name="T14" fmla="*/ 21 w 166"/>
                <a:gd name="T15" fmla="*/ 30 h 80"/>
                <a:gd name="T16" fmla="*/ 2 w 166"/>
                <a:gd name="T17" fmla="*/ 5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80">
                  <a:moveTo>
                    <a:pt x="2" y="57"/>
                  </a:moveTo>
                  <a:cubicBezTo>
                    <a:pt x="2" y="57"/>
                    <a:pt x="2" y="57"/>
                    <a:pt x="2" y="57"/>
                  </a:cubicBezTo>
                  <a:cubicBezTo>
                    <a:pt x="4" y="70"/>
                    <a:pt x="16" y="80"/>
                    <a:pt x="29" y="7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57" y="46"/>
                    <a:pt x="166" y="35"/>
                    <a:pt x="164" y="22"/>
                  </a:cubicBezTo>
                  <a:cubicBezTo>
                    <a:pt x="164" y="22"/>
                    <a:pt x="164" y="22"/>
                    <a:pt x="164" y="22"/>
                  </a:cubicBezTo>
                  <a:cubicBezTo>
                    <a:pt x="161" y="9"/>
                    <a:pt x="149" y="0"/>
                    <a:pt x="136" y="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9" y="33"/>
                    <a:pt x="0" y="44"/>
                    <a:pt x="2" y="57"/>
                  </a:cubicBezTo>
                  <a:close/>
                </a:path>
              </a:pathLst>
            </a:custGeom>
            <a:solidFill>
              <a:srgbClr val="F4C6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74" name="Freeform 176">
              <a:extLst>
                <a:ext uri="{FF2B5EF4-FFF2-40B4-BE49-F238E27FC236}">
                  <a16:creationId xmlns:a16="http://schemas.microsoft.com/office/drawing/2014/main" id="{7FE1B993-2F91-9F47-A7D6-8B9CAF85E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957" y="1723943"/>
              <a:ext cx="165501" cy="143642"/>
            </a:xfrm>
            <a:custGeom>
              <a:avLst/>
              <a:gdLst>
                <a:gd name="T0" fmla="*/ 15 w 52"/>
                <a:gd name="T1" fmla="*/ 7 h 46"/>
                <a:gd name="T2" fmla="*/ 5 w 52"/>
                <a:gd name="T3" fmla="*/ 11 h 46"/>
                <a:gd name="T4" fmla="*/ 16 w 52"/>
                <a:gd name="T5" fmla="*/ 46 h 46"/>
                <a:gd name="T6" fmla="*/ 26 w 52"/>
                <a:gd name="T7" fmla="*/ 43 h 46"/>
                <a:gd name="T8" fmla="*/ 15 w 52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6">
                  <a:moveTo>
                    <a:pt x="15" y="7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0" y="25"/>
                    <a:pt x="4" y="37"/>
                    <a:pt x="16" y="4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52" y="35"/>
                    <a:pt x="36" y="0"/>
                    <a:pt x="15" y="7"/>
                  </a:cubicBezTo>
                  <a:close/>
                </a:path>
              </a:pathLst>
            </a:custGeom>
            <a:solidFill>
              <a:srgbClr val="FED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75" name="Freeform 177">
              <a:extLst>
                <a:ext uri="{FF2B5EF4-FFF2-40B4-BE49-F238E27FC236}">
                  <a16:creationId xmlns:a16="http://schemas.microsoft.com/office/drawing/2014/main" id="{C7AAF40B-2AA5-B64A-AE1F-D7CC2AEC3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75" y="1717698"/>
              <a:ext cx="43717" cy="59331"/>
            </a:xfrm>
            <a:custGeom>
              <a:avLst/>
              <a:gdLst>
                <a:gd name="T0" fmla="*/ 13 w 13"/>
                <a:gd name="T1" fmla="*/ 19 h 19"/>
                <a:gd name="T2" fmla="*/ 8 w 13"/>
                <a:gd name="T3" fmla="*/ 7 h 19"/>
                <a:gd name="T4" fmla="*/ 2 w 13"/>
                <a:gd name="T5" fmla="*/ 0 h 19"/>
                <a:gd name="T6" fmla="*/ 0 w 13"/>
                <a:gd name="T7" fmla="*/ 10 h 19"/>
                <a:gd name="T8" fmla="*/ 1 w 13"/>
                <a:gd name="T9" fmla="*/ 11 h 19"/>
                <a:gd name="T10" fmla="*/ 13 w 13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9">
                  <a:moveTo>
                    <a:pt x="13" y="19"/>
                  </a:moveTo>
                  <a:cubicBezTo>
                    <a:pt x="13" y="15"/>
                    <a:pt x="11" y="10"/>
                    <a:pt x="8" y="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3"/>
                    <a:pt x="1" y="7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5" y="16"/>
                    <a:pt x="9" y="18"/>
                    <a:pt x="13" y="19"/>
                  </a:cubicBezTo>
                  <a:close/>
                </a:path>
              </a:pathLst>
            </a:custGeom>
            <a:solidFill>
              <a:srgbClr val="FED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76" name="Freeform 178">
              <a:extLst>
                <a:ext uri="{FF2B5EF4-FFF2-40B4-BE49-F238E27FC236}">
                  <a16:creationId xmlns:a16="http://schemas.microsoft.com/office/drawing/2014/main" id="{6E9CE82B-C272-D24B-B2F8-916D934C4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108" y="1752046"/>
              <a:ext cx="427803" cy="602671"/>
            </a:xfrm>
            <a:custGeom>
              <a:avLst/>
              <a:gdLst>
                <a:gd name="T0" fmla="*/ 28 w 135"/>
                <a:gd name="T1" fmla="*/ 0 h 191"/>
                <a:gd name="T2" fmla="*/ 107 w 135"/>
                <a:gd name="T3" fmla="*/ 0 h 191"/>
                <a:gd name="T4" fmla="*/ 135 w 135"/>
                <a:gd name="T5" fmla="*/ 20 h 191"/>
                <a:gd name="T6" fmla="*/ 135 w 135"/>
                <a:gd name="T7" fmla="*/ 171 h 191"/>
                <a:gd name="T8" fmla="*/ 107 w 135"/>
                <a:gd name="T9" fmla="*/ 191 h 191"/>
                <a:gd name="T10" fmla="*/ 28 w 135"/>
                <a:gd name="T11" fmla="*/ 191 h 191"/>
                <a:gd name="T12" fmla="*/ 0 w 135"/>
                <a:gd name="T13" fmla="*/ 171 h 191"/>
                <a:gd name="T14" fmla="*/ 0 w 135"/>
                <a:gd name="T15" fmla="*/ 20 h 191"/>
                <a:gd name="T16" fmla="*/ 28 w 135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91">
                  <a:moveTo>
                    <a:pt x="28" y="0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123" y="0"/>
                    <a:pt x="135" y="9"/>
                    <a:pt x="135" y="20"/>
                  </a:cubicBezTo>
                  <a:cubicBezTo>
                    <a:pt x="135" y="171"/>
                    <a:pt x="135" y="171"/>
                    <a:pt x="135" y="171"/>
                  </a:cubicBezTo>
                  <a:cubicBezTo>
                    <a:pt x="135" y="182"/>
                    <a:pt x="123" y="191"/>
                    <a:pt x="107" y="191"/>
                  </a:cubicBezTo>
                  <a:cubicBezTo>
                    <a:pt x="28" y="191"/>
                    <a:pt x="28" y="191"/>
                    <a:pt x="28" y="191"/>
                  </a:cubicBezTo>
                  <a:cubicBezTo>
                    <a:pt x="12" y="191"/>
                    <a:pt x="0" y="182"/>
                    <a:pt x="0" y="17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12" y="0"/>
                    <a:pt x="2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77" name="Freeform 179">
              <a:extLst>
                <a:ext uri="{FF2B5EF4-FFF2-40B4-BE49-F238E27FC236}">
                  <a16:creationId xmlns:a16="http://schemas.microsoft.com/office/drawing/2014/main" id="{55C72F17-2C3A-DA4D-B8B2-E5E219B0C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089" y="1811377"/>
              <a:ext cx="377840" cy="487132"/>
            </a:xfrm>
            <a:custGeom>
              <a:avLst/>
              <a:gdLst>
                <a:gd name="T0" fmla="*/ 0 w 119"/>
                <a:gd name="T1" fmla="*/ 0 h 154"/>
                <a:gd name="T2" fmla="*/ 119 w 119"/>
                <a:gd name="T3" fmla="*/ 0 h 154"/>
                <a:gd name="T4" fmla="*/ 119 w 119"/>
                <a:gd name="T5" fmla="*/ 1 h 154"/>
                <a:gd name="T6" fmla="*/ 119 w 119"/>
                <a:gd name="T7" fmla="*/ 154 h 154"/>
                <a:gd name="T8" fmla="*/ 119 w 119"/>
                <a:gd name="T9" fmla="*/ 154 h 154"/>
                <a:gd name="T10" fmla="*/ 0 w 119"/>
                <a:gd name="T11" fmla="*/ 154 h 154"/>
                <a:gd name="T12" fmla="*/ 0 w 119"/>
                <a:gd name="T13" fmla="*/ 154 h 154"/>
                <a:gd name="T14" fmla="*/ 0 w 119"/>
                <a:gd name="T15" fmla="*/ 1 h 154"/>
                <a:gd name="T16" fmla="*/ 0 w 119"/>
                <a:gd name="T1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4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1"/>
                    <a:pt x="119" y="1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78" name="Freeform 180">
              <a:extLst>
                <a:ext uri="{FF2B5EF4-FFF2-40B4-BE49-F238E27FC236}">
                  <a16:creationId xmlns:a16="http://schemas.microsoft.com/office/drawing/2014/main" id="{41771327-D19A-884B-A5F5-3E92FD2D6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485" y="1764537"/>
              <a:ext cx="103048" cy="9369"/>
            </a:xfrm>
            <a:custGeom>
              <a:avLst/>
              <a:gdLst>
                <a:gd name="T0" fmla="*/ 2 w 33"/>
                <a:gd name="T1" fmla="*/ 0 h 3"/>
                <a:gd name="T2" fmla="*/ 31 w 33"/>
                <a:gd name="T3" fmla="*/ 0 h 3"/>
                <a:gd name="T4" fmla="*/ 33 w 33"/>
                <a:gd name="T5" fmla="*/ 2 h 3"/>
                <a:gd name="T6" fmla="*/ 33 w 33"/>
                <a:gd name="T7" fmla="*/ 2 h 3"/>
                <a:gd name="T8" fmla="*/ 31 w 33"/>
                <a:gd name="T9" fmla="*/ 3 h 3"/>
                <a:gd name="T10" fmla="*/ 2 w 33"/>
                <a:gd name="T11" fmla="*/ 3 h 3"/>
                <a:gd name="T12" fmla="*/ 0 w 33"/>
                <a:gd name="T13" fmla="*/ 2 h 3"/>
                <a:gd name="T14" fmla="*/ 0 w 33"/>
                <a:gd name="T15" fmla="*/ 2 h 3"/>
                <a:gd name="T16" fmla="*/ 2 w 3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">
                  <a:moveTo>
                    <a:pt x="2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3" y="1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79" name="Oval 181">
              <a:extLst>
                <a:ext uri="{FF2B5EF4-FFF2-40B4-BE49-F238E27FC236}">
                  <a16:creationId xmlns:a16="http://schemas.microsoft.com/office/drawing/2014/main" id="{369794DC-FA7A-1540-9EDE-3CF4C9F87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957" y="2311000"/>
              <a:ext cx="31226" cy="31226"/>
            </a:xfrm>
            <a:prstGeom prst="ellipse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80" name="Rectangle 182">
              <a:extLst>
                <a:ext uri="{FF2B5EF4-FFF2-40B4-BE49-F238E27FC236}">
                  <a16:creationId xmlns:a16="http://schemas.microsoft.com/office/drawing/2014/main" id="{186733C2-3D83-7C4C-873C-7B7B17C1A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806" y="2223566"/>
              <a:ext cx="293528" cy="187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81" name="Rectangle 183">
              <a:extLst>
                <a:ext uri="{FF2B5EF4-FFF2-40B4-BE49-F238E27FC236}">
                  <a16:creationId xmlns:a16="http://schemas.microsoft.com/office/drawing/2014/main" id="{B33B9587-1785-7440-AA92-940C906F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806" y="1992490"/>
              <a:ext cx="53086" cy="231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82" name="Rectangle 184">
              <a:extLst>
                <a:ext uri="{FF2B5EF4-FFF2-40B4-BE49-F238E27FC236}">
                  <a16:creationId xmlns:a16="http://schemas.microsoft.com/office/drawing/2014/main" id="{15A545F7-9922-3144-BCF7-5C4D0D6B2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137" y="2076801"/>
              <a:ext cx="53086" cy="1467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83" name="Rectangle 185">
              <a:extLst>
                <a:ext uri="{FF2B5EF4-FFF2-40B4-BE49-F238E27FC236}">
                  <a16:creationId xmlns:a16="http://schemas.microsoft.com/office/drawing/2014/main" id="{E2E1FA00-AFBD-F542-B00A-4FAD2A7BE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466" y="2126763"/>
              <a:ext cx="53086" cy="968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84" name="Rectangle 186">
              <a:extLst>
                <a:ext uri="{FF2B5EF4-FFF2-40B4-BE49-F238E27FC236}">
                  <a16:creationId xmlns:a16="http://schemas.microsoft.com/office/drawing/2014/main" id="{9911B90F-7FCB-5C42-A2F8-2AF87691A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797" y="2083046"/>
              <a:ext cx="56208" cy="1405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85" name="Rectangle 187">
              <a:extLst>
                <a:ext uri="{FF2B5EF4-FFF2-40B4-BE49-F238E27FC236}">
                  <a16:creationId xmlns:a16="http://schemas.microsoft.com/office/drawing/2014/main" id="{4178CDE1-48F0-CD40-957B-55733BE24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372" y="2120518"/>
              <a:ext cx="49962" cy="103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86" name="Rectangle 188">
              <a:extLst>
                <a:ext uri="{FF2B5EF4-FFF2-40B4-BE49-F238E27FC236}">
                  <a16:creationId xmlns:a16="http://schemas.microsoft.com/office/drawing/2014/main" id="{265EEE53-98CE-544C-BBA6-6241F64E0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061" y="1848849"/>
              <a:ext cx="134275" cy="312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87" name="Rectangle 189">
              <a:extLst>
                <a:ext uri="{FF2B5EF4-FFF2-40B4-BE49-F238E27FC236}">
                  <a16:creationId xmlns:a16="http://schemas.microsoft.com/office/drawing/2014/main" id="{7A84926B-C2DA-B04B-A9A9-8F128664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806" y="1848849"/>
              <a:ext cx="131151" cy="312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88" name="Rectangle 190">
              <a:extLst>
                <a:ext uri="{FF2B5EF4-FFF2-40B4-BE49-F238E27FC236}">
                  <a16:creationId xmlns:a16="http://schemas.microsoft.com/office/drawing/2014/main" id="{D08D4E5D-60DC-0E4E-BAAF-EBF5EB654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061" y="1889442"/>
              <a:ext cx="134275" cy="3124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89" name="Rectangle 191">
              <a:extLst>
                <a:ext uri="{FF2B5EF4-FFF2-40B4-BE49-F238E27FC236}">
                  <a16:creationId xmlns:a16="http://schemas.microsoft.com/office/drawing/2014/main" id="{0EA55C5A-C7B3-7C49-A4A7-5A24BE459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061" y="1898811"/>
              <a:ext cx="134275" cy="6245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90" name="Rectangle 192">
              <a:extLst>
                <a:ext uri="{FF2B5EF4-FFF2-40B4-BE49-F238E27FC236}">
                  <a16:creationId xmlns:a16="http://schemas.microsoft.com/office/drawing/2014/main" id="{406BA6CE-FA2B-564A-BC23-C390844C8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061" y="1911302"/>
              <a:ext cx="134275" cy="6245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91" name="Rectangle 193">
              <a:extLst>
                <a:ext uri="{FF2B5EF4-FFF2-40B4-BE49-F238E27FC236}">
                  <a16:creationId xmlns:a16="http://schemas.microsoft.com/office/drawing/2014/main" id="{3247961F-F267-0C48-8E4F-3016CB682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061" y="1923792"/>
              <a:ext cx="96803" cy="3124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92" name="Rectangle 194">
              <a:extLst>
                <a:ext uri="{FF2B5EF4-FFF2-40B4-BE49-F238E27FC236}">
                  <a16:creationId xmlns:a16="http://schemas.microsoft.com/office/drawing/2014/main" id="{5A4F0263-0F45-6F4F-B8B5-CB0A2E0C7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061" y="1933159"/>
              <a:ext cx="134275" cy="6245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93" name="Rectangle 195">
              <a:extLst>
                <a:ext uri="{FF2B5EF4-FFF2-40B4-BE49-F238E27FC236}">
                  <a16:creationId xmlns:a16="http://schemas.microsoft.com/office/drawing/2014/main" id="{AEEF79DA-82CB-004C-8717-B733F318B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061" y="1945650"/>
              <a:ext cx="134275" cy="6245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94" name="Rectangle 196">
              <a:extLst>
                <a:ext uri="{FF2B5EF4-FFF2-40B4-BE49-F238E27FC236}">
                  <a16:creationId xmlns:a16="http://schemas.microsoft.com/office/drawing/2014/main" id="{6D7C9018-BF74-C543-90D6-FB1A7E5A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061" y="1961264"/>
              <a:ext cx="87434" cy="3124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95" name="Rectangle 197">
              <a:extLst>
                <a:ext uri="{FF2B5EF4-FFF2-40B4-BE49-F238E27FC236}">
                  <a16:creationId xmlns:a16="http://schemas.microsoft.com/office/drawing/2014/main" id="{0E1EF0D6-C843-2E40-84F3-8233F807A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806" y="1889442"/>
              <a:ext cx="131151" cy="3124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96" name="Rectangle 198">
              <a:extLst>
                <a:ext uri="{FF2B5EF4-FFF2-40B4-BE49-F238E27FC236}">
                  <a16:creationId xmlns:a16="http://schemas.microsoft.com/office/drawing/2014/main" id="{3F62862A-0490-8747-864A-B5790FDB6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806" y="1898811"/>
              <a:ext cx="131151" cy="6245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97" name="Rectangle 199">
              <a:extLst>
                <a:ext uri="{FF2B5EF4-FFF2-40B4-BE49-F238E27FC236}">
                  <a16:creationId xmlns:a16="http://schemas.microsoft.com/office/drawing/2014/main" id="{8529ED16-ED7D-694B-B7ED-157F61D28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806" y="1911302"/>
              <a:ext cx="131151" cy="6245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98" name="Rectangle 200">
              <a:extLst>
                <a:ext uri="{FF2B5EF4-FFF2-40B4-BE49-F238E27FC236}">
                  <a16:creationId xmlns:a16="http://schemas.microsoft.com/office/drawing/2014/main" id="{47E19C45-420B-884C-B775-C4B879454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806" y="1923792"/>
              <a:ext cx="131151" cy="3124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99" name="Rectangle 201">
              <a:extLst>
                <a:ext uri="{FF2B5EF4-FFF2-40B4-BE49-F238E27FC236}">
                  <a16:creationId xmlns:a16="http://schemas.microsoft.com/office/drawing/2014/main" id="{2A81D56D-F1B0-DC47-8767-F1CC96AA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806" y="1933159"/>
              <a:ext cx="78067" cy="6245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100" name="Rectangle 202">
              <a:extLst>
                <a:ext uri="{FF2B5EF4-FFF2-40B4-BE49-F238E27FC236}">
                  <a16:creationId xmlns:a16="http://schemas.microsoft.com/office/drawing/2014/main" id="{6FFA73B9-0879-AF48-8D92-501A39960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806" y="1945650"/>
              <a:ext cx="131151" cy="6245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  <p:sp>
          <p:nvSpPr>
            <p:cNvPr id="101" name="Rectangle 203">
              <a:extLst>
                <a:ext uri="{FF2B5EF4-FFF2-40B4-BE49-F238E27FC236}">
                  <a16:creationId xmlns:a16="http://schemas.microsoft.com/office/drawing/2014/main" id="{993BCD87-FE57-7E46-B861-663E6C04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806" y="1961264"/>
              <a:ext cx="49962" cy="3124"/>
            </a:xfrm>
            <a:prstGeom prst="rect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>
                <a:latin typeface="Raleway" panose="020B05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109323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zq4ZeW_NH9wDDkoo.brz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uBpVRnl2pI34zcqcEPoL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255</Words>
  <Application>Microsoft Office PowerPoint</Application>
  <PresentationFormat>Bildschirmpräsentation (16:9)</PresentationFormat>
  <Paragraphs>95</Paragraphs>
  <Slides>14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Helvetica Neue</vt:lpstr>
      <vt:lpstr>Raleway</vt:lpstr>
      <vt:lpstr>Office Theme</vt:lpstr>
      <vt:lpstr>Benutzerdefiniertes Design</vt:lpstr>
      <vt:lpstr>think-cell Folie</vt:lpstr>
      <vt:lpstr>PowerPoint-Präsentation</vt:lpstr>
      <vt:lpstr>PowerPoint-Präsentation</vt:lpstr>
      <vt:lpstr>PowerPoint-Präsentation</vt:lpstr>
      <vt:lpstr>Prämienrechner für Autoversicherungen</vt:lpstr>
      <vt:lpstr>PowerPoint-Präsentation</vt:lpstr>
      <vt:lpstr>Datenbeschaffung und Aufbereitung </vt:lpstr>
      <vt:lpstr>PowerPoint-Präsentation</vt:lpstr>
      <vt:lpstr>Schadensprognose</vt:lpstr>
      <vt:lpstr>PowerPoint-Präsentation</vt:lpstr>
      <vt:lpstr>Appendix</vt:lpstr>
      <vt:lpstr>PowerPoint-Präsentation</vt:lpstr>
      <vt:lpstr>PowerPoint-Präsentation</vt:lpstr>
      <vt:lpstr>PowerPoint-Präsentation</vt:lpstr>
      <vt:lpstr>PowerPoint-Präsentation</vt:lpstr>
    </vt:vector>
  </TitlesOfParts>
  <Company>Ergun Kayis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Nicolas Schuler</cp:lastModifiedBy>
  <cp:revision>1350</cp:revision>
  <cp:lastPrinted>2015-03-02T20:38:25Z</cp:lastPrinted>
  <dcterms:created xsi:type="dcterms:W3CDTF">2014-07-08T04:55:45Z</dcterms:created>
  <dcterms:modified xsi:type="dcterms:W3CDTF">2020-05-20T08:55:45Z</dcterms:modified>
</cp:coreProperties>
</file>