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 snapToObjects="1">
      <p:cViewPr>
        <p:scale>
          <a:sx n="156" d="100"/>
          <a:sy n="156" d="100"/>
        </p:scale>
        <p:origin x="4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56AE1-D3B9-4502-8C29-146F5CE1618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478FF-40CF-405F-A423-E85144BFF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This project simulates a Deloitte QFS client engagement to forecast drawdown risk and analyze portfolio </a:t>
          </a:r>
          <a:r>
            <a:rPr lang="en-US" dirty="0" err="1">
              <a:solidFill>
                <a:srgbClr val="FF0000"/>
              </a:solidFill>
            </a:rPr>
            <a:t>VaR</a:t>
          </a:r>
          <a:r>
            <a:rPr lang="en-US" dirty="0">
              <a:solidFill>
                <a:srgbClr val="FF0000"/>
              </a:solidFill>
            </a:rPr>
            <a:t> for Cbus Super Fund.</a:t>
          </a:r>
        </a:p>
      </dgm:t>
    </dgm:pt>
    <dgm:pt modelId="{BEA05703-AE5F-4137-9B4E-E408A46DE537}" type="parTrans" cxnId="{BECABC06-77C1-4C19-BFC8-C40030B2AE18}">
      <dgm:prSet/>
      <dgm:spPr/>
      <dgm:t>
        <a:bodyPr/>
        <a:lstStyle/>
        <a:p>
          <a:endParaRPr lang="en-US"/>
        </a:p>
      </dgm:t>
    </dgm:pt>
    <dgm:pt modelId="{63009EA4-A11F-4A14-BCDC-BE40ABEF6CDD}" type="sibTrans" cxnId="{BECABC06-77C1-4C19-BFC8-C40030B2AE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79073A-5596-4CF2-ABD2-4ECBC8F97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Predicts &gt;5% drawdowns over 20 trading days using logistic regression.</a:t>
          </a:r>
        </a:p>
      </dgm:t>
    </dgm:pt>
    <dgm:pt modelId="{2CE4D000-C9D9-4497-9517-7DEB18146C1C}" type="parTrans" cxnId="{99581A39-4215-470C-BAFA-88AE6B6F32F2}">
      <dgm:prSet/>
      <dgm:spPr/>
      <dgm:t>
        <a:bodyPr/>
        <a:lstStyle/>
        <a:p>
          <a:endParaRPr lang="en-US"/>
        </a:p>
      </dgm:t>
    </dgm:pt>
    <dgm:pt modelId="{22B5DADE-BB31-4C34-8F2B-1D2F2A37C7C3}" type="sibTrans" cxnId="{99581A39-4215-470C-BAFA-88AE6B6F32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79CE8A-555A-4F9E-BC03-B40BAFFE3C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Implements Parametric, Historical, and Monte Carlo </a:t>
          </a:r>
          <a:r>
            <a:rPr lang="en-US" dirty="0" err="1"/>
            <a:t>VaR</a:t>
          </a:r>
          <a:endParaRPr lang="en-US" dirty="0"/>
        </a:p>
      </dgm:t>
    </dgm:pt>
    <dgm:pt modelId="{B8F8F71C-5890-47E6-9B92-E4488E9653B3}" type="parTrans" cxnId="{F5215111-E466-459A-885A-E50AF5284F40}">
      <dgm:prSet/>
      <dgm:spPr/>
      <dgm:t>
        <a:bodyPr/>
        <a:lstStyle/>
        <a:p>
          <a:endParaRPr lang="en-US"/>
        </a:p>
      </dgm:t>
    </dgm:pt>
    <dgm:pt modelId="{6702159E-A1C1-42E8-AADD-42302F51612A}" type="sibTrans" cxnId="{F5215111-E466-459A-885A-E50AF5284F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007AA8-A9EA-4630-BEF4-7FFF068DDA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Assesses diversified risk vs. single ETF risk profile</a:t>
          </a:r>
        </a:p>
      </dgm:t>
    </dgm:pt>
    <dgm:pt modelId="{F6B67198-A89D-4FA6-BD7C-3E24E434F2F3}" type="parTrans" cxnId="{332DFF3D-516B-47AF-94FA-CD3F8532274A}">
      <dgm:prSet/>
      <dgm:spPr/>
      <dgm:t>
        <a:bodyPr/>
        <a:lstStyle/>
        <a:p>
          <a:endParaRPr lang="en-US"/>
        </a:p>
      </dgm:t>
    </dgm:pt>
    <dgm:pt modelId="{B4C07F03-8894-494D-B39D-B81BAAF1F362}" type="sibTrans" cxnId="{332DFF3D-516B-47AF-94FA-CD3F8532274A}">
      <dgm:prSet/>
      <dgm:spPr/>
      <dgm:t>
        <a:bodyPr/>
        <a:lstStyle/>
        <a:p>
          <a:endParaRPr lang="en-US"/>
        </a:p>
      </dgm:t>
    </dgm:pt>
    <dgm:pt modelId="{5BD11A30-4359-46BD-B77D-C48450AA9E91}" type="pres">
      <dgm:prSet presAssocID="{88B56AE1-D3B9-4502-8C29-146F5CE16182}" presName="root" presStyleCnt="0">
        <dgm:presLayoutVars>
          <dgm:dir/>
          <dgm:resizeHandles val="exact"/>
        </dgm:presLayoutVars>
      </dgm:prSet>
      <dgm:spPr/>
    </dgm:pt>
    <dgm:pt modelId="{49BFC253-8FD0-4C83-A8ED-8BAACA9FEAEB}" type="pres">
      <dgm:prSet presAssocID="{88B56AE1-D3B9-4502-8C29-146F5CE16182}" presName="container" presStyleCnt="0">
        <dgm:presLayoutVars>
          <dgm:dir/>
          <dgm:resizeHandles val="exact"/>
        </dgm:presLayoutVars>
      </dgm:prSet>
      <dgm:spPr/>
    </dgm:pt>
    <dgm:pt modelId="{40272287-E2DE-4839-BE56-ADA9B7FF12AB}" type="pres">
      <dgm:prSet presAssocID="{F15478FF-40CF-405F-A423-E85144BFF6A9}" presName="compNode" presStyleCnt="0"/>
      <dgm:spPr/>
    </dgm:pt>
    <dgm:pt modelId="{1A53EDBB-A879-4377-9E33-8DBCA95258DB}" type="pres">
      <dgm:prSet presAssocID="{F15478FF-40CF-405F-A423-E85144BFF6A9}" presName="iconBgRect" presStyleLbl="bgShp" presStyleIdx="0" presStyleCnt="4"/>
      <dgm:spPr/>
    </dgm:pt>
    <dgm:pt modelId="{F7F62AAD-9131-4334-B500-32058F0AD12E}" type="pres">
      <dgm:prSet presAssocID="{F15478FF-40CF-405F-A423-E85144BFF6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0337B67-4647-4F00-9490-61811E8E41DD}" type="pres">
      <dgm:prSet presAssocID="{F15478FF-40CF-405F-A423-E85144BFF6A9}" presName="spaceRect" presStyleCnt="0"/>
      <dgm:spPr/>
    </dgm:pt>
    <dgm:pt modelId="{80CA75D6-E0EE-4E8F-968C-E1A5CB548E6C}" type="pres">
      <dgm:prSet presAssocID="{F15478FF-40CF-405F-A423-E85144BFF6A9}" presName="textRect" presStyleLbl="revTx" presStyleIdx="0" presStyleCnt="4">
        <dgm:presLayoutVars>
          <dgm:chMax val="1"/>
          <dgm:chPref val="1"/>
        </dgm:presLayoutVars>
      </dgm:prSet>
      <dgm:spPr/>
    </dgm:pt>
    <dgm:pt modelId="{C8FCBF92-D2F5-45FB-82E6-450590682001}" type="pres">
      <dgm:prSet presAssocID="{63009EA4-A11F-4A14-BCDC-BE40ABEF6CDD}" presName="sibTrans" presStyleLbl="sibTrans2D1" presStyleIdx="0" presStyleCnt="0"/>
      <dgm:spPr/>
    </dgm:pt>
    <dgm:pt modelId="{3817C714-1F52-495F-9534-8412AC081309}" type="pres">
      <dgm:prSet presAssocID="{4279073A-5596-4CF2-ABD2-4ECBC8F97A34}" presName="compNode" presStyleCnt="0"/>
      <dgm:spPr/>
    </dgm:pt>
    <dgm:pt modelId="{6F82D55B-AF1A-4D20-8E8E-671AF36B5F79}" type="pres">
      <dgm:prSet presAssocID="{4279073A-5596-4CF2-ABD2-4ECBC8F97A34}" presName="iconBgRect" presStyleLbl="bgShp" presStyleIdx="1" presStyleCnt="4"/>
      <dgm:spPr/>
    </dgm:pt>
    <dgm:pt modelId="{C070FC51-6F0B-4BA5-A2B3-85CA549777B9}" type="pres">
      <dgm:prSet presAssocID="{4279073A-5596-4CF2-ABD2-4ECBC8F97A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F19082D-73DD-4CF2-A0DF-B4AE6A1EBD4B}" type="pres">
      <dgm:prSet presAssocID="{4279073A-5596-4CF2-ABD2-4ECBC8F97A34}" presName="spaceRect" presStyleCnt="0"/>
      <dgm:spPr/>
    </dgm:pt>
    <dgm:pt modelId="{D1EC372D-1FFD-462D-A28A-C30CF30C2956}" type="pres">
      <dgm:prSet presAssocID="{4279073A-5596-4CF2-ABD2-4ECBC8F97A34}" presName="textRect" presStyleLbl="revTx" presStyleIdx="1" presStyleCnt="4">
        <dgm:presLayoutVars>
          <dgm:chMax val="1"/>
          <dgm:chPref val="1"/>
        </dgm:presLayoutVars>
      </dgm:prSet>
      <dgm:spPr/>
    </dgm:pt>
    <dgm:pt modelId="{6C07D4A1-94F1-432C-A565-9CC7C532D4E3}" type="pres">
      <dgm:prSet presAssocID="{22B5DADE-BB31-4C34-8F2B-1D2F2A37C7C3}" presName="sibTrans" presStyleLbl="sibTrans2D1" presStyleIdx="0" presStyleCnt="0"/>
      <dgm:spPr/>
    </dgm:pt>
    <dgm:pt modelId="{FF911BE1-C244-4B88-B78F-53D9BED6A1AF}" type="pres">
      <dgm:prSet presAssocID="{2579CE8A-555A-4F9E-BC03-B40BAFFE3C57}" presName="compNode" presStyleCnt="0"/>
      <dgm:spPr/>
    </dgm:pt>
    <dgm:pt modelId="{0A97E28A-9844-40F5-A580-8AAADAEF062E}" type="pres">
      <dgm:prSet presAssocID="{2579CE8A-555A-4F9E-BC03-B40BAFFE3C57}" presName="iconBgRect" presStyleLbl="bgShp" presStyleIdx="2" presStyleCnt="4"/>
      <dgm:spPr/>
    </dgm:pt>
    <dgm:pt modelId="{DB863CCB-F87F-4B34-AAA3-FA45C8B6C628}" type="pres">
      <dgm:prSet presAssocID="{2579CE8A-555A-4F9E-BC03-B40BAFFE3C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mrock"/>
        </a:ext>
      </dgm:extLst>
    </dgm:pt>
    <dgm:pt modelId="{7E705910-20D5-40C5-81A5-9EF9285180EF}" type="pres">
      <dgm:prSet presAssocID="{2579CE8A-555A-4F9E-BC03-B40BAFFE3C57}" presName="spaceRect" presStyleCnt="0"/>
      <dgm:spPr/>
    </dgm:pt>
    <dgm:pt modelId="{F34CEE35-EABC-498C-A6BD-17F04B201B92}" type="pres">
      <dgm:prSet presAssocID="{2579CE8A-555A-4F9E-BC03-B40BAFFE3C57}" presName="textRect" presStyleLbl="revTx" presStyleIdx="2" presStyleCnt="4">
        <dgm:presLayoutVars>
          <dgm:chMax val="1"/>
          <dgm:chPref val="1"/>
        </dgm:presLayoutVars>
      </dgm:prSet>
      <dgm:spPr/>
    </dgm:pt>
    <dgm:pt modelId="{067527AC-9368-45CC-BEA3-C4231489C55D}" type="pres">
      <dgm:prSet presAssocID="{6702159E-A1C1-42E8-AADD-42302F51612A}" presName="sibTrans" presStyleLbl="sibTrans2D1" presStyleIdx="0" presStyleCnt="0"/>
      <dgm:spPr/>
    </dgm:pt>
    <dgm:pt modelId="{044B4369-EBD0-4F37-B479-49AE9B879437}" type="pres">
      <dgm:prSet presAssocID="{99007AA8-A9EA-4630-BEF4-7FFF068DDA27}" presName="compNode" presStyleCnt="0"/>
      <dgm:spPr/>
    </dgm:pt>
    <dgm:pt modelId="{1BC9C0F0-3D03-4921-8E84-912DE5E449EE}" type="pres">
      <dgm:prSet presAssocID="{99007AA8-A9EA-4630-BEF4-7FFF068DDA27}" presName="iconBgRect" presStyleLbl="bgShp" presStyleIdx="3" presStyleCnt="4"/>
      <dgm:spPr/>
    </dgm:pt>
    <dgm:pt modelId="{0D6421B8-74AB-4B3E-858B-ABD5785AF0C2}" type="pres">
      <dgm:prSet presAssocID="{99007AA8-A9EA-4630-BEF4-7FFF068DDA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DBAF70C-296A-462B-91BA-5F678AE3C8D5}" type="pres">
      <dgm:prSet presAssocID="{99007AA8-A9EA-4630-BEF4-7FFF068DDA27}" presName="spaceRect" presStyleCnt="0"/>
      <dgm:spPr/>
    </dgm:pt>
    <dgm:pt modelId="{E5F7ECAF-5D20-43D6-B05F-730D322B2C76}" type="pres">
      <dgm:prSet presAssocID="{99007AA8-A9EA-4630-BEF4-7FFF068DDA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B46D05-0D85-409C-96A0-57875599BC12}" type="presOf" srcId="{99007AA8-A9EA-4630-BEF4-7FFF068DDA27}" destId="{E5F7ECAF-5D20-43D6-B05F-730D322B2C76}" srcOrd="0" destOrd="0" presId="urn:microsoft.com/office/officeart/2018/2/layout/IconCircleList"/>
    <dgm:cxn modelId="{BECABC06-77C1-4C19-BFC8-C40030B2AE18}" srcId="{88B56AE1-D3B9-4502-8C29-146F5CE16182}" destId="{F15478FF-40CF-405F-A423-E85144BFF6A9}" srcOrd="0" destOrd="0" parTransId="{BEA05703-AE5F-4137-9B4E-E408A46DE537}" sibTransId="{63009EA4-A11F-4A14-BCDC-BE40ABEF6CDD}"/>
    <dgm:cxn modelId="{F5215111-E466-459A-885A-E50AF5284F40}" srcId="{88B56AE1-D3B9-4502-8C29-146F5CE16182}" destId="{2579CE8A-555A-4F9E-BC03-B40BAFFE3C57}" srcOrd="2" destOrd="0" parTransId="{B8F8F71C-5890-47E6-9B92-E4488E9653B3}" sibTransId="{6702159E-A1C1-42E8-AADD-42302F51612A}"/>
    <dgm:cxn modelId="{99581A39-4215-470C-BAFA-88AE6B6F32F2}" srcId="{88B56AE1-D3B9-4502-8C29-146F5CE16182}" destId="{4279073A-5596-4CF2-ABD2-4ECBC8F97A34}" srcOrd="1" destOrd="0" parTransId="{2CE4D000-C9D9-4497-9517-7DEB18146C1C}" sibTransId="{22B5DADE-BB31-4C34-8F2B-1D2F2A37C7C3}"/>
    <dgm:cxn modelId="{332DFF3D-516B-47AF-94FA-CD3F8532274A}" srcId="{88B56AE1-D3B9-4502-8C29-146F5CE16182}" destId="{99007AA8-A9EA-4630-BEF4-7FFF068DDA27}" srcOrd="3" destOrd="0" parTransId="{F6B67198-A89D-4FA6-BD7C-3E24E434F2F3}" sibTransId="{B4C07F03-8894-494D-B39D-B81BAAF1F362}"/>
    <dgm:cxn modelId="{D19D6D59-33C8-4779-AB77-0EDEB496818F}" type="presOf" srcId="{88B56AE1-D3B9-4502-8C29-146F5CE16182}" destId="{5BD11A30-4359-46BD-B77D-C48450AA9E91}" srcOrd="0" destOrd="0" presId="urn:microsoft.com/office/officeart/2018/2/layout/IconCircleList"/>
    <dgm:cxn modelId="{99F79062-D184-41D0-A894-A8A535BD0419}" type="presOf" srcId="{6702159E-A1C1-42E8-AADD-42302F51612A}" destId="{067527AC-9368-45CC-BEA3-C4231489C55D}" srcOrd="0" destOrd="0" presId="urn:microsoft.com/office/officeart/2018/2/layout/IconCircleList"/>
    <dgm:cxn modelId="{D3BD206A-9EF6-41FC-9145-D751340CF1F4}" type="presOf" srcId="{4279073A-5596-4CF2-ABD2-4ECBC8F97A34}" destId="{D1EC372D-1FFD-462D-A28A-C30CF30C2956}" srcOrd="0" destOrd="0" presId="urn:microsoft.com/office/officeart/2018/2/layout/IconCircleList"/>
    <dgm:cxn modelId="{69984C8B-3728-468C-9058-B421EE4798D2}" type="presOf" srcId="{F15478FF-40CF-405F-A423-E85144BFF6A9}" destId="{80CA75D6-E0EE-4E8F-968C-E1A5CB548E6C}" srcOrd="0" destOrd="0" presId="urn:microsoft.com/office/officeart/2018/2/layout/IconCircleList"/>
    <dgm:cxn modelId="{034B85C2-CF69-4332-A4BE-A646281B266A}" type="presOf" srcId="{22B5DADE-BB31-4C34-8F2B-1D2F2A37C7C3}" destId="{6C07D4A1-94F1-432C-A565-9CC7C532D4E3}" srcOrd="0" destOrd="0" presId="urn:microsoft.com/office/officeart/2018/2/layout/IconCircleList"/>
    <dgm:cxn modelId="{A9022CD1-02C3-489C-94CB-50DEEAA5083A}" type="presOf" srcId="{2579CE8A-555A-4F9E-BC03-B40BAFFE3C57}" destId="{F34CEE35-EABC-498C-A6BD-17F04B201B92}" srcOrd="0" destOrd="0" presId="urn:microsoft.com/office/officeart/2018/2/layout/IconCircleList"/>
    <dgm:cxn modelId="{AE7856DE-CA0B-4059-8208-998E1455A946}" type="presOf" srcId="{63009EA4-A11F-4A14-BCDC-BE40ABEF6CDD}" destId="{C8FCBF92-D2F5-45FB-82E6-450590682001}" srcOrd="0" destOrd="0" presId="urn:microsoft.com/office/officeart/2018/2/layout/IconCircleList"/>
    <dgm:cxn modelId="{725A771E-BC94-4167-823C-9DDCF3F42D97}" type="presParOf" srcId="{5BD11A30-4359-46BD-B77D-C48450AA9E91}" destId="{49BFC253-8FD0-4C83-A8ED-8BAACA9FEAEB}" srcOrd="0" destOrd="0" presId="urn:microsoft.com/office/officeart/2018/2/layout/IconCircleList"/>
    <dgm:cxn modelId="{B778BDF6-E021-4D2A-8DDE-981F166E760F}" type="presParOf" srcId="{49BFC253-8FD0-4C83-A8ED-8BAACA9FEAEB}" destId="{40272287-E2DE-4839-BE56-ADA9B7FF12AB}" srcOrd="0" destOrd="0" presId="urn:microsoft.com/office/officeart/2018/2/layout/IconCircleList"/>
    <dgm:cxn modelId="{D649FD4A-AD2D-4783-9E6C-FA4C9DD64EDC}" type="presParOf" srcId="{40272287-E2DE-4839-BE56-ADA9B7FF12AB}" destId="{1A53EDBB-A879-4377-9E33-8DBCA95258DB}" srcOrd="0" destOrd="0" presId="urn:microsoft.com/office/officeart/2018/2/layout/IconCircleList"/>
    <dgm:cxn modelId="{F080BB92-3EFD-4219-9B97-301D2A26C47C}" type="presParOf" srcId="{40272287-E2DE-4839-BE56-ADA9B7FF12AB}" destId="{F7F62AAD-9131-4334-B500-32058F0AD12E}" srcOrd="1" destOrd="0" presId="urn:microsoft.com/office/officeart/2018/2/layout/IconCircleList"/>
    <dgm:cxn modelId="{E6F391B2-81FE-48EE-B97A-6463E61142CF}" type="presParOf" srcId="{40272287-E2DE-4839-BE56-ADA9B7FF12AB}" destId="{E0337B67-4647-4F00-9490-61811E8E41DD}" srcOrd="2" destOrd="0" presId="urn:microsoft.com/office/officeart/2018/2/layout/IconCircleList"/>
    <dgm:cxn modelId="{0DAA055D-EA1F-4B79-A522-05FFD4AA10F1}" type="presParOf" srcId="{40272287-E2DE-4839-BE56-ADA9B7FF12AB}" destId="{80CA75D6-E0EE-4E8F-968C-E1A5CB548E6C}" srcOrd="3" destOrd="0" presId="urn:microsoft.com/office/officeart/2018/2/layout/IconCircleList"/>
    <dgm:cxn modelId="{2FBA5D7F-F62E-4AE7-9512-FEDA459E88FC}" type="presParOf" srcId="{49BFC253-8FD0-4C83-A8ED-8BAACA9FEAEB}" destId="{C8FCBF92-D2F5-45FB-82E6-450590682001}" srcOrd="1" destOrd="0" presId="urn:microsoft.com/office/officeart/2018/2/layout/IconCircleList"/>
    <dgm:cxn modelId="{1CF74AB0-2E9B-4BE9-9B54-E048195DE2E2}" type="presParOf" srcId="{49BFC253-8FD0-4C83-A8ED-8BAACA9FEAEB}" destId="{3817C714-1F52-495F-9534-8412AC081309}" srcOrd="2" destOrd="0" presId="urn:microsoft.com/office/officeart/2018/2/layout/IconCircleList"/>
    <dgm:cxn modelId="{8BA7BBCF-ED6C-4323-B65A-18BE9DE2F7C4}" type="presParOf" srcId="{3817C714-1F52-495F-9534-8412AC081309}" destId="{6F82D55B-AF1A-4D20-8E8E-671AF36B5F79}" srcOrd="0" destOrd="0" presId="urn:microsoft.com/office/officeart/2018/2/layout/IconCircleList"/>
    <dgm:cxn modelId="{C3F6A9A1-0C6C-4C5E-99E7-AEB86D8AA410}" type="presParOf" srcId="{3817C714-1F52-495F-9534-8412AC081309}" destId="{C070FC51-6F0B-4BA5-A2B3-85CA549777B9}" srcOrd="1" destOrd="0" presId="urn:microsoft.com/office/officeart/2018/2/layout/IconCircleList"/>
    <dgm:cxn modelId="{3CA4C19C-66B2-4EBA-83F4-946F4017A971}" type="presParOf" srcId="{3817C714-1F52-495F-9534-8412AC081309}" destId="{2F19082D-73DD-4CF2-A0DF-B4AE6A1EBD4B}" srcOrd="2" destOrd="0" presId="urn:microsoft.com/office/officeart/2018/2/layout/IconCircleList"/>
    <dgm:cxn modelId="{72F99317-3329-4228-98D3-EF8B27066D51}" type="presParOf" srcId="{3817C714-1F52-495F-9534-8412AC081309}" destId="{D1EC372D-1FFD-462D-A28A-C30CF30C2956}" srcOrd="3" destOrd="0" presId="urn:microsoft.com/office/officeart/2018/2/layout/IconCircleList"/>
    <dgm:cxn modelId="{5BA3C522-4588-4EA7-893E-ADDD5C63CD79}" type="presParOf" srcId="{49BFC253-8FD0-4C83-A8ED-8BAACA9FEAEB}" destId="{6C07D4A1-94F1-432C-A565-9CC7C532D4E3}" srcOrd="3" destOrd="0" presId="urn:microsoft.com/office/officeart/2018/2/layout/IconCircleList"/>
    <dgm:cxn modelId="{A423BDFD-D75F-4845-802C-89DF83E2D72E}" type="presParOf" srcId="{49BFC253-8FD0-4C83-A8ED-8BAACA9FEAEB}" destId="{FF911BE1-C244-4B88-B78F-53D9BED6A1AF}" srcOrd="4" destOrd="0" presId="urn:microsoft.com/office/officeart/2018/2/layout/IconCircleList"/>
    <dgm:cxn modelId="{283F2B89-D5EF-4F03-BDE0-BA50E3218E2C}" type="presParOf" srcId="{FF911BE1-C244-4B88-B78F-53D9BED6A1AF}" destId="{0A97E28A-9844-40F5-A580-8AAADAEF062E}" srcOrd="0" destOrd="0" presId="urn:microsoft.com/office/officeart/2018/2/layout/IconCircleList"/>
    <dgm:cxn modelId="{9DFE2B55-74D6-4F38-AB9B-7D2375A41C72}" type="presParOf" srcId="{FF911BE1-C244-4B88-B78F-53D9BED6A1AF}" destId="{DB863CCB-F87F-4B34-AAA3-FA45C8B6C628}" srcOrd="1" destOrd="0" presId="urn:microsoft.com/office/officeart/2018/2/layout/IconCircleList"/>
    <dgm:cxn modelId="{FE565D9A-DFC7-4E3B-ADC2-FE29EEE1E718}" type="presParOf" srcId="{FF911BE1-C244-4B88-B78F-53D9BED6A1AF}" destId="{7E705910-20D5-40C5-81A5-9EF9285180EF}" srcOrd="2" destOrd="0" presId="urn:microsoft.com/office/officeart/2018/2/layout/IconCircleList"/>
    <dgm:cxn modelId="{5600EE09-4178-485F-AD09-7A8765F6C138}" type="presParOf" srcId="{FF911BE1-C244-4B88-B78F-53D9BED6A1AF}" destId="{F34CEE35-EABC-498C-A6BD-17F04B201B92}" srcOrd="3" destOrd="0" presId="urn:microsoft.com/office/officeart/2018/2/layout/IconCircleList"/>
    <dgm:cxn modelId="{0C9FCD84-706D-411F-A7FB-CBBB9E75BE91}" type="presParOf" srcId="{49BFC253-8FD0-4C83-A8ED-8BAACA9FEAEB}" destId="{067527AC-9368-45CC-BEA3-C4231489C55D}" srcOrd="5" destOrd="0" presId="urn:microsoft.com/office/officeart/2018/2/layout/IconCircleList"/>
    <dgm:cxn modelId="{4A65DD5C-9A22-4ECB-B583-BDD93B34726C}" type="presParOf" srcId="{49BFC253-8FD0-4C83-A8ED-8BAACA9FEAEB}" destId="{044B4369-EBD0-4F37-B479-49AE9B879437}" srcOrd="6" destOrd="0" presId="urn:microsoft.com/office/officeart/2018/2/layout/IconCircleList"/>
    <dgm:cxn modelId="{1F914271-6125-4E62-AB90-F56D7844558B}" type="presParOf" srcId="{044B4369-EBD0-4F37-B479-49AE9B879437}" destId="{1BC9C0F0-3D03-4921-8E84-912DE5E449EE}" srcOrd="0" destOrd="0" presId="urn:microsoft.com/office/officeart/2018/2/layout/IconCircleList"/>
    <dgm:cxn modelId="{BEB66455-DB4E-466F-B9ED-59FA77C11B5C}" type="presParOf" srcId="{044B4369-EBD0-4F37-B479-49AE9B879437}" destId="{0D6421B8-74AB-4B3E-858B-ABD5785AF0C2}" srcOrd="1" destOrd="0" presId="urn:microsoft.com/office/officeart/2018/2/layout/IconCircleList"/>
    <dgm:cxn modelId="{C68F0172-704F-431C-B8D0-5F91AED28B7D}" type="presParOf" srcId="{044B4369-EBD0-4F37-B479-49AE9B879437}" destId="{CDBAF70C-296A-462B-91BA-5F678AE3C8D5}" srcOrd="2" destOrd="0" presId="urn:microsoft.com/office/officeart/2018/2/layout/IconCircleList"/>
    <dgm:cxn modelId="{412D6471-D047-42C1-B6FE-778EB8443C2F}" type="presParOf" srcId="{044B4369-EBD0-4F37-B479-49AE9B879437}" destId="{E5F7ECAF-5D20-43D6-B05F-730D322B2C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968D9-46B7-43D3-8529-F2DE6E87C8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A2015-2DEE-4850-A83B-B158DA7DE476}">
      <dgm:prSet/>
      <dgm:spPr/>
      <dgm:t>
        <a:bodyPr/>
        <a:lstStyle/>
        <a:p>
          <a:r>
            <a:rPr lang="en-AU" b="1" dirty="0"/>
            <a:t>Drawdown Prediction Model (Classification-Based)</a:t>
          </a:r>
          <a:endParaRPr lang="en-US" dirty="0"/>
        </a:p>
      </dgm:t>
    </dgm:pt>
    <dgm:pt modelId="{3E577F1D-8C9F-410B-B113-7395E8181D9D}" type="parTrans" cxnId="{D7864009-92C6-4079-A318-CC28AFF1C393}">
      <dgm:prSet/>
      <dgm:spPr/>
      <dgm:t>
        <a:bodyPr/>
        <a:lstStyle/>
        <a:p>
          <a:endParaRPr lang="en-US"/>
        </a:p>
      </dgm:t>
    </dgm:pt>
    <dgm:pt modelId="{1975CED8-8108-4BE7-B549-13E119BE1B5B}" type="sibTrans" cxnId="{D7864009-92C6-4079-A318-CC28AFF1C393}">
      <dgm:prSet/>
      <dgm:spPr/>
      <dgm:t>
        <a:bodyPr/>
        <a:lstStyle/>
        <a:p>
          <a:endParaRPr lang="en-US"/>
        </a:p>
      </dgm:t>
    </dgm:pt>
    <dgm:pt modelId="{933D7627-1143-46C0-B2EF-66072366ECEC}">
      <dgm:prSet/>
      <dgm:spPr/>
      <dgm:t>
        <a:bodyPr/>
        <a:lstStyle/>
        <a:p>
          <a:r>
            <a:rPr lang="en-AU" b="1"/>
            <a:t>Target Variable</a:t>
          </a:r>
          <a:r>
            <a:rPr lang="en-AU"/>
            <a:t>: Binary flag if future 20-day return &lt; -5%</a:t>
          </a:r>
          <a:endParaRPr lang="en-US"/>
        </a:p>
      </dgm:t>
    </dgm:pt>
    <dgm:pt modelId="{546AA51B-1645-42DE-B339-6F36598501F5}" type="parTrans" cxnId="{48A3F4D6-FDC7-4CAD-A9FC-11490739CE06}">
      <dgm:prSet/>
      <dgm:spPr/>
      <dgm:t>
        <a:bodyPr/>
        <a:lstStyle/>
        <a:p>
          <a:endParaRPr lang="en-US"/>
        </a:p>
      </dgm:t>
    </dgm:pt>
    <dgm:pt modelId="{DA2E5CA1-9090-4EDB-80B3-F28DAD2BC0BC}" type="sibTrans" cxnId="{48A3F4D6-FDC7-4CAD-A9FC-11490739CE06}">
      <dgm:prSet/>
      <dgm:spPr/>
      <dgm:t>
        <a:bodyPr/>
        <a:lstStyle/>
        <a:p>
          <a:endParaRPr lang="en-US"/>
        </a:p>
      </dgm:t>
    </dgm:pt>
    <dgm:pt modelId="{A6B438E6-9CF2-4672-BAF4-93A31068FC5A}">
      <dgm:prSet/>
      <dgm:spPr/>
      <dgm:t>
        <a:bodyPr/>
        <a:lstStyle/>
        <a:p>
          <a:r>
            <a:rPr lang="en-AU" b="1"/>
            <a:t>Features</a:t>
          </a:r>
          <a:r>
            <a:rPr lang="en-AU"/>
            <a:t>: Rolling return volatility, momentum indicators, moving averages</a:t>
          </a:r>
          <a:endParaRPr lang="en-US"/>
        </a:p>
      </dgm:t>
    </dgm:pt>
    <dgm:pt modelId="{1EDDDC0B-0005-4F42-AAAD-189607AEA3C5}" type="parTrans" cxnId="{B4D9422E-59AC-41CE-8A92-B2B4442B820D}">
      <dgm:prSet/>
      <dgm:spPr/>
      <dgm:t>
        <a:bodyPr/>
        <a:lstStyle/>
        <a:p>
          <a:endParaRPr lang="en-US"/>
        </a:p>
      </dgm:t>
    </dgm:pt>
    <dgm:pt modelId="{A273528A-70FA-4EED-9AEF-B8CA4D7A1C85}" type="sibTrans" cxnId="{B4D9422E-59AC-41CE-8A92-B2B4442B820D}">
      <dgm:prSet/>
      <dgm:spPr/>
      <dgm:t>
        <a:bodyPr/>
        <a:lstStyle/>
        <a:p>
          <a:endParaRPr lang="en-US"/>
        </a:p>
      </dgm:t>
    </dgm:pt>
    <dgm:pt modelId="{DA156CFC-A433-470D-9E1A-86E8D2A2A12F}">
      <dgm:prSet/>
      <dgm:spPr/>
      <dgm:t>
        <a:bodyPr/>
        <a:lstStyle/>
        <a:p>
          <a:r>
            <a:rPr lang="en-AU" b="1" dirty="0"/>
            <a:t>Model</a:t>
          </a:r>
          <a:r>
            <a:rPr lang="en-AU" dirty="0"/>
            <a:t>: Logistic Regression </a:t>
          </a:r>
          <a:endParaRPr lang="en-US" dirty="0"/>
        </a:p>
      </dgm:t>
    </dgm:pt>
    <dgm:pt modelId="{6DBB10EA-152D-4DD2-8570-D49394DFEB12}" type="parTrans" cxnId="{B9B920AC-64E6-4003-8019-8DA53249CB10}">
      <dgm:prSet/>
      <dgm:spPr/>
      <dgm:t>
        <a:bodyPr/>
        <a:lstStyle/>
        <a:p>
          <a:endParaRPr lang="en-US"/>
        </a:p>
      </dgm:t>
    </dgm:pt>
    <dgm:pt modelId="{280D8587-C308-489B-9CCA-12D9C75551F0}" type="sibTrans" cxnId="{B9B920AC-64E6-4003-8019-8DA53249CB10}">
      <dgm:prSet/>
      <dgm:spPr/>
      <dgm:t>
        <a:bodyPr/>
        <a:lstStyle/>
        <a:p>
          <a:endParaRPr lang="en-US"/>
        </a:p>
      </dgm:t>
    </dgm:pt>
    <dgm:pt modelId="{0A0A5E54-6750-4793-8755-67F499B503B9}">
      <dgm:prSet/>
      <dgm:spPr/>
      <dgm:t>
        <a:bodyPr/>
        <a:lstStyle/>
        <a:p>
          <a:r>
            <a:rPr lang="en-AU" b="1"/>
            <a:t>Validation</a:t>
          </a:r>
          <a:r>
            <a:rPr lang="en-AU"/>
            <a:t>: ROC-AUC and Confusion Matrix</a:t>
          </a:r>
          <a:endParaRPr lang="en-US"/>
        </a:p>
      </dgm:t>
    </dgm:pt>
    <dgm:pt modelId="{5AF2321D-69E5-40F9-9D42-3CA6AB63DB79}" type="parTrans" cxnId="{FA4C3C1A-73D2-4A05-A1FB-D5D3B0590771}">
      <dgm:prSet/>
      <dgm:spPr/>
      <dgm:t>
        <a:bodyPr/>
        <a:lstStyle/>
        <a:p>
          <a:endParaRPr lang="en-US"/>
        </a:p>
      </dgm:t>
    </dgm:pt>
    <dgm:pt modelId="{B0BC72FC-8815-42FF-B407-E3897D6AD7CE}" type="sibTrans" cxnId="{FA4C3C1A-73D2-4A05-A1FB-D5D3B0590771}">
      <dgm:prSet/>
      <dgm:spPr/>
      <dgm:t>
        <a:bodyPr/>
        <a:lstStyle/>
        <a:p>
          <a:endParaRPr lang="en-US"/>
        </a:p>
      </dgm:t>
    </dgm:pt>
    <dgm:pt modelId="{3BADD50C-3C90-4F31-967A-6CA8369A14FD}">
      <dgm:prSet/>
      <dgm:spPr/>
      <dgm:t>
        <a:bodyPr/>
        <a:lstStyle/>
        <a:p>
          <a:r>
            <a:rPr lang="en-AU" b="1" dirty="0" err="1"/>
            <a:t>VaR</a:t>
          </a:r>
          <a:r>
            <a:rPr lang="en-AU" b="1" dirty="0"/>
            <a:t> &amp; Expected Shortfall Estimation (Risk Quantification)</a:t>
          </a:r>
          <a:endParaRPr lang="en-US" dirty="0"/>
        </a:p>
      </dgm:t>
    </dgm:pt>
    <dgm:pt modelId="{1D5A3D22-1B9A-4A68-BA0C-F88070ACDB34}" type="parTrans" cxnId="{DF56AEF8-BEB8-4120-BD31-B44F315084C8}">
      <dgm:prSet/>
      <dgm:spPr/>
      <dgm:t>
        <a:bodyPr/>
        <a:lstStyle/>
        <a:p>
          <a:endParaRPr lang="en-US"/>
        </a:p>
      </dgm:t>
    </dgm:pt>
    <dgm:pt modelId="{CF5A3E93-C01A-4A34-A0FE-E15EE03382D1}" type="sibTrans" cxnId="{DF56AEF8-BEB8-4120-BD31-B44F315084C8}">
      <dgm:prSet/>
      <dgm:spPr/>
      <dgm:t>
        <a:bodyPr/>
        <a:lstStyle/>
        <a:p>
          <a:endParaRPr lang="en-US"/>
        </a:p>
      </dgm:t>
    </dgm:pt>
    <dgm:pt modelId="{87BB781D-3D98-4CF3-9B04-C29C969F58DF}">
      <dgm:prSet/>
      <dgm:spPr/>
      <dgm:t>
        <a:bodyPr/>
        <a:lstStyle/>
        <a:p>
          <a:r>
            <a:rPr lang="en-AU" b="1"/>
            <a:t>Portfolio Composition</a:t>
          </a:r>
          <a:r>
            <a:rPr lang="en-AU"/>
            <a:t>: 7 ETFs diversified portfolio</a:t>
          </a:r>
          <a:endParaRPr lang="en-US"/>
        </a:p>
      </dgm:t>
    </dgm:pt>
    <dgm:pt modelId="{8C97B62D-8141-46EB-A53F-ED33D893B397}" type="parTrans" cxnId="{AF036B6F-576E-4384-8CD8-1B07B7B32DC6}">
      <dgm:prSet/>
      <dgm:spPr/>
      <dgm:t>
        <a:bodyPr/>
        <a:lstStyle/>
        <a:p>
          <a:endParaRPr lang="en-US"/>
        </a:p>
      </dgm:t>
    </dgm:pt>
    <dgm:pt modelId="{B8D5304C-1D7C-4D72-B6B4-0298432A3EA7}" type="sibTrans" cxnId="{AF036B6F-576E-4384-8CD8-1B07B7B32DC6}">
      <dgm:prSet/>
      <dgm:spPr/>
      <dgm:t>
        <a:bodyPr/>
        <a:lstStyle/>
        <a:p>
          <a:endParaRPr lang="en-US"/>
        </a:p>
      </dgm:t>
    </dgm:pt>
    <dgm:pt modelId="{475910B2-900D-4BDA-8B04-6C12B7785F77}">
      <dgm:prSet/>
      <dgm:spPr/>
      <dgm:t>
        <a:bodyPr/>
        <a:lstStyle/>
        <a:p>
          <a:r>
            <a:rPr lang="en-AU" b="1" dirty="0" err="1"/>
            <a:t>VaR</a:t>
          </a:r>
          <a:r>
            <a:rPr lang="en-AU" b="1" dirty="0"/>
            <a:t> Models </a:t>
          </a:r>
          <a:r>
            <a:rPr lang="en-AU" b="1"/>
            <a:t>Implemented</a:t>
          </a:r>
          <a:r>
            <a:rPr lang="en-AU"/>
            <a:t>:</a:t>
          </a:r>
          <a:endParaRPr lang="en-US" dirty="0"/>
        </a:p>
      </dgm:t>
    </dgm:pt>
    <dgm:pt modelId="{54900E41-C436-49C7-97F3-E34883EE39AA}" type="parTrans" cxnId="{11CC7AFF-E41E-4AE5-908C-936B6E3896C8}">
      <dgm:prSet/>
      <dgm:spPr/>
      <dgm:t>
        <a:bodyPr/>
        <a:lstStyle/>
        <a:p>
          <a:endParaRPr lang="en-US"/>
        </a:p>
      </dgm:t>
    </dgm:pt>
    <dgm:pt modelId="{D7C11569-E78C-4B16-9EA3-0CC1E1594AA7}" type="sibTrans" cxnId="{11CC7AFF-E41E-4AE5-908C-936B6E3896C8}">
      <dgm:prSet/>
      <dgm:spPr/>
      <dgm:t>
        <a:bodyPr/>
        <a:lstStyle/>
        <a:p>
          <a:endParaRPr lang="en-US"/>
        </a:p>
      </dgm:t>
    </dgm:pt>
    <dgm:pt modelId="{29B9C59D-CEA3-424F-A0DD-1844A798CD13}">
      <dgm:prSet/>
      <dgm:spPr/>
      <dgm:t>
        <a:bodyPr/>
        <a:lstStyle/>
        <a:p>
          <a:r>
            <a:rPr lang="en-AU" b="1" dirty="0"/>
            <a:t>Confidence Level</a:t>
          </a:r>
          <a:r>
            <a:rPr lang="en-AU" dirty="0"/>
            <a:t>: 95%</a:t>
          </a:r>
          <a:endParaRPr lang="en-US" dirty="0"/>
        </a:p>
      </dgm:t>
    </dgm:pt>
    <dgm:pt modelId="{2F97E987-A25A-4914-AD57-6645DCADCA96}" type="parTrans" cxnId="{5D20921B-CABE-4BDD-857C-48D4EBFD1FFC}">
      <dgm:prSet/>
      <dgm:spPr/>
      <dgm:t>
        <a:bodyPr/>
        <a:lstStyle/>
        <a:p>
          <a:endParaRPr lang="en-US"/>
        </a:p>
      </dgm:t>
    </dgm:pt>
    <dgm:pt modelId="{8DFDE137-CC65-4D62-A7BE-9AAD7B8E4768}" type="sibTrans" cxnId="{5D20921B-CABE-4BDD-857C-48D4EBFD1FFC}">
      <dgm:prSet/>
      <dgm:spPr/>
      <dgm:t>
        <a:bodyPr/>
        <a:lstStyle/>
        <a:p>
          <a:endParaRPr lang="en-US"/>
        </a:p>
      </dgm:t>
    </dgm:pt>
    <dgm:pt modelId="{56ADB41E-E901-40BD-AB66-BE0703A28506}">
      <dgm:prSet/>
      <dgm:spPr/>
      <dgm:t>
        <a:bodyPr/>
        <a:lstStyle/>
        <a:p>
          <a:r>
            <a:rPr lang="en-AU" b="1"/>
            <a:t>Lookback period</a:t>
          </a:r>
          <a:r>
            <a:rPr lang="en-AU"/>
            <a:t>: 252 Days</a:t>
          </a:r>
          <a:endParaRPr lang="en-US"/>
        </a:p>
      </dgm:t>
    </dgm:pt>
    <dgm:pt modelId="{BC62C8BF-F787-47F0-B449-0AE475C777D1}" type="parTrans" cxnId="{5FB239B7-BA7F-4376-9E66-BA439F59964D}">
      <dgm:prSet/>
      <dgm:spPr/>
      <dgm:t>
        <a:bodyPr/>
        <a:lstStyle/>
        <a:p>
          <a:endParaRPr lang="en-US"/>
        </a:p>
      </dgm:t>
    </dgm:pt>
    <dgm:pt modelId="{3193E4DA-E7B0-462F-8BFE-8829A5AF0171}" type="sibTrans" cxnId="{5FB239B7-BA7F-4376-9E66-BA439F59964D}">
      <dgm:prSet/>
      <dgm:spPr/>
      <dgm:t>
        <a:bodyPr/>
        <a:lstStyle/>
        <a:p>
          <a:endParaRPr lang="en-US"/>
        </a:p>
      </dgm:t>
    </dgm:pt>
    <dgm:pt modelId="{08963A8F-FD31-49CC-AD78-0951DB0B07B5}">
      <dgm:prSet/>
      <dgm:spPr/>
      <dgm:t>
        <a:bodyPr/>
        <a:lstStyle/>
        <a:p>
          <a:r>
            <a:rPr lang="en-AU" b="1"/>
            <a:t>Comparative Analysis</a:t>
          </a:r>
          <a:r>
            <a:rPr lang="en-AU"/>
            <a:t>: ETFs Portfolio vs. single ETF (IVV)</a:t>
          </a:r>
          <a:endParaRPr lang="en-US"/>
        </a:p>
      </dgm:t>
    </dgm:pt>
    <dgm:pt modelId="{8A4E0F28-B8E4-4CBC-B931-823DE1D6C294}" type="parTrans" cxnId="{7F57F3A6-181F-416D-AC2A-DC887D04D953}">
      <dgm:prSet/>
      <dgm:spPr/>
      <dgm:t>
        <a:bodyPr/>
        <a:lstStyle/>
        <a:p>
          <a:endParaRPr lang="en-US"/>
        </a:p>
      </dgm:t>
    </dgm:pt>
    <dgm:pt modelId="{273E3E03-803F-4405-B788-7C0E79062D0C}" type="sibTrans" cxnId="{7F57F3A6-181F-416D-AC2A-DC887D04D953}">
      <dgm:prSet/>
      <dgm:spPr/>
      <dgm:t>
        <a:bodyPr/>
        <a:lstStyle/>
        <a:p>
          <a:endParaRPr lang="en-US"/>
        </a:p>
      </dgm:t>
    </dgm:pt>
    <dgm:pt modelId="{2E8F8139-43F0-4BC7-A561-CFF12E6E8836}">
      <dgm:prSet/>
      <dgm:spPr/>
      <dgm:t>
        <a:bodyPr/>
        <a:lstStyle/>
        <a:p>
          <a:pPr>
            <a:buFontTx/>
            <a:buNone/>
          </a:pPr>
          <a:r>
            <a:rPr lang="en-AU" dirty="0"/>
            <a:t>- Parametric (Variance-Covariance)</a:t>
          </a:r>
          <a:endParaRPr lang="en-US" dirty="0"/>
        </a:p>
      </dgm:t>
    </dgm:pt>
    <dgm:pt modelId="{BAD7E27A-DED2-4535-858A-692BDC17899B}" type="sibTrans" cxnId="{78FAB9A1-02C7-4F51-B273-660A7071F1D5}">
      <dgm:prSet/>
      <dgm:spPr/>
      <dgm:t>
        <a:bodyPr/>
        <a:lstStyle/>
        <a:p>
          <a:endParaRPr lang="en-US"/>
        </a:p>
      </dgm:t>
    </dgm:pt>
    <dgm:pt modelId="{8599977F-442F-4E2A-BD05-955578BD8F46}" type="parTrans" cxnId="{78FAB9A1-02C7-4F51-B273-660A7071F1D5}">
      <dgm:prSet/>
      <dgm:spPr/>
      <dgm:t>
        <a:bodyPr/>
        <a:lstStyle/>
        <a:p>
          <a:endParaRPr lang="en-US"/>
        </a:p>
      </dgm:t>
    </dgm:pt>
    <dgm:pt modelId="{EB1BB24A-543A-4E4F-B72E-81F68E91E524}">
      <dgm:prSet/>
      <dgm:spPr/>
      <dgm:t>
        <a:bodyPr/>
        <a:lstStyle/>
        <a:p>
          <a:pPr>
            <a:buFontTx/>
            <a:buNone/>
          </a:pPr>
          <a:r>
            <a:rPr lang="en-AU" dirty="0"/>
            <a:t>- Historical Simulation</a:t>
          </a:r>
          <a:endParaRPr lang="en-US" dirty="0"/>
        </a:p>
      </dgm:t>
    </dgm:pt>
    <dgm:pt modelId="{27C2AD9F-9BAE-4743-84CF-10760D631D45}" type="sibTrans" cxnId="{F913DDC4-8862-472D-B4A9-6E6C62786B38}">
      <dgm:prSet/>
      <dgm:spPr/>
      <dgm:t>
        <a:bodyPr/>
        <a:lstStyle/>
        <a:p>
          <a:endParaRPr lang="en-US"/>
        </a:p>
      </dgm:t>
    </dgm:pt>
    <dgm:pt modelId="{DAD719A4-9498-4060-A6E1-576D059B9541}" type="parTrans" cxnId="{F913DDC4-8862-472D-B4A9-6E6C62786B38}">
      <dgm:prSet/>
      <dgm:spPr/>
      <dgm:t>
        <a:bodyPr/>
        <a:lstStyle/>
        <a:p>
          <a:endParaRPr lang="en-US"/>
        </a:p>
      </dgm:t>
    </dgm:pt>
    <dgm:pt modelId="{23FAFF65-5A40-4AA5-AA70-D971FB3A789F}">
      <dgm:prSet/>
      <dgm:spPr/>
      <dgm:t>
        <a:bodyPr/>
        <a:lstStyle/>
        <a:p>
          <a:pPr>
            <a:buFontTx/>
            <a:buNone/>
          </a:pPr>
          <a:r>
            <a:rPr lang="en-AU" dirty="0"/>
            <a:t>- Monte Carlo Simulation</a:t>
          </a:r>
          <a:endParaRPr lang="en-US" dirty="0"/>
        </a:p>
      </dgm:t>
    </dgm:pt>
    <dgm:pt modelId="{8EFE039D-F462-45F9-9194-C5AE45F96178}" type="sibTrans" cxnId="{367ACD49-D3F0-416C-B635-669D5F118529}">
      <dgm:prSet/>
      <dgm:spPr/>
      <dgm:t>
        <a:bodyPr/>
        <a:lstStyle/>
        <a:p>
          <a:endParaRPr lang="en-US"/>
        </a:p>
      </dgm:t>
    </dgm:pt>
    <dgm:pt modelId="{E42F2E58-7520-4454-B803-CA0D368C85F6}" type="parTrans" cxnId="{367ACD49-D3F0-416C-B635-669D5F118529}">
      <dgm:prSet/>
      <dgm:spPr/>
      <dgm:t>
        <a:bodyPr/>
        <a:lstStyle/>
        <a:p>
          <a:endParaRPr lang="en-US"/>
        </a:p>
      </dgm:t>
    </dgm:pt>
    <dgm:pt modelId="{7803DB40-EBFB-E04C-A756-F6D07DF74A5F}" type="pres">
      <dgm:prSet presAssocID="{3BE968D9-46B7-43D3-8529-F2DE6E87C827}" presName="linear" presStyleCnt="0">
        <dgm:presLayoutVars>
          <dgm:dir/>
          <dgm:animLvl val="lvl"/>
          <dgm:resizeHandles val="exact"/>
        </dgm:presLayoutVars>
      </dgm:prSet>
      <dgm:spPr/>
    </dgm:pt>
    <dgm:pt modelId="{4F6EE453-FA80-2B4F-A8A2-94A35C4938BD}" type="pres">
      <dgm:prSet presAssocID="{2DAA2015-2DEE-4850-A83B-B158DA7DE476}" presName="parentLin" presStyleCnt="0"/>
      <dgm:spPr/>
    </dgm:pt>
    <dgm:pt modelId="{F6E24998-6D67-1B47-8D4A-9205C042FAD4}" type="pres">
      <dgm:prSet presAssocID="{2DAA2015-2DEE-4850-A83B-B158DA7DE476}" presName="parentLeftMargin" presStyleLbl="node1" presStyleIdx="0" presStyleCnt="2"/>
      <dgm:spPr/>
    </dgm:pt>
    <dgm:pt modelId="{435FC633-CE68-A544-92DE-C256F61B9E24}" type="pres">
      <dgm:prSet presAssocID="{2DAA2015-2DEE-4850-A83B-B158DA7DE4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266FE9-96E9-E24C-99C4-D73CE063A745}" type="pres">
      <dgm:prSet presAssocID="{2DAA2015-2DEE-4850-A83B-B158DA7DE476}" presName="negativeSpace" presStyleCnt="0"/>
      <dgm:spPr/>
    </dgm:pt>
    <dgm:pt modelId="{268B68D1-7DCF-254D-A914-CDC946B4082E}" type="pres">
      <dgm:prSet presAssocID="{2DAA2015-2DEE-4850-A83B-B158DA7DE476}" presName="childText" presStyleLbl="conFgAcc1" presStyleIdx="0" presStyleCnt="2">
        <dgm:presLayoutVars>
          <dgm:bulletEnabled val="1"/>
        </dgm:presLayoutVars>
      </dgm:prSet>
      <dgm:spPr/>
    </dgm:pt>
    <dgm:pt modelId="{56337358-8E0F-3748-AA0B-B54F6E0F6D38}" type="pres">
      <dgm:prSet presAssocID="{1975CED8-8108-4BE7-B549-13E119BE1B5B}" presName="spaceBetweenRectangles" presStyleCnt="0"/>
      <dgm:spPr/>
    </dgm:pt>
    <dgm:pt modelId="{1F4F5952-18E7-AC47-B1DB-BA86511249E6}" type="pres">
      <dgm:prSet presAssocID="{3BADD50C-3C90-4F31-967A-6CA8369A14FD}" presName="parentLin" presStyleCnt="0"/>
      <dgm:spPr/>
    </dgm:pt>
    <dgm:pt modelId="{2BB93C55-C1ED-F741-8121-5DFD43B96D49}" type="pres">
      <dgm:prSet presAssocID="{3BADD50C-3C90-4F31-967A-6CA8369A14FD}" presName="parentLeftMargin" presStyleLbl="node1" presStyleIdx="0" presStyleCnt="2"/>
      <dgm:spPr/>
    </dgm:pt>
    <dgm:pt modelId="{3C08A38C-BAF1-A641-9283-F284B00E6A21}" type="pres">
      <dgm:prSet presAssocID="{3BADD50C-3C90-4F31-967A-6CA8369A14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1A32A7-01F1-F643-AC40-37191E65A83B}" type="pres">
      <dgm:prSet presAssocID="{3BADD50C-3C90-4F31-967A-6CA8369A14FD}" presName="negativeSpace" presStyleCnt="0"/>
      <dgm:spPr/>
    </dgm:pt>
    <dgm:pt modelId="{0ECD8947-47DA-E048-AB96-8EEBE80A4727}" type="pres">
      <dgm:prSet presAssocID="{3BADD50C-3C90-4F31-967A-6CA8369A14F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7C9100-00B0-C34D-8E0D-CC25E16D2967}" type="presOf" srcId="{DA156CFC-A433-470D-9E1A-86E8D2A2A12F}" destId="{268B68D1-7DCF-254D-A914-CDC946B4082E}" srcOrd="0" destOrd="2" presId="urn:microsoft.com/office/officeart/2005/8/layout/list1"/>
    <dgm:cxn modelId="{D8D50F07-E793-4740-BCF9-9085CA3E0E10}" type="presOf" srcId="{EB1BB24A-543A-4E4F-B72E-81F68E91E524}" destId="{0ECD8947-47DA-E048-AB96-8EEBE80A4727}" srcOrd="0" destOrd="3" presId="urn:microsoft.com/office/officeart/2005/8/layout/list1"/>
    <dgm:cxn modelId="{D7864009-92C6-4079-A318-CC28AFF1C393}" srcId="{3BE968D9-46B7-43D3-8529-F2DE6E87C827}" destId="{2DAA2015-2DEE-4850-A83B-B158DA7DE476}" srcOrd="0" destOrd="0" parTransId="{3E577F1D-8C9F-410B-B113-7395E8181D9D}" sibTransId="{1975CED8-8108-4BE7-B549-13E119BE1B5B}"/>
    <dgm:cxn modelId="{FA4C3C1A-73D2-4A05-A1FB-D5D3B0590771}" srcId="{2DAA2015-2DEE-4850-A83B-B158DA7DE476}" destId="{0A0A5E54-6750-4793-8755-67F499B503B9}" srcOrd="3" destOrd="0" parTransId="{5AF2321D-69E5-40F9-9D42-3CA6AB63DB79}" sibTransId="{B0BC72FC-8815-42FF-B407-E3897D6AD7CE}"/>
    <dgm:cxn modelId="{5D20921B-CABE-4BDD-857C-48D4EBFD1FFC}" srcId="{3BADD50C-3C90-4F31-967A-6CA8369A14FD}" destId="{29B9C59D-CEA3-424F-A0DD-1844A798CD13}" srcOrd="2" destOrd="0" parTransId="{2F97E987-A25A-4914-AD57-6645DCADCA96}" sibTransId="{8DFDE137-CC65-4D62-A7BE-9AAD7B8E4768}"/>
    <dgm:cxn modelId="{DBBF8D1D-EE16-7D44-8819-D8954CA93391}" type="presOf" srcId="{87BB781D-3D98-4CF3-9B04-C29C969F58DF}" destId="{0ECD8947-47DA-E048-AB96-8EEBE80A4727}" srcOrd="0" destOrd="0" presId="urn:microsoft.com/office/officeart/2005/8/layout/list1"/>
    <dgm:cxn modelId="{B4D9422E-59AC-41CE-8A92-B2B4442B820D}" srcId="{2DAA2015-2DEE-4850-A83B-B158DA7DE476}" destId="{A6B438E6-9CF2-4672-BAF4-93A31068FC5A}" srcOrd="1" destOrd="0" parTransId="{1EDDDC0B-0005-4F42-AAAD-189607AEA3C5}" sibTransId="{A273528A-70FA-4EED-9AEF-B8CA4D7A1C85}"/>
    <dgm:cxn modelId="{F5D1453E-782A-F146-8183-8050FE16B2FF}" type="presOf" srcId="{3BADD50C-3C90-4F31-967A-6CA8369A14FD}" destId="{2BB93C55-C1ED-F741-8121-5DFD43B96D49}" srcOrd="0" destOrd="0" presId="urn:microsoft.com/office/officeart/2005/8/layout/list1"/>
    <dgm:cxn modelId="{AA278048-AD9F-094A-BB2B-7A410C8C827E}" type="presOf" srcId="{08963A8F-FD31-49CC-AD78-0951DB0B07B5}" destId="{0ECD8947-47DA-E048-AB96-8EEBE80A4727}" srcOrd="0" destOrd="7" presId="urn:microsoft.com/office/officeart/2005/8/layout/list1"/>
    <dgm:cxn modelId="{367ACD49-D3F0-416C-B635-669D5F118529}" srcId="{475910B2-900D-4BDA-8B04-6C12B7785F77}" destId="{23FAFF65-5A40-4AA5-AA70-D971FB3A789F}" srcOrd="2" destOrd="0" parTransId="{E42F2E58-7520-4454-B803-CA0D368C85F6}" sibTransId="{8EFE039D-F462-45F9-9194-C5AE45F96178}"/>
    <dgm:cxn modelId="{4FC5A552-FCE8-344E-AEE0-5DE96FE39CA7}" type="presOf" srcId="{29B9C59D-CEA3-424F-A0DD-1844A798CD13}" destId="{0ECD8947-47DA-E048-AB96-8EEBE80A4727}" srcOrd="0" destOrd="5" presId="urn:microsoft.com/office/officeart/2005/8/layout/list1"/>
    <dgm:cxn modelId="{B14BE05A-84F1-CE48-97F7-50309D87227B}" type="presOf" srcId="{0A0A5E54-6750-4793-8755-67F499B503B9}" destId="{268B68D1-7DCF-254D-A914-CDC946B4082E}" srcOrd="0" destOrd="3" presId="urn:microsoft.com/office/officeart/2005/8/layout/list1"/>
    <dgm:cxn modelId="{1AA46A5D-39B8-8946-921D-DE91F2B0A3FB}" type="presOf" srcId="{933D7627-1143-46C0-B2EF-66072366ECEC}" destId="{268B68D1-7DCF-254D-A914-CDC946B4082E}" srcOrd="0" destOrd="0" presId="urn:microsoft.com/office/officeart/2005/8/layout/list1"/>
    <dgm:cxn modelId="{1E3F6365-0D70-7E40-80FE-046F5C0E9362}" type="presOf" srcId="{56ADB41E-E901-40BD-AB66-BE0703A28506}" destId="{0ECD8947-47DA-E048-AB96-8EEBE80A4727}" srcOrd="0" destOrd="6" presId="urn:microsoft.com/office/officeart/2005/8/layout/list1"/>
    <dgm:cxn modelId="{AF036B6F-576E-4384-8CD8-1B07B7B32DC6}" srcId="{3BADD50C-3C90-4F31-967A-6CA8369A14FD}" destId="{87BB781D-3D98-4CF3-9B04-C29C969F58DF}" srcOrd="0" destOrd="0" parTransId="{8C97B62D-8141-46EB-A53F-ED33D893B397}" sibTransId="{B8D5304C-1D7C-4D72-B6B4-0298432A3EA7}"/>
    <dgm:cxn modelId="{78FAB9A1-02C7-4F51-B273-660A7071F1D5}" srcId="{475910B2-900D-4BDA-8B04-6C12B7785F77}" destId="{2E8F8139-43F0-4BC7-A561-CFF12E6E8836}" srcOrd="0" destOrd="0" parTransId="{8599977F-442F-4E2A-BD05-955578BD8F46}" sibTransId="{BAD7E27A-DED2-4535-858A-692BDC17899B}"/>
    <dgm:cxn modelId="{7F57F3A6-181F-416D-AC2A-DC887D04D953}" srcId="{3BADD50C-3C90-4F31-967A-6CA8369A14FD}" destId="{08963A8F-FD31-49CC-AD78-0951DB0B07B5}" srcOrd="4" destOrd="0" parTransId="{8A4E0F28-B8E4-4CBC-B931-823DE1D6C294}" sibTransId="{273E3E03-803F-4405-B788-7C0E79062D0C}"/>
    <dgm:cxn modelId="{AF8A9AA9-1E8F-6447-83DF-CCB158794DEB}" type="presOf" srcId="{475910B2-900D-4BDA-8B04-6C12B7785F77}" destId="{0ECD8947-47DA-E048-AB96-8EEBE80A4727}" srcOrd="0" destOrd="1" presId="urn:microsoft.com/office/officeart/2005/8/layout/list1"/>
    <dgm:cxn modelId="{B9B920AC-64E6-4003-8019-8DA53249CB10}" srcId="{2DAA2015-2DEE-4850-A83B-B158DA7DE476}" destId="{DA156CFC-A433-470D-9E1A-86E8D2A2A12F}" srcOrd="2" destOrd="0" parTransId="{6DBB10EA-152D-4DD2-8570-D49394DFEB12}" sibTransId="{280D8587-C308-489B-9CCA-12D9C75551F0}"/>
    <dgm:cxn modelId="{5FB239B7-BA7F-4376-9E66-BA439F59964D}" srcId="{3BADD50C-3C90-4F31-967A-6CA8369A14FD}" destId="{56ADB41E-E901-40BD-AB66-BE0703A28506}" srcOrd="3" destOrd="0" parTransId="{BC62C8BF-F787-47F0-B449-0AE475C777D1}" sibTransId="{3193E4DA-E7B0-462F-8BFE-8829A5AF0171}"/>
    <dgm:cxn modelId="{D26DDCBD-2BFE-D141-9E3C-528F473273B6}" type="presOf" srcId="{A6B438E6-9CF2-4672-BAF4-93A31068FC5A}" destId="{268B68D1-7DCF-254D-A914-CDC946B4082E}" srcOrd="0" destOrd="1" presId="urn:microsoft.com/office/officeart/2005/8/layout/list1"/>
    <dgm:cxn modelId="{C993A4C0-FC2E-A442-805D-7ABC789E0BF7}" type="presOf" srcId="{3BADD50C-3C90-4F31-967A-6CA8369A14FD}" destId="{3C08A38C-BAF1-A641-9283-F284B00E6A21}" srcOrd="1" destOrd="0" presId="urn:microsoft.com/office/officeart/2005/8/layout/list1"/>
    <dgm:cxn modelId="{F913DDC4-8862-472D-B4A9-6E6C62786B38}" srcId="{475910B2-900D-4BDA-8B04-6C12B7785F77}" destId="{EB1BB24A-543A-4E4F-B72E-81F68E91E524}" srcOrd="1" destOrd="0" parTransId="{DAD719A4-9498-4060-A6E1-576D059B9541}" sibTransId="{27C2AD9F-9BAE-4743-84CF-10760D631D45}"/>
    <dgm:cxn modelId="{883FD2D0-4008-C54D-967A-00EB624CB199}" type="presOf" srcId="{2DAA2015-2DEE-4850-A83B-B158DA7DE476}" destId="{435FC633-CE68-A544-92DE-C256F61B9E24}" srcOrd="1" destOrd="0" presId="urn:microsoft.com/office/officeart/2005/8/layout/list1"/>
    <dgm:cxn modelId="{FBAAD7D0-D558-9A49-A3A1-9BEC40690983}" type="presOf" srcId="{23FAFF65-5A40-4AA5-AA70-D971FB3A789F}" destId="{0ECD8947-47DA-E048-AB96-8EEBE80A4727}" srcOrd="0" destOrd="4" presId="urn:microsoft.com/office/officeart/2005/8/layout/list1"/>
    <dgm:cxn modelId="{74662ED3-1D42-274E-8E7C-29B03F11E085}" type="presOf" srcId="{3BE968D9-46B7-43D3-8529-F2DE6E87C827}" destId="{7803DB40-EBFB-E04C-A756-F6D07DF74A5F}" srcOrd="0" destOrd="0" presId="urn:microsoft.com/office/officeart/2005/8/layout/list1"/>
    <dgm:cxn modelId="{C64D88D3-C056-7A49-AFDF-7682517BF0FE}" type="presOf" srcId="{2E8F8139-43F0-4BC7-A561-CFF12E6E8836}" destId="{0ECD8947-47DA-E048-AB96-8EEBE80A4727}" srcOrd="0" destOrd="2" presId="urn:microsoft.com/office/officeart/2005/8/layout/list1"/>
    <dgm:cxn modelId="{48A3F4D6-FDC7-4CAD-A9FC-11490739CE06}" srcId="{2DAA2015-2DEE-4850-A83B-B158DA7DE476}" destId="{933D7627-1143-46C0-B2EF-66072366ECEC}" srcOrd="0" destOrd="0" parTransId="{546AA51B-1645-42DE-B339-6F36598501F5}" sibTransId="{DA2E5CA1-9090-4EDB-80B3-F28DAD2BC0BC}"/>
    <dgm:cxn modelId="{7F5001E1-0A6D-6B47-96A3-115C5D6FD3B5}" type="presOf" srcId="{2DAA2015-2DEE-4850-A83B-B158DA7DE476}" destId="{F6E24998-6D67-1B47-8D4A-9205C042FAD4}" srcOrd="0" destOrd="0" presId="urn:microsoft.com/office/officeart/2005/8/layout/list1"/>
    <dgm:cxn modelId="{DF56AEF8-BEB8-4120-BD31-B44F315084C8}" srcId="{3BE968D9-46B7-43D3-8529-F2DE6E87C827}" destId="{3BADD50C-3C90-4F31-967A-6CA8369A14FD}" srcOrd="1" destOrd="0" parTransId="{1D5A3D22-1B9A-4A68-BA0C-F88070ACDB34}" sibTransId="{CF5A3E93-C01A-4A34-A0FE-E15EE03382D1}"/>
    <dgm:cxn modelId="{11CC7AFF-E41E-4AE5-908C-936B6E3896C8}" srcId="{3BADD50C-3C90-4F31-967A-6CA8369A14FD}" destId="{475910B2-900D-4BDA-8B04-6C12B7785F77}" srcOrd="1" destOrd="0" parTransId="{54900E41-C436-49C7-97F3-E34883EE39AA}" sibTransId="{D7C11569-E78C-4B16-9EA3-0CC1E1594AA7}"/>
    <dgm:cxn modelId="{671AF654-7029-554D-A013-F5EE219962C0}" type="presParOf" srcId="{7803DB40-EBFB-E04C-A756-F6D07DF74A5F}" destId="{4F6EE453-FA80-2B4F-A8A2-94A35C4938BD}" srcOrd="0" destOrd="0" presId="urn:microsoft.com/office/officeart/2005/8/layout/list1"/>
    <dgm:cxn modelId="{24BB697B-E392-CF40-BFB5-B684153F4BD4}" type="presParOf" srcId="{4F6EE453-FA80-2B4F-A8A2-94A35C4938BD}" destId="{F6E24998-6D67-1B47-8D4A-9205C042FAD4}" srcOrd="0" destOrd="0" presId="urn:microsoft.com/office/officeart/2005/8/layout/list1"/>
    <dgm:cxn modelId="{5F292285-43FD-9C4D-ABEA-97FEDFCB8083}" type="presParOf" srcId="{4F6EE453-FA80-2B4F-A8A2-94A35C4938BD}" destId="{435FC633-CE68-A544-92DE-C256F61B9E24}" srcOrd="1" destOrd="0" presId="urn:microsoft.com/office/officeart/2005/8/layout/list1"/>
    <dgm:cxn modelId="{666B1962-EA63-A241-8E11-AE1F1A3F93AF}" type="presParOf" srcId="{7803DB40-EBFB-E04C-A756-F6D07DF74A5F}" destId="{1A266FE9-96E9-E24C-99C4-D73CE063A745}" srcOrd="1" destOrd="0" presId="urn:microsoft.com/office/officeart/2005/8/layout/list1"/>
    <dgm:cxn modelId="{B0D20232-CC89-F74E-A89C-278D6A012B68}" type="presParOf" srcId="{7803DB40-EBFB-E04C-A756-F6D07DF74A5F}" destId="{268B68D1-7DCF-254D-A914-CDC946B4082E}" srcOrd="2" destOrd="0" presId="urn:microsoft.com/office/officeart/2005/8/layout/list1"/>
    <dgm:cxn modelId="{A2AC0E17-86B0-3245-A24C-D4DB2B85F77C}" type="presParOf" srcId="{7803DB40-EBFB-E04C-A756-F6D07DF74A5F}" destId="{56337358-8E0F-3748-AA0B-B54F6E0F6D38}" srcOrd="3" destOrd="0" presId="urn:microsoft.com/office/officeart/2005/8/layout/list1"/>
    <dgm:cxn modelId="{3C840A57-DD43-0145-B72D-43A04ADE71AA}" type="presParOf" srcId="{7803DB40-EBFB-E04C-A756-F6D07DF74A5F}" destId="{1F4F5952-18E7-AC47-B1DB-BA86511249E6}" srcOrd="4" destOrd="0" presId="urn:microsoft.com/office/officeart/2005/8/layout/list1"/>
    <dgm:cxn modelId="{CB1F3204-CC3C-D44A-A200-1B3172CA80F7}" type="presParOf" srcId="{1F4F5952-18E7-AC47-B1DB-BA86511249E6}" destId="{2BB93C55-C1ED-F741-8121-5DFD43B96D49}" srcOrd="0" destOrd="0" presId="urn:microsoft.com/office/officeart/2005/8/layout/list1"/>
    <dgm:cxn modelId="{249BFFA0-E4AE-B046-9841-5DC9320C572E}" type="presParOf" srcId="{1F4F5952-18E7-AC47-B1DB-BA86511249E6}" destId="{3C08A38C-BAF1-A641-9283-F284B00E6A21}" srcOrd="1" destOrd="0" presId="urn:microsoft.com/office/officeart/2005/8/layout/list1"/>
    <dgm:cxn modelId="{56734DBC-5C8A-C342-B6DE-3B7BCA70AD30}" type="presParOf" srcId="{7803DB40-EBFB-E04C-A756-F6D07DF74A5F}" destId="{F31A32A7-01F1-F643-AC40-37191E65A83B}" srcOrd="5" destOrd="0" presId="urn:microsoft.com/office/officeart/2005/8/layout/list1"/>
    <dgm:cxn modelId="{23824185-B50D-F841-BD35-FD77682309B5}" type="presParOf" srcId="{7803DB40-EBFB-E04C-A756-F6D07DF74A5F}" destId="{0ECD8947-47DA-E048-AB96-8EEBE80A47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2C8F8-CCD2-4E39-9A38-85277CFFB0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E2BE8-B011-48FD-9DD1-7BD4AC384779}">
      <dgm:prSet custT="1"/>
      <dgm:spPr/>
      <dgm:t>
        <a:bodyPr/>
        <a:lstStyle/>
        <a:p>
          <a:r>
            <a:rPr lang="en-US" altLang="zh-CN" sz="2400" b="1" dirty="0"/>
            <a:t>Model</a:t>
          </a:r>
          <a:r>
            <a:rPr lang="zh-CN" altLang="en-US" sz="2400" b="1" dirty="0"/>
            <a:t> </a:t>
          </a:r>
          <a:r>
            <a:rPr lang="en-US" altLang="zh-CN" sz="2400" b="1" dirty="0"/>
            <a:t>Results</a:t>
          </a:r>
          <a:endParaRPr lang="en-US" sz="2400" dirty="0"/>
        </a:p>
      </dgm:t>
    </dgm:pt>
    <dgm:pt modelId="{2D27E23D-EFB8-4B1D-A6BA-80A848A83E93}" type="parTrans" cxnId="{FCDCEDEC-B068-4C4A-9A81-5A6AB5788DBB}">
      <dgm:prSet/>
      <dgm:spPr/>
      <dgm:t>
        <a:bodyPr/>
        <a:lstStyle/>
        <a:p>
          <a:endParaRPr lang="en-US"/>
        </a:p>
      </dgm:t>
    </dgm:pt>
    <dgm:pt modelId="{01B1386F-5F00-4F18-8F9D-BF7A37EAEA1A}" type="sibTrans" cxnId="{FCDCEDEC-B068-4C4A-9A81-5A6AB5788DBB}">
      <dgm:prSet/>
      <dgm:spPr/>
      <dgm:t>
        <a:bodyPr/>
        <a:lstStyle/>
        <a:p>
          <a:endParaRPr lang="en-US"/>
        </a:p>
      </dgm:t>
    </dgm:pt>
    <dgm:pt modelId="{96E4B984-64CD-4D12-9E91-C63C2E7F7087}">
      <dgm:prSet custT="1"/>
      <dgm:spPr/>
      <dgm:t>
        <a:bodyPr/>
        <a:lstStyle/>
        <a:p>
          <a:r>
            <a:rPr lang="en-AU" sz="1600" dirty="0"/>
            <a:t>The model identified </a:t>
          </a:r>
          <a:r>
            <a:rPr lang="en-AU" sz="1600" b="1" dirty="0"/>
            <a:t>13 true drawdown events </a:t>
          </a:r>
          <a:r>
            <a:rPr lang="en-AU" sz="1600" dirty="0"/>
            <a:t>out of 13, with </a:t>
          </a:r>
          <a:r>
            <a:rPr lang="en-AU" sz="1600" b="1" dirty="0"/>
            <a:t>46 false positives</a:t>
          </a:r>
          <a:r>
            <a:rPr lang="en-AU" sz="1600" dirty="0"/>
            <a:t>.</a:t>
          </a:r>
          <a:endParaRPr lang="en-US" sz="1600" dirty="0"/>
        </a:p>
      </dgm:t>
    </dgm:pt>
    <dgm:pt modelId="{C8E84894-B5BC-41DB-AF78-B10D561B6866}" type="parTrans" cxnId="{D9247FCE-224A-4D2D-B70F-FB49D7E4E06A}">
      <dgm:prSet/>
      <dgm:spPr/>
      <dgm:t>
        <a:bodyPr/>
        <a:lstStyle/>
        <a:p>
          <a:endParaRPr lang="en-US"/>
        </a:p>
      </dgm:t>
    </dgm:pt>
    <dgm:pt modelId="{2B0904E1-7DC9-4104-A290-CBFDD1266930}" type="sibTrans" cxnId="{D9247FCE-224A-4D2D-B70F-FB49D7E4E06A}">
      <dgm:prSet/>
      <dgm:spPr/>
      <dgm:t>
        <a:bodyPr/>
        <a:lstStyle/>
        <a:p>
          <a:endParaRPr lang="en-US"/>
        </a:p>
      </dgm:t>
    </dgm:pt>
    <dgm:pt modelId="{4D39712C-8031-4309-A75A-5DB5AC408A46}">
      <dgm:prSet custT="1"/>
      <dgm:spPr/>
      <dgm:t>
        <a:bodyPr/>
        <a:lstStyle/>
        <a:p>
          <a:r>
            <a:rPr lang="en-AU" sz="1600" b="0" dirty="0"/>
            <a:t>Sensitivity (Recall) = 100%, </a:t>
          </a:r>
          <a:r>
            <a:rPr lang="en-AU" sz="1600" dirty="0"/>
            <a:t>ensuring no major drawdown is missed.</a:t>
          </a:r>
          <a:endParaRPr lang="en-US" sz="1600" dirty="0"/>
        </a:p>
      </dgm:t>
    </dgm:pt>
    <dgm:pt modelId="{F62C2E11-203B-409A-86D8-61B6B88CD1E0}" type="parTrans" cxnId="{719BFC81-E830-462E-AD00-0C166630BD78}">
      <dgm:prSet/>
      <dgm:spPr/>
      <dgm:t>
        <a:bodyPr/>
        <a:lstStyle/>
        <a:p>
          <a:endParaRPr lang="en-US"/>
        </a:p>
      </dgm:t>
    </dgm:pt>
    <dgm:pt modelId="{65300DCC-2487-4553-9728-7B83FE238D48}" type="sibTrans" cxnId="{719BFC81-E830-462E-AD00-0C166630BD78}">
      <dgm:prSet/>
      <dgm:spPr/>
      <dgm:t>
        <a:bodyPr/>
        <a:lstStyle/>
        <a:p>
          <a:endParaRPr lang="en-US"/>
        </a:p>
      </dgm:t>
    </dgm:pt>
    <dgm:pt modelId="{9058F975-FB71-4C9E-9291-2B018B405B9D}">
      <dgm:prSet custT="1"/>
      <dgm:spPr/>
      <dgm:t>
        <a:bodyPr/>
        <a:lstStyle/>
        <a:p>
          <a:r>
            <a:rPr lang="en-AU" sz="1600" b="1" dirty="0"/>
            <a:t>Limitation</a:t>
          </a:r>
          <a:r>
            <a:rPr lang="en-AU" sz="1600" dirty="0"/>
            <a:t>: Higher false alarm rate. Can be tuned using decision thresholds or regularization techniques.</a:t>
          </a:r>
          <a:endParaRPr lang="en-US" sz="1600" dirty="0"/>
        </a:p>
      </dgm:t>
    </dgm:pt>
    <dgm:pt modelId="{4334BABE-13C1-4E45-AFB0-3DADB98E5099}" type="parTrans" cxnId="{A8203A86-A61C-4605-A29F-7F7084261690}">
      <dgm:prSet/>
      <dgm:spPr/>
      <dgm:t>
        <a:bodyPr/>
        <a:lstStyle/>
        <a:p>
          <a:endParaRPr lang="en-US"/>
        </a:p>
      </dgm:t>
    </dgm:pt>
    <dgm:pt modelId="{B0023DE3-D5B4-4AA0-81A6-45E183DEB93C}" type="sibTrans" cxnId="{A8203A86-A61C-4605-A29F-7F7084261690}">
      <dgm:prSet/>
      <dgm:spPr/>
      <dgm:t>
        <a:bodyPr/>
        <a:lstStyle/>
        <a:p>
          <a:endParaRPr lang="en-US"/>
        </a:p>
      </dgm:t>
    </dgm:pt>
    <dgm:pt modelId="{BC833080-FCFF-4E87-9318-688811C79760}">
      <dgm:prSet custT="1"/>
      <dgm:spPr/>
      <dgm:t>
        <a:bodyPr/>
        <a:lstStyle/>
        <a:p>
          <a:r>
            <a:rPr lang="en-US" altLang="zh-CN" sz="2400" b="1" dirty="0"/>
            <a:t>Business</a:t>
          </a:r>
          <a:r>
            <a:rPr lang="zh-CN" altLang="en-US" sz="2400" b="1" dirty="0"/>
            <a:t> </a:t>
          </a:r>
          <a:r>
            <a:rPr lang="en-AU" sz="2400" b="1" dirty="0"/>
            <a:t>Insights</a:t>
          </a:r>
          <a:endParaRPr lang="en-US" sz="2400" dirty="0"/>
        </a:p>
      </dgm:t>
    </dgm:pt>
    <dgm:pt modelId="{707021F9-134D-468E-A106-8D48A3C91652}" type="parTrans" cxnId="{8428F5A6-E3D2-42D0-A50B-B01CB35697E6}">
      <dgm:prSet/>
      <dgm:spPr/>
      <dgm:t>
        <a:bodyPr/>
        <a:lstStyle/>
        <a:p>
          <a:endParaRPr lang="en-US"/>
        </a:p>
      </dgm:t>
    </dgm:pt>
    <dgm:pt modelId="{D07A07DF-B611-4819-B1AC-43FC15319DAE}" type="sibTrans" cxnId="{8428F5A6-E3D2-42D0-A50B-B01CB35697E6}">
      <dgm:prSet/>
      <dgm:spPr/>
      <dgm:t>
        <a:bodyPr/>
        <a:lstStyle/>
        <a:p>
          <a:endParaRPr lang="en-US"/>
        </a:p>
      </dgm:t>
    </dgm:pt>
    <dgm:pt modelId="{024489F2-E7B0-435E-B5DA-7809CAD16231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6CD4A7BB-C52E-49B3-941E-F5A2AD9D2746}" type="parTrans" cxnId="{6D9DD584-0FD9-437A-9D6A-F00236E0432B}">
      <dgm:prSet/>
      <dgm:spPr/>
      <dgm:t>
        <a:bodyPr/>
        <a:lstStyle/>
        <a:p>
          <a:endParaRPr lang="en-US"/>
        </a:p>
      </dgm:t>
    </dgm:pt>
    <dgm:pt modelId="{886E5E08-2EB6-4226-ACAB-02145735D539}" type="sibTrans" cxnId="{6D9DD584-0FD9-437A-9D6A-F00236E0432B}">
      <dgm:prSet/>
      <dgm:spPr/>
      <dgm:t>
        <a:bodyPr/>
        <a:lstStyle/>
        <a:p>
          <a:endParaRPr lang="en-US"/>
        </a:p>
      </dgm:t>
    </dgm:pt>
    <dgm:pt modelId="{2EA2887A-1ACD-5E4E-9E41-1EFE3356BE59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Model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Captured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all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drawdowns,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enabling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early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warning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with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confidence.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
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or Cbus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the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model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</a:t>
          </a:r>
          <a:r>
            <a:rPr lang="en-GB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rioritizes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member protection with high sensitivity suitable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.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It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also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supports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A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fiduciary standards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A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proactive and explainable risk mitigation decisions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B6F154E1-6378-0845-87A7-6E8E9BCDDB47}" type="parTrans" cxnId="{86ED5990-8557-A84F-B65B-468209C21F2B}">
      <dgm:prSet/>
      <dgm:spPr/>
      <dgm:t>
        <a:bodyPr/>
        <a:lstStyle/>
        <a:p>
          <a:endParaRPr lang="en-GB"/>
        </a:p>
      </dgm:t>
    </dgm:pt>
    <dgm:pt modelId="{3A9BA9A3-42C3-A745-AF5F-2BC22EFFAF23}" type="sibTrans" cxnId="{86ED5990-8557-A84F-B65B-468209C21F2B}">
      <dgm:prSet/>
      <dgm:spPr/>
      <dgm:t>
        <a:bodyPr/>
        <a:lstStyle/>
        <a:p>
          <a:endParaRPr lang="en-GB"/>
        </a:p>
      </dgm:t>
    </dgm:pt>
    <dgm:pt modelId="{D3F9A59D-0F56-4245-90F7-C755219FA25B}" type="pres">
      <dgm:prSet presAssocID="{E922C8F8-CCD2-4E39-9A38-85277CFFB02F}" presName="linear" presStyleCnt="0">
        <dgm:presLayoutVars>
          <dgm:animLvl val="lvl"/>
          <dgm:resizeHandles val="exact"/>
        </dgm:presLayoutVars>
      </dgm:prSet>
      <dgm:spPr/>
    </dgm:pt>
    <dgm:pt modelId="{8471D62F-DB62-924A-B71D-924BB848AD41}" type="pres">
      <dgm:prSet presAssocID="{4DBE2BE8-B011-48FD-9DD1-7BD4AC384779}" presName="parentText" presStyleLbl="node1" presStyleIdx="0" presStyleCnt="2" custLinFactNeighborX="0" custLinFactNeighborY="-278">
        <dgm:presLayoutVars>
          <dgm:chMax val="0"/>
          <dgm:bulletEnabled val="1"/>
        </dgm:presLayoutVars>
      </dgm:prSet>
      <dgm:spPr/>
    </dgm:pt>
    <dgm:pt modelId="{1FD7D2B4-29B2-554E-8A6D-77D19087CF1B}" type="pres">
      <dgm:prSet presAssocID="{4DBE2BE8-B011-48FD-9DD1-7BD4AC384779}" presName="childText" presStyleLbl="revTx" presStyleIdx="0" presStyleCnt="2">
        <dgm:presLayoutVars>
          <dgm:bulletEnabled val="1"/>
        </dgm:presLayoutVars>
      </dgm:prSet>
      <dgm:spPr/>
    </dgm:pt>
    <dgm:pt modelId="{B48D3D14-4C26-4242-A7CD-176AA542ACE3}" type="pres">
      <dgm:prSet presAssocID="{BC833080-FCFF-4E87-9318-688811C797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71F639-B10A-2D49-BFEA-C819AAC4D40C}" type="pres">
      <dgm:prSet presAssocID="{BC833080-FCFF-4E87-9318-688811C79760}" presName="childText" presStyleLbl="revTx" presStyleIdx="1" presStyleCnt="2" custScaleY="115970">
        <dgm:presLayoutVars>
          <dgm:bulletEnabled val="1"/>
        </dgm:presLayoutVars>
      </dgm:prSet>
      <dgm:spPr/>
    </dgm:pt>
  </dgm:ptLst>
  <dgm:cxnLst>
    <dgm:cxn modelId="{D1FA9908-CBFD-4D4C-9FEB-77F6F3C7B712}" type="presOf" srcId="{4D39712C-8031-4309-A75A-5DB5AC408A46}" destId="{1FD7D2B4-29B2-554E-8A6D-77D19087CF1B}" srcOrd="0" destOrd="1" presId="urn:microsoft.com/office/officeart/2005/8/layout/vList2"/>
    <dgm:cxn modelId="{EEA82031-F720-EE4E-B1CC-A8C80510C57B}" type="presOf" srcId="{96E4B984-64CD-4D12-9E91-C63C2E7F7087}" destId="{1FD7D2B4-29B2-554E-8A6D-77D19087CF1B}" srcOrd="0" destOrd="0" presId="urn:microsoft.com/office/officeart/2005/8/layout/vList2"/>
    <dgm:cxn modelId="{F6FDC347-2DF7-0C40-96A6-556C35924798}" type="presOf" srcId="{BC833080-FCFF-4E87-9318-688811C79760}" destId="{B48D3D14-4C26-4242-A7CD-176AA542ACE3}" srcOrd="0" destOrd="0" presId="urn:microsoft.com/office/officeart/2005/8/layout/vList2"/>
    <dgm:cxn modelId="{719BFC81-E830-462E-AD00-0C166630BD78}" srcId="{4DBE2BE8-B011-48FD-9DD1-7BD4AC384779}" destId="{4D39712C-8031-4309-A75A-5DB5AC408A46}" srcOrd="1" destOrd="0" parTransId="{F62C2E11-203B-409A-86D8-61B6B88CD1E0}" sibTransId="{65300DCC-2487-4553-9728-7B83FE238D48}"/>
    <dgm:cxn modelId="{6D9DD584-0FD9-437A-9D6A-F00236E0432B}" srcId="{BC833080-FCFF-4E87-9318-688811C79760}" destId="{024489F2-E7B0-435E-B5DA-7809CAD16231}" srcOrd="0" destOrd="0" parTransId="{6CD4A7BB-C52E-49B3-941E-F5A2AD9D2746}" sibTransId="{886E5E08-2EB6-4226-ACAB-02145735D539}"/>
    <dgm:cxn modelId="{A8203A86-A61C-4605-A29F-7F7084261690}" srcId="{4DBE2BE8-B011-48FD-9DD1-7BD4AC384779}" destId="{9058F975-FB71-4C9E-9291-2B018B405B9D}" srcOrd="2" destOrd="0" parTransId="{4334BABE-13C1-4E45-AFB0-3DADB98E5099}" sibTransId="{B0023DE3-D5B4-4AA0-81A6-45E183DEB93C}"/>
    <dgm:cxn modelId="{86ED5990-8557-A84F-B65B-468209C21F2B}" srcId="{BC833080-FCFF-4E87-9318-688811C79760}" destId="{2EA2887A-1ACD-5E4E-9E41-1EFE3356BE59}" srcOrd="1" destOrd="0" parTransId="{B6F154E1-6378-0845-87A7-6E8E9BCDDB47}" sibTransId="{3A9BA9A3-42C3-A745-AF5F-2BC22EFFAF23}"/>
    <dgm:cxn modelId="{8428F5A6-E3D2-42D0-A50B-B01CB35697E6}" srcId="{E922C8F8-CCD2-4E39-9A38-85277CFFB02F}" destId="{BC833080-FCFF-4E87-9318-688811C79760}" srcOrd="1" destOrd="0" parTransId="{707021F9-134D-468E-A106-8D48A3C91652}" sibTransId="{D07A07DF-B611-4819-B1AC-43FC15319DAE}"/>
    <dgm:cxn modelId="{6FFF5EB6-213A-AF47-82F4-6279C6ECF136}" type="presOf" srcId="{4DBE2BE8-B011-48FD-9DD1-7BD4AC384779}" destId="{8471D62F-DB62-924A-B71D-924BB848AD41}" srcOrd="0" destOrd="0" presId="urn:microsoft.com/office/officeart/2005/8/layout/vList2"/>
    <dgm:cxn modelId="{D9247FCE-224A-4D2D-B70F-FB49D7E4E06A}" srcId="{4DBE2BE8-B011-48FD-9DD1-7BD4AC384779}" destId="{96E4B984-64CD-4D12-9E91-C63C2E7F7087}" srcOrd="0" destOrd="0" parTransId="{C8E84894-B5BC-41DB-AF78-B10D561B6866}" sibTransId="{2B0904E1-7DC9-4104-A290-CBFDD1266930}"/>
    <dgm:cxn modelId="{589652D1-C01D-F541-8603-648490AB68CE}" type="presOf" srcId="{E922C8F8-CCD2-4E39-9A38-85277CFFB02F}" destId="{D3F9A59D-0F56-4245-90F7-C755219FA25B}" srcOrd="0" destOrd="0" presId="urn:microsoft.com/office/officeart/2005/8/layout/vList2"/>
    <dgm:cxn modelId="{6FA4BCD1-3524-E045-B47B-5FA08ED6B877}" type="presOf" srcId="{024489F2-E7B0-435E-B5DA-7809CAD16231}" destId="{0771F639-B10A-2D49-BFEA-C819AAC4D40C}" srcOrd="0" destOrd="0" presId="urn:microsoft.com/office/officeart/2005/8/layout/vList2"/>
    <dgm:cxn modelId="{DBCD70D7-82BD-3C49-A69F-C83732509FF7}" type="presOf" srcId="{2EA2887A-1ACD-5E4E-9E41-1EFE3356BE59}" destId="{0771F639-B10A-2D49-BFEA-C819AAC4D40C}" srcOrd="0" destOrd="1" presId="urn:microsoft.com/office/officeart/2005/8/layout/vList2"/>
    <dgm:cxn modelId="{39A6A9E1-6CFB-0941-B43F-8A7DBDF63938}" type="presOf" srcId="{9058F975-FB71-4C9E-9291-2B018B405B9D}" destId="{1FD7D2B4-29B2-554E-8A6D-77D19087CF1B}" srcOrd="0" destOrd="2" presId="urn:microsoft.com/office/officeart/2005/8/layout/vList2"/>
    <dgm:cxn modelId="{FCDCEDEC-B068-4C4A-9A81-5A6AB5788DBB}" srcId="{E922C8F8-CCD2-4E39-9A38-85277CFFB02F}" destId="{4DBE2BE8-B011-48FD-9DD1-7BD4AC384779}" srcOrd="0" destOrd="0" parTransId="{2D27E23D-EFB8-4B1D-A6BA-80A848A83E93}" sibTransId="{01B1386F-5F00-4F18-8F9D-BF7A37EAEA1A}"/>
    <dgm:cxn modelId="{52BF46F7-53D4-3444-87BF-8BEB94919A21}" type="presParOf" srcId="{D3F9A59D-0F56-4245-90F7-C755219FA25B}" destId="{8471D62F-DB62-924A-B71D-924BB848AD41}" srcOrd="0" destOrd="0" presId="urn:microsoft.com/office/officeart/2005/8/layout/vList2"/>
    <dgm:cxn modelId="{9A1A176F-9B6F-AB4A-9F3C-84273B1A7324}" type="presParOf" srcId="{D3F9A59D-0F56-4245-90F7-C755219FA25B}" destId="{1FD7D2B4-29B2-554E-8A6D-77D19087CF1B}" srcOrd="1" destOrd="0" presId="urn:microsoft.com/office/officeart/2005/8/layout/vList2"/>
    <dgm:cxn modelId="{08011995-51CD-5542-AF67-E6B6C4C066C5}" type="presParOf" srcId="{D3F9A59D-0F56-4245-90F7-C755219FA25B}" destId="{B48D3D14-4C26-4242-A7CD-176AA542ACE3}" srcOrd="2" destOrd="0" presId="urn:microsoft.com/office/officeart/2005/8/layout/vList2"/>
    <dgm:cxn modelId="{8A3E6CEE-B7F7-C248-80FE-4CA3FA7C9736}" type="presParOf" srcId="{D3F9A59D-0F56-4245-90F7-C755219FA25B}" destId="{0771F639-B10A-2D49-BFEA-C819AAC4D40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22C8F8-CCD2-4E39-9A38-85277CFFB02F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DBE2BE8-B011-48FD-9DD1-7BD4AC384779}">
      <dgm:prSet/>
      <dgm:spPr/>
      <dgm:t>
        <a:bodyPr/>
        <a:lstStyle/>
        <a:p>
          <a:r>
            <a:rPr lang="en-US" altLang="zh-CN" b="1"/>
            <a:t>Model</a:t>
          </a:r>
          <a:r>
            <a:rPr lang="zh-CN" altLang="en-US" b="1"/>
            <a:t> </a:t>
          </a:r>
          <a:r>
            <a:rPr lang="en-US" altLang="zh-CN" b="1"/>
            <a:t>Results</a:t>
          </a:r>
          <a:endParaRPr lang="en-US"/>
        </a:p>
      </dgm:t>
    </dgm:pt>
    <dgm:pt modelId="{2D27E23D-EFB8-4B1D-A6BA-80A848A83E93}" type="parTrans" cxnId="{FCDCEDEC-B068-4C4A-9A81-5A6AB5788DBB}">
      <dgm:prSet/>
      <dgm:spPr/>
      <dgm:t>
        <a:bodyPr/>
        <a:lstStyle/>
        <a:p>
          <a:endParaRPr lang="en-US"/>
        </a:p>
      </dgm:t>
    </dgm:pt>
    <dgm:pt modelId="{01B1386F-5F00-4F18-8F9D-BF7A37EAEA1A}" type="sibTrans" cxnId="{FCDCEDEC-B068-4C4A-9A81-5A6AB5788DBB}">
      <dgm:prSet/>
      <dgm:spPr/>
      <dgm:t>
        <a:bodyPr/>
        <a:lstStyle/>
        <a:p>
          <a:endParaRPr lang="en-US"/>
        </a:p>
      </dgm:t>
    </dgm:pt>
    <dgm:pt modelId="{96E4B984-64CD-4D12-9E91-C63C2E7F7087}">
      <dgm:prSet custT="1"/>
      <dgm:spPr/>
      <dgm:t>
        <a:bodyPr/>
        <a:lstStyle/>
        <a:p>
          <a:r>
            <a:rPr lang="en-AU" sz="1200" b="1" dirty="0"/>
            <a:t>Portfolio </a:t>
          </a:r>
          <a:r>
            <a:rPr lang="en-AU" sz="1200" b="1" dirty="0" err="1"/>
            <a:t>VaR</a:t>
          </a:r>
          <a:r>
            <a:rPr lang="en-AU" sz="1200" b="1" dirty="0"/>
            <a:t> and ES und</a:t>
          </a:r>
          <a:r>
            <a:rPr lang="en-US" altLang="zh-CN" sz="1200" b="1" dirty="0"/>
            <a:t>er</a:t>
          </a:r>
          <a:r>
            <a:rPr lang="zh-CN" altLang="en-US" sz="1200" b="1" dirty="0"/>
            <a:t> </a:t>
          </a:r>
          <a:r>
            <a:rPr lang="en-US" altLang="zh-CN" sz="1200" b="1" dirty="0"/>
            <a:t>95%</a:t>
          </a:r>
          <a:r>
            <a:rPr lang="zh-CN" altLang="en-US" sz="1200" b="1" dirty="0"/>
            <a:t> </a:t>
          </a:r>
          <a:r>
            <a:rPr lang="en-AU" sz="1200" b="1" dirty="0"/>
            <a:t>confidence level </a:t>
          </a:r>
          <a:endParaRPr lang="en-US" sz="1200" dirty="0"/>
        </a:p>
      </dgm:t>
    </dgm:pt>
    <dgm:pt modelId="{C8E84894-B5BC-41DB-AF78-B10D561B6866}" type="parTrans" cxnId="{D9247FCE-224A-4D2D-B70F-FB49D7E4E06A}">
      <dgm:prSet/>
      <dgm:spPr/>
      <dgm:t>
        <a:bodyPr/>
        <a:lstStyle/>
        <a:p>
          <a:endParaRPr lang="en-US"/>
        </a:p>
      </dgm:t>
    </dgm:pt>
    <dgm:pt modelId="{2B0904E1-7DC9-4104-A290-CBFDD1266930}" type="sibTrans" cxnId="{D9247FCE-224A-4D2D-B70F-FB49D7E4E06A}">
      <dgm:prSet/>
      <dgm:spPr/>
      <dgm:t>
        <a:bodyPr/>
        <a:lstStyle/>
        <a:p>
          <a:endParaRPr lang="en-US"/>
        </a:p>
      </dgm:t>
    </dgm:pt>
    <dgm:pt modelId="{BC833080-FCFF-4E87-9318-688811C79760}">
      <dgm:prSet/>
      <dgm:spPr/>
      <dgm:t>
        <a:bodyPr/>
        <a:lstStyle/>
        <a:p>
          <a:r>
            <a:rPr lang="en-US" altLang="zh-CN" b="1"/>
            <a:t>Business</a:t>
          </a:r>
          <a:r>
            <a:rPr lang="zh-CN" altLang="en-US" b="1"/>
            <a:t> </a:t>
          </a:r>
          <a:r>
            <a:rPr lang="en-AU" b="1"/>
            <a:t>Insights</a:t>
          </a:r>
          <a:endParaRPr lang="en-US"/>
        </a:p>
      </dgm:t>
    </dgm:pt>
    <dgm:pt modelId="{707021F9-134D-468E-A106-8D48A3C91652}" type="parTrans" cxnId="{8428F5A6-E3D2-42D0-A50B-B01CB35697E6}">
      <dgm:prSet/>
      <dgm:spPr/>
      <dgm:t>
        <a:bodyPr/>
        <a:lstStyle/>
        <a:p>
          <a:endParaRPr lang="en-US"/>
        </a:p>
      </dgm:t>
    </dgm:pt>
    <dgm:pt modelId="{D07A07DF-B611-4819-B1AC-43FC15319DAE}" type="sibTrans" cxnId="{8428F5A6-E3D2-42D0-A50B-B01CB35697E6}">
      <dgm:prSet/>
      <dgm:spPr/>
      <dgm:t>
        <a:bodyPr/>
        <a:lstStyle/>
        <a:p>
          <a:endParaRPr lang="en-US"/>
        </a:p>
      </dgm:t>
    </dgm:pt>
    <dgm:pt modelId="{024489F2-E7B0-435E-B5DA-7809CAD16231}">
      <dgm:prSet custT="1"/>
      <dgm:spPr/>
      <dgm:t>
        <a:bodyPr/>
        <a:lstStyle/>
        <a:p>
          <a:pPr marL="171450" lvl="1" indent="-171450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kern="1200" dirty="0">
              <a:latin typeface="+mn-lt"/>
              <a:ea typeface="+mn-ea"/>
              <a:cs typeface="+mn-cs"/>
            </a:rPr>
            <a:t>• Portfolio </a:t>
          </a:r>
          <a:r>
            <a:rPr lang="en-GB" sz="1600" b="0" kern="1200" dirty="0" err="1">
              <a:latin typeface="+mn-lt"/>
              <a:ea typeface="+mn-ea"/>
              <a:cs typeface="+mn-cs"/>
            </a:rPr>
            <a:t>VaR</a:t>
          </a:r>
          <a:r>
            <a:rPr lang="en-GB" sz="1600" b="0" kern="1200" dirty="0">
              <a:latin typeface="+mn-lt"/>
              <a:ea typeface="+mn-ea"/>
              <a:cs typeface="+mn-cs"/>
            </a:rPr>
            <a:t> &lt; Single ETF </a:t>
          </a:r>
          <a:r>
            <a:rPr lang="en-GB" sz="1600" b="0" kern="1200" dirty="0" err="1">
              <a:latin typeface="+mn-lt"/>
              <a:ea typeface="+mn-ea"/>
              <a:cs typeface="+mn-cs"/>
            </a:rPr>
            <a:t>VaR</a:t>
          </a:r>
          <a:r>
            <a:rPr lang="en-GB" sz="1600" b="0" kern="1200" dirty="0">
              <a:latin typeface="+mn-lt"/>
              <a:ea typeface="+mn-ea"/>
              <a:cs typeface="+mn-cs"/>
            </a:rPr>
            <a:t> across all methods</a:t>
          </a:r>
          <a:r>
            <a:rPr lang="en-US" altLang="zh-CN" sz="1600" b="0" kern="1200" dirty="0">
              <a:latin typeface="+mn-lt"/>
              <a:ea typeface="+mn-ea"/>
              <a:cs typeface="+mn-cs"/>
            </a:rPr>
            <a:t>,</a:t>
          </a:r>
          <a:r>
            <a:rPr lang="zh-CN" altLang="en-US" sz="1600" b="0" kern="1200" dirty="0">
              <a:latin typeface="+mn-lt"/>
              <a:ea typeface="+mn-ea"/>
              <a:cs typeface="+mn-cs"/>
            </a:rPr>
            <a:t> </a:t>
          </a:r>
          <a:r>
            <a:rPr lang="en-US" altLang="zh-CN" sz="1600" b="0" kern="1200" dirty="0">
              <a:latin typeface="+mn-lt"/>
              <a:ea typeface="+mn-ea"/>
              <a:cs typeface="+mn-cs"/>
            </a:rPr>
            <a:t>which</a:t>
          </a:r>
          <a:r>
            <a:rPr lang="zh-CN" altLang="en-US" sz="1600" b="0" kern="1200" dirty="0">
              <a:latin typeface="+mn-lt"/>
              <a:ea typeface="+mn-ea"/>
              <a:cs typeface="+mn-cs"/>
            </a:rPr>
            <a:t> </a:t>
          </a:r>
          <a:r>
            <a:rPr lang="en-GB" sz="1600" b="0" kern="1200" dirty="0">
              <a:latin typeface="+mn-lt"/>
              <a:ea typeface="+mn-ea"/>
              <a:cs typeface="+mn-cs"/>
            </a:rPr>
            <a:t>demonstrates effective diversification.  
• Confirms the portfolio is not overly exposed to any single risk factor.  
• Annualized risk metrics provide long-term insights aligned with superannuation governance and capital oversight.  </a:t>
          </a:r>
          <a:r>
            <a:rPr lang="en-GB" sz="1600" b="0" kern="1200" dirty="0">
              <a:latin typeface="Calibri"/>
              <a:ea typeface="+mn-ea"/>
              <a:cs typeface="+mn-cs"/>
            </a:rPr>
            <a:t>
</a:t>
          </a:r>
          <a:endParaRPr lang="en-US" sz="1600" b="0" kern="1200" dirty="0">
            <a:latin typeface="Calibri"/>
            <a:ea typeface="+mn-ea"/>
            <a:cs typeface="+mn-cs"/>
          </a:endParaRPr>
        </a:p>
      </dgm:t>
    </dgm:pt>
    <dgm:pt modelId="{6CD4A7BB-C52E-49B3-941E-F5A2AD9D2746}" type="parTrans" cxnId="{6D9DD584-0FD9-437A-9D6A-F00236E0432B}">
      <dgm:prSet/>
      <dgm:spPr/>
      <dgm:t>
        <a:bodyPr/>
        <a:lstStyle/>
        <a:p>
          <a:endParaRPr lang="en-US"/>
        </a:p>
      </dgm:t>
    </dgm:pt>
    <dgm:pt modelId="{886E5E08-2EB6-4226-ACAB-02145735D539}" type="sibTrans" cxnId="{6D9DD584-0FD9-437A-9D6A-F00236E0432B}">
      <dgm:prSet/>
      <dgm:spPr/>
      <dgm:t>
        <a:bodyPr/>
        <a:lstStyle/>
        <a:p>
          <a:endParaRPr lang="en-US"/>
        </a:p>
      </dgm:t>
    </dgm:pt>
    <dgm:pt modelId="{4DF02435-F813-6843-ACDC-E1ED4C8E5364}">
      <dgm:prSet custT="1"/>
      <dgm:spPr/>
      <dgm:t>
        <a:bodyPr/>
        <a:lstStyle/>
        <a:p>
          <a:r>
            <a:rPr lang="en-AU" sz="1200" dirty="0"/>
            <a:t>Parametric </a:t>
          </a:r>
          <a:r>
            <a:rPr lang="en-AU" sz="1200" dirty="0" err="1"/>
            <a:t>VaR</a:t>
          </a:r>
          <a:r>
            <a:rPr lang="en-AU" sz="1200" dirty="0"/>
            <a:t> : -0.0118 </a:t>
          </a:r>
          <a:r>
            <a:rPr lang="en-US" sz="1200" dirty="0"/>
            <a:t>→</a:t>
          </a:r>
          <a:r>
            <a:rPr lang="zh-CN" altLang="en-US" sz="1200" dirty="0"/>
            <a:t> </a:t>
          </a:r>
          <a:r>
            <a:rPr lang="en-AU" sz="1200" dirty="0"/>
            <a:t>Annualized:</a:t>
          </a:r>
          <a:r>
            <a:rPr lang="zh-CN" altLang="en-US" sz="1200" dirty="0"/>
            <a:t> </a:t>
          </a:r>
          <a:r>
            <a:rPr lang="en-AU" sz="1200" b="1" dirty="0"/>
            <a:t>18.76%</a:t>
          </a:r>
        </a:p>
      </dgm:t>
    </dgm:pt>
    <dgm:pt modelId="{1ACEE06C-6577-944D-9642-F7912D5C9D49}" type="parTrans" cxnId="{3DB0BC74-B1C9-C148-9689-A56C2C6B7CEC}">
      <dgm:prSet/>
      <dgm:spPr/>
      <dgm:t>
        <a:bodyPr/>
        <a:lstStyle/>
        <a:p>
          <a:endParaRPr lang="en-GB"/>
        </a:p>
      </dgm:t>
    </dgm:pt>
    <dgm:pt modelId="{545106AD-A622-4147-AFEC-023CF4497098}" type="sibTrans" cxnId="{3DB0BC74-B1C9-C148-9689-A56C2C6B7CEC}">
      <dgm:prSet/>
      <dgm:spPr/>
      <dgm:t>
        <a:bodyPr/>
        <a:lstStyle/>
        <a:p>
          <a:endParaRPr lang="en-GB"/>
        </a:p>
      </dgm:t>
    </dgm:pt>
    <dgm:pt modelId="{320020D6-1C18-5E4C-A62C-CC80EE8AF9EA}">
      <dgm:prSet custT="1"/>
      <dgm:spPr/>
      <dgm:t>
        <a:bodyPr/>
        <a:lstStyle/>
        <a:p>
          <a:r>
            <a:rPr lang="en-AU" sz="1200" dirty="0"/>
            <a:t>Historical </a:t>
          </a:r>
          <a:r>
            <a:rPr lang="en-AU" sz="1200" dirty="0" err="1"/>
            <a:t>VaR</a:t>
          </a:r>
          <a:r>
            <a:rPr lang="en-AU" sz="1200" dirty="0"/>
            <a:t> : -0.0076 </a:t>
          </a:r>
        </a:p>
      </dgm:t>
    </dgm:pt>
    <dgm:pt modelId="{5FDBB35B-E213-3545-A243-61F4D54F05C1}" type="parTrans" cxnId="{1457BCD0-5CE9-D94D-963C-F6BE33F6A366}">
      <dgm:prSet/>
      <dgm:spPr/>
      <dgm:t>
        <a:bodyPr/>
        <a:lstStyle/>
        <a:p>
          <a:endParaRPr lang="en-GB"/>
        </a:p>
      </dgm:t>
    </dgm:pt>
    <dgm:pt modelId="{F77B7B8A-5EE4-7F4A-AA72-CA75AB5D32D7}" type="sibTrans" cxnId="{1457BCD0-5CE9-D94D-963C-F6BE33F6A366}">
      <dgm:prSet/>
      <dgm:spPr/>
      <dgm:t>
        <a:bodyPr/>
        <a:lstStyle/>
        <a:p>
          <a:endParaRPr lang="en-GB"/>
        </a:p>
      </dgm:t>
    </dgm:pt>
    <dgm:pt modelId="{697C75EF-E746-434B-B1B6-FAE83C6BD5BE}">
      <dgm:prSet custT="1"/>
      <dgm:spPr/>
      <dgm:t>
        <a:bodyPr/>
        <a:lstStyle/>
        <a:p>
          <a:r>
            <a:rPr lang="en-AU" sz="1200"/>
            <a:t>Monte Carlo VaR : -0.0077 </a:t>
          </a:r>
          <a:endParaRPr lang="en-AU" sz="1200" dirty="0"/>
        </a:p>
      </dgm:t>
    </dgm:pt>
    <dgm:pt modelId="{125920CB-4CA7-8F41-93D9-89A196EB5B39}" type="parTrans" cxnId="{C0996591-7D83-4E49-A4EF-B8C22C1324F1}">
      <dgm:prSet/>
      <dgm:spPr/>
      <dgm:t>
        <a:bodyPr/>
        <a:lstStyle/>
        <a:p>
          <a:endParaRPr lang="en-GB"/>
        </a:p>
      </dgm:t>
    </dgm:pt>
    <dgm:pt modelId="{004F67C7-5EEB-4B49-9EEF-C77AB9A5142D}" type="sibTrans" cxnId="{C0996591-7D83-4E49-A4EF-B8C22C1324F1}">
      <dgm:prSet/>
      <dgm:spPr/>
      <dgm:t>
        <a:bodyPr/>
        <a:lstStyle/>
        <a:p>
          <a:endParaRPr lang="en-GB"/>
        </a:p>
      </dgm:t>
    </dgm:pt>
    <dgm:pt modelId="{56A1BA5A-0E2A-7A40-9CCD-31A901BF4FAF}">
      <dgm:prSet custT="1"/>
      <dgm:spPr/>
      <dgm:t>
        <a:bodyPr/>
        <a:lstStyle/>
        <a:p>
          <a:r>
            <a:rPr lang="en-AU" sz="1200"/>
            <a:t>Expected Shortfall : -0.0108</a:t>
          </a:r>
          <a:endParaRPr lang="en-AU" sz="1200" dirty="0"/>
        </a:p>
      </dgm:t>
    </dgm:pt>
    <dgm:pt modelId="{5EA31F60-D604-7B49-8589-97CAE50DAFA3}" type="parTrans" cxnId="{0D9837F8-2062-C140-B433-4FCD278211DD}">
      <dgm:prSet/>
      <dgm:spPr/>
      <dgm:t>
        <a:bodyPr/>
        <a:lstStyle/>
        <a:p>
          <a:endParaRPr lang="en-GB"/>
        </a:p>
      </dgm:t>
    </dgm:pt>
    <dgm:pt modelId="{55803E39-B0B4-C347-AC3F-91D30C7DFE3B}" type="sibTrans" cxnId="{0D9837F8-2062-C140-B433-4FCD278211DD}">
      <dgm:prSet/>
      <dgm:spPr/>
      <dgm:t>
        <a:bodyPr/>
        <a:lstStyle/>
        <a:p>
          <a:endParaRPr lang="en-GB"/>
        </a:p>
      </dgm:t>
    </dgm:pt>
    <dgm:pt modelId="{3B6ED66F-5571-6E4A-8082-8940F2C93E0D}">
      <dgm:prSet custT="1"/>
      <dgm:spPr/>
      <dgm:t>
        <a:bodyPr/>
        <a:lstStyle/>
        <a:p>
          <a:r>
            <a:rPr lang="en-AU" sz="1200"/>
            <a:t>Annualized Parametric VaR: 18.76%</a:t>
          </a:r>
          <a:endParaRPr lang="en-AU" sz="1200" dirty="0"/>
        </a:p>
      </dgm:t>
    </dgm:pt>
    <dgm:pt modelId="{09A43CBB-8FB9-8F49-87D8-19718D78F0A6}" type="parTrans" cxnId="{6F8C65D4-4BA5-B448-979C-678C6F6C1890}">
      <dgm:prSet/>
      <dgm:spPr/>
      <dgm:t>
        <a:bodyPr/>
        <a:lstStyle/>
        <a:p>
          <a:endParaRPr lang="en-GB"/>
        </a:p>
      </dgm:t>
    </dgm:pt>
    <dgm:pt modelId="{1C9635A8-C8EF-354A-B794-B3217FC84D05}" type="sibTrans" cxnId="{6F8C65D4-4BA5-B448-979C-678C6F6C1890}">
      <dgm:prSet/>
      <dgm:spPr/>
      <dgm:t>
        <a:bodyPr/>
        <a:lstStyle/>
        <a:p>
          <a:endParaRPr lang="en-GB"/>
        </a:p>
      </dgm:t>
    </dgm:pt>
    <dgm:pt modelId="{6C0E598E-D4AB-5E4E-894B-19C939F5C21A}">
      <dgm:prSet custT="1"/>
      <dgm:spPr/>
      <dgm:t>
        <a:bodyPr/>
        <a:lstStyle/>
        <a:p>
          <a:endParaRPr lang="en-AU" sz="1200" dirty="0"/>
        </a:p>
      </dgm:t>
    </dgm:pt>
    <dgm:pt modelId="{B1AA1920-1CAE-0C47-B91D-8D7CF8D608BD}" type="parTrans" cxnId="{2B02ABB1-22F0-3E41-B54C-FAF2DED45EDD}">
      <dgm:prSet/>
      <dgm:spPr/>
      <dgm:t>
        <a:bodyPr/>
        <a:lstStyle/>
        <a:p>
          <a:endParaRPr lang="en-GB"/>
        </a:p>
      </dgm:t>
    </dgm:pt>
    <dgm:pt modelId="{D825BA11-3B0B-CA43-9C28-514EEDD6BE41}" type="sibTrans" cxnId="{2B02ABB1-22F0-3E41-B54C-FAF2DED45EDD}">
      <dgm:prSet/>
      <dgm:spPr/>
      <dgm:t>
        <a:bodyPr/>
        <a:lstStyle/>
        <a:p>
          <a:endParaRPr lang="en-GB"/>
        </a:p>
      </dgm:t>
    </dgm:pt>
    <dgm:pt modelId="{AD0A6D60-3745-4A4F-AE12-DF1F90D1B4B3}">
      <dgm:prSet custT="1"/>
      <dgm:spPr/>
      <dgm:t>
        <a:bodyPr/>
        <a:lstStyle/>
        <a:p>
          <a:r>
            <a:rPr lang="en-AU" sz="1200" b="1" dirty="0"/>
            <a:t>S</a:t>
          </a:r>
          <a:r>
            <a:rPr lang="en-US" altLang="zh-CN" sz="1200" b="1" dirty="0"/>
            <a:t>ingle</a:t>
          </a:r>
          <a:r>
            <a:rPr lang="zh-CN" altLang="en-US" sz="1200" b="1" dirty="0"/>
            <a:t> </a:t>
          </a:r>
          <a:r>
            <a:rPr lang="en-US" altLang="zh-CN" sz="1200" b="1" dirty="0"/>
            <a:t>ETF</a:t>
          </a:r>
          <a:r>
            <a:rPr lang="zh-CN" altLang="en-US" sz="1200" b="1" dirty="0"/>
            <a:t> </a:t>
          </a:r>
          <a:r>
            <a:rPr lang="en-US" altLang="zh-CN" sz="1200" b="1" dirty="0"/>
            <a:t>(IVV)</a:t>
          </a:r>
          <a:r>
            <a:rPr lang="zh-CN" altLang="en-US" sz="1200" b="1" dirty="0"/>
            <a:t> </a:t>
          </a:r>
          <a:r>
            <a:rPr lang="en-AU" sz="1200" b="1" dirty="0" err="1"/>
            <a:t>VaR</a:t>
          </a:r>
          <a:r>
            <a:rPr lang="en-AU" sz="1200" b="1" dirty="0"/>
            <a:t> and ES</a:t>
          </a:r>
          <a:r>
            <a:rPr lang="zh-CN" altLang="en-US" sz="1200" b="1" dirty="0"/>
            <a:t> </a:t>
          </a:r>
          <a:r>
            <a:rPr lang="en-AU" sz="1200" b="1" dirty="0"/>
            <a:t>und</a:t>
          </a:r>
          <a:r>
            <a:rPr lang="en-US" altLang="zh-CN" sz="1200" b="1" dirty="0"/>
            <a:t>er</a:t>
          </a:r>
          <a:r>
            <a:rPr lang="zh-CN" altLang="en-US" sz="1200" b="1" dirty="0"/>
            <a:t> </a:t>
          </a:r>
          <a:r>
            <a:rPr lang="en-US" altLang="zh-CN" sz="1200" b="1" dirty="0"/>
            <a:t>95%</a:t>
          </a:r>
          <a:r>
            <a:rPr lang="zh-CN" altLang="en-US" sz="1200" b="1" dirty="0"/>
            <a:t> </a:t>
          </a:r>
          <a:r>
            <a:rPr lang="en-AU" sz="1200" b="1" dirty="0"/>
            <a:t>confidence level </a:t>
          </a:r>
        </a:p>
      </dgm:t>
    </dgm:pt>
    <dgm:pt modelId="{5B4348BC-6438-984F-89CE-22DEB6414BA8}" type="parTrans" cxnId="{17DF7447-DA59-7947-B4EE-A8F34A01DE3E}">
      <dgm:prSet/>
      <dgm:spPr/>
      <dgm:t>
        <a:bodyPr/>
        <a:lstStyle/>
        <a:p>
          <a:endParaRPr lang="en-GB"/>
        </a:p>
      </dgm:t>
    </dgm:pt>
    <dgm:pt modelId="{FAB0DA67-3DF5-804C-8EA2-CCAB5F1986E2}" type="sibTrans" cxnId="{17DF7447-DA59-7947-B4EE-A8F34A01DE3E}">
      <dgm:prSet/>
      <dgm:spPr/>
      <dgm:t>
        <a:bodyPr/>
        <a:lstStyle/>
        <a:p>
          <a:endParaRPr lang="en-GB"/>
        </a:p>
      </dgm:t>
    </dgm:pt>
    <dgm:pt modelId="{FF533B7D-F8D8-E749-ACC1-4EB1A0A8B3BF}">
      <dgm:prSet custT="1"/>
      <dgm:spPr/>
      <dgm:t>
        <a:bodyPr/>
        <a:lstStyle/>
        <a:p>
          <a:r>
            <a:rPr lang="en-AU" sz="1200"/>
            <a:t>Parametric VaR : -0.0175 </a:t>
          </a:r>
          <a:endParaRPr lang="en-AU" sz="1200" dirty="0"/>
        </a:p>
      </dgm:t>
    </dgm:pt>
    <dgm:pt modelId="{7B1FC560-6281-EF49-8421-0F3774FD7EF5}" type="parTrans" cxnId="{CCF227C7-8A28-2A4A-A487-6012986D5F35}">
      <dgm:prSet/>
      <dgm:spPr/>
      <dgm:t>
        <a:bodyPr/>
        <a:lstStyle/>
        <a:p>
          <a:endParaRPr lang="en-GB"/>
        </a:p>
      </dgm:t>
    </dgm:pt>
    <dgm:pt modelId="{58CF2ABE-C546-5A46-9F35-FAF9AA4948B1}" type="sibTrans" cxnId="{CCF227C7-8A28-2A4A-A487-6012986D5F35}">
      <dgm:prSet/>
      <dgm:spPr/>
      <dgm:t>
        <a:bodyPr/>
        <a:lstStyle/>
        <a:p>
          <a:endParaRPr lang="en-GB"/>
        </a:p>
      </dgm:t>
    </dgm:pt>
    <dgm:pt modelId="{0CBB9479-047C-1B45-B9D7-7991A370279C}">
      <dgm:prSet custT="1"/>
      <dgm:spPr/>
      <dgm:t>
        <a:bodyPr/>
        <a:lstStyle/>
        <a:p>
          <a:r>
            <a:rPr lang="en-AU" sz="1200" dirty="0"/>
            <a:t>Historical </a:t>
          </a:r>
          <a:r>
            <a:rPr lang="en-AU" sz="1200" dirty="0" err="1"/>
            <a:t>VaR</a:t>
          </a:r>
          <a:r>
            <a:rPr lang="en-AU" sz="1200" dirty="0"/>
            <a:t> : -0.0172 </a:t>
          </a:r>
        </a:p>
      </dgm:t>
    </dgm:pt>
    <dgm:pt modelId="{C30DFCBB-EA4D-7D40-B213-53E3483572DD}" type="parTrans" cxnId="{63D53EFE-CD2F-4241-85ED-CC02B90FD560}">
      <dgm:prSet/>
      <dgm:spPr/>
      <dgm:t>
        <a:bodyPr/>
        <a:lstStyle/>
        <a:p>
          <a:endParaRPr lang="en-GB"/>
        </a:p>
      </dgm:t>
    </dgm:pt>
    <dgm:pt modelId="{82239119-35E5-594C-A277-437509BDEC53}" type="sibTrans" cxnId="{63D53EFE-CD2F-4241-85ED-CC02B90FD560}">
      <dgm:prSet/>
      <dgm:spPr/>
      <dgm:t>
        <a:bodyPr/>
        <a:lstStyle/>
        <a:p>
          <a:endParaRPr lang="en-GB"/>
        </a:p>
      </dgm:t>
    </dgm:pt>
    <dgm:pt modelId="{2349776F-DA43-9247-86EB-7F55A7A05EF8}">
      <dgm:prSet custT="1"/>
      <dgm:spPr/>
      <dgm:t>
        <a:bodyPr/>
        <a:lstStyle/>
        <a:p>
          <a:r>
            <a:rPr lang="en-AU" sz="1200" dirty="0"/>
            <a:t>Monte Carlo </a:t>
          </a:r>
          <a:r>
            <a:rPr lang="en-AU" sz="1200" dirty="0" err="1"/>
            <a:t>VaR</a:t>
          </a:r>
          <a:r>
            <a:rPr lang="en-AU" sz="1200" dirty="0"/>
            <a:t> : -0.0176 </a:t>
          </a:r>
        </a:p>
      </dgm:t>
    </dgm:pt>
    <dgm:pt modelId="{986206BE-9C90-1B4D-89FB-22D2468B42FE}" type="parTrans" cxnId="{99D5D722-3EBE-8844-AAC9-A16F4176BA7B}">
      <dgm:prSet/>
      <dgm:spPr/>
      <dgm:t>
        <a:bodyPr/>
        <a:lstStyle/>
        <a:p>
          <a:endParaRPr lang="en-GB"/>
        </a:p>
      </dgm:t>
    </dgm:pt>
    <dgm:pt modelId="{1571C234-E74C-274E-A293-B4B4AEB1DDA4}" type="sibTrans" cxnId="{99D5D722-3EBE-8844-AAC9-A16F4176BA7B}">
      <dgm:prSet/>
      <dgm:spPr/>
      <dgm:t>
        <a:bodyPr/>
        <a:lstStyle/>
        <a:p>
          <a:endParaRPr lang="en-GB"/>
        </a:p>
      </dgm:t>
    </dgm:pt>
    <dgm:pt modelId="{FBECFE9C-3A02-7D42-8BC7-DB95245B2D6C}">
      <dgm:prSet custT="1"/>
      <dgm:spPr/>
      <dgm:t>
        <a:bodyPr/>
        <a:lstStyle/>
        <a:p>
          <a:r>
            <a:rPr lang="en-AU" sz="1200" dirty="0"/>
            <a:t>Expected Shortfall : -0.0256</a:t>
          </a:r>
          <a:endParaRPr lang="en-US" sz="1200" dirty="0"/>
        </a:p>
      </dgm:t>
    </dgm:pt>
    <dgm:pt modelId="{DF9DFF5A-796C-C248-8A67-0B9A286A0CFE}" type="parTrans" cxnId="{8A2F4646-6E7A-0141-9AA9-0196C5A69ACA}">
      <dgm:prSet/>
      <dgm:spPr/>
      <dgm:t>
        <a:bodyPr/>
        <a:lstStyle/>
        <a:p>
          <a:endParaRPr lang="en-GB"/>
        </a:p>
      </dgm:t>
    </dgm:pt>
    <dgm:pt modelId="{179E5374-F0D7-8143-B02F-95B51AF5BD86}" type="sibTrans" cxnId="{8A2F4646-6E7A-0141-9AA9-0196C5A69ACA}">
      <dgm:prSet/>
      <dgm:spPr/>
      <dgm:t>
        <a:bodyPr/>
        <a:lstStyle/>
        <a:p>
          <a:endParaRPr lang="en-GB"/>
        </a:p>
      </dgm:t>
    </dgm:pt>
    <dgm:pt modelId="{719D5A42-CF0C-2745-B428-B44DB2FD538E}" type="pres">
      <dgm:prSet presAssocID="{E922C8F8-CCD2-4E39-9A38-85277CFFB02F}" presName="Name0" presStyleCnt="0">
        <dgm:presLayoutVars>
          <dgm:dir/>
          <dgm:animLvl val="lvl"/>
          <dgm:resizeHandles val="exact"/>
        </dgm:presLayoutVars>
      </dgm:prSet>
      <dgm:spPr/>
    </dgm:pt>
    <dgm:pt modelId="{0B82C24D-7E7D-8A44-8E3B-42D12C9F77A0}" type="pres">
      <dgm:prSet presAssocID="{4DBE2BE8-B011-48FD-9DD1-7BD4AC384779}" presName="composite" presStyleCnt="0"/>
      <dgm:spPr/>
    </dgm:pt>
    <dgm:pt modelId="{67667A42-A8EC-2D48-A6FC-287CAAA7C0B9}" type="pres">
      <dgm:prSet presAssocID="{4DBE2BE8-B011-48FD-9DD1-7BD4AC384779}" presName="parTx" presStyleLbl="alignNode1" presStyleIdx="0" presStyleCnt="2">
        <dgm:presLayoutVars>
          <dgm:chMax val="0"/>
          <dgm:chPref val="0"/>
        </dgm:presLayoutVars>
      </dgm:prSet>
      <dgm:spPr/>
    </dgm:pt>
    <dgm:pt modelId="{36307645-D13E-5842-809C-67DA5AC6FE29}" type="pres">
      <dgm:prSet presAssocID="{4DBE2BE8-B011-48FD-9DD1-7BD4AC384779}" presName="desTx" presStyleLbl="alignAccFollowNode1" presStyleIdx="0" presStyleCnt="2">
        <dgm:presLayoutVars/>
      </dgm:prSet>
      <dgm:spPr/>
    </dgm:pt>
    <dgm:pt modelId="{5C6635B1-3085-F449-A652-3C3EF20F1EA9}" type="pres">
      <dgm:prSet presAssocID="{01B1386F-5F00-4F18-8F9D-BF7A37EAEA1A}" presName="space" presStyleCnt="0"/>
      <dgm:spPr/>
    </dgm:pt>
    <dgm:pt modelId="{64EA33F4-B6AC-6140-AED6-482967031EC4}" type="pres">
      <dgm:prSet presAssocID="{BC833080-FCFF-4E87-9318-688811C79760}" presName="composite" presStyleCnt="0"/>
      <dgm:spPr/>
    </dgm:pt>
    <dgm:pt modelId="{2081AD2E-18E9-6844-A307-4D3161BA4961}" type="pres">
      <dgm:prSet presAssocID="{BC833080-FCFF-4E87-9318-688811C79760}" presName="parTx" presStyleLbl="alignNode1" presStyleIdx="1" presStyleCnt="2">
        <dgm:presLayoutVars>
          <dgm:chMax val="0"/>
          <dgm:chPref val="0"/>
        </dgm:presLayoutVars>
      </dgm:prSet>
      <dgm:spPr/>
    </dgm:pt>
    <dgm:pt modelId="{1B2E7B51-2167-544E-B835-D08CA17B287E}" type="pres">
      <dgm:prSet presAssocID="{BC833080-FCFF-4E87-9318-688811C79760}" presName="desTx" presStyleLbl="alignAccFollowNode1" presStyleIdx="1" presStyleCnt="2">
        <dgm:presLayoutVars/>
      </dgm:prSet>
      <dgm:spPr/>
    </dgm:pt>
  </dgm:ptLst>
  <dgm:cxnLst>
    <dgm:cxn modelId="{8A7D2D0B-614E-F34C-803B-703C949E2FEB}" type="presOf" srcId="{4DBE2BE8-B011-48FD-9DD1-7BD4AC384779}" destId="{67667A42-A8EC-2D48-A6FC-287CAAA7C0B9}" srcOrd="0" destOrd="0" presId="urn:microsoft.com/office/officeart/2016/7/layout/ChevronBlockProcess"/>
    <dgm:cxn modelId="{F64B7215-C984-D647-A3D3-3AAE95934F83}" type="presOf" srcId="{0CBB9479-047C-1B45-B9D7-7991A370279C}" destId="{36307645-D13E-5842-809C-67DA5AC6FE29}" srcOrd="0" destOrd="9" presId="urn:microsoft.com/office/officeart/2016/7/layout/ChevronBlockProcess"/>
    <dgm:cxn modelId="{FB3A3717-3FE3-964E-82B4-8C1F4C0F8CBF}" type="presOf" srcId="{024489F2-E7B0-435E-B5DA-7809CAD16231}" destId="{1B2E7B51-2167-544E-B835-D08CA17B287E}" srcOrd="0" destOrd="0" presId="urn:microsoft.com/office/officeart/2016/7/layout/ChevronBlockProcess"/>
    <dgm:cxn modelId="{628F9B1E-D73A-E249-AD2A-BABF411E28EE}" type="presOf" srcId="{96E4B984-64CD-4D12-9E91-C63C2E7F7087}" destId="{36307645-D13E-5842-809C-67DA5AC6FE29}" srcOrd="0" destOrd="0" presId="urn:microsoft.com/office/officeart/2016/7/layout/ChevronBlockProcess"/>
    <dgm:cxn modelId="{99D5D722-3EBE-8844-AAC9-A16F4176BA7B}" srcId="{AD0A6D60-3745-4A4F-AE12-DF1F90D1B4B3}" destId="{2349776F-DA43-9247-86EB-7F55A7A05EF8}" srcOrd="2" destOrd="0" parTransId="{986206BE-9C90-1B4D-89FB-22D2468B42FE}" sibTransId="{1571C234-E74C-274E-A293-B4B4AEB1DDA4}"/>
    <dgm:cxn modelId="{FCF63A27-E993-E64F-9015-4BC3F840937A}" type="presOf" srcId="{6C0E598E-D4AB-5E4E-894B-19C939F5C21A}" destId="{36307645-D13E-5842-809C-67DA5AC6FE29}" srcOrd="0" destOrd="6" presId="urn:microsoft.com/office/officeart/2016/7/layout/ChevronBlockProcess"/>
    <dgm:cxn modelId="{D8DD9032-8724-5448-91F5-F61A6F2C46DF}" type="presOf" srcId="{2349776F-DA43-9247-86EB-7F55A7A05EF8}" destId="{36307645-D13E-5842-809C-67DA5AC6FE29}" srcOrd="0" destOrd="10" presId="urn:microsoft.com/office/officeart/2016/7/layout/ChevronBlockProcess"/>
    <dgm:cxn modelId="{B214FC3D-A101-A84D-BBFB-0AC1C2B01716}" type="presOf" srcId="{AD0A6D60-3745-4A4F-AE12-DF1F90D1B4B3}" destId="{36307645-D13E-5842-809C-67DA5AC6FE29}" srcOrd="0" destOrd="7" presId="urn:microsoft.com/office/officeart/2016/7/layout/ChevronBlockProcess"/>
    <dgm:cxn modelId="{8A2F4646-6E7A-0141-9AA9-0196C5A69ACA}" srcId="{AD0A6D60-3745-4A4F-AE12-DF1F90D1B4B3}" destId="{FBECFE9C-3A02-7D42-8BC7-DB95245B2D6C}" srcOrd="3" destOrd="0" parTransId="{DF9DFF5A-796C-C248-8A67-0B9A286A0CFE}" sibTransId="{179E5374-F0D7-8143-B02F-95B51AF5BD86}"/>
    <dgm:cxn modelId="{17DF7447-DA59-7947-B4EE-A8F34A01DE3E}" srcId="{4DBE2BE8-B011-48FD-9DD1-7BD4AC384779}" destId="{AD0A6D60-3745-4A4F-AE12-DF1F90D1B4B3}" srcOrd="1" destOrd="0" parTransId="{5B4348BC-6438-984F-89CE-22DEB6414BA8}" sibTransId="{FAB0DA67-3DF5-804C-8EA2-CCAB5F1986E2}"/>
    <dgm:cxn modelId="{3DB0BC74-B1C9-C148-9689-A56C2C6B7CEC}" srcId="{96E4B984-64CD-4D12-9E91-C63C2E7F7087}" destId="{4DF02435-F813-6843-ACDC-E1ED4C8E5364}" srcOrd="0" destOrd="0" parTransId="{1ACEE06C-6577-944D-9642-F7912D5C9D49}" sibTransId="{545106AD-A622-4147-AFEC-023CF4497098}"/>
    <dgm:cxn modelId="{0A47377A-E56D-224C-93B1-8712054B4D14}" type="presOf" srcId="{320020D6-1C18-5E4C-A62C-CC80EE8AF9EA}" destId="{36307645-D13E-5842-809C-67DA5AC6FE29}" srcOrd="0" destOrd="2" presId="urn:microsoft.com/office/officeart/2016/7/layout/ChevronBlockProcess"/>
    <dgm:cxn modelId="{FADCD97D-5287-D149-81B7-6CD2A517A77E}" type="presOf" srcId="{BC833080-FCFF-4E87-9318-688811C79760}" destId="{2081AD2E-18E9-6844-A307-4D3161BA4961}" srcOrd="0" destOrd="0" presId="urn:microsoft.com/office/officeart/2016/7/layout/ChevronBlockProcess"/>
    <dgm:cxn modelId="{6D9DD584-0FD9-437A-9D6A-F00236E0432B}" srcId="{BC833080-FCFF-4E87-9318-688811C79760}" destId="{024489F2-E7B0-435E-B5DA-7809CAD16231}" srcOrd="0" destOrd="0" parTransId="{6CD4A7BB-C52E-49B3-941E-F5A2AD9D2746}" sibTransId="{886E5E08-2EB6-4226-ACAB-02145735D539}"/>
    <dgm:cxn modelId="{AAA65C87-7886-E447-BBDA-F8E79410F759}" type="presOf" srcId="{FBECFE9C-3A02-7D42-8BC7-DB95245B2D6C}" destId="{36307645-D13E-5842-809C-67DA5AC6FE29}" srcOrd="0" destOrd="11" presId="urn:microsoft.com/office/officeart/2016/7/layout/ChevronBlockProcess"/>
    <dgm:cxn modelId="{C8940E8F-2926-3343-9851-3E548358226E}" type="presOf" srcId="{3B6ED66F-5571-6E4A-8082-8940F2C93E0D}" destId="{36307645-D13E-5842-809C-67DA5AC6FE29}" srcOrd="0" destOrd="5" presId="urn:microsoft.com/office/officeart/2016/7/layout/ChevronBlockProcess"/>
    <dgm:cxn modelId="{C0996591-7D83-4E49-A4EF-B8C22C1324F1}" srcId="{96E4B984-64CD-4D12-9E91-C63C2E7F7087}" destId="{697C75EF-E746-434B-B1B6-FAE83C6BD5BE}" srcOrd="2" destOrd="0" parTransId="{125920CB-4CA7-8F41-93D9-89A196EB5B39}" sibTransId="{004F67C7-5EEB-4B49-9EEF-C77AB9A5142D}"/>
    <dgm:cxn modelId="{8428F5A6-E3D2-42D0-A50B-B01CB35697E6}" srcId="{E922C8F8-CCD2-4E39-9A38-85277CFFB02F}" destId="{BC833080-FCFF-4E87-9318-688811C79760}" srcOrd="1" destOrd="0" parTransId="{707021F9-134D-468E-A106-8D48A3C91652}" sibTransId="{D07A07DF-B611-4819-B1AC-43FC15319DAE}"/>
    <dgm:cxn modelId="{2B02ABB1-22F0-3E41-B54C-FAF2DED45EDD}" srcId="{96E4B984-64CD-4D12-9E91-C63C2E7F7087}" destId="{6C0E598E-D4AB-5E4E-894B-19C939F5C21A}" srcOrd="5" destOrd="0" parTransId="{B1AA1920-1CAE-0C47-B91D-8D7CF8D608BD}" sibTransId="{D825BA11-3B0B-CA43-9C28-514EEDD6BE41}"/>
    <dgm:cxn modelId="{CB2513B4-A132-2A47-8CD1-BDB0F74E4204}" type="presOf" srcId="{E922C8F8-CCD2-4E39-9A38-85277CFFB02F}" destId="{719D5A42-CF0C-2745-B428-B44DB2FD538E}" srcOrd="0" destOrd="0" presId="urn:microsoft.com/office/officeart/2016/7/layout/ChevronBlockProcess"/>
    <dgm:cxn modelId="{D9D3A7BA-DA33-D342-847F-E7AFD2C454AA}" type="presOf" srcId="{FF533B7D-F8D8-E749-ACC1-4EB1A0A8B3BF}" destId="{36307645-D13E-5842-809C-67DA5AC6FE29}" srcOrd="0" destOrd="8" presId="urn:microsoft.com/office/officeart/2016/7/layout/ChevronBlockProcess"/>
    <dgm:cxn modelId="{12FE0CC0-7A52-A244-9C20-4C9C39BC35F6}" type="presOf" srcId="{4DF02435-F813-6843-ACDC-E1ED4C8E5364}" destId="{36307645-D13E-5842-809C-67DA5AC6FE29}" srcOrd="0" destOrd="1" presId="urn:microsoft.com/office/officeart/2016/7/layout/ChevronBlockProcess"/>
    <dgm:cxn modelId="{CCF227C7-8A28-2A4A-A487-6012986D5F35}" srcId="{AD0A6D60-3745-4A4F-AE12-DF1F90D1B4B3}" destId="{FF533B7D-F8D8-E749-ACC1-4EB1A0A8B3BF}" srcOrd="0" destOrd="0" parTransId="{7B1FC560-6281-EF49-8421-0F3774FD7EF5}" sibTransId="{58CF2ABE-C546-5A46-9F35-FAF9AA4948B1}"/>
    <dgm:cxn modelId="{D9247FCE-224A-4D2D-B70F-FB49D7E4E06A}" srcId="{4DBE2BE8-B011-48FD-9DD1-7BD4AC384779}" destId="{96E4B984-64CD-4D12-9E91-C63C2E7F7087}" srcOrd="0" destOrd="0" parTransId="{C8E84894-B5BC-41DB-AF78-B10D561B6866}" sibTransId="{2B0904E1-7DC9-4104-A290-CBFDD1266930}"/>
    <dgm:cxn modelId="{1457BCD0-5CE9-D94D-963C-F6BE33F6A366}" srcId="{96E4B984-64CD-4D12-9E91-C63C2E7F7087}" destId="{320020D6-1C18-5E4C-A62C-CC80EE8AF9EA}" srcOrd="1" destOrd="0" parTransId="{5FDBB35B-E213-3545-A243-61F4D54F05C1}" sibTransId="{F77B7B8A-5EE4-7F4A-AA72-CA75AB5D32D7}"/>
    <dgm:cxn modelId="{6F8C65D4-4BA5-B448-979C-678C6F6C1890}" srcId="{96E4B984-64CD-4D12-9E91-C63C2E7F7087}" destId="{3B6ED66F-5571-6E4A-8082-8940F2C93E0D}" srcOrd="4" destOrd="0" parTransId="{09A43CBB-8FB9-8F49-87D8-19718D78F0A6}" sibTransId="{1C9635A8-C8EF-354A-B794-B3217FC84D05}"/>
    <dgm:cxn modelId="{FCDCEDEC-B068-4C4A-9A81-5A6AB5788DBB}" srcId="{E922C8F8-CCD2-4E39-9A38-85277CFFB02F}" destId="{4DBE2BE8-B011-48FD-9DD1-7BD4AC384779}" srcOrd="0" destOrd="0" parTransId="{2D27E23D-EFB8-4B1D-A6BA-80A848A83E93}" sibTransId="{01B1386F-5F00-4F18-8F9D-BF7A37EAEA1A}"/>
    <dgm:cxn modelId="{4EF3A0F6-CF2A-DF40-8C91-880E73DFDC68}" type="presOf" srcId="{697C75EF-E746-434B-B1B6-FAE83C6BD5BE}" destId="{36307645-D13E-5842-809C-67DA5AC6FE29}" srcOrd="0" destOrd="3" presId="urn:microsoft.com/office/officeart/2016/7/layout/ChevronBlockProcess"/>
    <dgm:cxn modelId="{0D9837F8-2062-C140-B433-4FCD278211DD}" srcId="{96E4B984-64CD-4D12-9E91-C63C2E7F7087}" destId="{56A1BA5A-0E2A-7A40-9CCD-31A901BF4FAF}" srcOrd="3" destOrd="0" parTransId="{5EA31F60-D604-7B49-8589-97CAE50DAFA3}" sibTransId="{55803E39-B0B4-C347-AC3F-91D30C7DFE3B}"/>
    <dgm:cxn modelId="{62E6E8FD-CF96-514A-B796-B65C8529B93E}" type="presOf" srcId="{56A1BA5A-0E2A-7A40-9CCD-31A901BF4FAF}" destId="{36307645-D13E-5842-809C-67DA5AC6FE29}" srcOrd="0" destOrd="4" presId="urn:microsoft.com/office/officeart/2016/7/layout/ChevronBlockProcess"/>
    <dgm:cxn modelId="{63D53EFE-CD2F-4241-85ED-CC02B90FD560}" srcId="{AD0A6D60-3745-4A4F-AE12-DF1F90D1B4B3}" destId="{0CBB9479-047C-1B45-B9D7-7991A370279C}" srcOrd="1" destOrd="0" parTransId="{C30DFCBB-EA4D-7D40-B213-53E3483572DD}" sibTransId="{82239119-35E5-594C-A277-437509BDEC53}"/>
    <dgm:cxn modelId="{8F49FBF1-9109-9C42-B3F2-91081A0D16FB}" type="presParOf" srcId="{719D5A42-CF0C-2745-B428-B44DB2FD538E}" destId="{0B82C24D-7E7D-8A44-8E3B-42D12C9F77A0}" srcOrd="0" destOrd="0" presId="urn:microsoft.com/office/officeart/2016/7/layout/ChevronBlockProcess"/>
    <dgm:cxn modelId="{3C6C0DA9-D7A8-704B-8518-7E6C2B0B61BC}" type="presParOf" srcId="{0B82C24D-7E7D-8A44-8E3B-42D12C9F77A0}" destId="{67667A42-A8EC-2D48-A6FC-287CAAA7C0B9}" srcOrd="0" destOrd="0" presId="urn:microsoft.com/office/officeart/2016/7/layout/ChevronBlockProcess"/>
    <dgm:cxn modelId="{095BB0B5-12BE-B64D-8C9F-775786443701}" type="presParOf" srcId="{0B82C24D-7E7D-8A44-8E3B-42D12C9F77A0}" destId="{36307645-D13E-5842-809C-67DA5AC6FE29}" srcOrd="1" destOrd="0" presId="urn:microsoft.com/office/officeart/2016/7/layout/ChevronBlockProcess"/>
    <dgm:cxn modelId="{20EB44B2-5FEB-5140-B8A9-2AA77EF5ED68}" type="presParOf" srcId="{719D5A42-CF0C-2745-B428-B44DB2FD538E}" destId="{5C6635B1-3085-F449-A652-3C3EF20F1EA9}" srcOrd="1" destOrd="0" presId="urn:microsoft.com/office/officeart/2016/7/layout/ChevronBlockProcess"/>
    <dgm:cxn modelId="{A93C4711-2A69-C444-9F3B-12D474FB6074}" type="presParOf" srcId="{719D5A42-CF0C-2745-B428-B44DB2FD538E}" destId="{64EA33F4-B6AC-6140-AED6-482967031EC4}" srcOrd="2" destOrd="0" presId="urn:microsoft.com/office/officeart/2016/7/layout/ChevronBlockProcess"/>
    <dgm:cxn modelId="{4B90040A-A046-134D-9506-CA4013F5C29A}" type="presParOf" srcId="{64EA33F4-B6AC-6140-AED6-482967031EC4}" destId="{2081AD2E-18E9-6844-A307-4D3161BA4961}" srcOrd="0" destOrd="0" presId="urn:microsoft.com/office/officeart/2016/7/layout/ChevronBlockProcess"/>
    <dgm:cxn modelId="{3687C852-C1BF-8047-803D-E84BB686C3A1}" type="presParOf" srcId="{64EA33F4-B6AC-6140-AED6-482967031EC4}" destId="{1B2E7B51-2167-544E-B835-D08CA17B287E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6DB9A-372F-48AB-9901-FA1BC8CD0B2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B3B61E7-ED05-4402-89C8-9C7D076FAC6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Developed a forward-looking risk solution that detects &gt;5% drawdowns with high recall (100%) and AUC of 0.98</a:t>
          </a:r>
          <a:r>
            <a:rPr lang="en-US" altLang="zh-CN" dirty="0"/>
            <a:t>.</a:t>
          </a:r>
          <a:endParaRPr lang="en-US" dirty="0"/>
        </a:p>
      </dgm:t>
    </dgm:pt>
    <dgm:pt modelId="{CCE2E058-E34F-456F-86D2-9FC66EA2D36D}" type="parTrans" cxnId="{5A08E583-E2D7-42FF-B808-5ED4A81E5B2F}">
      <dgm:prSet/>
      <dgm:spPr/>
      <dgm:t>
        <a:bodyPr/>
        <a:lstStyle/>
        <a:p>
          <a:endParaRPr lang="en-US"/>
        </a:p>
      </dgm:t>
    </dgm:pt>
    <dgm:pt modelId="{F03307F0-94F2-48AD-9F11-EB518F20CC09}" type="sibTrans" cxnId="{5A08E583-E2D7-42FF-B808-5ED4A81E5B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381DD7-0E82-441B-9EF2-FF06FCF48AB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Delivered diversified </a:t>
          </a:r>
          <a:r>
            <a:rPr lang="en-AU" dirty="0" err="1"/>
            <a:t>VaR</a:t>
          </a:r>
          <a:r>
            <a:rPr lang="en-AU" dirty="0"/>
            <a:t> analysis to demonstrate portfolio stability and quantify downside exposure</a:t>
          </a:r>
          <a:r>
            <a:rPr lang="en-US" altLang="zh-CN" dirty="0"/>
            <a:t>.</a:t>
          </a:r>
          <a:endParaRPr lang="en-US" dirty="0"/>
        </a:p>
      </dgm:t>
    </dgm:pt>
    <dgm:pt modelId="{87D2CCD5-24DA-4ED5-A5AA-4A7186353B1F}" type="parTrans" cxnId="{B923E850-8A15-4D62-BFB0-2174A61B4D91}">
      <dgm:prSet/>
      <dgm:spPr/>
      <dgm:t>
        <a:bodyPr/>
        <a:lstStyle/>
        <a:p>
          <a:endParaRPr lang="en-US"/>
        </a:p>
      </dgm:t>
    </dgm:pt>
    <dgm:pt modelId="{5F729685-33B0-4C37-88EC-C682D57193E8}" type="sibTrans" cxnId="{B923E850-8A15-4D62-BFB0-2174A61B4D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7361E7-720D-4AEA-9A57-657B1FE696D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Designed the model to support Cbus’s fiduciary responsibility: early intervention, transparent communication, and member-first protection</a:t>
          </a:r>
          <a:r>
            <a:rPr lang="en-US" altLang="zh-CN" dirty="0"/>
            <a:t>.</a:t>
          </a:r>
          <a:endParaRPr lang="en-US" dirty="0"/>
        </a:p>
      </dgm:t>
    </dgm:pt>
    <dgm:pt modelId="{E40752ED-D33E-4E48-A273-ECF3CDC629F1}" type="parTrans" cxnId="{547B3274-3D2E-4313-9458-4528187F3A24}">
      <dgm:prSet/>
      <dgm:spPr/>
      <dgm:t>
        <a:bodyPr/>
        <a:lstStyle/>
        <a:p>
          <a:endParaRPr lang="en-US"/>
        </a:p>
      </dgm:t>
    </dgm:pt>
    <dgm:pt modelId="{FDCB6ADF-8FC4-4B5E-85AD-F090E8B8BD80}" type="sibTrans" cxnId="{547B3274-3D2E-4313-9458-4528187F3A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E8CCC-70FD-4B15-A5E2-1411902AC55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rgbClr val="FF0000"/>
              </a:solidFill>
            </a:rPr>
            <a:t>This case shows how I bridge finance, mathematics, and client needs</a:t>
          </a:r>
          <a:r>
            <a:rPr lang="zh-CN" altLang="en-US" dirty="0">
              <a:solidFill>
                <a:srgbClr val="FF0000"/>
              </a:solidFill>
            </a:rPr>
            <a:t>， </a:t>
          </a:r>
          <a:r>
            <a:rPr lang="en-AU" dirty="0">
              <a:solidFill>
                <a:srgbClr val="FF0000"/>
              </a:solidFill>
            </a:rPr>
            <a:t>which is</a:t>
          </a:r>
          <a:r>
            <a:rPr lang="en-US" altLang="zh-CN" dirty="0">
              <a:solidFill>
                <a:srgbClr val="FF0000"/>
              </a:solidFill>
            </a:rPr>
            <a:t>,</a:t>
          </a:r>
          <a:r>
            <a:rPr lang="zh-CN" altLang="en-US" dirty="0">
              <a:solidFill>
                <a:srgbClr val="FF0000"/>
              </a:solidFill>
            </a:rPr>
            <a:t> </a:t>
          </a:r>
          <a:r>
            <a:rPr lang="en-US" altLang="zh-CN" dirty="0">
              <a:solidFill>
                <a:srgbClr val="FF0000"/>
              </a:solidFill>
            </a:rPr>
            <a:t>as</a:t>
          </a:r>
          <a:r>
            <a:rPr lang="en-AU" dirty="0">
              <a:solidFill>
                <a:srgbClr val="FF0000"/>
              </a:solidFill>
            </a:rPr>
            <a:t> </a:t>
          </a:r>
          <a:r>
            <a:rPr lang="en-US" altLang="zh-CN" dirty="0">
              <a:solidFill>
                <a:srgbClr val="FF0000"/>
              </a:solidFill>
            </a:rPr>
            <a:t>a</a:t>
          </a:r>
          <a:r>
            <a:rPr lang="zh-CN" altLang="en-US" dirty="0">
              <a:solidFill>
                <a:srgbClr val="FF0000"/>
              </a:solidFill>
            </a:rPr>
            <a:t> </a:t>
          </a:r>
          <a:r>
            <a:rPr lang="en-AU" dirty="0">
              <a:solidFill>
                <a:srgbClr val="FF0000"/>
              </a:solidFill>
            </a:rPr>
            <a:t>QFS </a:t>
          </a:r>
          <a:r>
            <a:rPr lang="en-US" altLang="zh-CN" dirty="0">
              <a:solidFill>
                <a:srgbClr val="FF0000"/>
              </a:solidFill>
            </a:rPr>
            <a:t>analyst,</a:t>
          </a:r>
          <a:r>
            <a:rPr lang="zh-CN" altLang="en-US" dirty="0">
              <a:solidFill>
                <a:srgbClr val="FF0000"/>
              </a:solidFill>
            </a:rPr>
            <a:t> </a:t>
          </a:r>
          <a:r>
            <a:rPr lang="en-AU" dirty="0">
              <a:solidFill>
                <a:srgbClr val="FF0000"/>
              </a:solidFill>
            </a:rPr>
            <a:t>delivers every day</a:t>
          </a:r>
          <a:r>
            <a:rPr lang="en-US" altLang="zh-CN" dirty="0">
              <a:solidFill>
                <a:srgbClr val="FF0000"/>
              </a:solidFill>
            </a:rPr>
            <a:t>.</a:t>
          </a:r>
          <a:endParaRPr lang="en-US" dirty="0">
            <a:solidFill>
              <a:srgbClr val="FF0000"/>
            </a:solidFill>
          </a:endParaRPr>
        </a:p>
      </dgm:t>
    </dgm:pt>
    <dgm:pt modelId="{E3298315-9613-48E5-8D33-9494BC0BCF23}" type="parTrans" cxnId="{93D1F3A7-A80D-47D2-A277-1466A37451F6}">
      <dgm:prSet/>
      <dgm:spPr/>
      <dgm:t>
        <a:bodyPr/>
        <a:lstStyle/>
        <a:p>
          <a:endParaRPr lang="en-US"/>
        </a:p>
      </dgm:t>
    </dgm:pt>
    <dgm:pt modelId="{8E7AC5C0-ACB8-4652-8A43-733ACCA7A0BE}" type="sibTrans" cxnId="{93D1F3A7-A80D-47D2-A277-1466A37451F6}">
      <dgm:prSet/>
      <dgm:spPr/>
      <dgm:t>
        <a:bodyPr/>
        <a:lstStyle/>
        <a:p>
          <a:endParaRPr lang="en-US"/>
        </a:p>
      </dgm:t>
    </dgm:pt>
    <dgm:pt modelId="{034A1003-D6BE-4DFE-BA82-C57F4E0DB64D}" type="pres">
      <dgm:prSet presAssocID="{3616DB9A-372F-48AB-9901-FA1BC8CD0B28}" presName="root" presStyleCnt="0">
        <dgm:presLayoutVars>
          <dgm:dir/>
          <dgm:resizeHandles val="exact"/>
        </dgm:presLayoutVars>
      </dgm:prSet>
      <dgm:spPr/>
    </dgm:pt>
    <dgm:pt modelId="{64EE3608-EC22-4695-9D0C-647F27502D2D}" type="pres">
      <dgm:prSet presAssocID="{3616DB9A-372F-48AB-9901-FA1BC8CD0B28}" presName="container" presStyleCnt="0">
        <dgm:presLayoutVars>
          <dgm:dir/>
          <dgm:resizeHandles val="exact"/>
        </dgm:presLayoutVars>
      </dgm:prSet>
      <dgm:spPr/>
    </dgm:pt>
    <dgm:pt modelId="{E85C31EE-3D93-4BBE-B221-484B790AD7D6}" type="pres">
      <dgm:prSet presAssocID="{1B3B61E7-ED05-4402-89C8-9C7D076FAC6E}" presName="compNode" presStyleCnt="0"/>
      <dgm:spPr/>
    </dgm:pt>
    <dgm:pt modelId="{11C4D896-ED0B-42D4-A0A3-4E4EA1B21BA7}" type="pres">
      <dgm:prSet presAssocID="{1B3B61E7-ED05-4402-89C8-9C7D076FAC6E}" presName="iconBgRect" presStyleLbl="bgShp" presStyleIdx="0" presStyleCnt="4"/>
      <dgm:spPr/>
    </dgm:pt>
    <dgm:pt modelId="{E7A63CAA-80CB-4B1C-B96C-EF460444FFBA}" type="pres">
      <dgm:prSet presAssocID="{1B3B61E7-ED05-4402-89C8-9C7D076FAC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8BF77AB-D902-48B5-846F-8DF7C3173782}" type="pres">
      <dgm:prSet presAssocID="{1B3B61E7-ED05-4402-89C8-9C7D076FAC6E}" presName="spaceRect" presStyleCnt="0"/>
      <dgm:spPr/>
    </dgm:pt>
    <dgm:pt modelId="{DF458BAA-6ECA-4FD5-A6CD-586B08F77F0F}" type="pres">
      <dgm:prSet presAssocID="{1B3B61E7-ED05-4402-89C8-9C7D076FAC6E}" presName="textRect" presStyleLbl="revTx" presStyleIdx="0" presStyleCnt="4">
        <dgm:presLayoutVars>
          <dgm:chMax val="1"/>
          <dgm:chPref val="1"/>
        </dgm:presLayoutVars>
      </dgm:prSet>
      <dgm:spPr/>
    </dgm:pt>
    <dgm:pt modelId="{21E71133-6D57-4C7F-8AE7-02AADE229A2C}" type="pres">
      <dgm:prSet presAssocID="{F03307F0-94F2-48AD-9F11-EB518F20CC09}" presName="sibTrans" presStyleLbl="sibTrans2D1" presStyleIdx="0" presStyleCnt="0"/>
      <dgm:spPr/>
    </dgm:pt>
    <dgm:pt modelId="{3686261D-EFE2-4D49-B1D9-8108534339FE}" type="pres">
      <dgm:prSet presAssocID="{CF381DD7-0E82-441B-9EF2-FF06FCF48AB6}" presName="compNode" presStyleCnt="0"/>
      <dgm:spPr/>
    </dgm:pt>
    <dgm:pt modelId="{C2E77C73-16C1-41C9-BC30-597EF11DEA9E}" type="pres">
      <dgm:prSet presAssocID="{CF381DD7-0E82-441B-9EF2-FF06FCF48AB6}" presName="iconBgRect" presStyleLbl="bgShp" presStyleIdx="1" presStyleCnt="4"/>
      <dgm:spPr/>
    </dgm:pt>
    <dgm:pt modelId="{AAB973D1-6630-4413-BF82-93E994DA1609}" type="pres">
      <dgm:prSet presAssocID="{CF381DD7-0E82-441B-9EF2-FF06FCF48A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C8ECB11-4C61-4AAB-A35A-5BDF5C17EB92}" type="pres">
      <dgm:prSet presAssocID="{CF381DD7-0E82-441B-9EF2-FF06FCF48AB6}" presName="spaceRect" presStyleCnt="0"/>
      <dgm:spPr/>
    </dgm:pt>
    <dgm:pt modelId="{837CE911-9E87-4DB8-96C6-751FE1236E57}" type="pres">
      <dgm:prSet presAssocID="{CF381DD7-0E82-441B-9EF2-FF06FCF48AB6}" presName="textRect" presStyleLbl="revTx" presStyleIdx="1" presStyleCnt="4">
        <dgm:presLayoutVars>
          <dgm:chMax val="1"/>
          <dgm:chPref val="1"/>
        </dgm:presLayoutVars>
      </dgm:prSet>
      <dgm:spPr/>
    </dgm:pt>
    <dgm:pt modelId="{0925EB2E-965F-4C87-977D-28B31B43F593}" type="pres">
      <dgm:prSet presAssocID="{5F729685-33B0-4C37-88EC-C682D57193E8}" presName="sibTrans" presStyleLbl="sibTrans2D1" presStyleIdx="0" presStyleCnt="0"/>
      <dgm:spPr/>
    </dgm:pt>
    <dgm:pt modelId="{7D791E23-0B1B-4EDF-943B-F68ACAC7732E}" type="pres">
      <dgm:prSet presAssocID="{727361E7-720D-4AEA-9A57-657B1FE696D0}" presName="compNode" presStyleCnt="0"/>
      <dgm:spPr/>
    </dgm:pt>
    <dgm:pt modelId="{30A72D6A-850E-4EEA-9632-44D321367B85}" type="pres">
      <dgm:prSet presAssocID="{727361E7-720D-4AEA-9A57-657B1FE696D0}" presName="iconBgRect" presStyleLbl="bgShp" presStyleIdx="2" presStyleCnt="4"/>
      <dgm:spPr/>
    </dgm:pt>
    <dgm:pt modelId="{869D5CA9-F5B6-48FA-8B1A-C04CC0D5D06F}" type="pres">
      <dgm:prSet presAssocID="{727361E7-720D-4AEA-9A57-657B1FE696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B0B9D0B-E3E7-4CCE-BECB-95744707168D}" type="pres">
      <dgm:prSet presAssocID="{727361E7-720D-4AEA-9A57-657B1FE696D0}" presName="spaceRect" presStyleCnt="0"/>
      <dgm:spPr/>
    </dgm:pt>
    <dgm:pt modelId="{FEAB96F4-D7AD-4225-9351-B8FE211DE5B0}" type="pres">
      <dgm:prSet presAssocID="{727361E7-720D-4AEA-9A57-657B1FE696D0}" presName="textRect" presStyleLbl="revTx" presStyleIdx="2" presStyleCnt="4">
        <dgm:presLayoutVars>
          <dgm:chMax val="1"/>
          <dgm:chPref val="1"/>
        </dgm:presLayoutVars>
      </dgm:prSet>
      <dgm:spPr/>
    </dgm:pt>
    <dgm:pt modelId="{B380BD82-D1E5-408D-B247-E615E7BCFC6C}" type="pres">
      <dgm:prSet presAssocID="{FDCB6ADF-8FC4-4B5E-85AD-F090E8B8BD80}" presName="sibTrans" presStyleLbl="sibTrans2D1" presStyleIdx="0" presStyleCnt="0"/>
      <dgm:spPr/>
    </dgm:pt>
    <dgm:pt modelId="{E0364474-0B8F-40A5-B874-54270BA5F61F}" type="pres">
      <dgm:prSet presAssocID="{52EE8CCC-70FD-4B15-A5E2-1411902AC551}" presName="compNode" presStyleCnt="0"/>
      <dgm:spPr/>
    </dgm:pt>
    <dgm:pt modelId="{5B122368-FE07-4466-A50B-0E71690BBE6E}" type="pres">
      <dgm:prSet presAssocID="{52EE8CCC-70FD-4B15-A5E2-1411902AC551}" presName="iconBgRect" presStyleLbl="bgShp" presStyleIdx="3" presStyleCnt="4"/>
      <dgm:spPr/>
    </dgm:pt>
    <dgm:pt modelId="{A7AB1F82-9A55-40E4-87FE-5FA8A8C15514}" type="pres">
      <dgm:prSet presAssocID="{52EE8CCC-70FD-4B15-A5E2-1411902AC5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CA147FA-FFED-43AC-87F5-04042CDD0161}" type="pres">
      <dgm:prSet presAssocID="{52EE8CCC-70FD-4B15-A5E2-1411902AC551}" presName="spaceRect" presStyleCnt="0"/>
      <dgm:spPr/>
    </dgm:pt>
    <dgm:pt modelId="{01D20233-352D-484E-8DD5-DE77DFEC90C7}" type="pres">
      <dgm:prSet presAssocID="{52EE8CCC-70FD-4B15-A5E2-1411902AC5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283B06-1291-7F4B-9FB5-DEE86728C6A0}" type="presOf" srcId="{5F729685-33B0-4C37-88EC-C682D57193E8}" destId="{0925EB2E-965F-4C87-977D-28B31B43F593}" srcOrd="0" destOrd="0" presId="urn:microsoft.com/office/officeart/2018/2/layout/IconCircleList"/>
    <dgm:cxn modelId="{0A5E7419-57DE-4440-A638-8589A286F74D}" type="presOf" srcId="{727361E7-720D-4AEA-9A57-657B1FE696D0}" destId="{FEAB96F4-D7AD-4225-9351-B8FE211DE5B0}" srcOrd="0" destOrd="0" presId="urn:microsoft.com/office/officeart/2018/2/layout/IconCircleList"/>
    <dgm:cxn modelId="{42668E2C-93D5-7B47-9A8D-CD26BBC29892}" type="presOf" srcId="{FDCB6ADF-8FC4-4B5E-85AD-F090E8B8BD80}" destId="{B380BD82-D1E5-408D-B247-E615E7BCFC6C}" srcOrd="0" destOrd="0" presId="urn:microsoft.com/office/officeart/2018/2/layout/IconCircleList"/>
    <dgm:cxn modelId="{B923E850-8A15-4D62-BFB0-2174A61B4D91}" srcId="{3616DB9A-372F-48AB-9901-FA1BC8CD0B28}" destId="{CF381DD7-0E82-441B-9EF2-FF06FCF48AB6}" srcOrd="1" destOrd="0" parTransId="{87D2CCD5-24DA-4ED5-A5AA-4A7186353B1F}" sibTransId="{5F729685-33B0-4C37-88EC-C682D57193E8}"/>
    <dgm:cxn modelId="{38480671-3D68-2D45-9902-D3D935D02F22}" type="presOf" srcId="{F03307F0-94F2-48AD-9F11-EB518F20CC09}" destId="{21E71133-6D57-4C7F-8AE7-02AADE229A2C}" srcOrd="0" destOrd="0" presId="urn:microsoft.com/office/officeart/2018/2/layout/IconCircleList"/>
    <dgm:cxn modelId="{547B3274-3D2E-4313-9458-4528187F3A24}" srcId="{3616DB9A-372F-48AB-9901-FA1BC8CD0B28}" destId="{727361E7-720D-4AEA-9A57-657B1FE696D0}" srcOrd="2" destOrd="0" parTransId="{E40752ED-D33E-4E48-A273-ECF3CDC629F1}" sibTransId="{FDCB6ADF-8FC4-4B5E-85AD-F090E8B8BD80}"/>
    <dgm:cxn modelId="{7C1F3C7F-217F-964B-9628-2840DC06127D}" type="presOf" srcId="{CF381DD7-0E82-441B-9EF2-FF06FCF48AB6}" destId="{837CE911-9E87-4DB8-96C6-751FE1236E57}" srcOrd="0" destOrd="0" presId="urn:microsoft.com/office/officeart/2018/2/layout/IconCircleList"/>
    <dgm:cxn modelId="{5A08E583-E2D7-42FF-B808-5ED4A81E5B2F}" srcId="{3616DB9A-372F-48AB-9901-FA1BC8CD0B28}" destId="{1B3B61E7-ED05-4402-89C8-9C7D076FAC6E}" srcOrd="0" destOrd="0" parTransId="{CCE2E058-E34F-456F-86D2-9FC66EA2D36D}" sibTransId="{F03307F0-94F2-48AD-9F11-EB518F20CC09}"/>
    <dgm:cxn modelId="{93D1F3A7-A80D-47D2-A277-1466A37451F6}" srcId="{3616DB9A-372F-48AB-9901-FA1BC8CD0B28}" destId="{52EE8CCC-70FD-4B15-A5E2-1411902AC551}" srcOrd="3" destOrd="0" parTransId="{E3298315-9613-48E5-8D33-9494BC0BCF23}" sibTransId="{8E7AC5C0-ACB8-4652-8A43-733ACCA7A0BE}"/>
    <dgm:cxn modelId="{C49716AC-6866-834B-B962-EC8C43ADE335}" type="presOf" srcId="{3616DB9A-372F-48AB-9901-FA1BC8CD0B28}" destId="{034A1003-D6BE-4DFE-BA82-C57F4E0DB64D}" srcOrd="0" destOrd="0" presId="urn:microsoft.com/office/officeart/2018/2/layout/IconCircleList"/>
    <dgm:cxn modelId="{7285A3E4-CDED-8E4F-B8B4-5C6C55FC392B}" type="presOf" srcId="{1B3B61E7-ED05-4402-89C8-9C7D076FAC6E}" destId="{DF458BAA-6ECA-4FD5-A6CD-586B08F77F0F}" srcOrd="0" destOrd="0" presId="urn:microsoft.com/office/officeart/2018/2/layout/IconCircleList"/>
    <dgm:cxn modelId="{02A57CEC-32D1-AB4C-8C79-DBEFC6449C7A}" type="presOf" srcId="{52EE8CCC-70FD-4B15-A5E2-1411902AC551}" destId="{01D20233-352D-484E-8DD5-DE77DFEC90C7}" srcOrd="0" destOrd="0" presId="urn:microsoft.com/office/officeart/2018/2/layout/IconCircleList"/>
    <dgm:cxn modelId="{87059436-F61B-764A-A0B6-96EE4A81BF05}" type="presParOf" srcId="{034A1003-D6BE-4DFE-BA82-C57F4E0DB64D}" destId="{64EE3608-EC22-4695-9D0C-647F27502D2D}" srcOrd="0" destOrd="0" presId="urn:microsoft.com/office/officeart/2018/2/layout/IconCircleList"/>
    <dgm:cxn modelId="{B244FC1D-B235-1143-85B0-CEF307FB3DA3}" type="presParOf" srcId="{64EE3608-EC22-4695-9D0C-647F27502D2D}" destId="{E85C31EE-3D93-4BBE-B221-484B790AD7D6}" srcOrd="0" destOrd="0" presId="urn:microsoft.com/office/officeart/2018/2/layout/IconCircleList"/>
    <dgm:cxn modelId="{02C90D8E-0E61-F748-BD29-868EC2116087}" type="presParOf" srcId="{E85C31EE-3D93-4BBE-B221-484B790AD7D6}" destId="{11C4D896-ED0B-42D4-A0A3-4E4EA1B21BA7}" srcOrd="0" destOrd="0" presId="urn:microsoft.com/office/officeart/2018/2/layout/IconCircleList"/>
    <dgm:cxn modelId="{43D322C9-1CF5-9E4D-988E-8600F4843F75}" type="presParOf" srcId="{E85C31EE-3D93-4BBE-B221-484B790AD7D6}" destId="{E7A63CAA-80CB-4B1C-B96C-EF460444FFBA}" srcOrd="1" destOrd="0" presId="urn:microsoft.com/office/officeart/2018/2/layout/IconCircleList"/>
    <dgm:cxn modelId="{B0164821-2984-3A43-BDD2-F7AAD6C60859}" type="presParOf" srcId="{E85C31EE-3D93-4BBE-B221-484B790AD7D6}" destId="{18BF77AB-D902-48B5-846F-8DF7C3173782}" srcOrd="2" destOrd="0" presId="urn:microsoft.com/office/officeart/2018/2/layout/IconCircleList"/>
    <dgm:cxn modelId="{729AB159-488F-424B-ACCA-7935B5866846}" type="presParOf" srcId="{E85C31EE-3D93-4BBE-B221-484B790AD7D6}" destId="{DF458BAA-6ECA-4FD5-A6CD-586B08F77F0F}" srcOrd="3" destOrd="0" presId="urn:microsoft.com/office/officeart/2018/2/layout/IconCircleList"/>
    <dgm:cxn modelId="{D197C003-AC5E-EC46-BCF4-F6EFE9ECD5BA}" type="presParOf" srcId="{64EE3608-EC22-4695-9D0C-647F27502D2D}" destId="{21E71133-6D57-4C7F-8AE7-02AADE229A2C}" srcOrd="1" destOrd="0" presId="urn:microsoft.com/office/officeart/2018/2/layout/IconCircleList"/>
    <dgm:cxn modelId="{416FDABC-1762-7A49-8778-BA8192EB46DD}" type="presParOf" srcId="{64EE3608-EC22-4695-9D0C-647F27502D2D}" destId="{3686261D-EFE2-4D49-B1D9-8108534339FE}" srcOrd="2" destOrd="0" presId="urn:microsoft.com/office/officeart/2018/2/layout/IconCircleList"/>
    <dgm:cxn modelId="{DC265CD2-5CBF-D940-8B28-D7587FBA14F5}" type="presParOf" srcId="{3686261D-EFE2-4D49-B1D9-8108534339FE}" destId="{C2E77C73-16C1-41C9-BC30-597EF11DEA9E}" srcOrd="0" destOrd="0" presId="urn:microsoft.com/office/officeart/2018/2/layout/IconCircleList"/>
    <dgm:cxn modelId="{5BD95649-E2D6-8345-BA80-318FA25EBB52}" type="presParOf" srcId="{3686261D-EFE2-4D49-B1D9-8108534339FE}" destId="{AAB973D1-6630-4413-BF82-93E994DA1609}" srcOrd="1" destOrd="0" presId="urn:microsoft.com/office/officeart/2018/2/layout/IconCircleList"/>
    <dgm:cxn modelId="{E786C672-680D-624C-B354-6470BDE8E4CC}" type="presParOf" srcId="{3686261D-EFE2-4D49-B1D9-8108534339FE}" destId="{7C8ECB11-4C61-4AAB-A35A-5BDF5C17EB92}" srcOrd="2" destOrd="0" presId="urn:microsoft.com/office/officeart/2018/2/layout/IconCircleList"/>
    <dgm:cxn modelId="{0ACF8184-D80C-5748-88F3-8E878EA76048}" type="presParOf" srcId="{3686261D-EFE2-4D49-B1D9-8108534339FE}" destId="{837CE911-9E87-4DB8-96C6-751FE1236E57}" srcOrd="3" destOrd="0" presId="urn:microsoft.com/office/officeart/2018/2/layout/IconCircleList"/>
    <dgm:cxn modelId="{A239A64C-FE33-CE47-9E6E-24AC1E444B17}" type="presParOf" srcId="{64EE3608-EC22-4695-9D0C-647F27502D2D}" destId="{0925EB2E-965F-4C87-977D-28B31B43F593}" srcOrd="3" destOrd="0" presId="urn:microsoft.com/office/officeart/2018/2/layout/IconCircleList"/>
    <dgm:cxn modelId="{43B16FED-BF5C-8240-9B37-3ACCE4B19EE3}" type="presParOf" srcId="{64EE3608-EC22-4695-9D0C-647F27502D2D}" destId="{7D791E23-0B1B-4EDF-943B-F68ACAC7732E}" srcOrd="4" destOrd="0" presId="urn:microsoft.com/office/officeart/2018/2/layout/IconCircleList"/>
    <dgm:cxn modelId="{28D61D5E-9522-2744-BD21-33341E6839AA}" type="presParOf" srcId="{7D791E23-0B1B-4EDF-943B-F68ACAC7732E}" destId="{30A72D6A-850E-4EEA-9632-44D321367B85}" srcOrd="0" destOrd="0" presId="urn:microsoft.com/office/officeart/2018/2/layout/IconCircleList"/>
    <dgm:cxn modelId="{7B280A7D-F696-0B48-A732-2AD4F0AFC268}" type="presParOf" srcId="{7D791E23-0B1B-4EDF-943B-F68ACAC7732E}" destId="{869D5CA9-F5B6-48FA-8B1A-C04CC0D5D06F}" srcOrd="1" destOrd="0" presId="urn:microsoft.com/office/officeart/2018/2/layout/IconCircleList"/>
    <dgm:cxn modelId="{E9FB2A52-4D61-4D41-ABB9-4233FFA37357}" type="presParOf" srcId="{7D791E23-0B1B-4EDF-943B-F68ACAC7732E}" destId="{9B0B9D0B-E3E7-4CCE-BECB-95744707168D}" srcOrd="2" destOrd="0" presId="urn:microsoft.com/office/officeart/2018/2/layout/IconCircleList"/>
    <dgm:cxn modelId="{F462DA68-4130-6344-A8E4-115DFEADB945}" type="presParOf" srcId="{7D791E23-0B1B-4EDF-943B-F68ACAC7732E}" destId="{FEAB96F4-D7AD-4225-9351-B8FE211DE5B0}" srcOrd="3" destOrd="0" presId="urn:microsoft.com/office/officeart/2018/2/layout/IconCircleList"/>
    <dgm:cxn modelId="{30BBF22B-4801-8443-9441-A584E35E9DD9}" type="presParOf" srcId="{64EE3608-EC22-4695-9D0C-647F27502D2D}" destId="{B380BD82-D1E5-408D-B247-E615E7BCFC6C}" srcOrd="5" destOrd="0" presId="urn:microsoft.com/office/officeart/2018/2/layout/IconCircleList"/>
    <dgm:cxn modelId="{B9BED664-35B8-634A-8749-FA4E44E07EA2}" type="presParOf" srcId="{64EE3608-EC22-4695-9D0C-647F27502D2D}" destId="{E0364474-0B8F-40A5-B874-54270BA5F61F}" srcOrd="6" destOrd="0" presId="urn:microsoft.com/office/officeart/2018/2/layout/IconCircleList"/>
    <dgm:cxn modelId="{B4EBD282-D0BB-7C46-B9D8-916849DE43CB}" type="presParOf" srcId="{E0364474-0B8F-40A5-B874-54270BA5F61F}" destId="{5B122368-FE07-4466-A50B-0E71690BBE6E}" srcOrd="0" destOrd="0" presId="urn:microsoft.com/office/officeart/2018/2/layout/IconCircleList"/>
    <dgm:cxn modelId="{4DBA6FD3-8A65-B942-B89A-3C512BD83CAD}" type="presParOf" srcId="{E0364474-0B8F-40A5-B874-54270BA5F61F}" destId="{A7AB1F82-9A55-40E4-87FE-5FA8A8C15514}" srcOrd="1" destOrd="0" presId="urn:microsoft.com/office/officeart/2018/2/layout/IconCircleList"/>
    <dgm:cxn modelId="{4315BE80-DA50-A247-BD05-4C4DFBEB35F0}" type="presParOf" srcId="{E0364474-0B8F-40A5-B874-54270BA5F61F}" destId="{DCA147FA-FFED-43AC-87F5-04042CDD0161}" srcOrd="2" destOrd="0" presId="urn:microsoft.com/office/officeart/2018/2/layout/IconCircleList"/>
    <dgm:cxn modelId="{70A7011A-DA3C-4F46-894D-E44DD0149F0C}" type="presParOf" srcId="{E0364474-0B8F-40A5-B874-54270BA5F61F}" destId="{01D20233-352D-484E-8DD5-DE77DFEC90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3EDBB-A879-4377-9E33-8DBCA95258DB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2AAD-9131-4334-B500-32058F0AD12E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A75D6-E0EE-4E8F-968C-E1A5CB548E6C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This project simulates a Deloitte QFS client engagement to forecast drawdown risk and analyze portfolio </a:t>
          </a:r>
          <a:r>
            <a:rPr lang="en-US" sz="1400" kern="1200" dirty="0" err="1">
              <a:solidFill>
                <a:srgbClr val="FF0000"/>
              </a:solidFill>
            </a:rPr>
            <a:t>VaR</a:t>
          </a:r>
          <a:r>
            <a:rPr lang="en-US" sz="1400" kern="1200" dirty="0">
              <a:solidFill>
                <a:srgbClr val="FF0000"/>
              </a:solidFill>
            </a:rPr>
            <a:t> for Cbus Super Fund.</a:t>
          </a:r>
        </a:p>
      </dsp:txBody>
      <dsp:txXfrm>
        <a:off x="1340173" y="795493"/>
        <a:ext cx="2552269" cy="1082781"/>
      </dsp:txXfrm>
    </dsp:sp>
    <dsp:sp modelId="{6F82D55B-AF1A-4D20-8E8E-671AF36B5F79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FC51-6F0B-4BA5-A2B3-85CA549777B9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372D-1FFD-462D-A28A-C30CF30C2956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Predicts &gt;5% drawdowns over 20 trading days using logistic regression.</a:t>
          </a:r>
        </a:p>
      </dsp:txBody>
      <dsp:txXfrm>
        <a:off x="5651962" y="795493"/>
        <a:ext cx="2552269" cy="1082781"/>
      </dsp:txXfrm>
    </dsp:sp>
    <dsp:sp modelId="{0A97E28A-9844-40F5-A580-8AAADAEF062E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63CCB-F87F-4B34-AAA3-FA45C8B6C628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CEE35-EABC-498C-A6BD-17F04B201B92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Implements Parametric, Historical, and Monte Carlo </a:t>
          </a:r>
          <a:r>
            <a:rPr lang="en-US" sz="1400" kern="1200" dirty="0" err="1"/>
            <a:t>VaR</a:t>
          </a:r>
          <a:endParaRPr lang="en-US" sz="1400" kern="1200" dirty="0"/>
        </a:p>
      </dsp:txBody>
      <dsp:txXfrm>
        <a:off x="1340173" y="2647688"/>
        <a:ext cx="2552269" cy="1082781"/>
      </dsp:txXfrm>
    </dsp:sp>
    <dsp:sp modelId="{1BC9C0F0-3D03-4921-8E84-912DE5E449EE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421B8-74AB-4B3E-858B-ABD5785AF0C2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7ECAF-5D20-43D6-B05F-730D322B2C76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Assesses diversified risk vs. single ETF risk profile</a:t>
          </a:r>
        </a:p>
      </dsp:txBody>
      <dsp:txXfrm>
        <a:off x="5651962" y="2647688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B68D1-7DCF-254D-A914-CDC946B4082E}">
      <dsp:nvSpPr>
        <dsp:cNvPr id="0" name=""/>
        <dsp:cNvSpPr/>
      </dsp:nvSpPr>
      <dsp:spPr>
        <a:xfrm>
          <a:off x="0" y="356106"/>
          <a:ext cx="8229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/>
            <a:t>Target Variable</a:t>
          </a:r>
          <a:r>
            <a:rPr lang="en-AU" sz="1500" kern="1200"/>
            <a:t>: Binary flag if future 20-day return &lt; -5%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/>
            <a:t>Features</a:t>
          </a:r>
          <a:r>
            <a:rPr lang="en-AU" sz="1500" kern="1200"/>
            <a:t>: Rolling return volatility, momentum indicators, moving averages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 dirty="0"/>
            <a:t>Model</a:t>
          </a:r>
          <a:r>
            <a:rPr lang="en-AU" sz="1500" kern="1200" dirty="0"/>
            <a:t>: Logistic Regression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/>
            <a:t>Validation</a:t>
          </a:r>
          <a:r>
            <a:rPr lang="en-AU" sz="1500" kern="1200"/>
            <a:t>: ROC-AUC and Confusion Matrix</a:t>
          </a:r>
          <a:endParaRPr lang="en-US" sz="1500" kern="1200"/>
        </a:p>
      </dsp:txBody>
      <dsp:txXfrm>
        <a:off x="0" y="356106"/>
        <a:ext cx="8229600" cy="1370250"/>
      </dsp:txXfrm>
    </dsp:sp>
    <dsp:sp modelId="{435FC633-CE68-A544-92DE-C256F61B9E24}">
      <dsp:nvSpPr>
        <dsp:cNvPr id="0" name=""/>
        <dsp:cNvSpPr/>
      </dsp:nvSpPr>
      <dsp:spPr>
        <a:xfrm>
          <a:off x="411480" y="134706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/>
            <a:t>Drawdown Prediction Model (Classification-Based)</a:t>
          </a:r>
          <a:endParaRPr lang="en-US" sz="1500" kern="1200" dirty="0"/>
        </a:p>
      </dsp:txBody>
      <dsp:txXfrm>
        <a:off x="433096" y="156322"/>
        <a:ext cx="5717487" cy="399568"/>
      </dsp:txXfrm>
    </dsp:sp>
    <dsp:sp modelId="{0ECD8947-47DA-E048-AB96-8EEBE80A4727}">
      <dsp:nvSpPr>
        <dsp:cNvPr id="0" name=""/>
        <dsp:cNvSpPr/>
      </dsp:nvSpPr>
      <dsp:spPr>
        <a:xfrm>
          <a:off x="0" y="2028756"/>
          <a:ext cx="8229600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/>
            <a:t>Portfolio Composition</a:t>
          </a:r>
          <a:r>
            <a:rPr lang="en-AU" sz="1500" kern="1200"/>
            <a:t>: 7 ETFs diversified portfolio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 dirty="0" err="1"/>
            <a:t>VaR</a:t>
          </a:r>
          <a:r>
            <a:rPr lang="en-AU" sz="1500" b="1" kern="1200" dirty="0"/>
            <a:t> Models </a:t>
          </a:r>
          <a:r>
            <a:rPr lang="en-AU" sz="1500" b="1" kern="1200"/>
            <a:t>Implemented</a:t>
          </a:r>
          <a:r>
            <a:rPr lang="en-AU" sz="1500" kern="1200"/>
            <a:t>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AU" sz="1500" kern="1200" dirty="0"/>
            <a:t>- Parametric (Variance-Covariance)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AU" sz="1500" kern="1200" dirty="0"/>
            <a:t>- Historical Simulation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AU" sz="1500" kern="1200" dirty="0"/>
            <a:t>- Monte Carlo Simulation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 dirty="0"/>
            <a:t>Confidence Level</a:t>
          </a:r>
          <a:r>
            <a:rPr lang="en-AU" sz="1500" kern="1200" dirty="0"/>
            <a:t>: 95%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/>
            <a:t>Lookback period</a:t>
          </a:r>
          <a:r>
            <a:rPr lang="en-AU" sz="1500" kern="1200"/>
            <a:t>: 252 Days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1" kern="1200"/>
            <a:t>Comparative Analysis</a:t>
          </a:r>
          <a:r>
            <a:rPr lang="en-AU" sz="1500" kern="1200"/>
            <a:t>: ETFs Portfolio vs. single ETF (IVV)</a:t>
          </a:r>
          <a:endParaRPr lang="en-US" sz="1500" kern="1200"/>
        </a:p>
      </dsp:txBody>
      <dsp:txXfrm>
        <a:off x="0" y="2028756"/>
        <a:ext cx="8229600" cy="2362500"/>
      </dsp:txXfrm>
    </dsp:sp>
    <dsp:sp modelId="{3C08A38C-BAF1-A641-9283-F284B00E6A21}">
      <dsp:nvSpPr>
        <dsp:cNvPr id="0" name=""/>
        <dsp:cNvSpPr/>
      </dsp:nvSpPr>
      <dsp:spPr>
        <a:xfrm>
          <a:off x="411480" y="1807356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 err="1"/>
            <a:t>VaR</a:t>
          </a:r>
          <a:r>
            <a:rPr lang="en-AU" sz="1500" b="1" kern="1200" dirty="0"/>
            <a:t> &amp; Expected Shortfall Estimation (Risk Quantification)</a:t>
          </a:r>
          <a:endParaRPr lang="en-US" sz="1500" kern="1200" dirty="0"/>
        </a:p>
      </dsp:txBody>
      <dsp:txXfrm>
        <a:off x="433096" y="1828972"/>
        <a:ext cx="571748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D62F-DB62-924A-B71D-924BB848AD41}">
      <dsp:nvSpPr>
        <dsp:cNvPr id="0" name=""/>
        <dsp:cNvSpPr/>
      </dsp:nvSpPr>
      <dsp:spPr>
        <a:xfrm>
          <a:off x="0" y="37856"/>
          <a:ext cx="4776186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Model</a:t>
          </a:r>
          <a:r>
            <a:rPr lang="zh-CN" altLang="en-US" sz="2400" b="1" kern="1200" dirty="0"/>
            <a:t> </a:t>
          </a:r>
          <a:r>
            <a:rPr lang="en-US" altLang="zh-CN" sz="2400" b="1" kern="1200" dirty="0"/>
            <a:t>Results</a:t>
          </a:r>
          <a:endParaRPr lang="en-US" sz="2400" kern="1200" dirty="0"/>
        </a:p>
      </dsp:txBody>
      <dsp:txXfrm>
        <a:off x="42950" y="80806"/>
        <a:ext cx="4690286" cy="793940"/>
      </dsp:txXfrm>
    </dsp:sp>
    <dsp:sp modelId="{1FD7D2B4-29B2-554E-8A6D-77D19087CF1B}">
      <dsp:nvSpPr>
        <dsp:cNvPr id="0" name=""/>
        <dsp:cNvSpPr/>
      </dsp:nvSpPr>
      <dsp:spPr>
        <a:xfrm>
          <a:off x="0" y="922429"/>
          <a:ext cx="477618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600" kern="1200" dirty="0"/>
            <a:t>The model identified </a:t>
          </a:r>
          <a:r>
            <a:rPr lang="en-AU" sz="1600" b="1" kern="1200" dirty="0"/>
            <a:t>13 true drawdown events </a:t>
          </a:r>
          <a:r>
            <a:rPr lang="en-AU" sz="1600" kern="1200" dirty="0"/>
            <a:t>out of 13, with </a:t>
          </a:r>
          <a:r>
            <a:rPr lang="en-AU" sz="1600" b="1" kern="1200" dirty="0"/>
            <a:t>46 false positives</a:t>
          </a:r>
          <a:r>
            <a:rPr lang="en-AU" sz="1600" kern="1200" dirty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600" b="0" kern="1200" dirty="0"/>
            <a:t>Sensitivity (Recall) = 100%, </a:t>
          </a:r>
          <a:r>
            <a:rPr lang="en-AU" sz="1600" kern="1200" dirty="0"/>
            <a:t>ensuring no major drawdown is missed.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600" b="1" kern="1200" dirty="0"/>
            <a:t>Limitation</a:t>
          </a:r>
          <a:r>
            <a:rPr lang="en-AU" sz="1600" kern="1200" dirty="0"/>
            <a:t>: Higher false alarm rate. Can be tuned using decision thresholds or regularization techniques.</a:t>
          </a:r>
          <a:endParaRPr lang="en-US" sz="1600" kern="1200" dirty="0"/>
        </a:p>
      </dsp:txBody>
      <dsp:txXfrm>
        <a:off x="0" y="922429"/>
        <a:ext cx="4776186" cy="1702575"/>
      </dsp:txXfrm>
    </dsp:sp>
    <dsp:sp modelId="{B48D3D14-4C26-4242-A7CD-176AA542ACE3}">
      <dsp:nvSpPr>
        <dsp:cNvPr id="0" name=""/>
        <dsp:cNvSpPr/>
      </dsp:nvSpPr>
      <dsp:spPr>
        <a:xfrm>
          <a:off x="0" y="2625004"/>
          <a:ext cx="4776186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Business</a:t>
          </a:r>
          <a:r>
            <a:rPr lang="zh-CN" altLang="en-US" sz="2400" b="1" kern="1200" dirty="0"/>
            <a:t> </a:t>
          </a:r>
          <a:r>
            <a:rPr lang="en-AU" sz="2400" b="1" kern="1200" dirty="0"/>
            <a:t>Insights</a:t>
          </a:r>
          <a:endParaRPr lang="en-US" sz="2400" kern="1200" dirty="0"/>
        </a:p>
      </dsp:txBody>
      <dsp:txXfrm>
        <a:off x="42950" y="2667954"/>
        <a:ext cx="4690286" cy="793940"/>
      </dsp:txXfrm>
    </dsp:sp>
    <dsp:sp modelId="{0771F639-B10A-2D49-BFEA-C819AAC4D40C}">
      <dsp:nvSpPr>
        <dsp:cNvPr id="0" name=""/>
        <dsp:cNvSpPr/>
      </dsp:nvSpPr>
      <dsp:spPr>
        <a:xfrm>
          <a:off x="0" y="3504844"/>
          <a:ext cx="4776186" cy="197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Model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Captured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all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drawdowns,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enabling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early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warning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with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confidence.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
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or Cbus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the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model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</a:t>
          </a:r>
          <a:r>
            <a:rPr lang="en-GB" sz="1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rioritizes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member protection with high sensitivity suitable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.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</a:t>
          </a: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It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also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supports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A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fiduciary standards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 </a:t>
          </a:r>
          <a:r>
            <a:rPr lang="en-A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宋体" panose="02010600030101010101" pitchFamily="2" charset="-122"/>
              <a:cs typeface="+mn-cs"/>
            </a:rPr>
            <a:t>proactive and explainable risk mitigation decisions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0" y="3504844"/>
        <a:ext cx="4776186" cy="1974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67A42-A8EC-2D48-A6FC-287CAAA7C0B9}">
      <dsp:nvSpPr>
        <dsp:cNvPr id="0" name=""/>
        <dsp:cNvSpPr/>
      </dsp:nvSpPr>
      <dsp:spPr>
        <a:xfrm>
          <a:off x="4304" y="579"/>
          <a:ext cx="3951025" cy="1185307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53" tIns="146353" rIns="146353" bIns="1463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/>
            <a:t>Model</a:t>
          </a:r>
          <a:r>
            <a:rPr lang="zh-CN" altLang="en-US" sz="2800" b="1" kern="1200"/>
            <a:t> </a:t>
          </a:r>
          <a:r>
            <a:rPr lang="en-US" altLang="zh-CN" sz="2800" b="1" kern="1200"/>
            <a:t>Results</a:t>
          </a:r>
          <a:endParaRPr lang="en-US" sz="2800" kern="1200"/>
        </a:p>
      </dsp:txBody>
      <dsp:txXfrm>
        <a:off x="359896" y="579"/>
        <a:ext cx="3239841" cy="1185307"/>
      </dsp:txXfrm>
    </dsp:sp>
    <dsp:sp modelId="{36307645-D13E-5842-809C-67DA5AC6FE29}">
      <dsp:nvSpPr>
        <dsp:cNvPr id="0" name=""/>
        <dsp:cNvSpPr/>
      </dsp:nvSpPr>
      <dsp:spPr>
        <a:xfrm>
          <a:off x="4304" y="1185886"/>
          <a:ext cx="3595433" cy="357496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119" tIns="284119" rIns="284119" bIns="56823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Portfolio </a:t>
          </a:r>
          <a:r>
            <a:rPr lang="en-AU" sz="1200" b="1" kern="1200" dirty="0" err="1"/>
            <a:t>VaR</a:t>
          </a:r>
          <a:r>
            <a:rPr lang="en-AU" sz="1200" b="1" kern="1200" dirty="0"/>
            <a:t> and ES und</a:t>
          </a:r>
          <a:r>
            <a:rPr lang="en-US" altLang="zh-CN" sz="1200" b="1" kern="1200" dirty="0"/>
            <a:t>er</a:t>
          </a:r>
          <a:r>
            <a:rPr lang="zh-CN" altLang="en-US" sz="1200" b="1" kern="1200" dirty="0"/>
            <a:t> </a:t>
          </a:r>
          <a:r>
            <a:rPr lang="en-US" altLang="zh-CN" sz="1200" b="1" kern="1200" dirty="0"/>
            <a:t>95%</a:t>
          </a:r>
          <a:r>
            <a:rPr lang="zh-CN" altLang="en-US" sz="1200" b="1" kern="1200" dirty="0"/>
            <a:t> </a:t>
          </a:r>
          <a:r>
            <a:rPr lang="en-AU" sz="1200" b="1" kern="1200" dirty="0"/>
            <a:t>confidence level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Parametric </a:t>
          </a:r>
          <a:r>
            <a:rPr lang="en-AU" sz="1200" kern="1200" dirty="0" err="1"/>
            <a:t>VaR</a:t>
          </a:r>
          <a:r>
            <a:rPr lang="en-AU" sz="1200" kern="1200" dirty="0"/>
            <a:t> : -0.0118 </a:t>
          </a:r>
          <a:r>
            <a:rPr lang="en-US" sz="1200" kern="1200" dirty="0"/>
            <a:t>→</a:t>
          </a:r>
          <a:r>
            <a:rPr lang="zh-CN" altLang="en-US" sz="1200" kern="1200" dirty="0"/>
            <a:t> </a:t>
          </a:r>
          <a:r>
            <a:rPr lang="en-AU" sz="1200" kern="1200" dirty="0"/>
            <a:t>Annualized:</a:t>
          </a:r>
          <a:r>
            <a:rPr lang="zh-CN" altLang="en-US" sz="1200" kern="1200" dirty="0"/>
            <a:t> </a:t>
          </a:r>
          <a:r>
            <a:rPr lang="en-AU" sz="1200" b="1" kern="1200" dirty="0"/>
            <a:t>18.76%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Historical </a:t>
          </a:r>
          <a:r>
            <a:rPr lang="en-AU" sz="1200" kern="1200" dirty="0" err="1"/>
            <a:t>VaR</a:t>
          </a:r>
          <a:r>
            <a:rPr lang="en-AU" sz="1200" kern="1200" dirty="0"/>
            <a:t> : -0.0076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Monte Carlo VaR : -0.0077 </a:t>
          </a:r>
          <a:endParaRPr lang="en-A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Expected Shortfall : -0.0108</a:t>
          </a:r>
          <a:endParaRPr lang="en-A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Annualized Parametric VaR: 18.76%</a:t>
          </a:r>
          <a:endParaRPr lang="en-A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S</a:t>
          </a:r>
          <a:r>
            <a:rPr lang="en-US" altLang="zh-CN" sz="1200" b="1" kern="1200" dirty="0"/>
            <a:t>ingle</a:t>
          </a:r>
          <a:r>
            <a:rPr lang="zh-CN" altLang="en-US" sz="1200" b="1" kern="1200" dirty="0"/>
            <a:t> </a:t>
          </a:r>
          <a:r>
            <a:rPr lang="en-US" altLang="zh-CN" sz="1200" b="1" kern="1200" dirty="0"/>
            <a:t>ETF</a:t>
          </a:r>
          <a:r>
            <a:rPr lang="zh-CN" altLang="en-US" sz="1200" b="1" kern="1200" dirty="0"/>
            <a:t> </a:t>
          </a:r>
          <a:r>
            <a:rPr lang="en-US" altLang="zh-CN" sz="1200" b="1" kern="1200" dirty="0"/>
            <a:t>(IVV)</a:t>
          </a:r>
          <a:r>
            <a:rPr lang="zh-CN" altLang="en-US" sz="1200" b="1" kern="1200" dirty="0"/>
            <a:t> </a:t>
          </a:r>
          <a:r>
            <a:rPr lang="en-AU" sz="1200" b="1" kern="1200" dirty="0" err="1"/>
            <a:t>VaR</a:t>
          </a:r>
          <a:r>
            <a:rPr lang="en-AU" sz="1200" b="1" kern="1200" dirty="0"/>
            <a:t> and ES</a:t>
          </a:r>
          <a:r>
            <a:rPr lang="zh-CN" altLang="en-US" sz="1200" b="1" kern="1200" dirty="0"/>
            <a:t> </a:t>
          </a:r>
          <a:r>
            <a:rPr lang="en-AU" sz="1200" b="1" kern="1200" dirty="0"/>
            <a:t>und</a:t>
          </a:r>
          <a:r>
            <a:rPr lang="en-US" altLang="zh-CN" sz="1200" b="1" kern="1200" dirty="0"/>
            <a:t>er</a:t>
          </a:r>
          <a:r>
            <a:rPr lang="zh-CN" altLang="en-US" sz="1200" b="1" kern="1200" dirty="0"/>
            <a:t> </a:t>
          </a:r>
          <a:r>
            <a:rPr lang="en-US" altLang="zh-CN" sz="1200" b="1" kern="1200" dirty="0"/>
            <a:t>95%</a:t>
          </a:r>
          <a:r>
            <a:rPr lang="zh-CN" altLang="en-US" sz="1200" b="1" kern="1200" dirty="0"/>
            <a:t> </a:t>
          </a:r>
          <a:r>
            <a:rPr lang="en-AU" sz="1200" b="1" kern="1200" dirty="0"/>
            <a:t>confidence level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/>
            <a:t>Parametric VaR : -0.0175 </a:t>
          </a:r>
          <a:endParaRPr lang="en-A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Historical </a:t>
          </a:r>
          <a:r>
            <a:rPr lang="en-AU" sz="1200" kern="1200" dirty="0" err="1"/>
            <a:t>VaR</a:t>
          </a:r>
          <a:r>
            <a:rPr lang="en-AU" sz="1200" kern="1200" dirty="0"/>
            <a:t> : -0.0172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Monte Carlo </a:t>
          </a:r>
          <a:r>
            <a:rPr lang="en-AU" sz="1200" kern="1200" dirty="0" err="1"/>
            <a:t>VaR</a:t>
          </a:r>
          <a:r>
            <a:rPr lang="en-AU" sz="1200" kern="1200" dirty="0"/>
            <a:t> : -0.0176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Expected Shortfall : -0.0256</a:t>
          </a:r>
          <a:endParaRPr lang="en-US" sz="1200" kern="1200" dirty="0"/>
        </a:p>
      </dsp:txBody>
      <dsp:txXfrm>
        <a:off x="4304" y="1185886"/>
        <a:ext cx="3595433" cy="3574965"/>
      </dsp:txXfrm>
    </dsp:sp>
    <dsp:sp modelId="{2081AD2E-18E9-6844-A307-4D3161BA4961}">
      <dsp:nvSpPr>
        <dsp:cNvPr id="0" name=""/>
        <dsp:cNvSpPr/>
      </dsp:nvSpPr>
      <dsp:spPr>
        <a:xfrm>
          <a:off x="3915973" y="579"/>
          <a:ext cx="3951025" cy="1185307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53" tIns="146353" rIns="146353" bIns="1463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/>
            <a:t>Business</a:t>
          </a:r>
          <a:r>
            <a:rPr lang="zh-CN" altLang="en-US" sz="2800" b="1" kern="1200"/>
            <a:t> </a:t>
          </a:r>
          <a:r>
            <a:rPr lang="en-AU" sz="2800" b="1" kern="1200"/>
            <a:t>Insights</a:t>
          </a:r>
          <a:endParaRPr lang="en-US" sz="2800" kern="1200"/>
        </a:p>
      </dsp:txBody>
      <dsp:txXfrm>
        <a:off x="4271565" y="579"/>
        <a:ext cx="3239841" cy="1185307"/>
      </dsp:txXfrm>
    </dsp:sp>
    <dsp:sp modelId="{1B2E7B51-2167-544E-B835-D08CA17B287E}">
      <dsp:nvSpPr>
        <dsp:cNvPr id="0" name=""/>
        <dsp:cNvSpPr/>
      </dsp:nvSpPr>
      <dsp:spPr>
        <a:xfrm>
          <a:off x="3915973" y="1185886"/>
          <a:ext cx="3595433" cy="357496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119" tIns="284119" rIns="284119" bIns="568238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600" b="0" kern="1200" dirty="0">
              <a:latin typeface="+mn-lt"/>
              <a:ea typeface="+mn-ea"/>
              <a:cs typeface="+mn-cs"/>
            </a:rPr>
            <a:t>• Portfolio </a:t>
          </a:r>
          <a:r>
            <a:rPr lang="en-GB" sz="1600" b="0" kern="1200" dirty="0" err="1">
              <a:latin typeface="+mn-lt"/>
              <a:ea typeface="+mn-ea"/>
              <a:cs typeface="+mn-cs"/>
            </a:rPr>
            <a:t>VaR</a:t>
          </a:r>
          <a:r>
            <a:rPr lang="en-GB" sz="1600" b="0" kern="1200" dirty="0">
              <a:latin typeface="+mn-lt"/>
              <a:ea typeface="+mn-ea"/>
              <a:cs typeface="+mn-cs"/>
            </a:rPr>
            <a:t> &lt; Single ETF </a:t>
          </a:r>
          <a:r>
            <a:rPr lang="en-GB" sz="1600" b="0" kern="1200" dirty="0" err="1">
              <a:latin typeface="+mn-lt"/>
              <a:ea typeface="+mn-ea"/>
              <a:cs typeface="+mn-cs"/>
            </a:rPr>
            <a:t>VaR</a:t>
          </a:r>
          <a:r>
            <a:rPr lang="en-GB" sz="1600" b="0" kern="1200" dirty="0">
              <a:latin typeface="+mn-lt"/>
              <a:ea typeface="+mn-ea"/>
              <a:cs typeface="+mn-cs"/>
            </a:rPr>
            <a:t> across all methods</a:t>
          </a:r>
          <a:r>
            <a:rPr lang="en-US" altLang="zh-CN" sz="1600" b="0" kern="1200" dirty="0">
              <a:latin typeface="+mn-lt"/>
              <a:ea typeface="+mn-ea"/>
              <a:cs typeface="+mn-cs"/>
            </a:rPr>
            <a:t>,</a:t>
          </a:r>
          <a:r>
            <a:rPr lang="zh-CN" altLang="en-US" sz="1600" b="0" kern="1200" dirty="0">
              <a:latin typeface="+mn-lt"/>
              <a:ea typeface="+mn-ea"/>
              <a:cs typeface="+mn-cs"/>
            </a:rPr>
            <a:t> </a:t>
          </a:r>
          <a:r>
            <a:rPr lang="en-US" altLang="zh-CN" sz="1600" b="0" kern="1200" dirty="0">
              <a:latin typeface="+mn-lt"/>
              <a:ea typeface="+mn-ea"/>
              <a:cs typeface="+mn-cs"/>
            </a:rPr>
            <a:t>which</a:t>
          </a:r>
          <a:r>
            <a:rPr lang="zh-CN" altLang="en-US" sz="1600" b="0" kern="1200" dirty="0">
              <a:latin typeface="+mn-lt"/>
              <a:ea typeface="+mn-ea"/>
              <a:cs typeface="+mn-cs"/>
            </a:rPr>
            <a:t> </a:t>
          </a:r>
          <a:r>
            <a:rPr lang="en-GB" sz="1600" b="0" kern="1200" dirty="0">
              <a:latin typeface="+mn-lt"/>
              <a:ea typeface="+mn-ea"/>
              <a:cs typeface="+mn-cs"/>
            </a:rPr>
            <a:t>demonstrates effective diversification.  
• Confirms the portfolio is not overly exposed to any single risk factor.  
• Annualized risk metrics provide long-term insights aligned with superannuation governance and capital oversight.  </a:t>
          </a:r>
          <a:r>
            <a:rPr lang="en-GB" sz="1600" b="0" kern="1200" dirty="0">
              <a:latin typeface="Calibri"/>
              <a:ea typeface="+mn-ea"/>
              <a:cs typeface="+mn-cs"/>
            </a:rPr>
            <a:t>
</a:t>
          </a:r>
          <a:endParaRPr lang="en-US" sz="1600" b="0" kern="1200" dirty="0">
            <a:latin typeface="Calibri"/>
            <a:ea typeface="+mn-ea"/>
            <a:cs typeface="+mn-cs"/>
          </a:endParaRPr>
        </a:p>
      </dsp:txBody>
      <dsp:txXfrm>
        <a:off x="3915973" y="1185886"/>
        <a:ext cx="3595433" cy="3574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D896-ED0B-42D4-A0A3-4E4EA1B21BA7}">
      <dsp:nvSpPr>
        <dsp:cNvPr id="0" name=""/>
        <dsp:cNvSpPr/>
      </dsp:nvSpPr>
      <dsp:spPr>
        <a:xfrm>
          <a:off x="143537" y="877012"/>
          <a:ext cx="1005188" cy="10051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63CAA-80CB-4B1C-B96C-EF460444FFBA}">
      <dsp:nvSpPr>
        <dsp:cNvPr id="0" name=""/>
        <dsp:cNvSpPr/>
      </dsp:nvSpPr>
      <dsp:spPr>
        <a:xfrm>
          <a:off x="354627" y="1088101"/>
          <a:ext cx="583009" cy="58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58BAA-6ECA-4FD5-A6CD-586B08F77F0F}">
      <dsp:nvSpPr>
        <dsp:cNvPr id="0" name=""/>
        <dsp:cNvSpPr/>
      </dsp:nvSpPr>
      <dsp:spPr>
        <a:xfrm>
          <a:off x="1364124" y="877012"/>
          <a:ext cx="2369373" cy="10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Developed a forward-looking risk solution that detects &gt;5% drawdowns with high recall (100%) and AUC of 0.98</a:t>
          </a:r>
          <a:r>
            <a:rPr lang="en-US" altLang="zh-CN" sz="1200" kern="1200" dirty="0"/>
            <a:t>.</a:t>
          </a:r>
          <a:endParaRPr lang="en-US" sz="1200" kern="1200" dirty="0"/>
        </a:p>
      </dsp:txBody>
      <dsp:txXfrm>
        <a:off x="1364124" y="877012"/>
        <a:ext cx="2369373" cy="1005188"/>
      </dsp:txXfrm>
    </dsp:sp>
    <dsp:sp modelId="{C2E77C73-16C1-41C9-BC30-597EF11DEA9E}">
      <dsp:nvSpPr>
        <dsp:cNvPr id="0" name=""/>
        <dsp:cNvSpPr/>
      </dsp:nvSpPr>
      <dsp:spPr>
        <a:xfrm>
          <a:off x="4146343" y="877012"/>
          <a:ext cx="1005188" cy="10051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973D1-6630-4413-BF82-93E994DA1609}">
      <dsp:nvSpPr>
        <dsp:cNvPr id="0" name=""/>
        <dsp:cNvSpPr/>
      </dsp:nvSpPr>
      <dsp:spPr>
        <a:xfrm>
          <a:off x="4357433" y="1088101"/>
          <a:ext cx="583009" cy="58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CE911-9E87-4DB8-96C6-751FE1236E57}">
      <dsp:nvSpPr>
        <dsp:cNvPr id="0" name=""/>
        <dsp:cNvSpPr/>
      </dsp:nvSpPr>
      <dsp:spPr>
        <a:xfrm>
          <a:off x="5366930" y="877012"/>
          <a:ext cx="2369373" cy="10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Delivered diversified </a:t>
          </a:r>
          <a:r>
            <a:rPr lang="en-AU" sz="1200" kern="1200" dirty="0" err="1"/>
            <a:t>VaR</a:t>
          </a:r>
          <a:r>
            <a:rPr lang="en-AU" sz="1200" kern="1200" dirty="0"/>
            <a:t> analysis to demonstrate portfolio stability and quantify downside exposure</a:t>
          </a:r>
          <a:r>
            <a:rPr lang="en-US" altLang="zh-CN" sz="1200" kern="1200" dirty="0"/>
            <a:t>.</a:t>
          </a:r>
          <a:endParaRPr lang="en-US" sz="1200" kern="1200" dirty="0"/>
        </a:p>
      </dsp:txBody>
      <dsp:txXfrm>
        <a:off x="5366930" y="877012"/>
        <a:ext cx="2369373" cy="1005188"/>
      </dsp:txXfrm>
    </dsp:sp>
    <dsp:sp modelId="{30A72D6A-850E-4EEA-9632-44D321367B85}">
      <dsp:nvSpPr>
        <dsp:cNvPr id="0" name=""/>
        <dsp:cNvSpPr/>
      </dsp:nvSpPr>
      <dsp:spPr>
        <a:xfrm>
          <a:off x="143537" y="2653223"/>
          <a:ext cx="1005188" cy="10051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D5CA9-F5B6-48FA-8B1A-C04CC0D5D06F}">
      <dsp:nvSpPr>
        <dsp:cNvPr id="0" name=""/>
        <dsp:cNvSpPr/>
      </dsp:nvSpPr>
      <dsp:spPr>
        <a:xfrm>
          <a:off x="354627" y="2864312"/>
          <a:ext cx="583009" cy="58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B96F4-D7AD-4225-9351-B8FE211DE5B0}">
      <dsp:nvSpPr>
        <dsp:cNvPr id="0" name=""/>
        <dsp:cNvSpPr/>
      </dsp:nvSpPr>
      <dsp:spPr>
        <a:xfrm>
          <a:off x="1364124" y="2653223"/>
          <a:ext cx="2369373" cy="10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Designed the model to support Cbus’s fiduciary responsibility: early intervention, transparent communication, and member-first protection</a:t>
          </a:r>
          <a:r>
            <a:rPr lang="en-US" altLang="zh-CN" sz="1200" kern="1200" dirty="0"/>
            <a:t>.</a:t>
          </a:r>
          <a:endParaRPr lang="en-US" sz="1200" kern="1200" dirty="0"/>
        </a:p>
      </dsp:txBody>
      <dsp:txXfrm>
        <a:off x="1364124" y="2653223"/>
        <a:ext cx="2369373" cy="1005188"/>
      </dsp:txXfrm>
    </dsp:sp>
    <dsp:sp modelId="{5B122368-FE07-4466-A50B-0E71690BBE6E}">
      <dsp:nvSpPr>
        <dsp:cNvPr id="0" name=""/>
        <dsp:cNvSpPr/>
      </dsp:nvSpPr>
      <dsp:spPr>
        <a:xfrm>
          <a:off x="4146343" y="2653223"/>
          <a:ext cx="1005188" cy="100518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B1F82-9A55-40E4-87FE-5FA8A8C15514}">
      <dsp:nvSpPr>
        <dsp:cNvPr id="0" name=""/>
        <dsp:cNvSpPr/>
      </dsp:nvSpPr>
      <dsp:spPr>
        <a:xfrm>
          <a:off x="4357433" y="2864312"/>
          <a:ext cx="583009" cy="58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0233-352D-484E-8DD5-DE77DFEC90C7}">
      <dsp:nvSpPr>
        <dsp:cNvPr id="0" name=""/>
        <dsp:cNvSpPr/>
      </dsp:nvSpPr>
      <dsp:spPr>
        <a:xfrm>
          <a:off x="5366930" y="2653223"/>
          <a:ext cx="2369373" cy="10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>
              <a:solidFill>
                <a:srgbClr val="FF0000"/>
              </a:solidFill>
            </a:rPr>
            <a:t>This case shows how I bridge finance, mathematics, and client needs</a:t>
          </a:r>
          <a:r>
            <a:rPr lang="zh-CN" altLang="en-US" sz="1200" kern="1200" dirty="0">
              <a:solidFill>
                <a:srgbClr val="FF0000"/>
              </a:solidFill>
            </a:rPr>
            <a:t>， </a:t>
          </a:r>
          <a:r>
            <a:rPr lang="en-AU" sz="1200" kern="1200" dirty="0">
              <a:solidFill>
                <a:srgbClr val="FF0000"/>
              </a:solidFill>
            </a:rPr>
            <a:t>which is</a:t>
          </a:r>
          <a:r>
            <a:rPr lang="en-US" altLang="zh-CN" sz="1200" kern="1200" dirty="0">
              <a:solidFill>
                <a:srgbClr val="FF0000"/>
              </a:solidFill>
            </a:rPr>
            <a:t>,</a:t>
          </a:r>
          <a:r>
            <a:rPr lang="zh-CN" altLang="en-US" sz="1200" kern="1200" dirty="0">
              <a:solidFill>
                <a:srgbClr val="FF0000"/>
              </a:solidFill>
            </a:rPr>
            <a:t> </a:t>
          </a:r>
          <a:r>
            <a:rPr lang="en-US" altLang="zh-CN" sz="1200" kern="1200" dirty="0">
              <a:solidFill>
                <a:srgbClr val="FF0000"/>
              </a:solidFill>
            </a:rPr>
            <a:t>as</a:t>
          </a:r>
          <a:r>
            <a:rPr lang="en-AU" sz="1200" kern="1200" dirty="0">
              <a:solidFill>
                <a:srgbClr val="FF0000"/>
              </a:solidFill>
            </a:rPr>
            <a:t> </a:t>
          </a:r>
          <a:r>
            <a:rPr lang="en-US" altLang="zh-CN" sz="1200" kern="1200" dirty="0">
              <a:solidFill>
                <a:srgbClr val="FF0000"/>
              </a:solidFill>
            </a:rPr>
            <a:t>a</a:t>
          </a:r>
          <a:r>
            <a:rPr lang="zh-CN" altLang="en-US" sz="1200" kern="1200" dirty="0">
              <a:solidFill>
                <a:srgbClr val="FF0000"/>
              </a:solidFill>
            </a:rPr>
            <a:t> </a:t>
          </a:r>
          <a:r>
            <a:rPr lang="en-AU" sz="1200" kern="1200" dirty="0">
              <a:solidFill>
                <a:srgbClr val="FF0000"/>
              </a:solidFill>
            </a:rPr>
            <a:t>QFS </a:t>
          </a:r>
          <a:r>
            <a:rPr lang="en-US" altLang="zh-CN" sz="1200" kern="1200" dirty="0">
              <a:solidFill>
                <a:srgbClr val="FF0000"/>
              </a:solidFill>
            </a:rPr>
            <a:t>analyst,</a:t>
          </a:r>
          <a:r>
            <a:rPr lang="zh-CN" altLang="en-US" sz="1200" kern="1200" dirty="0">
              <a:solidFill>
                <a:srgbClr val="FF0000"/>
              </a:solidFill>
            </a:rPr>
            <a:t> </a:t>
          </a:r>
          <a:r>
            <a:rPr lang="en-AU" sz="1200" kern="1200" dirty="0">
              <a:solidFill>
                <a:srgbClr val="FF0000"/>
              </a:solidFill>
            </a:rPr>
            <a:t>delivers every day</a:t>
          </a:r>
          <a:r>
            <a:rPr lang="en-US" altLang="zh-CN" sz="1200" kern="1200" dirty="0">
              <a:solidFill>
                <a:srgbClr val="FF0000"/>
              </a:solidFill>
            </a:rPr>
            <a:t>.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5366930" y="2653223"/>
        <a:ext cx="2369373" cy="100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816" y="2730160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AU" sz="3200" dirty="0">
                <a:solidFill>
                  <a:schemeClr val="tx2"/>
                </a:solidFill>
              </a:rPr>
              <a:t>Cbus Super Fund Risk Modelling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7761" y="4030263"/>
            <a:ext cx="3604268" cy="435205"/>
          </a:xfrm>
        </p:spPr>
        <p:txBody>
          <a:bodyPr anchor="b">
            <a:normAutofit/>
          </a:bodyPr>
          <a:lstStyle/>
          <a:p>
            <a:pPr algn="l"/>
            <a:r>
              <a:rPr lang="en-AU" sz="1700" dirty="0">
                <a:solidFill>
                  <a:schemeClr val="tx2"/>
                </a:solidFill>
              </a:rPr>
              <a:t>Prepared for Deloitte QFS Simulation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C6B2E769-F871-7151-660A-1087DBAB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13AA4-ADB3-B9F7-810F-605E01BED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328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96120"/>
            <a:ext cx="24003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335480" y="-124288"/>
            <a:ext cx="5542189" cy="658533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000" b="0" i="0" dirty="0">
                <a:effectLst/>
                <a:cs typeface="Times New Roman" panose="02020603050405020304" pitchFamily="18" charset="0"/>
              </a:rPr>
              <a:t>Super funds like Cbus exist to preserve and grow capital over decades, not chase short-term alpha. Their portfolios must support members‘ retirement needs 20 to 30 years into the future, making drawdown risk management far more critical than tactical gains.</a:t>
            </a:r>
            <a:r>
              <a:rPr lang="zh-CN" alt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AU" sz="2000" dirty="0">
                <a:cs typeface="Times New Roman" panose="02020603050405020304" pitchFamily="18" charset="0"/>
              </a:rPr>
              <a:t>The client requires a data-driven solution to answer:</a:t>
            </a:r>
          </a:p>
          <a:p>
            <a:pPr marL="0" indent="0">
              <a:lnSpc>
                <a:spcPct val="90000"/>
              </a:lnSpc>
              <a:buNone/>
            </a:pPr>
            <a:endParaRPr lang="en-AU" sz="2000" b="0" i="0" dirty="0">
              <a:effectLst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AU" sz="1600" b="1" i="1" dirty="0">
                <a:cs typeface="Times New Roman" panose="02020603050405020304" pitchFamily="18" charset="0"/>
              </a:rPr>
              <a:t>“Can we predict whether the portfolio will experience a drawdown of more than 5% over the next 20 trading days?”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AU" sz="2000" b="1" i="1" dirty="0">
              <a:cs typeface="Times New Roman" panose="02020603050405020304" pitchFamily="18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AU" sz="1600" b="1" i="1" dirty="0">
                <a:cs typeface="Times New Roman" panose="02020603050405020304" pitchFamily="18" charset="0"/>
              </a:rPr>
              <a:t>“How good is </a:t>
            </a:r>
            <a:r>
              <a:rPr lang="en-US" sz="1600" b="1" i="1" dirty="0">
                <a:cs typeface="Times New Roman" panose="02020603050405020304" pitchFamily="18" charset="0"/>
              </a:rPr>
              <a:t>diversified risk compared to single ETF risk profile?”</a:t>
            </a:r>
            <a:endParaRPr lang="en-GB" sz="1600" b="1" i="1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endParaRPr lang="en-AU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000" b="1" dirty="0">
                <a:cs typeface="Times New Roman" panose="02020603050405020304" pitchFamily="18" charset="0"/>
              </a:rPr>
              <a:t>Deloitte </a:t>
            </a:r>
            <a:r>
              <a:rPr sz="2000" b="1" dirty="0">
                <a:cs typeface="Times New Roman" panose="02020603050405020304" pitchFamily="18" charset="0"/>
              </a:rPr>
              <a:t>Objective: 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1600" dirty="0">
                <a:cs typeface="Times New Roman" panose="02020603050405020304" pitchFamily="18" charset="0"/>
              </a:rPr>
              <a:t>1)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sz="1600" dirty="0">
                <a:cs typeface="Times New Roman" panose="02020603050405020304" pitchFamily="18" charset="0"/>
              </a:rPr>
              <a:t>Predict 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  <a:r>
              <a:rPr sz="1600" dirty="0">
                <a:cs typeface="Times New Roman" panose="02020603050405020304" pitchFamily="18" charset="0"/>
              </a:rPr>
              <a:t>5% drawdowns in the next 20 days.</a:t>
            </a:r>
            <a:endParaRPr lang="en-AU" sz="1600" dirty="0">
              <a:cs typeface="Times New Roman" panose="02020603050405020304" pitchFamily="18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1600" dirty="0">
                <a:cs typeface="Times New Roman" panose="02020603050405020304" pitchFamily="18" charset="0"/>
              </a:rPr>
              <a:t>2)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Implement </a:t>
            </a:r>
            <a:r>
              <a:rPr lang="en-US" altLang="zh-CN" sz="1600" dirty="0" err="1">
                <a:cs typeface="Times New Roman" panose="02020603050405020304" pitchFamily="18" charset="0"/>
              </a:rPr>
              <a:t>VaR</a:t>
            </a:r>
            <a:r>
              <a:rPr lang="en-US" altLang="zh-CN" sz="1600" dirty="0">
                <a:cs typeface="Times New Roman" panose="02020603050405020304" pitchFamily="18" charset="0"/>
              </a:rPr>
              <a:t> and ES to assess the risk of portfolio 		   compared to single ETF.</a:t>
            </a:r>
            <a:endParaRPr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D33088-944A-BBC3-D9DA-FB5632FAE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347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20" y="-277288"/>
            <a:ext cx="8800330" cy="1624520"/>
          </a:xfrm>
        </p:spPr>
        <p:txBody>
          <a:bodyPr anchor="ctr">
            <a:normAutofit/>
          </a:bodyPr>
          <a:lstStyle/>
          <a:p>
            <a:pPr lvl="0"/>
            <a:r>
              <a:rPr lang="en-AU" sz="3200" b="1" dirty="0"/>
              <a:t>Model Evaluation: Drawdown Risk Forecasting</a:t>
            </a:r>
            <a:endParaRPr lang="en-GB" sz="32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531703-8B2A-513C-A94B-FDE80521D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2097"/>
              </p:ext>
            </p:extLst>
          </p:nvPr>
        </p:nvGraphicFramePr>
        <p:xfrm>
          <a:off x="192750" y="1131905"/>
          <a:ext cx="4776187" cy="5521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88E9272-26C5-1F48-96F8-69DBCAB5B20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165" r="34285" b="-2"/>
          <a:stretch>
            <a:fillRect/>
          </a:stretch>
        </p:blipFill>
        <p:spPr>
          <a:xfrm>
            <a:off x="5161687" y="1131905"/>
            <a:ext cx="3982313" cy="5513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AU" sz="4700" b="1"/>
              <a:t>Visual Outputs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AU" sz="1900" dirty="0"/>
              <a:t>AUC of 0.98 indicates excellent predictive power</a:t>
            </a:r>
            <a:r>
              <a:rPr lang="en-US" altLang="zh-CN" sz="1900" dirty="0"/>
              <a:t>.</a:t>
            </a:r>
            <a:endParaRPr lang="en-AU" sz="1900" dirty="0"/>
          </a:p>
          <a:p>
            <a:r>
              <a:rPr lang="en-AU" sz="1900" dirty="0"/>
              <a:t>Enables early detection of high-risk drawdown periods</a:t>
            </a:r>
            <a:r>
              <a:rPr lang="en-US" altLang="zh-CN" sz="1900" dirty="0"/>
              <a:t>.</a:t>
            </a:r>
            <a:endParaRPr lang="en-AU" sz="1900" dirty="0"/>
          </a:p>
          <a:p>
            <a:r>
              <a:rPr lang="en-AU" sz="1900" dirty="0"/>
              <a:t>Supports Cbus’s need for timely de-risking and capital preservation</a:t>
            </a:r>
            <a:r>
              <a:rPr lang="en-US" altLang="zh-CN" sz="1900" dirty="0"/>
              <a:t>.</a:t>
            </a:r>
            <a:endParaRPr lang="en-AU" sz="1900" dirty="0"/>
          </a:p>
          <a:p>
            <a:pPr marL="0" indent="0">
              <a:buNone/>
            </a:pPr>
            <a:endParaRPr lang="en-AU" sz="1900" dirty="0"/>
          </a:p>
        </p:txBody>
      </p:sp>
      <p:pic>
        <p:nvPicPr>
          <p:cNvPr id="5" name="Picture 4" descr="A graph of a positive rate&#10;&#10;Description automatically generated">
            <a:extLst>
              <a:ext uri="{FF2B5EF4-FFF2-40B4-BE49-F238E27FC236}">
                <a16:creationId xmlns:a16="http://schemas.microsoft.com/office/drawing/2014/main" id="{1DF608B4-1C27-EA2A-736F-2AEB5E57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969550"/>
            <a:ext cx="5177790" cy="4918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D7968-CF65-21B5-0A86-0D20644E2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10ACDAF-CDE0-A53B-2777-C72B4E09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270943"/>
            <a:ext cx="9143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5779-0F57-2C3D-6F4F-233D9ADB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AU" sz="4000" b="1" dirty="0" err="1"/>
              <a:t>VaR</a:t>
            </a:r>
            <a:r>
              <a:rPr lang="en-AU" sz="4000" b="1" dirty="0"/>
              <a:t> &amp; E</a:t>
            </a:r>
            <a:r>
              <a:rPr lang="en-US" altLang="zh-CN" sz="4000" b="1" dirty="0"/>
              <a:t>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Model</a:t>
            </a:r>
            <a:r>
              <a:rPr lang="zh-CN" altLang="en-US" sz="4000" b="1" dirty="0"/>
              <a:t> </a:t>
            </a:r>
            <a:r>
              <a:rPr lang="en-AU" sz="4000" b="1" dirty="0"/>
              <a:t>E</a:t>
            </a:r>
            <a:r>
              <a:rPr lang="en-US" altLang="zh-CN" sz="4000" b="1" dirty="0"/>
              <a:t>valuation</a:t>
            </a:r>
            <a:r>
              <a:rPr lang="en-AU" sz="4000" b="1" dirty="0"/>
              <a:t> </a:t>
            </a:r>
            <a:endParaRPr lang="en-GB" sz="40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E15118D-6F5C-377A-8B42-D9A5F995B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372634"/>
              </p:ext>
            </p:extLst>
          </p:nvPr>
        </p:nvGraphicFramePr>
        <p:xfrm>
          <a:off x="628650" y="1825625"/>
          <a:ext cx="7886700" cy="476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65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zh-CN" sz="5700" dirty="0"/>
              <a:t>Visual Outputs</a:t>
            </a:r>
            <a:endParaRPr lang="en-US" sz="57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log-return distribution&#10;&#10;Description automatically generated">
            <a:extLst>
              <a:ext uri="{FF2B5EF4-FFF2-40B4-BE49-F238E27FC236}">
                <a16:creationId xmlns:a16="http://schemas.microsoft.com/office/drawing/2014/main" id="{E3889E50-C7F0-9205-6941-EB033838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489200"/>
            <a:ext cx="4210812" cy="3140598"/>
          </a:xfrm>
          <a:prstGeom prst="rect">
            <a:avLst/>
          </a:prstGeom>
        </p:spPr>
      </p:pic>
      <p:pic>
        <p:nvPicPr>
          <p:cNvPr id="7" name="Picture 6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067BA147-CD48-73F2-003B-7AFA4FD6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2489200"/>
            <a:ext cx="4210812" cy="2993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AU" sz="3500"/>
              <a:t>Summary &amp; Alignment with Deloitte QFS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198CD-673C-1F82-77AC-29C3F49C1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25634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637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Cbus Super Fund Risk Modelling Case</vt:lpstr>
      <vt:lpstr>Executive Summary</vt:lpstr>
      <vt:lpstr>Business Problem</vt:lpstr>
      <vt:lpstr>Methodology</vt:lpstr>
      <vt:lpstr>Model Evaluation: Drawdown Risk Forecasting</vt:lpstr>
      <vt:lpstr>Visual Outputs </vt:lpstr>
      <vt:lpstr>VaR &amp; ES Model Evaluation </vt:lpstr>
      <vt:lpstr>Visual Outputs</vt:lpstr>
      <vt:lpstr>Summary &amp; Alignment with Deloitte QFS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Zi-Hao Shang</cp:lastModifiedBy>
  <cp:revision>13</cp:revision>
  <dcterms:created xsi:type="dcterms:W3CDTF">2013-01-27T09:14:16Z</dcterms:created>
  <dcterms:modified xsi:type="dcterms:W3CDTF">2025-06-23T12:49:40Z</dcterms:modified>
  <cp:category/>
</cp:coreProperties>
</file>