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Sansita"/>
      <p:regular r:id="rId20"/>
      <p:bold r:id="rId21"/>
      <p:italic r:id="rId22"/>
      <p:boldItalic r:id="rId23"/>
    </p:embeddedFont>
    <p:embeddedFont>
      <p:font typeface="DM Sans"/>
      <p:bold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ansita-regular.fntdata"/><Relationship Id="rId22" Type="http://schemas.openxmlformats.org/officeDocument/2006/relationships/font" Target="fonts/Sansita-italic.fntdata"/><Relationship Id="rId21" Type="http://schemas.openxmlformats.org/officeDocument/2006/relationships/font" Target="fonts/Sansita-bold.fntdata"/><Relationship Id="rId24" Type="http://schemas.openxmlformats.org/officeDocument/2006/relationships/font" Target="fonts/DMSans-bold.fntdata"/><Relationship Id="rId23" Type="http://schemas.openxmlformats.org/officeDocument/2006/relationships/font" Target="fonts/Sansita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5" Type="http://schemas.openxmlformats.org/officeDocument/2006/relationships/font" Target="fonts/DMSans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42571cf012_2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342571cf012_2_7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42571cf012_2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342571cf012_2_14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42571cf012_2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g342571cf012_2_14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42571cf012_2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g342571cf012_2_15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42571cf012_2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g342571cf012_2_16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42571cf012_2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342571cf012_2_8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42571cf012_2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342571cf012_2_9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42571cf012_2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342571cf012_2_10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42571cf012_2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342571cf012_2_1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42571cf012_2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342571cf012_2_1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42571cf012_2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342571cf012_2_1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42571cf012_2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g342571cf012_2_1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42571cf012_2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342571cf012_2_14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ctrTitle"/>
          </p:nvPr>
        </p:nvSpPr>
        <p:spPr>
          <a:xfrm>
            <a:off x="342900" y="1065213"/>
            <a:ext cx="3886200" cy="73501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" type="subTitle"/>
          </p:nvPr>
        </p:nvSpPr>
        <p:spPr>
          <a:xfrm>
            <a:off x="685800" y="1943100"/>
            <a:ext cx="320040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lv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361156" y="2203450"/>
            <a:ext cx="3886200" cy="681038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 cap="none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361156" y="1453357"/>
            <a:ext cx="3886200" cy="750094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 sz="1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 sz="8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5" name="Google Shape;75;p17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" type="body"/>
          </p:nvPr>
        </p:nvSpPr>
        <p:spPr>
          <a:xfrm>
            <a:off x="2286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048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21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81" name="Google Shape;81;p18"/>
          <p:cNvSpPr txBox="1"/>
          <p:nvPr>
            <p:ph idx="2" type="body"/>
          </p:nvPr>
        </p:nvSpPr>
        <p:spPr>
          <a:xfrm>
            <a:off x="23241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048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21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82" name="Google Shape;82;p18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228600" y="767556"/>
            <a:ext cx="2020094" cy="319881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88" name="Google Shape;88;p19"/>
          <p:cNvSpPr txBox="1"/>
          <p:nvPr>
            <p:ph idx="2" type="body"/>
          </p:nvPr>
        </p:nvSpPr>
        <p:spPr>
          <a:xfrm>
            <a:off x="228600" y="1087438"/>
            <a:ext cx="2020094" cy="1975644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048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indent="-2921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indent="-2794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indent="-2794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indent="-2794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indent="-2794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indent="-2794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indent="-2794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89" name="Google Shape;89;p19"/>
          <p:cNvSpPr txBox="1"/>
          <p:nvPr>
            <p:ph idx="3" type="body"/>
          </p:nvPr>
        </p:nvSpPr>
        <p:spPr>
          <a:xfrm>
            <a:off x="2322513" y="767556"/>
            <a:ext cx="2020888" cy="319881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90" name="Google Shape;90;p19"/>
          <p:cNvSpPr txBox="1"/>
          <p:nvPr>
            <p:ph idx="4" type="body"/>
          </p:nvPr>
        </p:nvSpPr>
        <p:spPr>
          <a:xfrm>
            <a:off x="2322513" y="1087438"/>
            <a:ext cx="2020888" cy="1975644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048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indent="-2921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indent="-2794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indent="-2794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indent="-2794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indent="-2794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indent="-2794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indent="-2794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91" name="Google Shape;91;p19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6" name="Google Shape;96;p20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228600" y="136525"/>
            <a:ext cx="1504157" cy="581025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1787525" y="136525"/>
            <a:ext cx="2555875" cy="2926557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302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indent="-3175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2pPr>
            <a:lvl3pPr indent="-3048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indent="-2921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4pPr>
            <a:lvl5pPr indent="-2921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»"/>
              <a:defRPr sz="1000"/>
            </a:lvl5pPr>
            <a:lvl6pPr indent="-2921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6pPr>
            <a:lvl7pPr indent="-2921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7pPr>
            <a:lvl8pPr indent="-2921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8pPr>
            <a:lvl9pPr indent="-2921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228600" y="717550"/>
            <a:ext cx="1504157" cy="234553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896144" y="2400300"/>
            <a:ext cx="2743200" cy="283369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896144" y="306388"/>
            <a:ext cx="2743200" cy="20574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896144" y="2683669"/>
            <a:ext cx="2743200" cy="402431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1154509" y="-125809"/>
            <a:ext cx="226298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2366169" y="1085850"/>
            <a:ext cx="2925763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270669" y="95250"/>
            <a:ext cx="2925763" cy="30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302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21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–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21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2100" lvl="5" marL="2743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2100" lvl="6" marL="3200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2100" lvl="7" marL="3657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2100" lvl="8" marL="4114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7.png"/><Relationship Id="rId6" Type="http://schemas.openxmlformats.org/officeDocument/2006/relationships/image" Target="../media/image6.png"/><Relationship Id="rId7" Type="http://schemas.openxmlformats.org/officeDocument/2006/relationships/image" Target="../media/image8.png"/><Relationship Id="rId8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2.png"/><Relationship Id="rId5" Type="http://schemas.openxmlformats.org/officeDocument/2006/relationships/image" Target="../media/image7.png"/><Relationship Id="rId6" Type="http://schemas.openxmlformats.org/officeDocument/2006/relationships/image" Target="../media/image6.png"/><Relationship Id="rId7" Type="http://schemas.openxmlformats.org/officeDocument/2006/relationships/image" Target="../media/image8.png"/><Relationship Id="rId8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7.png"/><Relationship Id="rId6" Type="http://schemas.openxmlformats.org/officeDocument/2006/relationships/image" Target="../media/image6.png"/><Relationship Id="rId7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9" name="Google Shape;129;p25"/>
          <p:cNvCxnSpPr/>
          <p:nvPr/>
        </p:nvCxnSpPr>
        <p:spPr>
          <a:xfrm>
            <a:off x="0" y="903741"/>
            <a:ext cx="9144000" cy="0"/>
          </a:xfrm>
          <a:prstGeom prst="straightConnector1">
            <a:avLst/>
          </a:prstGeom>
          <a:noFill/>
          <a:ln cap="rnd" cmpd="sng" w="9525">
            <a:solidFill>
              <a:srgbClr val="73737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0" name="Google Shape;130;p25"/>
          <p:cNvSpPr/>
          <p:nvPr/>
        </p:nvSpPr>
        <p:spPr>
          <a:xfrm>
            <a:off x="6802862" y="336041"/>
            <a:ext cx="1826788" cy="356619"/>
          </a:xfrm>
          <a:custGeom>
            <a:rect b="b" l="l" r="r" t="t"/>
            <a:pathLst>
              <a:path extrusionOk="0" h="713238" w="3653576">
                <a:moveTo>
                  <a:pt x="0" y="0"/>
                </a:moveTo>
                <a:lnTo>
                  <a:pt x="3653576" y="0"/>
                </a:lnTo>
                <a:lnTo>
                  <a:pt x="3653576" y="713238"/>
                </a:lnTo>
                <a:lnTo>
                  <a:pt x="0" y="71323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-3730"/>
            </a:stretch>
          </a:blipFill>
          <a:ln>
            <a:noFill/>
          </a:ln>
        </p:spPr>
      </p:sp>
      <p:sp>
        <p:nvSpPr>
          <p:cNvPr id="131" name="Google Shape;131;p25"/>
          <p:cNvSpPr/>
          <p:nvPr/>
        </p:nvSpPr>
        <p:spPr>
          <a:xfrm>
            <a:off x="514350" y="290263"/>
            <a:ext cx="931838" cy="407159"/>
          </a:xfrm>
          <a:custGeom>
            <a:rect b="b" l="l" r="r" t="t"/>
            <a:pathLst>
              <a:path extrusionOk="0" h="814318" w="1863675">
                <a:moveTo>
                  <a:pt x="0" y="0"/>
                </a:moveTo>
                <a:lnTo>
                  <a:pt x="1863675" y="0"/>
                </a:lnTo>
                <a:lnTo>
                  <a:pt x="1863675" y="814318"/>
                </a:lnTo>
                <a:lnTo>
                  <a:pt x="0" y="8143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-13876" l="0" r="0" t="-15714"/>
            </a:stretch>
          </a:blipFill>
          <a:ln>
            <a:noFill/>
          </a:ln>
        </p:spPr>
      </p:sp>
      <p:sp>
        <p:nvSpPr>
          <p:cNvPr id="132" name="Google Shape;132;p25"/>
          <p:cNvSpPr txBox="1"/>
          <p:nvPr/>
        </p:nvSpPr>
        <p:spPr>
          <a:xfrm>
            <a:off x="690515" y="1701972"/>
            <a:ext cx="5135152" cy="6143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l" sz="4000" u="none" cap="none" strike="noStrike">
                <a:solidFill>
                  <a:srgbClr val="001222"/>
                </a:solidFill>
                <a:latin typeface="DM Sans"/>
                <a:ea typeface="DM Sans"/>
                <a:cs typeface="DM Sans"/>
                <a:sym typeface="DM Sans"/>
              </a:rPr>
              <a:t>AI-Driven Dashboard</a:t>
            </a:r>
            <a:endParaRPr sz="700"/>
          </a:p>
        </p:txBody>
      </p:sp>
      <p:sp>
        <p:nvSpPr>
          <p:cNvPr id="133" name="Google Shape;133;p25"/>
          <p:cNvSpPr txBox="1"/>
          <p:nvPr/>
        </p:nvSpPr>
        <p:spPr>
          <a:xfrm>
            <a:off x="690515" y="3092278"/>
            <a:ext cx="7381663" cy="3444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" sz="2000" u="none" cap="none" strike="noStrike">
                <a:solidFill>
                  <a:srgbClr val="001222"/>
                </a:solidFill>
                <a:latin typeface="DM Sans"/>
                <a:ea typeface="DM Sans"/>
                <a:cs typeface="DM Sans"/>
                <a:sym typeface="DM Sans"/>
              </a:rPr>
              <a:t>Turning Data Centers’ raw data into a meaningful intelligence</a:t>
            </a:r>
            <a:endParaRPr sz="7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4"/>
          <p:cNvSpPr/>
          <p:nvPr/>
        </p:nvSpPr>
        <p:spPr>
          <a:xfrm>
            <a:off x="532696" y="0"/>
            <a:ext cx="8096954" cy="5140381"/>
          </a:xfrm>
          <a:custGeom>
            <a:rect b="b" l="l" r="r" t="t"/>
            <a:pathLst>
              <a:path extrusionOk="0" h="10280761" w="16193907">
                <a:moveTo>
                  <a:pt x="0" y="0"/>
                </a:moveTo>
                <a:lnTo>
                  <a:pt x="16193907" y="0"/>
                </a:lnTo>
                <a:lnTo>
                  <a:pt x="16193907" y="10280761"/>
                </a:lnTo>
                <a:lnTo>
                  <a:pt x="0" y="1028076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28178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5"/>
          <p:cNvSpPr/>
          <p:nvPr/>
        </p:nvSpPr>
        <p:spPr>
          <a:xfrm>
            <a:off x="514012" y="215"/>
            <a:ext cx="8115638" cy="5143286"/>
          </a:xfrm>
          <a:custGeom>
            <a:rect b="b" l="l" r="r" t="t"/>
            <a:pathLst>
              <a:path extrusionOk="0" h="10286571" w="16231276">
                <a:moveTo>
                  <a:pt x="0" y="0"/>
                </a:moveTo>
                <a:lnTo>
                  <a:pt x="16231276" y="0"/>
                </a:lnTo>
                <a:lnTo>
                  <a:pt x="16231276" y="10286571"/>
                </a:lnTo>
                <a:lnTo>
                  <a:pt x="0" y="1028657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6"/>
          <p:cNvSpPr/>
          <p:nvPr/>
        </p:nvSpPr>
        <p:spPr>
          <a:xfrm>
            <a:off x="7919940" y="3926365"/>
            <a:ext cx="1224060" cy="1219610"/>
          </a:xfrm>
          <a:custGeom>
            <a:rect b="b" l="l" r="r" t="t"/>
            <a:pathLst>
              <a:path extrusionOk="0" h="2439219" w="2448121">
                <a:moveTo>
                  <a:pt x="0" y="0"/>
                </a:moveTo>
                <a:lnTo>
                  <a:pt x="2448121" y="0"/>
                </a:lnTo>
                <a:lnTo>
                  <a:pt x="2448121" y="2439218"/>
                </a:lnTo>
                <a:lnTo>
                  <a:pt x="0" y="24392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18" name="Google Shape;218;p36"/>
          <p:cNvSpPr/>
          <p:nvPr/>
        </p:nvSpPr>
        <p:spPr>
          <a:xfrm>
            <a:off x="7919940" y="2682943"/>
            <a:ext cx="1219610" cy="1219610"/>
          </a:xfrm>
          <a:custGeom>
            <a:rect b="b" l="l" r="r" t="t"/>
            <a:pathLst>
              <a:path extrusionOk="0" h="2439219" w="2439219">
                <a:moveTo>
                  <a:pt x="0" y="0"/>
                </a:moveTo>
                <a:lnTo>
                  <a:pt x="2439219" y="0"/>
                </a:lnTo>
                <a:lnTo>
                  <a:pt x="2439219" y="2439219"/>
                </a:lnTo>
                <a:lnTo>
                  <a:pt x="0" y="24392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19" name="Google Shape;219;p36"/>
          <p:cNvSpPr/>
          <p:nvPr/>
        </p:nvSpPr>
        <p:spPr>
          <a:xfrm>
            <a:off x="7915489" y="908503"/>
            <a:ext cx="1224060" cy="1224061"/>
          </a:xfrm>
          <a:custGeom>
            <a:rect b="b" l="l" r="r" t="t"/>
            <a:pathLst>
              <a:path extrusionOk="0" h="2448121" w="2448121">
                <a:moveTo>
                  <a:pt x="0" y="0"/>
                </a:moveTo>
                <a:lnTo>
                  <a:pt x="2448121" y="0"/>
                </a:lnTo>
                <a:lnTo>
                  <a:pt x="2448121" y="2448121"/>
                </a:lnTo>
                <a:lnTo>
                  <a:pt x="0" y="244812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20" name="Google Shape;220;p36"/>
          <p:cNvSpPr/>
          <p:nvPr/>
        </p:nvSpPr>
        <p:spPr>
          <a:xfrm>
            <a:off x="7961252" y="2170306"/>
            <a:ext cx="1178298" cy="460607"/>
          </a:xfrm>
          <a:custGeom>
            <a:rect b="b" l="l" r="r" t="t"/>
            <a:pathLst>
              <a:path extrusionOk="0" h="921214" w="2356595">
                <a:moveTo>
                  <a:pt x="0" y="0"/>
                </a:moveTo>
                <a:lnTo>
                  <a:pt x="2356595" y="0"/>
                </a:lnTo>
                <a:lnTo>
                  <a:pt x="2356595" y="921214"/>
                </a:lnTo>
                <a:lnTo>
                  <a:pt x="0" y="92121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21" name="Google Shape;221;p36"/>
          <p:cNvSpPr/>
          <p:nvPr/>
        </p:nvSpPr>
        <p:spPr>
          <a:xfrm>
            <a:off x="7919940" y="-311106"/>
            <a:ext cx="1219610" cy="1219610"/>
          </a:xfrm>
          <a:custGeom>
            <a:rect b="b" l="l" r="r" t="t"/>
            <a:pathLst>
              <a:path extrusionOk="0" h="2439219" w="2439219">
                <a:moveTo>
                  <a:pt x="0" y="0"/>
                </a:moveTo>
                <a:lnTo>
                  <a:pt x="2439219" y="0"/>
                </a:lnTo>
                <a:lnTo>
                  <a:pt x="2439219" y="2439218"/>
                </a:lnTo>
                <a:lnTo>
                  <a:pt x="0" y="24392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22" name="Google Shape;222;p36"/>
          <p:cNvSpPr txBox="1"/>
          <p:nvPr/>
        </p:nvSpPr>
        <p:spPr>
          <a:xfrm>
            <a:off x="1018159" y="1774280"/>
            <a:ext cx="5386910" cy="7424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l" sz="4300" u="none" cap="none" strike="noStrike">
                <a:solidFill>
                  <a:srgbClr val="001222"/>
                </a:solidFill>
                <a:latin typeface="DM Sans"/>
                <a:ea typeface="DM Sans"/>
                <a:cs typeface="DM Sans"/>
                <a:sym typeface="DM Sans"/>
              </a:rPr>
              <a:t>Future!</a:t>
            </a:r>
            <a:endParaRPr sz="700"/>
          </a:p>
        </p:txBody>
      </p:sp>
      <p:sp>
        <p:nvSpPr>
          <p:cNvPr id="223" name="Google Shape;223;p36"/>
          <p:cNvSpPr/>
          <p:nvPr/>
        </p:nvSpPr>
        <p:spPr>
          <a:xfrm>
            <a:off x="514350" y="514350"/>
            <a:ext cx="1477829" cy="288496"/>
          </a:xfrm>
          <a:custGeom>
            <a:rect b="b" l="l" r="r" t="t"/>
            <a:pathLst>
              <a:path extrusionOk="0" h="576992" w="2955657">
                <a:moveTo>
                  <a:pt x="0" y="0"/>
                </a:moveTo>
                <a:lnTo>
                  <a:pt x="2955657" y="0"/>
                </a:lnTo>
                <a:lnTo>
                  <a:pt x="2955657" y="576992"/>
                </a:lnTo>
                <a:lnTo>
                  <a:pt x="0" y="57699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-3730"/>
            </a:stretch>
          </a:blipFill>
          <a:ln>
            <a:noFill/>
          </a:ln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7"/>
          <p:cNvSpPr/>
          <p:nvPr/>
        </p:nvSpPr>
        <p:spPr>
          <a:xfrm>
            <a:off x="7919940" y="3926365"/>
            <a:ext cx="1224060" cy="1219610"/>
          </a:xfrm>
          <a:custGeom>
            <a:rect b="b" l="l" r="r" t="t"/>
            <a:pathLst>
              <a:path extrusionOk="0" h="2439219" w="2448121">
                <a:moveTo>
                  <a:pt x="0" y="0"/>
                </a:moveTo>
                <a:lnTo>
                  <a:pt x="2448121" y="0"/>
                </a:lnTo>
                <a:lnTo>
                  <a:pt x="2448121" y="2439218"/>
                </a:lnTo>
                <a:lnTo>
                  <a:pt x="0" y="24392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29" name="Google Shape;229;p37"/>
          <p:cNvSpPr/>
          <p:nvPr/>
        </p:nvSpPr>
        <p:spPr>
          <a:xfrm>
            <a:off x="7919940" y="2682943"/>
            <a:ext cx="1219610" cy="1219610"/>
          </a:xfrm>
          <a:custGeom>
            <a:rect b="b" l="l" r="r" t="t"/>
            <a:pathLst>
              <a:path extrusionOk="0" h="2439219" w="2439219">
                <a:moveTo>
                  <a:pt x="0" y="0"/>
                </a:moveTo>
                <a:lnTo>
                  <a:pt x="2439219" y="0"/>
                </a:lnTo>
                <a:lnTo>
                  <a:pt x="2439219" y="2439219"/>
                </a:lnTo>
                <a:lnTo>
                  <a:pt x="0" y="24392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30" name="Google Shape;230;p37"/>
          <p:cNvSpPr/>
          <p:nvPr/>
        </p:nvSpPr>
        <p:spPr>
          <a:xfrm>
            <a:off x="7915489" y="908503"/>
            <a:ext cx="1224060" cy="1224061"/>
          </a:xfrm>
          <a:custGeom>
            <a:rect b="b" l="l" r="r" t="t"/>
            <a:pathLst>
              <a:path extrusionOk="0" h="2448121" w="2448121">
                <a:moveTo>
                  <a:pt x="0" y="0"/>
                </a:moveTo>
                <a:lnTo>
                  <a:pt x="2448121" y="0"/>
                </a:lnTo>
                <a:lnTo>
                  <a:pt x="2448121" y="2448121"/>
                </a:lnTo>
                <a:lnTo>
                  <a:pt x="0" y="244812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31" name="Google Shape;231;p37"/>
          <p:cNvSpPr/>
          <p:nvPr/>
        </p:nvSpPr>
        <p:spPr>
          <a:xfrm>
            <a:off x="7961252" y="2170306"/>
            <a:ext cx="1178298" cy="460607"/>
          </a:xfrm>
          <a:custGeom>
            <a:rect b="b" l="l" r="r" t="t"/>
            <a:pathLst>
              <a:path extrusionOk="0" h="921214" w="2356595">
                <a:moveTo>
                  <a:pt x="0" y="0"/>
                </a:moveTo>
                <a:lnTo>
                  <a:pt x="2356595" y="0"/>
                </a:lnTo>
                <a:lnTo>
                  <a:pt x="2356595" y="921214"/>
                </a:lnTo>
                <a:lnTo>
                  <a:pt x="0" y="92121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32" name="Google Shape;232;p37"/>
          <p:cNvSpPr/>
          <p:nvPr/>
        </p:nvSpPr>
        <p:spPr>
          <a:xfrm>
            <a:off x="7919940" y="-311106"/>
            <a:ext cx="1219610" cy="1219610"/>
          </a:xfrm>
          <a:custGeom>
            <a:rect b="b" l="l" r="r" t="t"/>
            <a:pathLst>
              <a:path extrusionOk="0" h="2439219" w="2439219">
                <a:moveTo>
                  <a:pt x="0" y="0"/>
                </a:moveTo>
                <a:lnTo>
                  <a:pt x="2439219" y="0"/>
                </a:lnTo>
                <a:lnTo>
                  <a:pt x="2439219" y="2439218"/>
                </a:lnTo>
                <a:lnTo>
                  <a:pt x="0" y="24392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33" name="Google Shape;233;p37"/>
          <p:cNvSpPr txBox="1"/>
          <p:nvPr/>
        </p:nvSpPr>
        <p:spPr>
          <a:xfrm>
            <a:off x="1018159" y="1774280"/>
            <a:ext cx="5386910" cy="15092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l" sz="4300" u="none" cap="none" strike="noStrike">
                <a:solidFill>
                  <a:srgbClr val="001222"/>
                </a:solidFill>
                <a:latin typeface="DM Sans"/>
                <a:ea typeface="DM Sans"/>
                <a:cs typeface="DM Sans"/>
                <a:sym typeface="DM Sans"/>
              </a:rPr>
              <a:t>Thank you for your attention!</a:t>
            </a:r>
            <a:endParaRPr sz="700"/>
          </a:p>
        </p:txBody>
      </p:sp>
      <p:sp>
        <p:nvSpPr>
          <p:cNvPr id="234" name="Google Shape;234;p37"/>
          <p:cNvSpPr/>
          <p:nvPr/>
        </p:nvSpPr>
        <p:spPr>
          <a:xfrm>
            <a:off x="5216811" y="564890"/>
            <a:ext cx="1826788" cy="356619"/>
          </a:xfrm>
          <a:custGeom>
            <a:rect b="b" l="l" r="r" t="t"/>
            <a:pathLst>
              <a:path extrusionOk="0" h="713238" w="3653576">
                <a:moveTo>
                  <a:pt x="0" y="0"/>
                </a:moveTo>
                <a:lnTo>
                  <a:pt x="3653576" y="0"/>
                </a:lnTo>
                <a:lnTo>
                  <a:pt x="3653576" y="713238"/>
                </a:lnTo>
                <a:lnTo>
                  <a:pt x="0" y="71323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-3730"/>
            </a:stretch>
          </a:blipFill>
          <a:ln>
            <a:noFill/>
          </a:ln>
        </p:spPr>
      </p:sp>
      <p:sp>
        <p:nvSpPr>
          <p:cNvPr id="235" name="Google Shape;235;p37"/>
          <p:cNvSpPr/>
          <p:nvPr/>
        </p:nvSpPr>
        <p:spPr>
          <a:xfrm>
            <a:off x="514350" y="514350"/>
            <a:ext cx="931838" cy="407159"/>
          </a:xfrm>
          <a:custGeom>
            <a:rect b="b" l="l" r="r" t="t"/>
            <a:pathLst>
              <a:path extrusionOk="0" h="814318" w="1863675">
                <a:moveTo>
                  <a:pt x="0" y="0"/>
                </a:moveTo>
                <a:lnTo>
                  <a:pt x="1863675" y="0"/>
                </a:lnTo>
                <a:lnTo>
                  <a:pt x="1863675" y="814318"/>
                </a:lnTo>
                <a:lnTo>
                  <a:pt x="0" y="8143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 b="-13876" l="0" r="0" t="-15714"/>
            </a:stretch>
          </a:blipFill>
          <a:ln>
            <a:noFill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Google Shape;138;p26"/>
          <p:cNvCxnSpPr/>
          <p:nvPr/>
        </p:nvCxnSpPr>
        <p:spPr>
          <a:xfrm>
            <a:off x="-568546" y="906122"/>
            <a:ext cx="9712547" cy="0"/>
          </a:xfrm>
          <a:prstGeom prst="straightConnector1">
            <a:avLst/>
          </a:prstGeom>
          <a:noFill/>
          <a:ln cap="rnd" cmpd="sng" w="9525">
            <a:solidFill>
              <a:srgbClr val="73737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9" name="Google Shape;139;p26"/>
          <p:cNvSpPr txBox="1"/>
          <p:nvPr/>
        </p:nvSpPr>
        <p:spPr>
          <a:xfrm>
            <a:off x="514350" y="240506"/>
            <a:ext cx="3974216" cy="5476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l" sz="3600" u="none" cap="none" strike="noStrike">
                <a:solidFill>
                  <a:srgbClr val="001222"/>
                </a:solidFill>
                <a:latin typeface="DM Sans"/>
                <a:ea typeface="DM Sans"/>
                <a:cs typeface="DM Sans"/>
                <a:sym typeface="DM Sans"/>
              </a:rPr>
              <a:t>Existing problems</a:t>
            </a:r>
            <a:endParaRPr sz="700"/>
          </a:p>
        </p:txBody>
      </p:sp>
      <p:sp>
        <p:nvSpPr>
          <p:cNvPr id="140" name="Google Shape;140;p26"/>
          <p:cNvSpPr txBox="1"/>
          <p:nvPr/>
        </p:nvSpPr>
        <p:spPr>
          <a:xfrm>
            <a:off x="514350" y="1609899"/>
            <a:ext cx="7496748" cy="248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52400" lvl="1" marL="317500" marR="0" rtl="0" algn="l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Clr>
                <a:srgbClr val="001222"/>
              </a:buClr>
              <a:buSzPts val="1400"/>
              <a:buFont typeface="Arial"/>
              <a:buChar char="•"/>
            </a:pPr>
            <a:r>
              <a:rPr b="0" i="0" lang="pl" sz="1400" u="none" cap="none" strike="noStrike">
                <a:solidFill>
                  <a:srgbClr val="001222"/>
                </a:solidFill>
                <a:latin typeface="DM Sans"/>
                <a:ea typeface="DM Sans"/>
                <a:cs typeface="DM Sans"/>
                <a:sym typeface="DM Sans"/>
              </a:rPr>
              <a:t>Data centres require a very specific and complex </a:t>
            </a:r>
            <a:r>
              <a:rPr b="1" i="0" lang="pl" sz="1400" u="none" cap="none" strike="noStrike">
                <a:solidFill>
                  <a:srgbClr val="001222"/>
                </a:solidFill>
                <a:latin typeface="DM Sans"/>
                <a:ea typeface="DM Sans"/>
                <a:cs typeface="DM Sans"/>
                <a:sym typeface="DM Sans"/>
              </a:rPr>
              <a:t>microclimate ecosystem </a:t>
            </a:r>
            <a:endParaRPr sz="700"/>
          </a:p>
        </p:txBody>
      </p:sp>
      <p:sp>
        <p:nvSpPr>
          <p:cNvPr id="141" name="Google Shape;141;p26"/>
          <p:cNvSpPr txBox="1"/>
          <p:nvPr/>
        </p:nvSpPr>
        <p:spPr>
          <a:xfrm>
            <a:off x="514350" y="2158191"/>
            <a:ext cx="7496748" cy="248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52400" lvl="1" marL="317500" marR="0" rtl="0" algn="l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Clr>
                <a:srgbClr val="001222"/>
              </a:buClr>
              <a:buSzPts val="1400"/>
              <a:buFont typeface="Arial"/>
              <a:buChar char="•"/>
            </a:pPr>
            <a:r>
              <a:rPr b="0" i="0" lang="pl" sz="1400" u="none" cap="none" strike="noStrike">
                <a:solidFill>
                  <a:srgbClr val="001222"/>
                </a:solidFill>
                <a:latin typeface="DM Sans"/>
                <a:ea typeface="DM Sans"/>
                <a:cs typeface="DM Sans"/>
                <a:sym typeface="DM Sans"/>
              </a:rPr>
              <a:t>The lack of a preventive </a:t>
            </a:r>
            <a:r>
              <a:rPr b="1" i="0" lang="pl" sz="1400" u="none" cap="none" strike="noStrike">
                <a:solidFill>
                  <a:srgbClr val="001222"/>
                </a:solidFill>
                <a:latin typeface="DM Sans"/>
                <a:ea typeface="DM Sans"/>
                <a:cs typeface="DM Sans"/>
                <a:sym typeface="DM Sans"/>
              </a:rPr>
              <a:t>fire control</a:t>
            </a:r>
            <a:endParaRPr sz="700"/>
          </a:p>
        </p:txBody>
      </p:sp>
      <p:sp>
        <p:nvSpPr>
          <p:cNvPr id="142" name="Google Shape;142;p26"/>
          <p:cNvSpPr txBox="1"/>
          <p:nvPr/>
        </p:nvSpPr>
        <p:spPr>
          <a:xfrm>
            <a:off x="514350" y="2707149"/>
            <a:ext cx="7496748" cy="248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52400" lvl="1" marL="317500" marR="0" rtl="0" algn="l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Clr>
                <a:srgbClr val="001222"/>
              </a:buClr>
              <a:buSzPts val="1400"/>
              <a:buFont typeface="Arial"/>
              <a:buChar char="•"/>
            </a:pPr>
            <a:r>
              <a:rPr b="1" i="0" lang="pl" sz="1400" u="none" cap="none" strike="noStrike">
                <a:solidFill>
                  <a:srgbClr val="001222"/>
                </a:solidFill>
                <a:latin typeface="DM Sans"/>
                <a:ea typeface="DM Sans"/>
                <a:cs typeface="DM Sans"/>
                <a:sym typeface="DM Sans"/>
              </a:rPr>
              <a:t>Enormous</a:t>
            </a:r>
            <a:r>
              <a:rPr b="0" i="0" lang="pl" sz="1400" u="none" cap="none" strike="noStrike">
                <a:solidFill>
                  <a:srgbClr val="001222"/>
                </a:solidFill>
                <a:latin typeface="DM Sans"/>
                <a:ea typeface="DM Sans"/>
                <a:cs typeface="DM Sans"/>
                <a:sym typeface="DM Sans"/>
              </a:rPr>
              <a:t> amount of money on cooling</a:t>
            </a:r>
            <a:endParaRPr sz="700"/>
          </a:p>
        </p:txBody>
      </p:sp>
      <p:sp>
        <p:nvSpPr>
          <p:cNvPr id="143" name="Google Shape;143;p26"/>
          <p:cNvSpPr txBox="1"/>
          <p:nvPr/>
        </p:nvSpPr>
        <p:spPr>
          <a:xfrm>
            <a:off x="514350" y="3256106"/>
            <a:ext cx="7496748" cy="248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52400" lvl="1" marL="317500" marR="0" rtl="0" algn="l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Clr>
                <a:srgbClr val="001222"/>
              </a:buClr>
              <a:buSzPts val="1400"/>
              <a:buFont typeface="Arial"/>
              <a:buChar char="•"/>
            </a:pPr>
            <a:r>
              <a:rPr b="0" i="0" lang="pl" sz="1400" u="none" cap="none" strike="noStrike">
                <a:solidFill>
                  <a:srgbClr val="001222"/>
                </a:solidFill>
                <a:latin typeface="DM Sans"/>
                <a:ea typeface="DM Sans"/>
                <a:cs typeface="DM Sans"/>
                <a:sym typeface="DM Sans"/>
              </a:rPr>
              <a:t>Downtime is</a:t>
            </a:r>
            <a:r>
              <a:rPr b="1" i="0" lang="pl" sz="1400" u="none" cap="none" strike="noStrike">
                <a:solidFill>
                  <a:srgbClr val="001222"/>
                </a:solidFill>
                <a:latin typeface="DM Sans"/>
                <a:ea typeface="DM Sans"/>
                <a:cs typeface="DM Sans"/>
                <a:sym typeface="DM Sans"/>
              </a:rPr>
              <a:t> expensive </a:t>
            </a:r>
            <a:r>
              <a:rPr b="0" i="0" lang="pl" sz="1400" u="none" cap="none" strike="noStrike">
                <a:solidFill>
                  <a:srgbClr val="001222"/>
                </a:solidFill>
                <a:latin typeface="DM Sans"/>
                <a:ea typeface="DM Sans"/>
                <a:cs typeface="DM Sans"/>
                <a:sym typeface="DM Sans"/>
              </a:rPr>
              <a:t>-  single data centre outage costs </a:t>
            </a:r>
            <a:r>
              <a:rPr b="1" i="0" lang="pl" sz="1400" u="none" cap="none" strike="noStrike">
                <a:solidFill>
                  <a:srgbClr val="001222"/>
                </a:solidFill>
                <a:latin typeface="DM Sans"/>
                <a:ea typeface="DM Sans"/>
                <a:cs typeface="DM Sans"/>
                <a:sym typeface="DM Sans"/>
              </a:rPr>
              <a:t>$500K to $5M per hour </a:t>
            </a:r>
            <a:endParaRPr sz="700"/>
          </a:p>
        </p:txBody>
      </p:sp>
      <p:sp>
        <p:nvSpPr>
          <p:cNvPr id="144" name="Google Shape;144;p26"/>
          <p:cNvSpPr/>
          <p:nvPr/>
        </p:nvSpPr>
        <p:spPr>
          <a:xfrm>
            <a:off x="7151822" y="4484902"/>
            <a:ext cx="1477829" cy="288496"/>
          </a:xfrm>
          <a:custGeom>
            <a:rect b="b" l="l" r="r" t="t"/>
            <a:pathLst>
              <a:path extrusionOk="0" h="576992" w="2955657">
                <a:moveTo>
                  <a:pt x="0" y="0"/>
                </a:moveTo>
                <a:lnTo>
                  <a:pt x="2955657" y="0"/>
                </a:lnTo>
                <a:lnTo>
                  <a:pt x="2955657" y="576992"/>
                </a:lnTo>
                <a:lnTo>
                  <a:pt x="0" y="57699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-3730"/>
            </a:stretch>
          </a:blipFill>
          <a:ln>
            <a:noFill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9" name="Google Shape;149;p27"/>
          <p:cNvCxnSpPr/>
          <p:nvPr/>
        </p:nvCxnSpPr>
        <p:spPr>
          <a:xfrm>
            <a:off x="-568546" y="906122"/>
            <a:ext cx="9712547" cy="0"/>
          </a:xfrm>
          <a:prstGeom prst="straightConnector1">
            <a:avLst/>
          </a:prstGeom>
          <a:noFill/>
          <a:ln cap="rnd" cmpd="sng" w="9525">
            <a:solidFill>
              <a:srgbClr val="73737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0" name="Google Shape;150;p27"/>
          <p:cNvSpPr txBox="1"/>
          <p:nvPr/>
        </p:nvSpPr>
        <p:spPr>
          <a:xfrm>
            <a:off x="514350" y="240506"/>
            <a:ext cx="3974216" cy="5476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l" sz="3600" u="none" cap="none" strike="noStrike">
                <a:solidFill>
                  <a:srgbClr val="001222"/>
                </a:solidFill>
                <a:latin typeface="DM Sans"/>
                <a:ea typeface="DM Sans"/>
                <a:cs typeface="DM Sans"/>
                <a:sym typeface="DM Sans"/>
              </a:rPr>
              <a:t>Statistics </a:t>
            </a:r>
            <a:endParaRPr sz="700"/>
          </a:p>
        </p:txBody>
      </p:sp>
      <p:sp>
        <p:nvSpPr>
          <p:cNvPr id="151" name="Google Shape;151;p27"/>
          <p:cNvSpPr txBox="1"/>
          <p:nvPr/>
        </p:nvSpPr>
        <p:spPr>
          <a:xfrm>
            <a:off x="514350" y="1484255"/>
            <a:ext cx="7496748" cy="1277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52400" lvl="1" marL="317500" marR="0" rtl="0" algn="l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Clr>
                <a:srgbClr val="001222"/>
              </a:buClr>
              <a:buSzPts val="1400"/>
              <a:buFont typeface="Arial"/>
              <a:buChar char="•"/>
            </a:pPr>
            <a:r>
              <a:rPr b="0" i="0" lang="pl" sz="1400" u="none" cap="none" strike="noStrike">
                <a:solidFill>
                  <a:srgbClr val="001222"/>
                </a:solidFill>
                <a:latin typeface="DM Sans"/>
                <a:ea typeface="DM Sans"/>
                <a:cs typeface="DM Sans"/>
                <a:sym typeface="DM Sans"/>
              </a:rPr>
              <a:t>In 2021 alone, it’s estimated that </a:t>
            </a:r>
            <a:endParaRPr sz="700"/>
          </a:p>
          <a:p>
            <a:pPr indent="-203200" lvl="2" marL="622300" marR="0" rtl="0" algn="l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Clr>
                <a:srgbClr val="001222"/>
              </a:buClr>
              <a:buSzPts val="1400"/>
              <a:buFont typeface="Arial"/>
              <a:buChar char="⚬"/>
            </a:pPr>
            <a:r>
              <a:rPr b="0" i="0" lang="pl" sz="1400" u="none" cap="none" strike="noStrike">
                <a:solidFill>
                  <a:srgbClr val="001222"/>
                </a:solidFill>
                <a:latin typeface="DM Sans"/>
                <a:ea typeface="DM Sans"/>
                <a:cs typeface="DM Sans"/>
                <a:sym typeface="DM Sans"/>
              </a:rPr>
              <a:t>Amazon</a:t>
            </a:r>
            <a:r>
              <a:rPr b="1" i="0" lang="pl" sz="1400" u="none" cap="none" strike="noStrike">
                <a:solidFill>
                  <a:srgbClr val="001222"/>
                </a:solidFill>
                <a:latin typeface="DM Sans"/>
                <a:ea typeface="DM Sans"/>
                <a:cs typeface="DM Sans"/>
                <a:sym typeface="DM Sans"/>
              </a:rPr>
              <a:t> lost $34 million </a:t>
            </a:r>
            <a:r>
              <a:rPr b="0" i="0" lang="pl" sz="1400" u="none" cap="none" strike="noStrike">
                <a:solidFill>
                  <a:srgbClr val="001222"/>
                </a:solidFill>
                <a:latin typeface="DM Sans"/>
                <a:ea typeface="DM Sans"/>
                <a:cs typeface="DM Sans"/>
                <a:sym typeface="DM Sans"/>
              </a:rPr>
              <a:t>in revenue, </a:t>
            </a:r>
            <a:endParaRPr sz="700"/>
          </a:p>
          <a:p>
            <a:pPr indent="-203200" lvl="2" marL="622300" marR="0" rtl="0" algn="l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Clr>
                <a:srgbClr val="001222"/>
              </a:buClr>
              <a:buSzPts val="1400"/>
              <a:buFont typeface="Arial"/>
              <a:buChar char="⚬"/>
            </a:pPr>
            <a:r>
              <a:rPr b="0" i="0" lang="pl" sz="1400" u="none" cap="none" strike="noStrike">
                <a:solidFill>
                  <a:srgbClr val="001222"/>
                </a:solidFill>
                <a:latin typeface="DM Sans"/>
                <a:ea typeface="DM Sans"/>
                <a:cs typeface="DM Sans"/>
                <a:sym typeface="DM Sans"/>
              </a:rPr>
              <a:t>Facebook</a:t>
            </a:r>
            <a:r>
              <a:rPr b="1" i="0" lang="pl" sz="1400" u="none" cap="none" strike="noStrike">
                <a:solidFill>
                  <a:srgbClr val="001222"/>
                </a:solidFill>
                <a:latin typeface="DM Sans"/>
                <a:ea typeface="DM Sans"/>
                <a:cs typeface="DM Sans"/>
                <a:sym typeface="DM Sans"/>
              </a:rPr>
              <a:t> lost</a:t>
            </a:r>
            <a:r>
              <a:rPr b="0" i="0" lang="pl" sz="1400" u="none" cap="none" strike="noStrike">
                <a:solidFill>
                  <a:srgbClr val="001222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b="1" i="0" lang="pl" sz="1400" u="none" cap="none" strike="noStrike">
                <a:solidFill>
                  <a:srgbClr val="001222"/>
                </a:solidFill>
                <a:latin typeface="DM Sans"/>
                <a:ea typeface="DM Sans"/>
                <a:cs typeface="DM Sans"/>
                <a:sym typeface="DM Sans"/>
              </a:rPr>
              <a:t>$100 million</a:t>
            </a:r>
            <a:r>
              <a:rPr b="0" i="0" lang="pl" sz="1400" u="none" cap="none" strike="noStrike">
                <a:solidFill>
                  <a:srgbClr val="001222"/>
                </a:solidFill>
                <a:latin typeface="DM Sans"/>
                <a:ea typeface="DM Sans"/>
                <a:cs typeface="DM Sans"/>
                <a:sym typeface="DM Sans"/>
              </a:rPr>
              <a:t> in revenue</a:t>
            </a:r>
            <a:endParaRPr sz="700"/>
          </a:p>
          <a:p>
            <a:pPr indent="-203200" lvl="2" marL="622300" marR="0" rtl="0" algn="l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Clr>
                <a:srgbClr val="001222"/>
              </a:buClr>
              <a:buSzPts val="1400"/>
              <a:buFont typeface="Arial"/>
              <a:buChar char="⚬"/>
            </a:pPr>
            <a:r>
              <a:rPr b="0" i="0" lang="pl" sz="1400" u="none" cap="none" strike="noStrike">
                <a:solidFill>
                  <a:srgbClr val="001222"/>
                </a:solidFill>
                <a:latin typeface="DM Sans"/>
                <a:ea typeface="DM Sans"/>
                <a:cs typeface="DM Sans"/>
                <a:sym typeface="DM Sans"/>
              </a:rPr>
              <a:t>Alibaba lost </a:t>
            </a:r>
            <a:r>
              <a:rPr b="1" i="0" lang="pl" sz="1400" u="none" cap="none" strike="noStrike">
                <a:solidFill>
                  <a:srgbClr val="001222"/>
                </a:solidFill>
                <a:latin typeface="DM Sans"/>
                <a:ea typeface="DM Sans"/>
                <a:cs typeface="DM Sans"/>
                <a:sym typeface="DM Sans"/>
              </a:rPr>
              <a:t>$1 billion</a:t>
            </a:r>
            <a:r>
              <a:rPr b="0" i="0" lang="pl" sz="1400" u="none" cap="none" strike="noStrike">
                <a:solidFill>
                  <a:srgbClr val="001222"/>
                </a:solidFill>
                <a:latin typeface="DM Sans"/>
                <a:ea typeface="DM Sans"/>
                <a:cs typeface="DM Sans"/>
                <a:sym typeface="DM Sans"/>
              </a:rPr>
              <a:t> in revenue </a:t>
            </a:r>
            <a:endParaRPr sz="700"/>
          </a:p>
          <a:p>
            <a:pPr indent="0" lvl="0" marL="0" marR="0" rtl="0" algn="l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" sz="1400" u="none" cap="none" strike="noStrike">
                <a:solidFill>
                  <a:srgbClr val="001222"/>
                </a:solidFill>
                <a:latin typeface="DM Sans"/>
                <a:ea typeface="DM Sans"/>
                <a:cs typeface="DM Sans"/>
                <a:sym typeface="DM Sans"/>
              </a:rPr>
              <a:t>All due to</a:t>
            </a:r>
            <a:r>
              <a:rPr b="1" i="0" lang="pl" sz="1400" u="none" cap="none" strike="noStrike">
                <a:solidFill>
                  <a:srgbClr val="001222"/>
                </a:solidFill>
                <a:latin typeface="DM Sans"/>
                <a:ea typeface="DM Sans"/>
                <a:cs typeface="DM Sans"/>
                <a:sym typeface="DM Sans"/>
              </a:rPr>
              <a:t> data center outages </a:t>
            </a:r>
            <a:endParaRPr sz="700"/>
          </a:p>
        </p:txBody>
      </p:sp>
      <p:sp>
        <p:nvSpPr>
          <p:cNvPr id="152" name="Google Shape;152;p27"/>
          <p:cNvSpPr/>
          <p:nvPr/>
        </p:nvSpPr>
        <p:spPr>
          <a:xfrm>
            <a:off x="7151822" y="4484902"/>
            <a:ext cx="1477829" cy="288496"/>
          </a:xfrm>
          <a:custGeom>
            <a:rect b="b" l="l" r="r" t="t"/>
            <a:pathLst>
              <a:path extrusionOk="0" h="576992" w="2955657">
                <a:moveTo>
                  <a:pt x="0" y="0"/>
                </a:moveTo>
                <a:lnTo>
                  <a:pt x="2955657" y="0"/>
                </a:lnTo>
                <a:lnTo>
                  <a:pt x="2955657" y="576992"/>
                </a:lnTo>
                <a:lnTo>
                  <a:pt x="0" y="57699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-3730"/>
            </a:stretch>
          </a:blipFill>
          <a:ln>
            <a:noFill/>
          </a:ln>
        </p:spPr>
      </p:sp>
      <p:sp>
        <p:nvSpPr>
          <p:cNvPr id="153" name="Google Shape;153;p27"/>
          <p:cNvSpPr txBox="1"/>
          <p:nvPr/>
        </p:nvSpPr>
        <p:spPr>
          <a:xfrm>
            <a:off x="514350" y="3636914"/>
            <a:ext cx="7496748" cy="248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52400" lvl="1" marL="317500" marR="0" rtl="0" algn="l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Clr>
                <a:srgbClr val="001222"/>
              </a:buClr>
              <a:buSzPts val="1400"/>
              <a:buFont typeface="Arial"/>
              <a:buChar char="•"/>
            </a:pPr>
            <a:r>
              <a:rPr b="0" i="0" lang="pl" sz="1400" u="none" cap="none" strike="noStrike">
                <a:solidFill>
                  <a:srgbClr val="001222"/>
                </a:solidFill>
                <a:latin typeface="DM Sans"/>
                <a:ea typeface="DM Sans"/>
                <a:cs typeface="DM Sans"/>
                <a:sym typeface="DM Sans"/>
              </a:rPr>
              <a:t>Data center fire detection &amp; suppression is </a:t>
            </a:r>
            <a:r>
              <a:rPr b="1" i="0" lang="pl" sz="1400" u="none" cap="none" strike="noStrike">
                <a:solidFill>
                  <a:srgbClr val="001222"/>
                </a:solidFill>
                <a:latin typeface="DM Sans"/>
                <a:ea typeface="DM Sans"/>
                <a:cs typeface="DM Sans"/>
                <a:sym typeface="DM Sans"/>
              </a:rPr>
              <a:t>growing 7.8% CAGR</a:t>
            </a:r>
            <a:r>
              <a:rPr b="0" i="0" lang="pl" sz="1400" u="none" cap="none" strike="noStrike">
                <a:solidFill>
                  <a:srgbClr val="001222"/>
                </a:solidFill>
                <a:latin typeface="DM Sans"/>
                <a:ea typeface="DM Sans"/>
                <a:cs typeface="DM Sans"/>
                <a:sym typeface="DM Sans"/>
              </a:rPr>
              <a:t> through 2029</a:t>
            </a:r>
            <a:endParaRPr sz="700"/>
          </a:p>
        </p:txBody>
      </p:sp>
      <p:sp>
        <p:nvSpPr>
          <p:cNvPr id="154" name="Google Shape;154;p27"/>
          <p:cNvSpPr txBox="1"/>
          <p:nvPr/>
        </p:nvSpPr>
        <p:spPr>
          <a:xfrm>
            <a:off x="514350" y="3074935"/>
            <a:ext cx="7496748" cy="5060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52400" lvl="1" marL="317500" marR="0" rtl="0" algn="l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Clr>
                <a:srgbClr val="001222"/>
              </a:buClr>
              <a:buSzPts val="1400"/>
              <a:buFont typeface="Arial"/>
              <a:buChar char="•"/>
            </a:pPr>
            <a:r>
              <a:rPr b="0" i="0" lang="pl" sz="1400" u="none" cap="none" strike="noStrike">
                <a:solidFill>
                  <a:srgbClr val="001222"/>
                </a:solidFill>
                <a:latin typeface="DM Sans"/>
                <a:ea typeface="DM Sans"/>
                <a:cs typeface="DM Sans"/>
                <a:sym typeface="DM Sans"/>
              </a:rPr>
              <a:t>As of March 2024, there were approximately </a:t>
            </a:r>
            <a:r>
              <a:rPr b="1" i="0" lang="pl" sz="1400" u="none" cap="none" strike="noStrike">
                <a:solidFill>
                  <a:srgbClr val="001222"/>
                </a:solidFill>
                <a:latin typeface="DM Sans"/>
                <a:ea typeface="DM Sans"/>
                <a:cs typeface="DM Sans"/>
                <a:sym typeface="DM Sans"/>
              </a:rPr>
              <a:t>11,800</a:t>
            </a:r>
            <a:r>
              <a:rPr b="0" i="0" lang="pl" sz="1400" u="none" cap="none" strike="noStrike">
                <a:solidFill>
                  <a:srgbClr val="001222"/>
                </a:solidFill>
                <a:latin typeface="DM Sans"/>
                <a:ea typeface="DM Sans"/>
                <a:cs typeface="DM Sans"/>
                <a:sym typeface="DM Sans"/>
              </a:rPr>
              <a:t> data centers worldwide, it is only going to increase!</a:t>
            </a:r>
            <a:endParaRPr sz="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9" name="Google Shape;159;p28"/>
          <p:cNvCxnSpPr/>
          <p:nvPr/>
        </p:nvCxnSpPr>
        <p:spPr>
          <a:xfrm>
            <a:off x="-568546" y="906122"/>
            <a:ext cx="9712547" cy="0"/>
          </a:xfrm>
          <a:prstGeom prst="straightConnector1">
            <a:avLst/>
          </a:prstGeom>
          <a:noFill/>
          <a:ln cap="rnd" cmpd="sng" w="9525">
            <a:solidFill>
              <a:srgbClr val="73737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0" name="Google Shape;160;p28"/>
          <p:cNvSpPr txBox="1"/>
          <p:nvPr/>
        </p:nvSpPr>
        <p:spPr>
          <a:xfrm>
            <a:off x="514350" y="240506"/>
            <a:ext cx="3974216" cy="5476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l" sz="3600" u="none" cap="none" strike="noStrike">
                <a:solidFill>
                  <a:srgbClr val="001222"/>
                </a:solidFill>
                <a:latin typeface="DM Sans"/>
                <a:ea typeface="DM Sans"/>
                <a:cs typeface="DM Sans"/>
                <a:sym typeface="DM Sans"/>
              </a:rPr>
              <a:t>Goals </a:t>
            </a:r>
            <a:endParaRPr sz="700"/>
          </a:p>
        </p:txBody>
      </p:sp>
      <p:sp>
        <p:nvSpPr>
          <p:cNvPr id="161" name="Google Shape;161;p28"/>
          <p:cNvSpPr txBox="1"/>
          <p:nvPr/>
        </p:nvSpPr>
        <p:spPr>
          <a:xfrm>
            <a:off x="514350" y="1479493"/>
            <a:ext cx="7496748" cy="314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90500" lvl="1" marL="393700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Clr>
                <a:srgbClr val="001222"/>
              </a:buClr>
              <a:buSzPts val="1800"/>
              <a:buFont typeface="Arial"/>
              <a:buChar char="•"/>
            </a:pPr>
            <a:r>
              <a:rPr b="1" i="0" lang="pl" sz="1800" u="none" cap="none" strike="noStrike">
                <a:solidFill>
                  <a:srgbClr val="001222"/>
                </a:solidFill>
                <a:latin typeface="DM Sans"/>
                <a:ea typeface="DM Sans"/>
                <a:cs typeface="DM Sans"/>
                <a:sym typeface="DM Sans"/>
              </a:rPr>
              <a:t>Data Safety: </a:t>
            </a:r>
            <a:r>
              <a:rPr b="0" i="0" lang="pl" sz="1800" u="none" cap="none" strike="noStrike">
                <a:solidFill>
                  <a:srgbClr val="001222"/>
                </a:solidFill>
                <a:latin typeface="DM Sans"/>
                <a:ea typeface="DM Sans"/>
                <a:cs typeface="DM Sans"/>
                <a:sym typeface="DM Sans"/>
              </a:rPr>
              <a:t>Reacting is too late, </a:t>
            </a:r>
            <a:r>
              <a:rPr b="1" i="0" lang="pl" sz="1800" u="none" cap="none" strike="noStrike">
                <a:solidFill>
                  <a:srgbClr val="001222"/>
                </a:solidFill>
                <a:latin typeface="DM Sans"/>
                <a:ea typeface="DM Sans"/>
                <a:cs typeface="DM Sans"/>
                <a:sym typeface="DM Sans"/>
              </a:rPr>
              <a:t>prevent</a:t>
            </a:r>
            <a:endParaRPr sz="700"/>
          </a:p>
        </p:txBody>
      </p:sp>
      <p:sp>
        <p:nvSpPr>
          <p:cNvPr id="162" name="Google Shape;162;p28"/>
          <p:cNvSpPr/>
          <p:nvPr/>
        </p:nvSpPr>
        <p:spPr>
          <a:xfrm>
            <a:off x="7151822" y="4484902"/>
            <a:ext cx="1477829" cy="288496"/>
          </a:xfrm>
          <a:custGeom>
            <a:rect b="b" l="l" r="r" t="t"/>
            <a:pathLst>
              <a:path extrusionOk="0" h="576992" w="2955657">
                <a:moveTo>
                  <a:pt x="0" y="0"/>
                </a:moveTo>
                <a:lnTo>
                  <a:pt x="2955657" y="0"/>
                </a:lnTo>
                <a:lnTo>
                  <a:pt x="2955657" y="576992"/>
                </a:lnTo>
                <a:lnTo>
                  <a:pt x="0" y="57699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-3730"/>
            </a:stretch>
          </a:blipFill>
          <a:ln>
            <a:noFill/>
          </a:ln>
        </p:spPr>
      </p:sp>
      <p:sp>
        <p:nvSpPr>
          <p:cNvPr id="163" name="Google Shape;163;p28"/>
          <p:cNvSpPr txBox="1"/>
          <p:nvPr/>
        </p:nvSpPr>
        <p:spPr>
          <a:xfrm>
            <a:off x="514350" y="2080478"/>
            <a:ext cx="7496748" cy="314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90500" lvl="1" marL="393700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Clr>
                <a:srgbClr val="001222"/>
              </a:buClr>
              <a:buSzPts val="1800"/>
              <a:buFont typeface="Arial"/>
              <a:buChar char="•"/>
            </a:pPr>
            <a:r>
              <a:rPr b="1" i="0" lang="pl" sz="1800" u="none" cap="none" strike="noStrike">
                <a:solidFill>
                  <a:srgbClr val="001222"/>
                </a:solidFill>
                <a:latin typeface="DM Sans"/>
                <a:ea typeface="DM Sans"/>
                <a:cs typeface="DM Sans"/>
                <a:sym typeface="DM Sans"/>
              </a:rPr>
              <a:t>Cost reduction</a:t>
            </a:r>
            <a:r>
              <a:rPr b="0" i="0" lang="pl" sz="1800" u="none" cap="none" strike="noStrike">
                <a:solidFill>
                  <a:srgbClr val="001222"/>
                </a:solidFill>
                <a:latin typeface="DM Sans"/>
                <a:ea typeface="DM Sans"/>
                <a:cs typeface="DM Sans"/>
                <a:sym typeface="DM Sans"/>
              </a:rPr>
              <a:t>: Data-Driven cooling </a:t>
            </a:r>
            <a:r>
              <a:rPr b="1" i="0" lang="pl" sz="1800" u="none" cap="none" strike="noStrike">
                <a:solidFill>
                  <a:srgbClr val="001222"/>
                </a:solidFill>
                <a:latin typeface="DM Sans"/>
                <a:ea typeface="DM Sans"/>
                <a:cs typeface="DM Sans"/>
                <a:sym typeface="DM Sans"/>
              </a:rPr>
              <a:t>optimisation</a:t>
            </a:r>
            <a:endParaRPr sz="700"/>
          </a:p>
        </p:txBody>
      </p:sp>
      <p:sp>
        <p:nvSpPr>
          <p:cNvPr id="164" name="Google Shape;164;p28"/>
          <p:cNvSpPr txBox="1"/>
          <p:nvPr/>
        </p:nvSpPr>
        <p:spPr>
          <a:xfrm>
            <a:off x="514350" y="2681462"/>
            <a:ext cx="8024144" cy="314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90500" lvl="1" marL="393700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Clr>
                <a:srgbClr val="001222"/>
              </a:buClr>
              <a:buSzPts val="1800"/>
              <a:buFont typeface="Arial"/>
              <a:buChar char="•"/>
            </a:pPr>
            <a:r>
              <a:rPr b="1" i="0" lang="pl" sz="1800" u="none" cap="none" strike="noStrike">
                <a:solidFill>
                  <a:srgbClr val="001222"/>
                </a:solidFill>
                <a:latin typeface="DM Sans"/>
                <a:ea typeface="DM Sans"/>
                <a:cs typeface="DM Sans"/>
                <a:sym typeface="DM Sans"/>
              </a:rPr>
              <a:t>Downtime prevention: </a:t>
            </a:r>
            <a:r>
              <a:rPr b="0" i="0" lang="pl" sz="1800" u="none" cap="none" strike="noStrike">
                <a:solidFill>
                  <a:srgbClr val="001222"/>
                </a:solidFill>
                <a:latin typeface="DM Sans"/>
                <a:ea typeface="DM Sans"/>
                <a:cs typeface="DM Sans"/>
                <a:sym typeface="DM Sans"/>
              </a:rPr>
              <a:t>AI insights to take best </a:t>
            </a:r>
            <a:r>
              <a:rPr b="1" i="0" lang="pl" sz="1800" u="none" cap="none" strike="noStrike">
                <a:solidFill>
                  <a:srgbClr val="001222"/>
                </a:solidFill>
                <a:latin typeface="DM Sans"/>
                <a:ea typeface="DM Sans"/>
                <a:cs typeface="DM Sans"/>
                <a:sym typeface="DM Sans"/>
              </a:rPr>
              <a:t>care</a:t>
            </a:r>
            <a:r>
              <a:rPr b="0" i="0" lang="pl" sz="1800" u="none" cap="none" strike="noStrike">
                <a:solidFill>
                  <a:srgbClr val="001222"/>
                </a:solidFill>
                <a:latin typeface="DM Sans"/>
                <a:ea typeface="DM Sans"/>
                <a:cs typeface="DM Sans"/>
                <a:sym typeface="DM Sans"/>
              </a:rPr>
              <a:t> of the hardware</a:t>
            </a:r>
            <a:endParaRPr sz="700"/>
          </a:p>
        </p:txBody>
      </p:sp>
      <p:sp>
        <p:nvSpPr>
          <p:cNvPr id="165" name="Google Shape;165;p28"/>
          <p:cNvSpPr txBox="1"/>
          <p:nvPr/>
        </p:nvSpPr>
        <p:spPr>
          <a:xfrm>
            <a:off x="514350" y="3282569"/>
            <a:ext cx="8024144" cy="3149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90500" lvl="1" marL="393700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Clr>
                <a:srgbClr val="001222"/>
              </a:buClr>
              <a:buSzPts val="1800"/>
              <a:buFont typeface="Arial"/>
              <a:buChar char="•"/>
            </a:pPr>
            <a:r>
              <a:rPr b="1" i="0" lang="pl" sz="1800" u="none" cap="none" strike="noStrike">
                <a:solidFill>
                  <a:srgbClr val="001222"/>
                </a:solidFill>
                <a:latin typeface="DM Sans"/>
                <a:ea typeface="DM Sans"/>
                <a:cs typeface="DM Sans"/>
                <a:sym typeface="DM Sans"/>
              </a:rPr>
              <a:t>Carbon footprint reduction: </a:t>
            </a:r>
            <a:r>
              <a:rPr b="0" i="0" lang="pl" sz="1800" u="none" cap="none" strike="noStrike">
                <a:solidFill>
                  <a:srgbClr val="001222"/>
                </a:solidFill>
                <a:latin typeface="DM Sans"/>
                <a:ea typeface="DM Sans"/>
                <a:cs typeface="DM Sans"/>
                <a:sym typeface="DM Sans"/>
              </a:rPr>
              <a:t>Through optimised energy consumption</a:t>
            </a:r>
            <a:endParaRPr sz="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/>
          <p:nvPr/>
        </p:nvSpPr>
        <p:spPr>
          <a:xfrm>
            <a:off x="1158475" y="1822204"/>
            <a:ext cx="6913359" cy="14174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5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l" sz="9000" u="none" cap="none" strike="noStrike">
                <a:solidFill>
                  <a:srgbClr val="001222"/>
                </a:solidFill>
                <a:latin typeface="DM Sans"/>
                <a:ea typeface="DM Sans"/>
                <a:cs typeface="DM Sans"/>
                <a:sym typeface="DM Sans"/>
              </a:rPr>
              <a:t>Our solution</a:t>
            </a:r>
            <a:endParaRPr sz="700"/>
          </a:p>
        </p:txBody>
      </p:sp>
      <p:sp>
        <p:nvSpPr>
          <p:cNvPr id="171" name="Google Shape;171;p29"/>
          <p:cNvSpPr/>
          <p:nvPr/>
        </p:nvSpPr>
        <p:spPr>
          <a:xfrm>
            <a:off x="7989723" y="3995895"/>
            <a:ext cx="1154277" cy="1150080"/>
          </a:xfrm>
          <a:custGeom>
            <a:rect b="b" l="l" r="r" t="t"/>
            <a:pathLst>
              <a:path extrusionOk="0" h="2300160" w="2308554">
                <a:moveTo>
                  <a:pt x="0" y="0"/>
                </a:moveTo>
                <a:lnTo>
                  <a:pt x="2308554" y="0"/>
                </a:lnTo>
                <a:lnTo>
                  <a:pt x="2308554" y="2300159"/>
                </a:lnTo>
                <a:lnTo>
                  <a:pt x="0" y="230015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2" name="Google Shape;172;p29"/>
          <p:cNvSpPr/>
          <p:nvPr/>
        </p:nvSpPr>
        <p:spPr>
          <a:xfrm rot="10800000">
            <a:off x="0" y="0"/>
            <a:ext cx="1154277" cy="1150080"/>
          </a:xfrm>
          <a:custGeom>
            <a:rect b="b" l="l" r="r" t="t"/>
            <a:pathLst>
              <a:path extrusionOk="0" h="2300160" w="2308554">
                <a:moveTo>
                  <a:pt x="0" y="0"/>
                </a:moveTo>
                <a:lnTo>
                  <a:pt x="2308554" y="0"/>
                </a:lnTo>
                <a:lnTo>
                  <a:pt x="2308554" y="2300160"/>
                </a:lnTo>
                <a:lnTo>
                  <a:pt x="0" y="23001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3" name="Google Shape;173;p29"/>
          <p:cNvSpPr/>
          <p:nvPr/>
        </p:nvSpPr>
        <p:spPr>
          <a:xfrm>
            <a:off x="7989723" y="2823360"/>
            <a:ext cx="1150080" cy="1150080"/>
          </a:xfrm>
          <a:custGeom>
            <a:rect b="b" l="l" r="r" t="t"/>
            <a:pathLst>
              <a:path extrusionOk="0" h="2300160" w="2300160">
                <a:moveTo>
                  <a:pt x="0" y="0"/>
                </a:moveTo>
                <a:lnTo>
                  <a:pt x="2300159" y="0"/>
                </a:lnTo>
                <a:lnTo>
                  <a:pt x="2300159" y="2300160"/>
                </a:lnTo>
                <a:lnTo>
                  <a:pt x="0" y="23001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4" name="Google Shape;174;p29"/>
          <p:cNvSpPr/>
          <p:nvPr/>
        </p:nvSpPr>
        <p:spPr>
          <a:xfrm rot="10800000">
            <a:off x="4197" y="1172535"/>
            <a:ext cx="1150080" cy="1150080"/>
          </a:xfrm>
          <a:custGeom>
            <a:rect b="b" l="l" r="r" t="t"/>
            <a:pathLst>
              <a:path extrusionOk="0" h="2300160" w="2300160">
                <a:moveTo>
                  <a:pt x="0" y="0"/>
                </a:moveTo>
                <a:lnTo>
                  <a:pt x="2300159" y="0"/>
                </a:lnTo>
                <a:lnTo>
                  <a:pt x="2300159" y="2300159"/>
                </a:lnTo>
                <a:lnTo>
                  <a:pt x="0" y="230015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5" name="Google Shape;175;p29"/>
          <p:cNvSpPr/>
          <p:nvPr/>
        </p:nvSpPr>
        <p:spPr>
          <a:xfrm>
            <a:off x="7985526" y="1150080"/>
            <a:ext cx="1154277" cy="1154277"/>
          </a:xfrm>
          <a:custGeom>
            <a:rect b="b" l="l" r="r" t="t"/>
            <a:pathLst>
              <a:path extrusionOk="0" h="2308554" w="2308554">
                <a:moveTo>
                  <a:pt x="0" y="0"/>
                </a:moveTo>
                <a:lnTo>
                  <a:pt x="2308554" y="0"/>
                </a:lnTo>
                <a:lnTo>
                  <a:pt x="2308554" y="2308554"/>
                </a:lnTo>
                <a:lnTo>
                  <a:pt x="0" y="230855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6" name="Google Shape;176;p29"/>
          <p:cNvSpPr/>
          <p:nvPr/>
        </p:nvSpPr>
        <p:spPr>
          <a:xfrm rot="10800000">
            <a:off x="4198" y="2841617"/>
            <a:ext cx="1154277" cy="1154277"/>
          </a:xfrm>
          <a:custGeom>
            <a:rect b="b" l="l" r="r" t="t"/>
            <a:pathLst>
              <a:path extrusionOk="0" h="2308554" w="2308554">
                <a:moveTo>
                  <a:pt x="0" y="0"/>
                </a:moveTo>
                <a:lnTo>
                  <a:pt x="2308554" y="0"/>
                </a:lnTo>
                <a:lnTo>
                  <a:pt x="2308554" y="2308555"/>
                </a:lnTo>
                <a:lnTo>
                  <a:pt x="0" y="230855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7" name="Google Shape;177;p29"/>
          <p:cNvSpPr/>
          <p:nvPr/>
        </p:nvSpPr>
        <p:spPr>
          <a:xfrm>
            <a:off x="8028680" y="2339948"/>
            <a:ext cx="1111123" cy="434348"/>
          </a:xfrm>
          <a:custGeom>
            <a:rect b="b" l="l" r="r" t="t"/>
            <a:pathLst>
              <a:path extrusionOk="0" h="868696" w="2222246">
                <a:moveTo>
                  <a:pt x="0" y="0"/>
                </a:moveTo>
                <a:lnTo>
                  <a:pt x="2222246" y="0"/>
                </a:lnTo>
                <a:lnTo>
                  <a:pt x="2222246" y="868697"/>
                </a:lnTo>
                <a:lnTo>
                  <a:pt x="0" y="8686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8" name="Google Shape;178;p29"/>
          <p:cNvSpPr/>
          <p:nvPr/>
        </p:nvSpPr>
        <p:spPr>
          <a:xfrm rot="10800000">
            <a:off x="4198" y="2371679"/>
            <a:ext cx="1111123" cy="434348"/>
          </a:xfrm>
          <a:custGeom>
            <a:rect b="b" l="l" r="r" t="t"/>
            <a:pathLst>
              <a:path extrusionOk="0" h="868696" w="2222246">
                <a:moveTo>
                  <a:pt x="0" y="0"/>
                </a:moveTo>
                <a:lnTo>
                  <a:pt x="2222246" y="0"/>
                </a:lnTo>
                <a:lnTo>
                  <a:pt x="2222246" y="868696"/>
                </a:lnTo>
                <a:lnTo>
                  <a:pt x="0" y="86869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9" name="Google Shape;179;p29"/>
          <p:cNvSpPr/>
          <p:nvPr/>
        </p:nvSpPr>
        <p:spPr>
          <a:xfrm>
            <a:off x="7989723" y="0"/>
            <a:ext cx="1150080" cy="1150080"/>
          </a:xfrm>
          <a:custGeom>
            <a:rect b="b" l="l" r="r" t="t"/>
            <a:pathLst>
              <a:path extrusionOk="0" h="2300160" w="2300160">
                <a:moveTo>
                  <a:pt x="0" y="0"/>
                </a:moveTo>
                <a:lnTo>
                  <a:pt x="2300159" y="0"/>
                </a:lnTo>
                <a:lnTo>
                  <a:pt x="2300159" y="2300160"/>
                </a:lnTo>
                <a:lnTo>
                  <a:pt x="0" y="23001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0" name="Google Shape;180;p29"/>
          <p:cNvSpPr/>
          <p:nvPr/>
        </p:nvSpPr>
        <p:spPr>
          <a:xfrm rot="10800000">
            <a:off x="4197" y="3995894"/>
            <a:ext cx="1150080" cy="1150080"/>
          </a:xfrm>
          <a:custGeom>
            <a:rect b="b" l="l" r="r" t="t"/>
            <a:pathLst>
              <a:path extrusionOk="0" h="2300160" w="2300160">
                <a:moveTo>
                  <a:pt x="0" y="0"/>
                </a:moveTo>
                <a:lnTo>
                  <a:pt x="2300159" y="0"/>
                </a:lnTo>
                <a:lnTo>
                  <a:pt x="2300159" y="2300159"/>
                </a:lnTo>
                <a:lnTo>
                  <a:pt x="0" y="230015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6600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/>
          <p:nvPr/>
        </p:nvSpPr>
        <p:spPr>
          <a:xfrm>
            <a:off x="2087948" y="708710"/>
            <a:ext cx="4968106" cy="3726079"/>
          </a:xfrm>
          <a:custGeom>
            <a:rect b="b" l="l" r="r" t="t"/>
            <a:pathLst>
              <a:path extrusionOk="0" h="7452158" w="9936211">
                <a:moveTo>
                  <a:pt x="0" y="0"/>
                </a:moveTo>
                <a:lnTo>
                  <a:pt x="9936210" y="0"/>
                </a:lnTo>
                <a:lnTo>
                  <a:pt x="9936210" y="7452158"/>
                </a:lnTo>
                <a:lnTo>
                  <a:pt x="0" y="745215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6" name="Google Shape;186;p30"/>
          <p:cNvSpPr txBox="1"/>
          <p:nvPr/>
        </p:nvSpPr>
        <p:spPr>
          <a:xfrm>
            <a:off x="4654016" y="3043085"/>
            <a:ext cx="1743298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pl" sz="1600" u="none" cap="none" strike="noStrike">
                <a:solidFill>
                  <a:srgbClr val="FFFFFF"/>
                </a:solidFill>
                <a:latin typeface="Sansita"/>
                <a:ea typeface="Sansita"/>
                <a:cs typeface="Sansita"/>
                <a:sym typeface="Sansita"/>
              </a:rPr>
              <a:t>Keep your data cool</a:t>
            </a:r>
            <a:endParaRPr sz="7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31" title="aler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023" y="139900"/>
            <a:ext cx="3144226" cy="196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31" title="RackA1-Stats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97299" y="1495099"/>
            <a:ext cx="5541073" cy="3510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32" title="cooling efficiency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1100" y="56584"/>
            <a:ext cx="5941798" cy="50345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3"/>
          <p:cNvSpPr/>
          <p:nvPr/>
        </p:nvSpPr>
        <p:spPr>
          <a:xfrm>
            <a:off x="567639" y="0"/>
            <a:ext cx="8062011" cy="5143500"/>
          </a:xfrm>
          <a:custGeom>
            <a:rect b="b" l="l" r="r" t="t"/>
            <a:pathLst>
              <a:path extrusionOk="0" h="10287000" w="16124022">
                <a:moveTo>
                  <a:pt x="0" y="0"/>
                </a:moveTo>
                <a:lnTo>
                  <a:pt x="16124022" y="0"/>
                </a:lnTo>
                <a:lnTo>
                  <a:pt x="16124022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27547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