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2" r:id="rId4"/>
    <p:sldId id="258" r:id="rId5"/>
    <p:sldId id="269" r:id="rId6"/>
    <p:sldId id="267" r:id="rId7"/>
    <p:sldId id="270" r:id="rId8"/>
    <p:sldId id="259" r:id="rId9"/>
    <p:sldId id="271" r:id="rId10"/>
    <p:sldId id="268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917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06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8411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83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689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4989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5878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209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40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4757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02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20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10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70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636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277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64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6949-C23A-4C7F-AA3A-4CDED760720F}" type="datetimeFigureOut">
              <a:rPr lang="ru-UA" smtClean="0"/>
              <a:t>25.04.2020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49A7-5749-47B2-87A6-BA32BD042BD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281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08643-B7ED-41DD-B349-B97355B9C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Модели жизненного цикла ПО </a:t>
            </a:r>
            <a:endParaRPr lang="ru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4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FE4019-B72E-4F2B-9018-A7C8291B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490329"/>
            <a:ext cx="5420139" cy="4253949"/>
          </a:xfrm>
        </p:spPr>
        <p:txBody>
          <a:bodyPr>
            <a:noAutofit/>
          </a:bodyPr>
          <a:lstStyle/>
          <a:p>
            <a:pPr algn="l"/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V-</a:t>
            </a: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модель - является моделью разработки информационных систем (ИС), направленной на упрощение понимания сложностей, связанных с разработкой систем. </a:t>
            </a: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другое не может повернуть вспять. Итерации в проекте производятся по горизонтали, между левой и правой сторонами буквы </a:t>
            </a: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sz="1800" b="0" dirty="0">
              <a:effectLst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E9A70FB-3EA4-43E1-A6C0-A903FB26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3951"/>
              </p:ext>
            </p:extLst>
          </p:nvPr>
        </p:nvGraphicFramePr>
        <p:xfrm>
          <a:off x="6676465" y="1258957"/>
          <a:ext cx="5209004" cy="397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3895780" imgH="2733535" progId="Visio.Drawing.15">
                  <p:embed/>
                </p:oleObj>
              </mc:Choice>
              <mc:Fallback>
                <p:oleObj name="Visio" r:id="rId3" imgW="3895780" imgH="27335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465" y="1258957"/>
                        <a:ext cx="5209004" cy="3975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63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E14C2D7-E644-4712-98DD-0BE17CB0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7" y="689113"/>
            <a:ext cx="4982818" cy="520810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строгая </a:t>
            </a:r>
            <a:r>
              <a:rPr lang="ru-RU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этапизация</a:t>
            </a: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планирование тестирования и верификация системы производятся на ранних этапах;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улучшенный, по сравнению с каскадной моделью, тайм-менеджмент;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промежуточное тестирование.</a:t>
            </a:r>
          </a:p>
          <a:p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6FA2-9650-41C3-95CF-FB0C33422700}"/>
              </a:ext>
            </a:extLst>
          </p:cNvPr>
          <p:cNvSpPr txBox="1"/>
          <p:nvPr/>
        </p:nvSpPr>
        <p:spPr>
          <a:xfrm>
            <a:off x="6241774" y="649357"/>
            <a:ext cx="5102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недостаточная гибкость модели;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собственно создание программы происходит на этапе написания кода, то есть уже в середине процесса разработки;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недостаточный анализ рисков;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нет работы с параллельными событиями и возможности динамического внесения изменений.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48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3D408626-6FEB-4BEC-B14E-F4BD13A4F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02415"/>
              </p:ext>
            </p:extLst>
          </p:nvPr>
        </p:nvGraphicFramePr>
        <p:xfrm>
          <a:off x="218364" y="136478"/>
          <a:ext cx="11774853" cy="654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17">
                  <a:extLst>
                    <a:ext uri="{9D8B030D-6E8A-4147-A177-3AD203B41FA5}">
                      <a16:colId xmlns:a16="http://schemas.microsoft.com/office/drawing/2014/main" val="2799891170"/>
                    </a:ext>
                  </a:extLst>
                </a:gridCol>
                <a:gridCol w="3736618">
                  <a:extLst>
                    <a:ext uri="{9D8B030D-6E8A-4147-A177-3AD203B41FA5}">
                      <a16:colId xmlns:a16="http://schemas.microsoft.com/office/drawing/2014/main" val="704086076"/>
                    </a:ext>
                  </a:extLst>
                </a:gridCol>
                <a:gridCol w="3395807">
                  <a:extLst>
                    <a:ext uri="{9D8B030D-6E8A-4147-A177-3AD203B41FA5}">
                      <a16:colId xmlns:a16="http://schemas.microsoft.com/office/drawing/2014/main" val="2254991765"/>
                    </a:ext>
                  </a:extLst>
                </a:gridCol>
                <a:gridCol w="2953911">
                  <a:extLst>
                    <a:ext uri="{9D8B030D-6E8A-4147-A177-3AD203B41FA5}">
                      <a16:colId xmlns:a16="http://schemas.microsoft.com/office/drawing/2014/main" val="3039907773"/>
                    </a:ext>
                  </a:extLst>
                </a:gridCol>
              </a:tblGrid>
              <a:tr h="399502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Тестирование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89481"/>
                  </a:ext>
                </a:extLst>
              </a:tr>
              <a:tr h="1709471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Каскадная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каждой стадии есть проверяемый результат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каждый момент времени команда выполняет один вид работы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Хорошо работает для небольших задач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Полная неспособность адаптировать проект к изменениям в требованиях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С середины проекта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6175"/>
                  </a:ext>
                </a:extLst>
              </a:tr>
              <a:tr h="147767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Итерационная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Достаточно раннее прототипирование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управления итерациями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Декомпозиция проекта на управляемые итерации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Недостаточная гибкость внутри итераций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устранения проблем, пропущенных на ранних стадиях развития проекта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определённые моменты итераций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Повторное тестирование (после доработки) уже проверенного ранее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66901"/>
                  </a:ext>
                </a:extLst>
              </a:tr>
              <a:tr h="147767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Спиральная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Глубокий анализ рисков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Подходит для крупных проектов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Достаточно раннее прототипирование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Высокие накладные расходы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применение для небольших проектов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 зависимость от качества анализа рисков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определённые моменты итераций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Повторное тестирование (после доработки) уже проверенного ранее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9906"/>
                  </a:ext>
                </a:extLst>
              </a:tr>
              <a:tr h="14776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- 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образная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каждой стадии есть чёткий проверяемый результат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Внимание тестированию уделяется с первой же стадии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Хорошо работает для проектов со стабильными требованиями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Недостаточная гибкость и адаптированность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Отсутствует раннее прототипирование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На переходах между стадиями</a:t>
                      </a:r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U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C8A9A-739B-452B-8221-2409E2EF8836}"/>
              </a:ext>
            </a:extLst>
          </p:cNvPr>
          <p:cNvSpPr txBox="1"/>
          <p:nvPr/>
        </p:nvSpPr>
        <p:spPr>
          <a:xfrm>
            <a:off x="433753" y="576774"/>
            <a:ext cx="113244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Содержание: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Виды методологий тестирования.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Описание методологий тестирования.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Плюсы и минусы методологий тестирования.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Сравнительная подытоживающая таблица.</a:t>
            </a:r>
          </a:p>
          <a:p>
            <a:endParaRPr lang="ru-RU" sz="2800" dirty="0"/>
          </a:p>
          <a:p>
            <a:pPr marL="342900" indent="-342900">
              <a:buFont typeface="+mj-lt"/>
              <a:buAutoNum type="arabicPeriod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747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53109-1C38-4167-BD8C-AF0E7854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8052"/>
            <a:ext cx="10353761" cy="728871"/>
          </a:xfrm>
        </p:spPr>
        <p:txBody>
          <a:bodyPr>
            <a:normAutofit/>
          </a:bodyPr>
          <a:lstStyle/>
          <a:p>
            <a:pPr algn="l"/>
            <a:r>
              <a:rPr lang="ru-RU" sz="2400" b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Виды методологий тестирования:</a:t>
            </a:r>
            <a:endParaRPr lang="ru-UA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465E2-5243-43F5-BBF2-75107566409A}"/>
              </a:ext>
            </a:extLst>
          </p:cNvPr>
          <p:cNvSpPr txBox="1"/>
          <p:nvPr/>
        </p:nvSpPr>
        <p:spPr>
          <a:xfrm>
            <a:off x="838200" y="1690688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модель «Водопад»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Итеративная модель (модель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повторение»)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Спиральная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V-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 модель</a:t>
            </a:r>
          </a:p>
        </p:txBody>
      </p:sp>
    </p:spTree>
    <p:extLst>
      <p:ext uri="{BB962C8B-B14F-4D97-AF65-F5344CB8AC3E}">
        <p14:creationId xmlns:p14="http://schemas.microsoft.com/office/powerpoint/2010/main" val="31817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B9885-05D3-44BF-9AF4-84CF062B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51" y="806222"/>
            <a:ext cx="5183949" cy="3752526"/>
          </a:xfrm>
        </p:spPr>
        <p:txBody>
          <a:bodyPr>
            <a:noAutofit/>
          </a:bodyPr>
          <a:lstStyle/>
          <a:p>
            <a:pPr algn="l"/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Каскадная модель</a:t>
            </a: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модель «Водопад»</a:t>
            </a: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 модель процесса 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поддержки. Переход от одной фазы к другой происходит только после полного и успешного завершения предыдущей.</a:t>
            </a:r>
            <a:endParaRPr lang="ru-RU" sz="1800" b="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E11C7-ECF5-49D2-9850-26F2C1808CCA}"/>
              </a:ext>
            </a:extLst>
          </p:cNvPr>
          <p:cNvSpPr txBox="1"/>
          <p:nvPr/>
        </p:nvSpPr>
        <p:spPr>
          <a:xfrm>
            <a:off x="532111" y="344557"/>
            <a:ext cx="593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Описание методологий тестирования:</a:t>
            </a:r>
            <a:endParaRPr lang="ru-UA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0798C09-D2C8-47ED-BE7C-DBF5F16AC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59492"/>
              </p:ext>
            </p:extLst>
          </p:nvPr>
        </p:nvGraphicFramePr>
        <p:xfrm>
          <a:off x="6467061" y="806222"/>
          <a:ext cx="5635465" cy="574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095443" imgH="2190770" progId="Visio.Drawing.15">
                  <p:embed/>
                </p:oleObj>
              </mc:Choice>
              <mc:Fallback>
                <p:oleObj name="Visio" r:id="rId3" imgW="3095443" imgH="21907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7061" y="806222"/>
                        <a:ext cx="5635465" cy="5746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87D5163-B861-427A-8F8F-D9B4C403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3" y="622852"/>
            <a:ext cx="5023181" cy="5168348"/>
          </a:xfrm>
        </p:spPr>
        <p:txBody>
          <a:bodyPr/>
          <a:lstStyle/>
          <a:p>
            <a:pPr algn="l"/>
            <a:r>
              <a:rPr lang="ru-RU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r>
              <a:rPr lang="en-US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Последовательное выполнение этапов проекта в строгом фиксированном порядке</a:t>
            </a:r>
          </a:p>
          <a:p>
            <a:pPr algn="l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Позволяет оценивать качество продукта на каждом этапе</a:t>
            </a:r>
          </a:p>
          <a:p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BD991-DD08-40C4-8220-CC3048B2E7FB}"/>
              </a:ext>
            </a:extLst>
          </p:cNvPr>
          <p:cNvSpPr txBox="1"/>
          <p:nvPr/>
        </p:nvSpPr>
        <p:spPr>
          <a:xfrm>
            <a:off x="6294783" y="715617"/>
            <a:ext cx="5088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обратных связей между этапами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соответствует реальным условиям разработки программного продукта.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0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97506-6B1D-46AE-827F-43FE667D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599"/>
            <a:ext cx="4820964" cy="3127513"/>
          </a:xfrm>
        </p:spPr>
        <p:txBody>
          <a:bodyPr>
            <a:noAutofit/>
          </a:bodyPr>
          <a:lstStyle/>
          <a:p>
            <a:pPr algn="l"/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Итеративная модель (модель </a:t>
            </a: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повторение») - это выполнение работ параллельно с непрерывным анализом полученных результатов и корректировкой предыдущих этапов работы. Проект при этом подходе в каждой фазе развития проходит повторяющийся цикл PDCA: </a:t>
            </a:r>
            <a:r>
              <a:rPr lang="ru-RU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Планирование — Реализация — Проверка — Оценка</a:t>
            </a:r>
            <a:endParaRPr lang="ru-UA" sz="1800" b="0" dirty="0">
              <a:effectLst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33BE2103-BF48-4CDC-998F-3FC1F841B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05281"/>
              </p:ext>
            </p:extLst>
          </p:nvPr>
        </p:nvGraphicFramePr>
        <p:xfrm>
          <a:off x="6096000" y="2077277"/>
          <a:ext cx="603302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3924148" imgH="1666956" progId="Visio.Drawing.15">
                  <p:embed/>
                </p:oleObj>
              </mc:Choice>
              <mc:Fallback>
                <p:oleObj name="Visio" r:id="rId3" imgW="3924148" imgH="16669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077277"/>
                        <a:ext cx="603302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66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45A5144-21A6-46B3-A13F-2B63C510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330" y="993913"/>
            <a:ext cx="5605669" cy="4837044"/>
          </a:xfrm>
        </p:spPr>
        <p:txBody>
          <a:bodyPr/>
          <a:lstStyle/>
          <a:p>
            <a:pPr algn="l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раннее создание работающего ПО;</a:t>
            </a:r>
          </a:p>
          <a:p>
            <a:pPr algn="l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гибкость – готовность к изменению требований на любом этапе разработки;</a:t>
            </a:r>
          </a:p>
          <a:p>
            <a:pPr algn="l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каждая итерация – маленький этап, для которого тестирование и анализ рисков обеспечить проще, чем для всего жизненного цикла продукта.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ACF21-B606-4A1B-BF20-1C6662E93893}"/>
              </a:ext>
            </a:extLst>
          </p:cNvPr>
          <p:cNvSpPr txBox="1"/>
          <p:nvPr/>
        </p:nvSpPr>
        <p:spPr>
          <a:xfrm>
            <a:off x="6308035" y="993913"/>
            <a:ext cx="5393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каждая фаза – самостоятельна, отдельные итерации не накладываются;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могут возникнуть проблемы с реализацией общей архитектуры системы, поскольку не все требования известны к началу проектирования.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5496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DB0E7-F6E8-4DA6-9FC1-9E43AC2C1BBA}"/>
              </a:ext>
            </a:extLst>
          </p:cNvPr>
          <p:cNvSpPr txBox="1"/>
          <p:nvPr/>
        </p:nvSpPr>
        <p:spPr>
          <a:xfrm>
            <a:off x="4332849" y="3429000"/>
            <a:ext cx="4220308" cy="133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UA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4B9319B-A9F0-4869-8DD9-C5721207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940903"/>
            <a:ext cx="5367132" cy="2650436"/>
          </a:xfrm>
        </p:spPr>
        <p:txBody>
          <a:bodyPr>
            <a:noAutofit/>
          </a:bodyPr>
          <a:lstStyle/>
          <a:p>
            <a:pPr algn="l"/>
            <a:r>
              <a:rPr lang="ru-RU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Спиральная модель представляет собой процесс разработки программного обеспечения, сочетающий в себе как проектирование, так и </a:t>
            </a:r>
            <a:r>
              <a:rPr lang="ru-RU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постадийное</a:t>
            </a:r>
            <a:r>
              <a:rPr lang="ru-RU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прототипирование с целью сочетания преимуществ восходящей и нисходящей концепции. </a:t>
            </a:r>
            <a:endParaRPr lang="ru-UA" sz="2000" b="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022107-5AB8-4E8F-839F-690A18B9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90" y="1089991"/>
            <a:ext cx="4953000" cy="412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08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6D498FC8-58D9-472F-A9C6-AC4671B8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020417"/>
            <a:ext cx="5182206" cy="496956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улучшенный анализ рисков;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хорошая документация процесса разработки;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гибкость – возможность внесения изменений и добавления новой функциональности даже на относительно поздних этапах;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раннее создание рабочих прототипов.</a:t>
            </a:r>
          </a:p>
          <a:p>
            <a:pPr algn="l"/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4E56E-AADC-4902-81B4-7CC11F63C3DB}"/>
              </a:ext>
            </a:extLst>
          </p:cNvPr>
          <p:cNvSpPr txBox="1"/>
          <p:nvPr/>
        </p:nvSpPr>
        <p:spPr>
          <a:xfrm>
            <a:off x="6267673" y="1020417"/>
            <a:ext cx="5182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может быть достаточно дорогой в использовании;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управление рисками требует привлечения высококлассных специалистов;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успех процесса в большой степени зависит от стадии анализа рисков;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— не подходит для небольших проектов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1921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3003</TotalTime>
  <Words>643</Words>
  <Application>Microsoft Office PowerPoint</Application>
  <PresentationFormat>Широкоэкранный</PresentationFormat>
  <Paragraphs>85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Visio</vt:lpstr>
      <vt:lpstr>Модели жизненного цикла ПО </vt:lpstr>
      <vt:lpstr>Презентация PowerPoint</vt:lpstr>
      <vt:lpstr>1. Виды методологий тестирования:</vt:lpstr>
      <vt:lpstr>Каскадная модель (модель «Водопад»)  - модель процесса 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поддержки. Переход от одной фазы к другой происходит только после полного и успешного завершения предыдущей.</vt:lpstr>
      <vt:lpstr>Презентация PowerPoint</vt:lpstr>
      <vt:lpstr>Итеративная модель (модель «повторение») - это выполнение работ параллельно с непрерывным анализом полученных результатов и корректировкой предыдущих этапов работы. Проект при этом подходе в каждой фазе развития проходит повторяющийся цикл PDCA: Планирование — Реализация — Проверка — Оценка</vt:lpstr>
      <vt:lpstr>Презентация PowerPoint</vt:lpstr>
      <vt:lpstr>Спиральная модель представляет собой процесс разработки программного обеспечения, сочетающий в себе как проектирование, так и постадийное прототипирование с целью сочетания преимуществ восходящей и нисходящей концепции. </vt:lpstr>
      <vt:lpstr>Презентация PowerPoint</vt:lpstr>
      <vt:lpstr>V- модель - является моделью разработки информационных систем (ИС), направленной на упрощение понимания сложностей, связанных с разработкой систем.  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другое не может повернуть вспять. Итерации в проекте производятся по горизонтали, между левой и правой сторонами буквы V.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 ПО </dc:title>
  <dc:creator>admin</dc:creator>
  <cp:lastModifiedBy>admin</cp:lastModifiedBy>
  <cp:revision>51</cp:revision>
  <dcterms:created xsi:type="dcterms:W3CDTF">2020-04-13T16:51:17Z</dcterms:created>
  <dcterms:modified xsi:type="dcterms:W3CDTF">2020-04-25T17:49:37Z</dcterms:modified>
</cp:coreProperties>
</file>