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2" r:id="rId1"/>
  </p:sldMasterIdLst>
  <p:sldIdLst>
    <p:sldId id="256" r:id="rId2"/>
    <p:sldId id="257" r:id="rId3"/>
    <p:sldId id="262" r:id="rId4"/>
    <p:sldId id="258" r:id="rId5"/>
    <p:sldId id="269" r:id="rId6"/>
    <p:sldId id="267" r:id="rId7"/>
    <p:sldId id="270" r:id="rId8"/>
    <p:sldId id="259" r:id="rId9"/>
    <p:sldId id="271" r:id="rId10"/>
    <p:sldId id="268" r:id="rId11"/>
    <p:sldId id="272"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2" d="100"/>
          <a:sy n="72" d="100"/>
        </p:scale>
        <p:origin x="636" y="78"/>
      </p:cViewPr>
      <p:guideLst>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ru-RU"/>
              <a:t>Образец заголовка</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40B86949-C23A-4C7F-AA3A-4CDED760720F}" type="datetimeFigureOut">
              <a:rPr lang="ru-UA" smtClean="0"/>
              <a:t>27.04.2020</a:t>
            </a:fld>
            <a:endParaRPr lang="ru-UA"/>
          </a:p>
        </p:txBody>
      </p:sp>
      <p:sp>
        <p:nvSpPr>
          <p:cNvPr id="5" name="Footer Placeholder 4"/>
          <p:cNvSpPr>
            <a:spLocks noGrp="1"/>
          </p:cNvSpPr>
          <p:nvPr>
            <p:ph type="ftr" sz="quarter" idx="11"/>
          </p:nvPr>
        </p:nvSpPr>
        <p:spPr/>
        <p:txBody>
          <a:bodyPr/>
          <a:lstStyle/>
          <a:p>
            <a:endParaRPr lang="ru-UA"/>
          </a:p>
        </p:txBody>
      </p:sp>
      <p:sp>
        <p:nvSpPr>
          <p:cNvPr id="6" name="Slide Number Placeholder 5"/>
          <p:cNvSpPr>
            <a:spLocks noGrp="1"/>
          </p:cNvSpPr>
          <p:nvPr>
            <p:ph type="sldNum" sz="quarter" idx="12"/>
          </p:nvPr>
        </p:nvSpPr>
        <p:spPr/>
        <p:txBody>
          <a:bodyPr/>
          <a:lstStyle/>
          <a:p>
            <a:fld id="{922A49A7-5749-47B2-87A6-BA32BD042BD1}" type="slidenum">
              <a:rPr lang="ru-UA" smtClean="0"/>
              <a:t>‹#›</a:t>
            </a:fld>
            <a:endParaRPr lang="ru-UA"/>
          </a:p>
        </p:txBody>
      </p:sp>
    </p:spTree>
    <p:extLst>
      <p:ext uri="{BB962C8B-B14F-4D97-AF65-F5344CB8AC3E}">
        <p14:creationId xmlns:p14="http://schemas.microsoft.com/office/powerpoint/2010/main" val="2591767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0B86949-C23A-4C7F-AA3A-4CDED760720F}" type="datetimeFigureOut">
              <a:rPr lang="ru-UA" smtClean="0"/>
              <a:t>27.04.2020</a:t>
            </a:fld>
            <a:endParaRPr lang="ru-UA"/>
          </a:p>
        </p:txBody>
      </p:sp>
      <p:sp>
        <p:nvSpPr>
          <p:cNvPr id="6" name="Footer Placeholder 5"/>
          <p:cNvSpPr>
            <a:spLocks noGrp="1"/>
          </p:cNvSpPr>
          <p:nvPr>
            <p:ph type="ftr" sz="quarter" idx="11"/>
          </p:nvPr>
        </p:nvSpPr>
        <p:spPr/>
        <p:txBody>
          <a:bodyPr/>
          <a:lstStyle/>
          <a:p>
            <a:endParaRPr lang="ru-UA"/>
          </a:p>
        </p:txBody>
      </p:sp>
      <p:sp>
        <p:nvSpPr>
          <p:cNvPr id="7" name="Slide Number Placeholder 6"/>
          <p:cNvSpPr>
            <a:spLocks noGrp="1"/>
          </p:cNvSpPr>
          <p:nvPr>
            <p:ph type="sldNum" sz="quarter" idx="12"/>
          </p:nvPr>
        </p:nvSpPr>
        <p:spPr/>
        <p:txBody>
          <a:bodyPr/>
          <a:lstStyle/>
          <a:p>
            <a:fld id="{922A49A7-5749-47B2-87A6-BA32BD042BD1}" type="slidenum">
              <a:rPr lang="ru-UA" smtClean="0"/>
              <a:t>‹#›</a:t>
            </a:fld>
            <a:endParaRPr lang="ru-UA"/>
          </a:p>
        </p:txBody>
      </p:sp>
    </p:spTree>
    <p:extLst>
      <p:ext uri="{BB962C8B-B14F-4D97-AF65-F5344CB8AC3E}">
        <p14:creationId xmlns:p14="http://schemas.microsoft.com/office/powerpoint/2010/main" val="800605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0B86949-C23A-4C7F-AA3A-4CDED760720F}" type="datetimeFigureOut">
              <a:rPr lang="ru-UA" smtClean="0"/>
              <a:t>27.04.2020</a:t>
            </a:fld>
            <a:endParaRPr lang="ru-UA"/>
          </a:p>
        </p:txBody>
      </p:sp>
      <p:sp>
        <p:nvSpPr>
          <p:cNvPr id="6" name="Footer Placeholder 5"/>
          <p:cNvSpPr>
            <a:spLocks noGrp="1"/>
          </p:cNvSpPr>
          <p:nvPr>
            <p:ph type="ftr" sz="quarter" idx="11"/>
          </p:nvPr>
        </p:nvSpPr>
        <p:spPr/>
        <p:txBody>
          <a:bodyPr/>
          <a:lstStyle/>
          <a:p>
            <a:endParaRPr lang="ru-UA"/>
          </a:p>
        </p:txBody>
      </p:sp>
      <p:sp>
        <p:nvSpPr>
          <p:cNvPr id="7" name="Slide Number Placeholder 6"/>
          <p:cNvSpPr>
            <a:spLocks noGrp="1"/>
          </p:cNvSpPr>
          <p:nvPr>
            <p:ph type="sldNum" sz="quarter" idx="12"/>
          </p:nvPr>
        </p:nvSpPr>
        <p:spPr/>
        <p:txBody>
          <a:bodyPr/>
          <a:lstStyle/>
          <a:p>
            <a:fld id="{922A49A7-5749-47B2-87A6-BA32BD042BD1}" type="slidenum">
              <a:rPr lang="ru-UA" smtClean="0"/>
              <a:t>‹#›</a:t>
            </a:fld>
            <a:endParaRPr lang="ru-UA"/>
          </a:p>
        </p:txBody>
      </p:sp>
    </p:spTree>
    <p:extLst>
      <p:ext uri="{BB962C8B-B14F-4D97-AF65-F5344CB8AC3E}">
        <p14:creationId xmlns:p14="http://schemas.microsoft.com/office/powerpoint/2010/main" val="24841148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ru-RU"/>
              <a:t>Образец заголовка</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0B86949-C23A-4C7F-AA3A-4CDED760720F}" type="datetimeFigureOut">
              <a:rPr lang="ru-UA" smtClean="0"/>
              <a:t>27.04.2020</a:t>
            </a:fld>
            <a:endParaRPr lang="ru-UA"/>
          </a:p>
        </p:txBody>
      </p:sp>
      <p:sp>
        <p:nvSpPr>
          <p:cNvPr id="6" name="Footer Placeholder 5"/>
          <p:cNvSpPr>
            <a:spLocks noGrp="1"/>
          </p:cNvSpPr>
          <p:nvPr>
            <p:ph type="ftr" sz="quarter" idx="11"/>
          </p:nvPr>
        </p:nvSpPr>
        <p:spPr/>
        <p:txBody>
          <a:bodyPr/>
          <a:lstStyle/>
          <a:p>
            <a:endParaRPr lang="ru-UA"/>
          </a:p>
        </p:txBody>
      </p:sp>
      <p:sp>
        <p:nvSpPr>
          <p:cNvPr id="7" name="Slide Number Placeholder 6"/>
          <p:cNvSpPr>
            <a:spLocks noGrp="1"/>
          </p:cNvSpPr>
          <p:nvPr>
            <p:ph type="sldNum" sz="quarter" idx="12"/>
          </p:nvPr>
        </p:nvSpPr>
        <p:spPr/>
        <p:txBody>
          <a:bodyPr/>
          <a:lstStyle/>
          <a:p>
            <a:fld id="{922A49A7-5749-47B2-87A6-BA32BD042BD1}" type="slidenum">
              <a:rPr lang="ru-UA" smtClean="0"/>
              <a:t>‹#›</a:t>
            </a:fld>
            <a:endParaRPr lang="ru-UA"/>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838367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0B86949-C23A-4C7F-AA3A-4CDED760720F}" type="datetimeFigureOut">
              <a:rPr lang="ru-UA" smtClean="0"/>
              <a:t>27.04.2020</a:t>
            </a:fld>
            <a:endParaRPr lang="ru-UA"/>
          </a:p>
        </p:txBody>
      </p:sp>
      <p:sp>
        <p:nvSpPr>
          <p:cNvPr id="6" name="Footer Placeholder 5"/>
          <p:cNvSpPr>
            <a:spLocks noGrp="1"/>
          </p:cNvSpPr>
          <p:nvPr>
            <p:ph type="ftr" sz="quarter" idx="11"/>
          </p:nvPr>
        </p:nvSpPr>
        <p:spPr/>
        <p:txBody>
          <a:bodyPr/>
          <a:lstStyle/>
          <a:p>
            <a:endParaRPr lang="ru-UA"/>
          </a:p>
        </p:txBody>
      </p:sp>
      <p:sp>
        <p:nvSpPr>
          <p:cNvPr id="7" name="Slide Number Placeholder 6"/>
          <p:cNvSpPr>
            <a:spLocks noGrp="1"/>
          </p:cNvSpPr>
          <p:nvPr>
            <p:ph type="sldNum" sz="quarter" idx="12"/>
          </p:nvPr>
        </p:nvSpPr>
        <p:spPr/>
        <p:txBody>
          <a:bodyPr/>
          <a:lstStyle/>
          <a:p>
            <a:fld id="{922A49A7-5749-47B2-87A6-BA32BD042BD1}" type="slidenum">
              <a:rPr lang="ru-UA" smtClean="0"/>
              <a:t>‹#›</a:t>
            </a:fld>
            <a:endParaRPr lang="ru-UA"/>
          </a:p>
        </p:txBody>
      </p:sp>
    </p:spTree>
    <p:extLst>
      <p:ext uri="{BB962C8B-B14F-4D97-AF65-F5344CB8AC3E}">
        <p14:creationId xmlns:p14="http://schemas.microsoft.com/office/powerpoint/2010/main" val="27568972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ru-RU"/>
              <a:t>Образец заголовка</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40B86949-C23A-4C7F-AA3A-4CDED760720F}" type="datetimeFigureOut">
              <a:rPr lang="ru-UA" smtClean="0"/>
              <a:t>27.04.2020</a:t>
            </a:fld>
            <a:endParaRPr lang="ru-UA"/>
          </a:p>
        </p:txBody>
      </p:sp>
      <p:sp>
        <p:nvSpPr>
          <p:cNvPr id="4" name="Footer Placeholder 3"/>
          <p:cNvSpPr>
            <a:spLocks noGrp="1"/>
          </p:cNvSpPr>
          <p:nvPr>
            <p:ph type="ftr" sz="quarter" idx="11"/>
          </p:nvPr>
        </p:nvSpPr>
        <p:spPr/>
        <p:txBody>
          <a:bodyPr/>
          <a:lstStyle/>
          <a:p>
            <a:endParaRPr lang="ru-UA"/>
          </a:p>
        </p:txBody>
      </p:sp>
      <p:sp>
        <p:nvSpPr>
          <p:cNvPr id="5" name="Slide Number Placeholder 4"/>
          <p:cNvSpPr>
            <a:spLocks noGrp="1"/>
          </p:cNvSpPr>
          <p:nvPr>
            <p:ph type="sldNum" sz="quarter" idx="12"/>
          </p:nvPr>
        </p:nvSpPr>
        <p:spPr/>
        <p:txBody>
          <a:bodyPr/>
          <a:lstStyle/>
          <a:p>
            <a:fld id="{922A49A7-5749-47B2-87A6-BA32BD042BD1}" type="slidenum">
              <a:rPr lang="ru-UA" smtClean="0"/>
              <a:t>‹#›</a:t>
            </a:fld>
            <a:endParaRPr lang="ru-UA"/>
          </a:p>
        </p:txBody>
      </p:sp>
    </p:spTree>
    <p:extLst>
      <p:ext uri="{BB962C8B-B14F-4D97-AF65-F5344CB8AC3E}">
        <p14:creationId xmlns:p14="http://schemas.microsoft.com/office/powerpoint/2010/main" val="22498941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ru-RU"/>
              <a:t>Образец заголовка</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40B86949-C23A-4C7F-AA3A-4CDED760720F}" type="datetimeFigureOut">
              <a:rPr lang="ru-UA" smtClean="0"/>
              <a:t>27.04.2020</a:t>
            </a:fld>
            <a:endParaRPr lang="ru-UA"/>
          </a:p>
        </p:txBody>
      </p:sp>
      <p:sp>
        <p:nvSpPr>
          <p:cNvPr id="4" name="Footer Placeholder 3"/>
          <p:cNvSpPr>
            <a:spLocks noGrp="1"/>
          </p:cNvSpPr>
          <p:nvPr>
            <p:ph type="ftr" sz="quarter" idx="11"/>
          </p:nvPr>
        </p:nvSpPr>
        <p:spPr/>
        <p:txBody>
          <a:bodyPr/>
          <a:lstStyle/>
          <a:p>
            <a:endParaRPr lang="ru-UA"/>
          </a:p>
        </p:txBody>
      </p:sp>
      <p:sp>
        <p:nvSpPr>
          <p:cNvPr id="5" name="Slide Number Placeholder 4"/>
          <p:cNvSpPr>
            <a:spLocks noGrp="1"/>
          </p:cNvSpPr>
          <p:nvPr>
            <p:ph type="sldNum" sz="quarter" idx="12"/>
          </p:nvPr>
        </p:nvSpPr>
        <p:spPr/>
        <p:txBody>
          <a:bodyPr/>
          <a:lstStyle/>
          <a:p>
            <a:fld id="{922A49A7-5749-47B2-87A6-BA32BD042BD1}" type="slidenum">
              <a:rPr lang="ru-UA" smtClean="0"/>
              <a:t>‹#›</a:t>
            </a:fld>
            <a:endParaRPr lang="ru-UA"/>
          </a:p>
        </p:txBody>
      </p:sp>
    </p:spTree>
    <p:extLst>
      <p:ext uri="{BB962C8B-B14F-4D97-AF65-F5344CB8AC3E}">
        <p14:creationId xmlns:p14="http://schemas.microsoft.com/office/powerpoint/2010/main" val="26587874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0B86949-C23A-4C7F-AA3A-4CDED760720F}" type="datetimeFigureOut">
              <a:rPr lang="ru-UA" smtClean="0"/>
              <a:t>27.04.2020</a:t>
            </a:fld>
            <a:endParaRPr lang="ru-UA"/>
          </a:p>
        </p:txBody>
      </p:sp>
      <p:sp>
        <p:nvSpPr>
          <p:cNvPr id="5" name="Footer Placeholder 4"/>
          <p:cNvSpPr>
            <a:spLocks noGrp="1"/>
          </p:cNvSpPr>
          <p:nvPr>
            <p:ph type="ftr" sz="quarter" idx="11"/>
          </p:nvPr>
        </p:nvSpPr>
        <p:spPr/>
        <p:txBody>
          <a:bodyPr/>
          <a:lstStyle/>
          <a:p>
            <a:endParaRPr lang="ru-UA"/>
          </a:p>
        </p:txBody>
      </p:sp>
      <p:sp>
        <p:nvSpPr>
          <p:cNvPr id="6" name="Slide Number Placeholder 5"/>
          <p:cNvSpPr>
            <a:spLocks noGrp="1"/>
          </p:cNvSpPr>
          <p:nvPr>
            <p:ph type="sldNum" sz="quarter" idx="12"/>
          </p:nvPr>
        </p:nvSpPr>
        <p:spPr/>
        <p:txBody>
          <a:bodyPr/>
          <a:lstStyle/>
          <a:p>
            <a:fld id="{922A49A7-5749-47B2-87A6-BA32BD042BD1}" type="slidenum">
              <a:rPr lang="ru-UA" smtClean="0"/>
              <a:t>‹#›</a:t>
            </a:fld>
            <a:endParaRPr lang="ru-UA"/>
          </a:p>
        </p:txBody>
      </p:sp>
    </p:spTree>
    <p:extLst>
      <p:ext uri="{BB962C8B-B14F-4D97-AF65-F5344CB8AC3E}">
        <p14:creationId xmlns:p14="http://schemas.microsoft.com/office/powerpoint/2010/main" val="11820964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ru-RU"/>
              <a:t>Образец заголовка</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0B86949-C23A-4C7F-AA3A-4CDED760720F}" type="datetimeFigureOut">
              <a:rPr lang="ru-UA" smtClean="0"/>
              <a:t>27.04.2020</a:t>
            </a:fld>
            <a:endParaRPr lang="ru-UA"/>
          </a:p>
        </p:txBody>
      </p:sp>
      <p:sp>
        <p:nvSpPr>
          <p:cNvPr id="5" name="Footer Placeholder 4"/>
          <p:cNvSpPr>
            <a:spLocks noGrp="1"/>
          </p:cNvSpPr>
          <p:nvPr>
            <p:ph type="ftr" sz="quarter" idx="11"/>
          </p:nvPr>
        </p:nvSpPr>
        <p:spPr/>
        <p:txBody>
          <a:bodyPr/>
          <a:lstStyle/>
          <a:p>
            <a:endParaRPr lang="ru-UA"/>
          </a:p>
        </p:txBody>
      </p:sp>
      <p:sp>
        <p:nvSpPr>
          <p:cNvPr id="6" name="Slide Number Placeholder 5"/>
          <p:cNvSpPr>
            <a:spLocks noGrp="1"/>
          </p:cNvSpPr>
          <p:nvPr>
            <p:ph type="sldNum" sz="quarter" idx="12"/>
          </p:nvPr>
        </p:nvSpPr>
        <p:spPr/>
        <p:txBody>
          <a:bodyPr/>
          <a:lstStyle/>
          <a:p>
            <a:fld id="{922A49A7-5749-47B2-87A6-BA32BD042BD1}" type="slidenum">
              <a:rPr lang="ru-UA" smtClean="0"/>
              <a:t>‹#›</a:t>
            </a:fld>
            <a:endParaRPr lang="ru-UA"/>
          </a:p>
        </p:txBody>
      </p:sp>
    </p:spTree>
    <p:extLst>
      <p:ext uri="{BB962C8B-B14F-4D97-AF65-F5344CB8AC3E}">
        <p14:creationId xmlns:p14="http://schemas.microsoft.com/office/powerpoint/2010/main" val="4174063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0B86949-C23A-4C7F-AA3A-4CDED760720F}" type="datetimeFigureOut">
              <a:rPr lang="ru-UA" smtClean="0"/>
              <a:t>27.04.2020</a:t>
            </a:fld>
            <a:endParaRPr lang="ru-UA"/>
          </a:p>
        </p:txBody>
      </p:sp>
      <p:sp>
        <p:nvSpPr>
          <p:cNvPr id="5" name="Footer Placeholder 4"/>
          <p:cNvSpPr>
            <a:spLocks noGrp="1"/>
          </p:cNvSpPr>
          <p:nvPr>
            <p:ph type="ftr" sz="quarter" idx="11"/>
          </p:nvPr>
        </p:nvSpPr>
        <p:spPr/>
        <p:txBody>
          <a:bodyPr/>
          <a:lstStyle/>
          <a:p>
            <a:endParaRPr lang="ru-UA"/>
          </a:p>
        </p:txBody>
      </p:sp>
      <p:sp>
        <p:nvSpPr>
          <p:cNvPr id="6" name="Slide Number Placeholder 5"/>
          <p:cNvSpPr>
            <a:spLocks noGrp="1"/>
          </p:cNvSpPr>
          <p:nvPr>
            <p:ph type="sldNum" sz="quarter" idx="12"/>
          </p:nvPr>
        </p:nvSpPr>
        <p:spPr/>
        <p:txBody>
          <a:bodyPr/>
          <a:lstStyle/>
          <a:p>
            <a:fld id="{922A49A7-5749-47B2-87A6-BA32BD042BD1}" type="slidenum">
              <a:rPr lang="ru-UA" smtClean="0"/>
              <a:t>‹#›</a:t>
            </a:fld>
            <a:endParaRPr lang="ru-UA"/>
          </a:p>
        </p:txBody>
      </p:sp>
    </p:spTree>
    <p:extLst>
      <p:ext uri="{BB962C8B-B14F-4D97-AF65-F5344CB8AC3E}">
        <p14:creationId xmlns:p14="http://schemas.microsoft.com/office/powerpoint/2010/main" val="1847570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ru-RU"/>
              <a:t>Образец заголовка</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40B86949-C23A-4C7F-AA3A-4CDED760720F}" type="datetimeFigureOut">
              <a:rPr lang="ru-UA" smtClean="0"/>
              <a:t>27.04.2020</a:t>
            </a:fld>
            <a:endParaRPr lang="ru-UA"/>
          </a:p>
        </p:txBody>
      </p:sp>
      <p:sp>
        <p:nvSpPr>
          <p:cNvPr id="5" name="Footer Placeholder 4"/>
          <p:cNvSpPr>
            <a:spLocks noGrp="1"/>
          </p:cNvSpPr>
          <p:nvPr>
            <p:ph type="ftr" sz="quarter" idx="11"/>
          </p:nvPr>
        </p:nvSpPr>
        <p:spPr/>
        <p:txBody>
          <a:bodyPr/>
          <a:lstStyle/>
          <a:p>
            <a:endParaRPr lang="ru-UA"/>
          </a:p>
        </p:txBody>
      </p:sp>
      <p:sp>
        <p:nvSpPr>
          <p:cNvPr id="6" name="Slide Number Placeholder 5"/>
          <p:cNvSpPr>
            <a:spLocks noGrp="1"/>
          </p:cNvSpPr>
          <p:nvPr>
            <p:ph type="sldNum" sz="quarter" idx="12"/>
          </p:nvPr>
        </p:nvSpPr>
        <p:spPr/>
        <p:txBody>
          <a:bodyPr/>
          <a:lstStyle/>
          <a:p>
            <a:fld id="{922A49A7-5749-47B2-87A6-BA32BD042BD1}" type="slidenum">
              <a:rPr lang="ru-UA" smtClean="0"/>
              <a:t>‹#›</a:t>
            </a:fld>
            <a:endParaRPr lang="ru-UA"/>
          </a:p>
        </p:txBody>
      </p:sp>
    </p:spTree>
    <p:extLst>
      <p:ext uri="{BB962C8B-B14F-4D97-AF65-F5344CB8AC3E}">
        <p14:creationId xmlns:p14="http://schemas.microsoft.com/office/powerpoint/2010/main" val="160255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ru-RU"/>
              <a:t>Образец заголовка</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40B86949-C23A-4C7F-AA3A-4CDED760720F}" type="datetimeFigureOut">
              <a:rPr lang="ru-UA" smtClean="0"/>
              <a:t>27.04.2020</a:t>
            </a:fld>
            <a:endParaRPr lang="ru-UA"/>
          </a:p>
        </p:txBody>
      </p:sp>
      <p:sp>
        <p:nvSpPr>
          <p:cNvPr id="6" name="Footer Placeholder 5"/>
          <p:cNvSpPr>
            <a:spLocks noGrp="1"/>
          </p:cNvSpPr>
          <p:nvPr>
            <p:ph type="ftr" sz="quarter" idx="11"/>
          </p:nvPr>
        </p:nvSpPr>
        <p:spPr/>
        <p:txBody>
          <a:bodyPr/>
          <a:lstStyle/>
          <a:p>
            <a:endParaRPr lang="ru-UA"/>
          </a:p>
        </p:txBody>
      </p:sp>
      <p:sp>
        <p:nvSpPr>
          <p:cNvPr id="7" name="Slide Number Placeholder 6"/>
          <p:cNvSpPr>
            <a:spLocks noGrp="1"/>
          </p:cNvSpPr>
          <p:nvPr>
            <p:ph type="sldNum" sz="quarter" idx="12"/>
          </p:nvPr>
        </p:nvSpPr>
        <p:spPr/>
        <p:txBody>
          <a:bodyPr/>
          <a:lstStyle/>
          <a:p>
            <a:fld id="{922A49A7-5749-47B2-87A6-BA32BD042BD1}" type="slidenum">
              <a:rPr lang="ru-UA" smtClean="0"/>
              <a:t>‹#›</a:t>
            </a:fld>
            <a:endParaRPr lang="ru-UA"/>
          </a:p>
        </p:txBody>
      </p:sp>
    </p:spTree>
    <p:extLst>
      <p:ext uri="{BB962C8B-B14F-4D97-AF65-F5344CB8AC3E}">
        <p14:creationId xmlns:p14="http://schemas.microsoft.com/office/powerpoint/2010/main" val="1772096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ru-RU"/>
              <a:t>Образец заголовка</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913795" y="2912232"/>
            <a:ext cx="5107208" cy="287896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72200" y="2912232"/>
            <a:ext cx="5095357" cy="287896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40B86949-C23A-4C7F-AA3A-4CDED760720F}" type="datetimeFigureOut">
              <a:rPr lang="ru-UA" smtClean="0"/>
              <a:t>27.04.2020</a:t>
            </a:fld>
            <a:endParaRPr lang="ru-UA"/>
          </a:p>
        </p:txBody>
      </p:sp>
      <p:sp>
        <p:nvSpPr>
          <p:cNvPr id="8" name="Footer Placeholder 7"/>
          <p:cNvSpPr>
            <a:spLocks noGrp="1"/>
          </p:cNvSpPr>
          <p:nvPr>
            <p:ph type="ftr" sz="quarter" idx="11"/>
          </p:nvPr>
        </p:nvSpPr>
        <p:spPr/>
        <p:txBody>
          <a:bodyPr/>
          <a:lstStyle/>
          <a:p>
            <a:endParaRPr lang="ru-UA"/>
          </a:p>
        </p:txBody>
      </p:sp>
      <p:sp>
        <p:nvSpPr>
          <p:cNvPr id="9" name="Slide Number Placeholder 8"/>
          <p:cNvSpPr>
            <a:spLocks noGrp="1"/>
          </p:cNvSpPr>
          <p:nvPr>
            <p:ph type="sldNum" sz="quarter" idx="12"/>
          </p:nvPr>
        </p:nvSpPr>
        <p:spPr/>
        <p:txBody>
          <a:bodyPr/>
          <a:lstStyle/>
          <a:p>
            <a:fld id="{922A49A7-5749-47B2-87A6-BA32BD042BD1}" type="slidenum">
              <a:rPr lang="ru-UA" smtClean="0"/>
              <a:t>‹#›</a:t>
            </a:fld>
            <a:endParaRPr lang="ru-UA"/>
          </a:p>
        </p:txBody>
      </p:sp>
    </p:spTree>
    <p:extLst>
      <p:ext uri="{BB962C8B-B14F-4D97-AF65-F5344CB8AC3E}">
        <p14:creationId xmlns:p14="http://schemas.microsoft.com/office/powerpoint/2010/main" val="2541009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40B86949-C23A-4C7F-AA3A-4CDED760720F}" type="datetimeFigureOut">
              <a:rPr lang="ru-UA" smtClean="0"/>
              <a:t>27.04.2020</a:t>
            </a:fld>
            <a:endParaRPr lang="ru-UA"/>
          </a:p>
        </p:txBody>
      </p:sp>
      <p:sp>
        <p:nvSpPr>
          <p:cNvPr id="4" name="Footer Placeholder 3"/>
          <p:cNvSpPr>
            <a:spLocks noGrp="1"/>
          </p:cNvSpPr>
          <p:nvPr>
            <p:ph type="ftr" sz="quarter" idx="11"/>
          </p:nvPr>
        </p:nvSpPr>
        <p:spPr/>
        <p:txBody>
          <a:bodyPr/>
          <a:lstStyle/>
          <a:p>
            <a:endParaRPr lang="ru-UA"/>
          </a:p>
        </p:txBody>
      </p:sp>
      <p:sp>
        <p:nvSpPr>
          <p:cNvPr id="5" name="Slide Number Placeholder 4"/>
          <p:cNvSpPr>
            <a:spLocks noGrp="1"/>
          </p:cNvSpPr>
          <p:nvPr>
            <p:ph type="sldNum" sz="quarter" idx="12"/>
          </p:nvPr>
        </p:nvSpPr>
        <p:spPr/>
        <p:txBody>
          <a:bodyPr/>
          <a:lstStyle/>
          <a:p>
            <a:fld id="{922A49A7-5749-47B2-87A6-BA32BD042BD1}" type="slidenum">
              <a:rPr lang="ru-UA" smtClean="0"/>
              <a:t>‹#›</a:t>
            </a:fld>
            <a:endParaRPr lang="ru-UA"/>
          </a:p>
        </p:txBody>
      </p:sp>
    </p:spTree>
    <p:extLst>
      <p:ext uri="{BB962C8B-B14F-4D97-AF65-F5344CB8AC3E}">
        <p14:creationId xmlns:p14="http://schemas.microsoft.com/office/powerpoint/2010/main" val="1507024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B86949-C23A-4C7F-AA3A-4CDED760720F}" type="datetimeFigureOut">
              <a:rPr lang="ru-UA" smtClean="0"/>
              <a:t>27.04.2020</a:t>
            </a:fld>
            <a:endParaRPr lang="ru-UA"/>
          </a:p>
        </p:txBody>
      </p:sp>
      <p:sp>
        <p:nvSpPr>
          <p:cNvPr id="3" name="Footer Placeholder 2"/>
          <p:cNvSpPr>
            <a:spLocks noGrp="1"/>
          </p:cNvSpPr>
          <p:nvPr>
            <p:ph type="ftr" sz="quarter" idx="11"/>
          </p:nvPr>
        </p:nvSpPr>
        <p:spPr/>
        <p:txBody>
          <a:bodyPr/>
          <a:lstStyle/>
          <a:p>
            <a:endParaRPr lang="ru-UA"/>
          </a:p>
        </p:txBody>
      </p:sp>
      <p:sp>
        <p:nvSpPr>
          <p:cNvPr id="4" name="Slide Number Placeholder 3"/>
          <p:cNvSpPr>
            <a:spLocks noGrp="1"/>
          </p:cNvSpPr>
          <p:nvPr>
            <p:ph type="sldNum" sz="quarter" idx="12"/>
          </p:nvPr>
        </p:nvSpPr>
        <p:spPr/>
        <p:txBody>
          <a:bodyPr/>
          <a:lstStyle/>
          <a:p>
            <a:fld id="{922A49A7-5749-47B2-87A6-BA32BD042BD1}" type="slidenum">
              <a:rPr lang="ru-UA" smtClean="0"/>
              <a:t>‹#›</a:t>
            </a:fld>
            <a:endParaRPr lang="ru-UA"/>
          </a:p>
        </p:txBody>
      </p:sp>
    </p:spTree>
    <p:extLst>
      <p:ext uri="{BB962C8B-B14F-4D97-AF65-F5344CB8AC3E}">
        <p14:creationId xmlns:p14="http://schemas.microsoft.com/office/powerpoint/2010/main" val="206361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ru-RU"/>
              <a:t>Образец заголовка</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0B86949-C23A-4C7F-AA3A-4CDED760720F}" type="datetimeFigureOut">
              <a:rPr lang="ru-UA" smtClean="0"/>
              <a:t>27.04.2020</a:t>
            </a:fld>
            <a:endParaRPr lang="ru-UA"/>
          </a:p>
        </p:txBody>
      </p:sp>
      <p:sp>
        <p:nvSpPr>
          <p:cNvPr id="6" name="Footer Placeholder 5"/>
          <p:cNvSpPr>
            <a:spLocks noGrp="1"/>
          </p:cNvSpPr>
          <p:nvPr>
            <p:ph type="ftr" sz="quarter" idx="11"/>
          </p:nvPr>
        </p:nvSpPr>
        <p:spPr/>
        <p:txBody>
          <a:bodyPr/>
          <a:lstStyle/>
          <a:p>
            <a:endParaRPr lang="ru-UA"/>
          </a:p>
        </p:txBody>
      </p:sp>
      <p:sp>
        <p:nvSpPr>
          <p:cNvPr id="7" name="Slide Number Placeholder 6"/>
          <p:cNvSpPr>
            <a:spLocks noGrp="1"/>
          </p:cNvSpPr>
          <p:nvPr>
            <p:ph type="sldNum" sz="quarter" idx="12"/>
          </p:nvPr>
        </p:nvSpPr>
        <p:spPr/>
        <p:txBody>
          <a:bodyPr/>
          <a:lstStyle/>
          <a:p>
            <a:fld id="{922A49A7-5749-47B2-87A6-BA32BD042BD1}" type="slidenum">
              <a:rPr lang="ru-UA" smtClean="0"/>
              <a:t>‹#›</a:t>
            </a:fld>
            <a:endParaRPr lang="ru-UA"/>
          </a:p>
        </p:txBody>
      </p:sp>
    </p:spTree>
    <p:extLst>
      <p:ext uri="{BB962C8B-B14F-4D97-AF65-F5344CB8AC3E}">
        <p14:creationId xmlns:p14="http://schemas.microsoft.com/office/powerpoint/2010/main" val="4027769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0B86949-C23A-4C7F-AA3A-4CDED760720F}" type="datetimeFigureOut">
              <a:rPr lang="ru-UA" smtClean="0"/>
              <a:t>27.04.2020</a:t>
            </a:fld>
            <a:endParaRPr lang="ru-UA"/>
          </a:p>
        </p:txBody>
      </p:sp>
      <p:sp>
        <p:nvSpPr>
          <p:cNvPr id="6" name="Footer Placeholder 5"/>
          <p:cNvSpPr>
            <a:spLocks noGrp="1"/>
          </p:cNvSpPr>
          <p:nvPr>
            <p:ph type="ftr" sz="quarter" idx="11"/>
          </p:nvPr>
        </p:nvSpPr>
        <p:spPr/>
        <p:txBody>
          <a:bodyPr/>
          <a:lstStyle/>
          <a:p>
            <a:endParaRPr lang="ru-UA"/>
          </a:p>
        </p:txBody>
      </p:sp>
      <p:sp>
        <p:nvSpPr>
          <p:cNvPr id="7" name="Slide Number Placeholder 6"/>
          <p:cNvSpPr>
            <a:spLocks noGrp="1"/>
          </p:cNvSpPr>
          <p:nvPr>
            <p:ph type="sldNum" sz="quarter" idx="12"/>
          </p:nvPr>
        </p:nvSpPr>
        <p:spPr/>
        <p:txBody>
          <a:bodyPr/>
          <a:lstStyle/>
          <a:p>
            <a:fld id="{922A49A7-5749-47B2-87A6-BA32BD042BD1}" type="slidenum">
              <a:rPr lang="ru-UA" smtClean="0"/>
              <a:t>‹#›</a:t>
            </a:fld>
            <a:endParaRPr lang="ru-UA"/>
          </a:p>
        </p:txBody>
      </p:sp>
    </p:spTree>
    <p:extLst>
      <p:ext uri="{BB962C8B-B14F-4D97-AF65-F5344CB8AC3E}">
        <p14:creationId xmlns:p14="http://schemas.microsoft.com/office/powerpoint/2010/main" val="776421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0B86949-C23A-4C7F-AA3A-4CDED760720F}" type="datetimeFigureOut">
              <a:rPr lang="ru-UA" smtClean="0"/>
              <a:t>27.04.2020</a:t>
            </a:fld>
            <a:endParaRPr lang="ru-UA"/>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ru-UA"/>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22A49A7-5749-47B2-87A6-BA32BD042BD1}" type="slidenum">
              <a:rPr lang="ru-UA" smtClean="0"/>
              <a:t>‹#›</a:t>
            </a:fld>
            <a:endParaRPr lang="ru-UA"/>
          </a:p>
        </p:txBody>
      </p:sp>
    </p:spTree>
    <p:extLst>
      <p:ext uri="{BB962C8B-B14F-4D97-AF65-F5344CB8AC3E}">
        <p14:creationId xmlns:p14="http://schemas.microsoft.com/office/powerpoint/2010/main" val="3322813357"/>
      </p:ext>
    </p:extLst>
  </p:cSld>
  <p:clrMap bg1="dk1" tx1="lt1" bg2="dk2" tx2="lt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 id="2147483950" r:id="rId8"/>
    <p:sldLayoutId id="2147483951" r:id="rId9"/>
    <p:sldLayoutId id="2147483952" r:id="rId10"/>
    <p:sldLayoutId id="2147483953" r:id="rId11"/>
    <p:sldLayoutId id="2147483954" r:id="rId12"/>
    <p:sldLayoutId id="2147483955" r:id="rId13"/>
    <p:sldLayoutId id="2147483956" r:id="rId14"/>
    <p:sldLayoutId id="2147483957" r:id="rId15"/>
    <p:sldLayoutId id="2147483958" r:id="rId16"/>
    <p:sldLayoutId id="21474839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Visio_Drawing2.vsdx"/><Relationship Id="rId2" Type="http://schemas.openxmlformats.org/officeDocument/2006/relationships/slideLayout" Target="../slideLayouts/slideLayout9.xml"/><Relationship Id="rId1" Type="http://schemas.openxmlformats.org/officeDocument/2006/relationships/vmlDrawing" Target="../drawings/vmlDrawing3.vml"/><Relationship Id="rId4" Type="http://schemas.openxmlformats.org/officeDocument/2006/relationships/image" Target="../media/image5.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Visio_Drawing.vsdx"/><Relationship Id="rId2" Type="http://schemas.openxmlformats.org/officeDocument/2006/relationships/slideLayout" Target="../slideLayouts/slideLayout9.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Visio_Drawing1.vsdx"/><Relationship Id="rId2" Type="http://schemas.openxmlformats.org/officeDocument/2006/relationships/slideLayout" Target="../slideLayouts/slideLayout9.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7208643-B7ED-41DD-B349-B97355B9CD96}"/>
              </a:ext>
            </a:extLst>
          </p:cNvPr>
          <p:cNvSpPr>
            <a:spLocks noGrp="1"/>
          </p:cNvSpPr>
          <p:nvPr>
            <p:ph type="ctrTitle"/>
          </p:nvPr>
        </p:nvSpPr>
        <p:spPr/>
        <p:txBody>
          <a:bodyPr>
            <a:normAutofit/>
          </a:bodyPr>
          <a:lstStyle/>
          <a:p>
            <a:br>
              <a:rPr lang="en-US" dirty="0">
                <a:latin typeface="Arial" panose="020B0604020202020204" pitchFamily="34" charset="0"/>
                <a:cs typeface="Arial" panose="020B0604020202020204" pitchFamily="34" charset="0"/>
              </a:rPr>
            </a:br>
            <a:r>
              <a:rPr lang="en-US" b="0" dirty="0">
                <a:effectLst/>
                <a:latin typeface="Arial" panose="020B0604020202020204" pitchFamily="34" charset="0"/>
                <a:cs typeface="Arial" panose="020B0604020202020204" pitchFamily="34" charset="0"/>
              </a:rPr>
              <a:t>Software Life Cycle Models</a:t>
            </a:r>
            <a:endParaRPr lang="ru-UA"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98549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Объект 1">
            <a:extLst>
              <a:ext uri="{FF2B5EF4-FFF2-40B4-BE49-F238E27FC236}">
                <a16:creationId xmlns:a16="http://schemas.microsoft.com/office/drawing/2014/main" id="{AE9A70FB-3EA4-43E1-A6C0-A903FB264097}"/>
              </a:ext>
            </a:extLst>
          </p:cNvPr>
          <p:cNvGraphicFramePr>
            <a:graphicFrameLocks noChangeAspect="1"/>
          </p:cNvGraphicFramePr>
          <p:nvPr>
            <p:extLst>
              <p:ext uri="{D42A27DB-BD31-4B8C-83A1-F6EECF244321}">
                <p14:modId xmlns:p14="http://schemas.microsoft.com/office/powerpoint/2010/main" val="3334207833"/>
              </p:ext>
            </p:extLst>
          </p:nvPr>
        </p:nvGraphicFramePr>
        <p:xfrm>
          <a:off x="6676465" y="954157"/>
          <a:ext cx="5209004" cy="3975652"/>
        </p:xfrm>
        <a:graphic>
          <a:graphicData uri="http://schemas.openxmlformats.org/presentationml/2006/ole">
            <mc:AlternateContent xmlns:mc="http://schemas.openxmlformats.org/markup-compatibility/2006">
              <mc:Choice xmlns:v="urn:schemas-microsoft-com:vml" Requires="v">
                <p:oleObj spid="_x0000_s3085" name="Visio" r:id="rId3" imgW="3895780" imgH="2733535" progId="Visio.Drawing.15">
                  <p:embed/>
                </p:oleObj>
              </mc:Choice>
              <mc:Fallback>
                <p:oleObj name="Visio" r:id="rId3" imgW="3895780" imgH="2733535" progId="Visio.Drawing.15">
                  <p:embed/>
                  <p:pic>
                    <p:nvPicPr>
                      <p:cNvPr id="0" name=""/>
                      <p:cNvPicPr/>
                      <p:nvPr/>
                    </p:nvPicPr>
                    <p:blipFill>
                      <a:blip r:embed="rId4"/>
                      <a:stretch>
                        <a:fillRect/>
                      </a:stretch>
                    </p:blipFill>
                    <p:spPr>
                      <a:xfrm>
                        <a:off x="6676465" y="954157"/>
                        <a:ext cx="5209004" cy="3975652"/>
                      </a:xfrm>
                      <a:prstGeom prst="rect">
                        <a:avLst/>
                      </a:prstGeom>
                    </p:spPr>
                  </p:pic>
                </p:oleObj>
              </mc:Fallback>
            </mc:AlternateContent>
          </a:graphicData>
        </a:graphic>
      </p:graphicFrame>
      <p:sp>
        <p:nvSpPr>
          <p:cNvPr id="4" name="TextBox 3">
            <a:extLst>
              <a:ext uri="{FF2B5EF4-FFF2-40B4-BE49-F238E27FC236}">
                <a16:creationId xmlns:a16="http://schemas.microsoft.com/office/drawing/2014/main" id="{8048FEF4-FD47-4065-BAC2-14AC5158056B}"/>
              </a:ext>
            </a:extLst>
          </p:cNvPr>
          <p:cNvSpPr txBox="1"/>
          <p:nvPr/>
        </p:nvSpPr>
        <p:spPr>
          <a:xfrm>
            <a:off x="556591" y="954157"/>
            <a:ext cx="5209004" cy="4801314"/>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V-model - is a model for the development of information systems (IS), aimed at simplifying the understanding of the complexities associated with the development of systems. The main principle of the V-shaped model is that the detail of the project increases when moving from left to right, simultaneously with the passage of time, and neither one nor the other can turn back. Iterations in the project are performed horizontally, between the left and right sides of the letter V.</a:t>
            </a:r>
            <a:endParaRPr lang="ru-RU" dirty="0">
              <a:latin typeface="Arial" panose="020B0604020202020204" pitchFamily="34" charset="0"/>
              <a:cs typeface="Arial" panose="020B0604020202020204" pitchFamily="34" charset="0"/>
            </a:endParaRPr>
          </a:p>
          <a:p>
            <a:endParaRPr lang="ru-RU" dirty="0">
              <a:latin typeface="Arial" panose="020B0604020202020204" pitchFamily="34" charset="0"/>
              <a:cs typeface="Arial" panose="020B0604020202020204" pitchFamily="34" charset="0"/>
            </a:endParaRPr>
          </a:p>
          <a:p>
            <a:endParaRPr lang="ru-RU" dirty="0">
              <a:latin typeface="Arial" panose="020B0604020202020204" pitchFamily="34" charset="0"/>
              <a:cs typeface="Arial" panose="020B0604020202020204" pitchFamily="34" charset="0"/>
            </a:endParaRPr>
          </a:p>
          <a:p>
            <a:endParaRPr lang="ru-RU" dirty="0">
              <a:latin typeface="Arial" panose="020B0604020202020204" pitchFamily="34" charset="0"/>
              <a:cs typeface="Arial" panose="020B0604020202020204" pitchFamily="34" charset="0"/>
            </a:endParaRPr>
          </a:p>
          <a:p>
            <a:endParaRPr lang="ru-RU" dirty="0">
              <a:latin typeface="Arial" panose="020B0604020202020204" pitchFamily="34" charset="0"/>
              <a:cs typeface="Arial" panose="020B0604020202020204" pitchFamily="34" charset="0"/>
            </a:endParaRPr>
          </a:p>
          <a:p>
            <a:endParaRPr lang="ru-RU" dirty="0">
              <a:latin typeface="Arial" panose="020B0604020202020204" pitchFamily="34" charset="0"/>
              <a:cs typeface="Arial" panose="020B0604020202020204" pitchFamily="34" charset="0"/>
            </a:endParaRPr>
          </a:p>
          <a:p>
            <a:endParaRPr lang="ru-UA" dirty="0"/>
          </a:p>
        </p:txBody>
      </p:sp>
    </p:spTree>
    <p:extLst>
      <p:ext uri="{BB962C8B-B14F-4D97-AF65-F5344CB8AC3E}">
        <p14:creationId xmlns:p14="http://schemas.microsoft.com/office/powerpoint/2010/main" val="793632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a:extLst>
              <a:ext uri="{FF2B5EF4-FFF2-40B4-BE49-F238E27FC236}">
                <a16:creationId xmlns:a16="http://schemas.microsoft.com/office/drawing/2014/main" id="{2E14C2D7-E644-4712-98DD-0BE17CB035BA}"/>
              </a:ext>
            </a:extLst>
          </p:cNvPr>
          <p:cNvSpPr>
            <a:spLocks noGrp="1"/>
          </p:cNvSpPr>
          <p:nvPr>
            <p:ph type="body" sz="half" idx="2"/>
          </p:nvPr>
        </p:nvSpPr>
        <p:spPr>
          <a:xfrm>
            <a:off x="530087" y="689113"/>
            <a:ext cx="4982818" cy="5208105"/>
          </a:xfrm>
        </p:spPr>
        <p:txBody>
          <a:bodyPr/>
          <a:lstStyle/>
          <a:p>
            <a:pPr algn="l">
              <a:lnSpc>
                <a:spcPct val="100000"/>
              </a:lnSpc>
            </a:pPr>
            <a:r>
              <a:rPr lang="en-US" b="1" dirty="0">
                <a:effectLst/>
                <a:latin typeface="Arial" panose="020B0604020202020204" pitchFamily="34" charset="0"/>
                <a:cs typeface="Arial" panose="020B0604020202020204" pitchFamily="34" charset="0"/>
              </a:rPr>
              <a:t>+ strict </a:t>
            </a:r>
            <a:r>
              <a:rPr lang="en-US" b="1" dirty="0" err="1">
                <a:effectLst/>
                <a:latin typeface="Arial" panose="020B0604020202020204" pitchFamily="34" charset="0"/>
                <a:cs typeface="Arial" panose="020B0604020202020204" pitchFamily="34" charset="0"/>
              </a:rPr>
              <a:t>stageization</a:t>
            </a:r>
            <a:r>
              <a:rPr lang="en-US" b="1" dirty="0">
                <a:effectLst/>
                <a:latin typeface="Arial" panose="020B0604020202020204" pitchFamily="34" charset="0"/>
                <a:cs typeface="Arial" panose="020B0604020202020204" pitchFamily="34" charset="0"/>
              </a:rPr>
              <a:t>;</a:t>
            </a:r>
          </a:p>
          <a:p>
            <a:pPr algn="l">
              <a:lnSpc>
                <a:spcPct val="100000"/>
              </a:lnSpc>
            </a:pPr>
            <a:r>
              <a:rPr lang="en-US" b="1" dirty="0">
                <a:effectLst/>
                <a:latin typeface="Arial" panose="020B0604020202020204" pitchFamily="34" charset="0"/>
                <a:cs typeface="Arial" panose="020B0604020202020204" pitchFamily="34" charset="0"/>
              </a:rPr>
              <a:t>+ test planning and verification of the system are carried out in the early stages;</a:t>
            </a:r>
          </a:p>
          <a:p>
            <a:pPr algn="l">
              <a:lnSpc>
                <a:spcPct val="100000"/>
              </a:lnSpc>
            </a:pPr>
            <a:r>
              <a:rPr lang="en-US" b="1" dirty="0">
                <a:effectLst/>
                <a:latin typeface="Arial" panose="020B0604020202020204" pitchFamily="34" charset="0"/>
                <a:cs typeface="Arial" panose="020B0604020202020204" pitchFamily="34" charset="0"/>
              </a:rPr>
              <a:t>+ improved, compared with the cascade model, time management;</a:t>
            </a:r>
          </a:p>
          <a:p>
            <a:pPr algn="l">
              <a:lnSpc>
                <a:spcPct val="100000"/>
              </a:lnSpc>
            </a:pPr>
            <a:r>
              <a:rPr lang="en-US" b="1" dirty="0">
                <a:effectLst/>
                <a:latin typeface="Arial" panose="020B0604020202020204" pitchFamily="34" charset="0"/>
                <a:cs typeface="Arial" panose="020B0604020202020204" pitchFamily="34" charset="0"/>
              </a:rPr>
              <a:t>+ intermediate testing.</a:t>
            </a:r>
            <a:endParaRPr lang="ru-UA" dirty="0"/>
          </a:p>
        </p:txBody>
      </p:sp>
      <p:sp>
        <p:nvSpPr>
          <p:cNvPr id="6" name="TextBox 5">
            <a:extLst>
              <a:ext uri="{FF2B5EF4-FFF2-40B4-BE49-F238E27FC236}">
                <a16:creationId xmlns:a16="http://schemas.microsoft.com/office/drawing/2014/main" id="{D0A06FA2-9650-41C3-95CF-FB0C33422700}"/>
              </a:ext>
            </a:extLst>
          </p:cNvPr>
          <p:cNvSpPr txBox="1"/>
          <p:nvPr/>
        </p:nvSpPr>
        <p:spPr>
          <a:xfrm>
            <a:off x="6241774" y="649357"/>
            <a:ext cx="5102087" cy="286232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 lack of flexibility of the model;</a:t>
            </a:r>
          </a:p>
          <a:p>
            <a:endParaRPr lang="en-US"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 the actual creation of the program occurs at the stage of writing code, that is, already in the middle of the development process;</a:t>
            </a:r>
          </a:p>
          <a:p>
            <a:endParaRPr lang="en-US"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 insufficient risk analysis;</a:t>
            </a:r>
          </a:p>
          <a:p>
            <a:endParaRPr lang="en-US"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 there is no work with parallel events and the possibility of dynamic changes.</a:t>
            </a:r>
            <a:endParaRPr lang="ru-UA" dirty="0"/>
          </a:p>
        </p:txBody>
      </p:sp>
    </p:spTree>
    <p:extLst>
      <p:ext uri="{BB962C8B-B14F-4D97-AF65-F5344CB8AC3E}">
        <p14:creationId xmlns:p14="http://schemas.microsoft.com/office/powerpoint/2010/main" val="3654836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Таблица 8">
            <a:extLst>
              <a:ext uri="{FF2B5EF4-FFF2-40B4-BE49-F238E27FC236}">
                <a16:creationId xmlns:a16="http://schemas.microsoft.com/office/drawing/2014/main" id="{3D408626-6FEB-4BEC-B14E-F4BD13A4F445}"/>
              </a:ext>
            </a:extLst>
          </p:cNvPr>
          <p:cNvGraphicFramePr>
            <a:graphicFrameLocks noGrp="1"/>
          </p:cNvGraphicFramePr>
          <p:nvPr>
            <p:extLst>
              <p:ext uri="{D42A27DB-BD31-4B8C-83A1-F6EECF244321}">
                <p14:modId xmlns:p14="http://schemas.microsoft.com/office/powerpoint/2010/main" val="2861787295"/>
              </p:ext>
            </p:extLst>
          </p:nvPr>
        </p:nvGraphicFramePr>
        <p:xfrm>
          <a:off x="218364" y="136478"/>
          <a:ext cx="11774853" cy="6542007"/>
        </p:xfrm>
        <a:graphic>
          <a:graphicData uri="http://schemas.openxmlformats.org/drawingml/2006/table">
            <a:tbl>
              <a:tblPr firstRow="1" bandRow="1">
                <a:tableStyleId>{5C22544A-7EE6-4342-B048-85BDC9FD1C3A}</a:tableStyleId>
              </a:tblPr>
              <a:tblGrid>
                <a:gridCol w="1688517">
                  <a:extLst>
                    <a:ext uri="{9D8B030D-6E8A-4147-A177-3AD203B41FA5}">
                      <a16:colId xmlns:a16="http://schemas.microsoft.com/office/drawing/2014/main" val="2799891170"/>
                    </a:ext>
                  </a:extLst>
                </a:gridCol>
                <a:gridCol w="3736618">
                  <a:extLst>
                    <a:ext uri="{9D8B030D-6E8A-4147-A177-3AD203B41FA5}">
                      <a16:colId xmlns:a16="http://schemas.microsoft.com/office/drawing/2014/main" val="704086076"/>
                    </a:ext>
                  </a:extLst>
                </a:gridCol>
                <a:gridCol w="3395807">
                  <a:extLst>
                    <a:ext uri="{9D8B030D-6E8A-4147-A177-3AD203B41FA5}">
                      <a16:colId xmlns:a16="http://schemas.microsoft.com/office/drawing/2014/main" val="2254991765"/>
                    </a:ext>
                  </a:extLst>
                </a:gridCol>
                <a:gridCol w="2953911">
                  <a:extLst>
                    <a:ext uri="{9D8B030D-6E8A-4147-A177-3AD203B41FA5}">
                      <a16:colId xmlns:a16="http://schemas.microsoft.com/office/drawing/2014/main" val="3039907773"/>
                    </a:ext>
                  </a:extLst>
                </a:gridCol>
              </a:tblGrid>
              <a:tr h="399502">
                <a:tc>
                  <a:txBody>
                    <a:bodyPr/>
                    <a:lstStyle/>
                    <a:p>
                      <a:r>
                        <a:rPr lang="en-US" sz="1400" dirty="0">
                          <a:latin typeface="Arial" panose="020B0604020202020204" pitchFamily="34" charset="0"/>
                          <a:cs typeface="Arial" panose="020B0604020202020204" pitchFamily="34" charset="0"/>
                        </a:rPr>
                        <a:t>Model</a:t>
                      </a:r>
                      <a:endParaRPr lang="ru-UA" sz="1400" dirty="0">
                        <a:latin typeface="Arial" panose="020B0604020202020204" pitchFamily="34" charset="0"/>
                        <a:cs typeface="Arial" panose="020B0604020202020204" pitchFamily="34" charset="0"/>
                      </a:endParaRPr>
                    </a:p>
                  </a:txBody>
                  <a:tcPr/>
                </a:tc>
                <a:tc>
                  <a:txBody>
                    <a:bodyPr/>
                    <a:lstStyle/>
                    <a:p>
                      <a:r>
                        <a:rPr lang="en" sz="1400" dirty="0">
                          <a:latin typeface="Arial" panose="020B0604020202020204" pitchFamily="34" charset="0"/>
                          <a:cs typeface="Arial" panose="020B0604020202020204" pitchFamily="34" charset="0"/>
                        </a:rPr>
                        <a:t>Benefits</a:t>
                      </a:r>
                      <a:endParaRPr lang="ru-UA" sz="1400" dirty="0">
                        <a:latin typeface="Arial" panose="020B0604020202020204" pitchFamily="34" charset="0"/>
                        <a:cs typeface="Arial" panose="020B0604020202020204" pitchFamily="34" charset="0"/>
                      </a:endParaRPr>
                    </a:p>
                  </a:txBody>
                  <a:tcPr/>
                </a:tc>
                <a:tc>
                  <a:txBody>
                    <a:bodyPr/>
                    <a:lstStyle/>
                    <a:p>
                      <a:r>
                        <a:rPr lang="en" sz="1400" dirty="0">
                          <a:latin typeface="Arial" panose="020B0604020202020204" pitchFamily="34" charset="0"/>
                          <a:cs typeface="Arial" panose="020B0604020202020204" pitchFamily="34" charset="0"/>
                        </a:rPr>
                        <a:t>Disadvantages</a:t>
                      </a:r>
                      <a:endParaRPr lang="ru-UA" sz="1400" dirty="0">
                        <a:latin typeface="Arial" panose="020B0604020202020204" pitchFamily="34" charset="0"/>
                        <a:cs typeface="Arial" panose="020B0604020202020204" pitchFamily="34" charset="0"/>
                      </a:endParaRPr>
                    </a:p>
                  </a:txBody>
                  <a:tcPr/>
                </a:tc>
                <a:tc>
                  <a:txBody>
                    <a:bodyPr/>
                    <a:lstStyle/>
                    <a:p>
                      <a:r>
                        <a:rPr lang="en-US" sz="1400" dirty="0">
                          <a:latin typeface="Arial" panose="020B0604020202020204" pitchFamily="34" charset="0"/>
                          <a:cs typeface="Arial" panose="020B0604020202020204" pitchFamily="34" charset="0"/>
                        </a:rPr>
                        <a:t>Testing</a:t>
                      </a:r>
                      <a:endParaRPr lang="ru-UA"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665289481"/>
                  </a:ext>
                </a:extLst>
              </a:tr>
              <a:tr h="1709471">
                <a:tc>
                  <a:txBody>
                    <a:bodyPr/>
                    <a:lstStyle/>
                    <a:p>
                      <a:r>
                        <a:rPr lang="en" sz="1400" dirty="0">
                          <a:latin typeface="Arial" panose="020B0604020202020204" pitchFamily="34" charset="0"/>
                          <a:cs typeface="Arial" panose="020B0604020202020204" pitchFamily="34" charset="0"/>
                        </a:rPr>
                        <a:t>Cascading</a:t>
                      </a:r>
                      <a:endParaRPr lang="ru-UA" sz="1400" dirty="0">
                        <a:latin typeface="Arial" panose="020B0604020202020204" pitchFamily="34" charset="0"/>
                        <a:cs typeface="Arial" panose="020B0604020202020204" pitchFamily="34" charset="0"/>
                      </a:endParaRPr>
                    </a:p>
                  </a:txBody>
                  <a:tcPr/>
                </a:tc>
                <a:tc>
                  <a:txBody>
                    <a:bodyPr/>
                    <a:lstStyle/>
                    <a:p>
                      <a:pPr marL="285750" indent="-285750">
                        <a:buFontTx/>
                        <a:buChar char="-"/>
                      </a:pPr>
                      <a:r>
                        <a:rPr lang="en" sz="1400" dirty="0">
                          <a:latin typeface="Arial" panose="020B0604020202020204" pitchFamily="34" charset="0"/>
                          <a:cs typeface="Arial" panose="020B0604020202020204" pitchFamily="34" charset="0"/>
                        </a:rPr>
                        <a:t>Each stage has a verifiable result. </a:t>
                      </a:r>
                    </a:p>
                    <a:p>
                      <a:pPr marL="285750" indent="-285750">
                        <a:buFontTx/>
                        <a:buChar char="-"/>
                      </a:pPr>
                      <a:r>
                        <a:rPr lang="en" sz="1400" dirty="0">
                          <a:latin typeface="Arial" panose="020B0604020202020204" pitchFamily="34" charset="0"/>
                          <a:cs typeface="Arial" panose="020B0604020202020204" pitchFamily="34" charset="0"/>
                        </a:rPr>
                        <a:t>At each point in time, the team performs one type of work. </a:t>
                      </a:r>
                    </a:p>
                    <a:p>
                      <a:pPr marL="285750" indent="-285750">
                        <a:buFontTx/>
                        <a:buChar char="-"/>
                      </a:pPr>
                      <a:r>
                        <a:rPr lang="en" sz="1400" dirty="0">
                          <a:latin typeface="Arial" panose="020B0604020202020204" pitchFamily="34" charset="0"/>
                          <a:cs typeface="Arial" panose="020B0604020202020204" pitchFamily="34" charset="0"/>
                        </a:rPr>
                        <a:t>Works well for small tasks.</a:t>
                      </a:r>
                      <a:endParaRPr lang="ru-UA" sz="1400" dirty="0">
                        <a:latin typeface="Arial" panose="020B0604020202020204" pitchFamily="34" charset="0"/>
                        <a:cs typeface="Arial" panose="020B0604020202020204" pitchFamily="34" charset="0"/>
                      </a:endParaRPr>
                    </a:p>
                  </a:txBody>
                  <a:tcPr/>
                </a:tc>
                <a:tc>
                  <a:txBody>
                    <a:bodyPr/>
                    <a:lstStyle/>
                    <a:p>
                      <a:r>
                        <a:rPr lang="en" sz="1400" dirty="0">
                          <a:latin typeface="Arial" panose="020B0604020202020204" pitchFamily="34" charset="0"/>
                          <a:cs typeface="Arial" panose="020B0604020202020204" pitchFamily="34" charset="0"/>
                        </a:rPr>
                        <a:t>-   Complete inability to adapt the project to changes in requirements</a:t>
                      </a:r>
                      <a:endParaRPr lang="ru-UA" sz="1400" dirty="0">
                        <a:latin typeface="Arial" panose="020B0604020202020204" pitchFamily="34" charset="0"/>
                        <a:cs typeface="Arial" panose="020B0604020202020204" pitchFamily="34" charset="0"/>
                      </a:endParaRPr>
                    </a:p>
                  </a:txBody>
                  <a:tcPr/>
                </a:tc>
                <a:tc>
                  <a:txBody>
                    <a:bodyPr/>
                    <a:lstStyle/>
                    <a:p>
                      <a:r>
                        <a:rPr lang="ru-RU" sz="140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   From the middle of the project</a:t>
                      </a:r>
                      <a:endParaRPr lang="ru-UA"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10226175"/>
                  </a:ext>
                </a:extLst>
              </a:tr>
              <a:tr h="1477678">
                <a:tc>
                  <a:txBody>
                    <a:bodyPr/>
                    <a:lstStyle/>
                    <a:p>
                      <a:r>
                        <a:rPr lang="en-US" sz="1400" b="0" i="0" kern="1200" dirty="0">
                          <a:solidFill>
                            <a:schemeClr val="dk1"/>
                          </a:solidFill>
                          <a:effectLst/>
                          <a:latin typeface="Arial" panose="020B0604020202020204" pitchFamily="34" charset="0"/>
                          <a:ea typeface="+mn-ea"/>
                          <a:cs typeface="Arial" panose="020B0604020202020204" pitchFamily="34" charset="0"/>
                        </a:rPr>
                        <a:t>Iterative</a:t>
                      </a:r>
                      <a:endParaRPr lang="ru-UA" sz="1400" b="0" dirty="0">
                        <a:latin typeface="Arial" panose="020B0604020202020204" pitchFamily="34" charset="0"/>
                        <a:cs typeface="Arial" panose="020B0604020202020204" pitchFamily="34" charset="0"/>
                      </a:endParaRPr>
                    </a:p>
                  </a:txBody>
                  <a:tcPr/>
                </a:tc>
                <a:tc>
                  <a:txBody>
                    <a:bodyPr/>
                    <a:lstStyle/>
                    <a:p>
                      <a:pPr marL="285750" indent="-285750">
                        <a:buFontTx/>
                        <a:buChar char="-"/>
                      </a:pPr>
                      <a:r>
                        <a:rPr lang="en-US" sz="1400" dirty="0">
                          <a:latin typeface="Arial" panose="020B0604020202020204" pitchFamily="34" charset="0"/>
                          <a:cs typeface="Arial" panose="020B0604020202020204" pitchFamily="34" charset="0"/>
                        </a:rPr>
                        <a:t>Fairly early prototyping</a:t>
                      </a:r>
                    </a:p>
                    <a:p>
                      <a:pPr marL="285750" indent="-285750">
                        <a:buFontTx/>
                        <a:buChar char="-"/>
                      </a:pPr>
                      <a:r>
                        <a:rPr lang="en-US" sz="1400" dirty="0">
                          <a:latin typeface="Arial" panose="020B0604020202020204" pitchFamily="34" charset="0"/>
                          <a:cs typeface="Arial" panose="020B0604020202020204" pitchFamily="34" charset="0"/>
                        </a:rPr>
                        <a:t>Easy iteration management</a:t>
                      </a:r>
                    </a:p>
                    <a:p>
                      <a:pPr marL="285750" indent="-285750">
                        <a:buFontTx/>
                        <a:buChar char="-"/>
                      </a:pPr>
                      <a:r>
                        <a:rPr lang="en-US" sz="1400" dirty="0">
                          <a:latin typeface="Arial" panose="020B0604020202020204" pitchFamily="34" charset="0"/>
                          <a:cs typeface="Arial" panose="020B0604020202020204" pitchFamily="34" charset="0"/>
                        </a:rPr>
                        <a:t>Project decomposition into controlled iterations</a:t>
                      </a:r>
                      <a:endParaRPr lang="ru-UA" sz="1400" dirty="0">
                        <a:latin typeface="Arial" panose="020B0604020202020204" pitchFamily="34" charset="0"/>
                        <a:cs typeface="Arial" panose="020B0604020202020204" pitchFamily="34" charset="0"/>
                      </a:endParaRPr>
                    </a:p>
                  </a:txBody>
                  <a:tcPr/>
                </a:tc>
                <a:tc>
                  <a:txBody>
                    <a:bodyPr/>
                    <a:lstStyle/>
                    <a:p>
                      <a:pPr marL="285750" indent="-285750">
                        <a:buFontTx/>
                        <a:buChar char="-"/>
                      </a:pPr>
                      <a:r>
                        <a:rPr lang="en" sz="1400" dirty="0">
                          <a:latin typeface="Arial" panose="020B0604020202020204" pitchFamily="34" charset="0"/>
                          <a:cs typeface="Arial" panose="020B0604020202020204" pitchFamily="34" charset="0"/>
                        </a:rPr>
                        <a:t>Lack of flexibility within iterations</a:t>
                      </a:r>
                    </a:p>
                    <a:p>
                      <a:pPr marL="285750" indent="-285750">
                        <a:buFontTx/>
                        <a:buChar char="-"/>
                      </a:pPr>
                      <a:r>
                        <a:rPr lang="en" sz="1400" dirty="0">
                          <a:latin typeface="Arial" panose="020B0604020202020204" pitchFamily="34" charset="0"/>
                          <a:cs typeface="Arial" panose="020B0604020202020204" pitchFamily="34" charset="0"/>
                        </a:rPr>
                        <a:t>Difficulty in resolving problems missed in the early stages of the project</a:t>
                      </a:r>
                      <a:endParaRPr lang="ru-UA" sz="1400" dirty="0">
                        <a:latin typeface="Arial" panose="020B0604020202020204" pitchFamily="34" charset="0"/>
                        <a:cs typeface="Arial" panose="020B0604020202020204" pitchFamily="34" charset="0"/>
                      </a:endParaRPr>
                    </a:p>
                  </a:txBody>
                  <a:tcPr/>
                </a:tc>
                <a:tc>
                  <a:txBody>
                    <a:bodyPr/>
                    <a:lstStyle/>
                    <a:p>
                      <a:pPr marL="285750" indent="-285750">
                        <a:buFontTx/>
                        <a:buChar char="-"/>
                      </a:pPr>
                      <a:r>
                        <a:rPr lang="en-US" sz="1400" dirty="0">
                          <a:latin typeface="Arial" panose="020B0604020202020204" pitchFamily="34" charset="0"/>
                          <a:cs typeface="Arial" panose="020B0604020202020204" pitchFamily="34" charset="0"/>
                        </a:rPr>
                        <a:t>At certain points of iterations</a:t>
                      </a:r>
                    </a:p>
                    <a:p>
                      <a:pPr marL="285750" indent="-285750">
                        <a:buFontTx/>
                        <a:buChar char="-"/>
                      </a:pPr>
                      <a:r>
                        <a:rPr lang="en-US" sz="1400" dirty="0">
                          <a:latin typeface="Arial" panose="020B0604020202020204" pitchFamily="34" charset="0"/>
                          <a:cs typeface="Arial" panose="020B0604020202020204" pitchFamily="34" charset="0"/>
                        </a:rPr>
                        <a:t>Repeated testing (after completion) of the previously verified</a:t>
                      </a:r>
                      <a:endParaRPr lang="ru-UA"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887666901"/>
                  </a:ext>
                </a:extLst>
              </a:tr>
              <a:tr h="1477678">
                <a:tc>
                  <a:txBody>
                    <a:bodyPr/>
                    <a:lstStyle/>
                    <a:p>
                      <a:r>
                        <a:rPr lang="en" sz="1400" dirty="0">
                          <a:latin typeface="Arial" panose="020B0604020202020204" pitchFamily="34" charset="0"/>
                          <a:cs typeface="Arial" panose="020B0604020202020204" pitchFamily="34" charset="0"/>
                        </a:rPr>
                        <a:t>Spiral</a:t>
                      </a:r>
                      <a:endParaRPr lang="ru-UA" sz="1400" dirty="0">
                        <a:latin typeface="Arial" panose="020B0604020202020204" pitchFamily="34" charset="0"/>
                        <a:cs typeface="Arial" panose="020B0604020202020204" pitchFamily="34" charset="0"/>
                      </a:endParaRPr>
                    </a:p>
                  </a:txBody>
                  <a:tcPr/>
                </a:tc>
                <a:tc>
                  <a:txBody>
                    <a:bodyPr/>
                    <a:lstStyle/>
                    <a:p>
                      <a:pPr marL="0" indent="0">
                        <a:buFontTx/>
                        <a:buNone/>
                      </a:pPr>
                      <a:r>
                        <a:rPr lang="en-US" sz="1400" dirty="0">
                          <a:latin typeface="Arial" panose="020B0604020202020204" pitchFamily="34" charset="0"/>
                          <a:cs typeface="Arial" panose="020B0604020202020204" pitchFamily="34" charset="0"/>
                        </a:rPr>
                        <a:t>-     In-depth risk analysis</a:t>
                      </a:r>
                    </a:p>
                    <a:p>
                      <a:pPr marL="285750" indent="-285750">
                        <a:buFontTx/>
                        <a:buChar char="-"/>
                      </a:pPr>
                      <a:r>
                        <a:rPr lang="en-US" sz="1400" dirty="0">
                          <a:latin typeface="Arial" panose="020B0604020202020204" pitchFamily="34" charset="0"/>
                          <a:cs typeface="Arial" panose="020B0604020202020204" pitchFamily="34" charset="0"/>
                        </a:rPr>
                        <a:t>Suitable for large projects</a:t>
                      </a:r>
                    </a:p>
                    <a:p>
                      <a:pPr marL="285750" indent="-285750">
                        <a:buFontTx/>
                        <a:buChar char="-"/>
                      </a:pPr>
                      <a:r>
                        <a:rPr lang="en-US" sz="1400" dirty="0">
                          <a:latin typeface="Arial" panose="020B0604020202020204" pitchFamily="34" charset="0"/>
                          <a:cs typeface="Arial" panose="020B0604020202020204" pitchFamily="34" charset="0"/>
                        </a:rPr>
                        <a:t>Fairly early prototyping</a:t>
                      </a:r>
                      <a:endParaRPr lang="ru-UA" sz="1400" dirty="0">
                        <a:latin typeface="Arial" panose="020B0604020202020204" pitchFamily="34" charset="0"/>
                        <a:cs typeface="Arial" panose="020B0604020202020204" pitchFamily="34" charset="0"/>
                      </a:endParaRPr>
                    </a:p>
                  </a:txBody>
                  <a:tcPr/>
                </a:tc>
                <a:tc>
                  <a:txBody>
                    <a:bodyPr/>
                    <a:lstStyle/>
                    <a:p>
                      <a:pPr marL="285750" indent="-285750">
                        <a:buFontTx/>
                        <a:buChar char="-"/>
                      </a:pPr>
                      <a:r>
                        <a:rPr lang="en-US" sz="1400" dirty="0">
                          <a:latin typeface="Arial" panose="020B0604020202020204" pitchFamily="34" charset="0"/>
                          <a:cs typeface="Arial" panose="020B0604020202020204" pitchFamily="34" charset="0"/>
                        </a:rPr>
                        <a:t>High overhead</a:t>
                      </a:r>
                    </a:p>
                    <a:p>
                      <a:pPr marL="285750" indent="-285750">
                        <a:buFontTx/>
                        <a:buChar char="-"/>
                      </a:pPr>
                      <a:r>
                        <a:rPr lang="en-US" sz="1400" dirty="0">
                          <a:latin typeface="Arial" panose="020B0604020202020204" pitchFamily="34" charset="0"/>
                          <a:cs typeface="Arial" panose="020B0604020202020204" pitchFamily="34" charset="0"/>
                        </a:rPr>
                        <a:t>Complexity application for small projects</a:t>
                      </a:r>
                    </a:p>
                    <a:p>
                      <a:pPr marL="285750" indent="-285750">
                        <a:buFontTx/>
                        <a:buChar char="-"/>
                      </a:pPr>
                      <a:r>
                        <a:rPr lang="en-US" sz="1400" dirty="0">
                          <a:latin typeface="Arial" panose="020B0604020202020204" pitchFamily="34" charset="0"/>
                          <a:cs typeface="Arial" panose="020B0604020202020204" pitchFamily="34" charset="0"/>
                        </a:rPr>
                        <a:t>High dependence on the quality of risk analysis</a:t>
                      </a:r>
                      <a:endParaRPr lang="ru-UA" sz="1400" dirty="0">
                        <a:latin typeface="Arial" panose="020B0604020202020204" pitchFamily="34" charset="0"/>
                        <a:cs typeface="Arial" panose="020B0604020202020204" pitchFamily="34" charset="0"/>
                      </a:endParaRPr>
                    </a:p>
                  </a:txBody>
                  <a:tcPr/>
                </a:tc>
                <a:tc>
                  <a:txBody>
                    <a:bodyPr/>
                    <a:lstStyle/>
                    <a:p>
                      <a:pPr marL="285750" indent="-285750">
                        <a:buFontTx/>
                        <a:buChar char="-"/>
                      </a:pPr>
                      <a:r>
                        <a:rPr lang="en-US" sz="1400" dirty="0">
                          <a:latin typeface="Arial" panose="020B0604020202020204" pitchFamily="34" charset="0"/>
                          <a:cs typeface="Arial" panose="020B0604020202020204" pitchFamily="34" charset="0"/>
                        </a:rPr>
                        <a:t>At certain points of iterations</a:t>
                      </a:r>
                    </a:p>
                    <a:p>
                      <a:pPr marL="285750" indent="-285750">
                        <a:buFontTx/>
                        <a:buChar char="-"/>
                      </a:pPr>
                      <a:r>
                        <a:rPr lang="en-US" sz="1400" dirty="0">
                          <a:latin typeface="Arial" panose="020B0604020202020204" pitchFamily="34" charset="0"/>
                          <a:cs typeface="Arial" panose="020B0604020202020204" pitchFamily="34" charset="0"/>
                        </a:rPr>
                        <a:t>Repeated testing (after completion) of the previously verified</a:t>
                      </a:r>
                      <a:endParaRPr lang="ru-UA"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97059906"/>
                  </a:ext>
                </a:extLst>
              </a:tr>
              <a:tr h="1477678">
                <a:tc>
                  <a:txBody>
                    <a:bodyPr/>
                    <a:lstStyle/>
                    <a:p>
                      <a:r>
                        <a:rPr lang="en" sz="1400" dirty="0">
                          <a:latin typeface="Arial" panose="020B0604020202020204" pitchFamily="34" charset="0"/>
                          <a:cs typeface="Arial" panose="020B0604020202020204" pitchFamily="34" charset="0"/>
                        </a:rPr>
                        <a:t>V - shaped</a:t>
                      </a:r>
                      <a:endParaRPr lang="ru-UA" sz="1400" dirty="0">
                        <a:latin typeface="Arial" panose="020B0604020202020204" pitchFamily="34" charset="0"/>
                        <a:cs typeface="Arial" panose="020B0604020202020204" pitchFamily="34" charset="0"/>
                      </a:endParaRPr>
                    </a:p>
                  </a:txBody>
                  <a:tcPr/>
                </a:tc>
                <a:tc>
                  <a:txBody>
                    <a:bodyPr/>
                    <a:lstStyle/>
                    <a:p>
                      <a:pPr marL="285750" indent="-285750">
                        <a:buFontTx/>
                        <a:buChar char="-"/>
                      </a:pPr>
                      <a:r>
                        <a:rPr lang="en-US" sz="1400" dirty="0">
                          <a:latin typeface="Arial" panose="020B0604020202020204" pitchFamily="34" charset="0"/>
                          <a:cs typeface="Arial" panose="020B0604020202020204" pitchFamily="34" charset="0"/>
                        </a:rPr>
                        <a:t>Each stage has a clear verifiable result.</a:t>
                      </a:r>
                    </a:p>
                    <a:p>
                      <a:pPr marL="285750" indent="-285750">
                        <a:buFontTx/>
                        <a:buChar char="-"/>
                      </a:pPr>
                      <a:r>
                        <a:rPr lang="en-US" sz="1400" dirty="0">
                          <a:latin typeface="Arial" panose="020B0604020202020204" pitchFamily="34" charset="0"/>
                          <a:cs typeface="Arial" panose="020B0604020202020204" pitchFamily="34" charset="0"/>
                        </a:rPr>
                        <a:t>Attention is paid to testing from the first stage.</a:t>
                      </a:r>
                    </a:p>
                    <a:p>
                      <a:pPr marL="285750" indent="-285750">
                        <a:buFontTx/>
                        <a:buChar char="-"/>
                      </a:pPr>
                      <a:r>
                        <a:rPr lang="en-US" sz="1400" dirty="0">
                          <a:latin typeface="Arial" panose="020B0604020202020204" pitchFamily="34" charset="0"/>
                          <a:cs typeface="Arial" panose="020B0604020202020204" pitchFamily="34" charset="0"/>
                        </a:rPr>
                        <a:t>Works well for projects with stable requirements.</a:t>
                      </a:r>
                      <a:endParaRPr lang="ru-UA" sz="1400" dirty="0">
                        <a:latin typeface="Arial" panose="020B0604020202020204" pitchFamily="34" charset="0"/>
                        <a:cs typeface="Arial" panose="020B0604020202020204" pitchFamily="34" charset="0"/>
                      </a:endParaRPr>
                    </a:p>
                  </a:txBody>
                  <a:tcPr/>
                </a:tc>
                <a:tc>
                  <a:txBody>
                    <a:bodyPr/>
                    <a:lstStyle/>
                    <a:p>
                      <a:pPr marL="285750" indent="-285750">
                        <a:buFontTx/>
                        <a:buChar char="-"/>
                      </a:pPr>
                      <a:r>
                        <a:rPr lang="en-US" sz="1400" dirty="0">
                          <a:latin typeface="Arial" panose="020B0604020202020204" pitchFamily="34" charset="0"/>
                          <a:cs typeface="Arial" panose="020B0604020202020204" pitchFamily="34" charset="0"/>
                        </a:rPr>
                        <a:t>Lack of flexibility and adaptability</a:t>
                      </a:r>
                    </a:p>
                    <a:p>
                      <a:pPr marL="285750" indent="-285750">
                        <a:buFontTx/>
                        <a:buChar char="-"/>
                      </a:pPr>
                      <a:r>
                        <a:rPr lang="en-US" sz="1400" dirty="0">
                          <a:latin typeface="Arial" panose="020B0604020202020204" pitchFamily="34" charset="0"/>
                          <a:cs typeface="Arial" panose="020B0604020202020204" pitchFamily="34" charset="0"/>
                        </a:rPr>
                        <a:t>No early prototyping</a:t>
                      </a:r>
                      <a:endParaRPr lang="ru-UA" sz="14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400" dirty="0">
                          <a:latin typeface="Arial" panose="020B0604020202020204" pitchFamily="34" charset="0"/>
                          <a:cs typeface="Arial" panose="020B0604020202020204" pitchFamily="34" charset="0"/>
                        </a:rPr>
                        <a:t>- </a:t>
                      </a:r>
                      <a:r>
                        <a:rPr lang="en" sz="1400" dirty="0">
                          <a:latin typeface="Arial" panose="020B0604020202020204" pitchFamily="34" charset="0"/>
                          <a:cs typeface="Arial" panose="020B0604020202020204" pitchFamily="34" charset="0"/>
                        </a:rPr>
                        <a:t>On transitions between stages</a:t>
                      </a:r>
                      <a:endParaRPr lang="ru-UA" sz="1400" dirty="0">
                        <a:latin typeface="Arial" panose="020B0604020202020204" pitchFamily="34" charset="0"/>
                        <a:cs typeface="Arial" panose="020B0604020202020204" pitchFamily="34" charset="0"/>
                      </a:endParaRPr>
                    </a:p>
                    <a:p>
                      <a:endParaRPr lang="ru-UA"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5494073"/>
                  </a:ext>
                </a:extLst>
              </a:tr>
            </a:tbl>
          </a:graphicData>
        </a:graphic>
      </p:graphicFrame>
    </p:spTree>
    <p:extLst>
      <p:ext uri="{BB962C8B-B14F-4D97-AF65-F5344CB8AC3E}">
        <p14:creationId xmlns:p14="http://schemas.microsoft.com/office/powerpoint/2010/main" val="2231928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3C8A9A-739B-452B-8221-2409E2EF8836}"/>
              </a:ext>
            </a:extLst>
          </p:cNvPr>
          <p:cNvSpPr txBox="1"/>
          <p:nvPr/>
        </p:nvSpPr>
        <p:spPr>
          <a:xfrm>
            <a:off x="433753" y="576774"/>
            <a:ext cx="11324493" cy="3416320"/>
          </a:xfrm>
          <a:prstGeom prst="rect">
            <a:avLst/>
          </a:prstGeom>
          <a:noFill/>
        </p:spPr>
        <p:txBody>
          <a:bodyPr wrap="square" rtlCol="0">
            <a:spAutoFit/>
          </a:bodyPr>
          <a:lstStyle/>
          <a:p>
            <a:r>
              <a:rPr lang="en-US" sz="3600" b="1" dirty="0">
                <a:latin typeface="Arial" panose="020B0604020202020204" pitchFamily="34" charset="0"/>
                <a:cs typeface="Arial" panose="020B0604020202020204" pitchFamily="34" charset="0"/>
              </a:rPr>
              <a:t>Content:</a:t>
            </a:r>
          </a:p>
          <a:p>
            <a:r>
              <a:rPr lang="en-US" sz="3600" b="1" dirty="0">
                <a:latin typeface="Arial" panose="020B0604020202020204" pitchFamily="34" charset="0"/>
                <a:cs typeface="Arial" panose="020B0604020202020204" pitchFamily="34" charset="0"/>
              </a:rPr>
              <a:t>1. Types of testing methodologies.</a:t>
            </a:r>
          </a:p>
          <a:p>
            <a:r>
              <a:rPr lang="en-US" sz="3600" b="1" dirty="0">
                <a:latin typeface="Arial" panose="020B0604020202020204" pitchFamily="34" charset="0"/>
                <a:cs typeface="Arial" panose="020B0604020202020204" pitchFamily="34" charset="0"/>
              </a:rPr>
              <a:t>2. Description of testing methodologies.</a:t>
            </a:r>
          </a:p>
          <a:p>
            <a:r>
              <a:rPr lang="en-US" sz="3600" b="1" dirty="0">
                <a:latin typeface="Arial" panose="020B0604020202020204" pitchFamily="34" charset="0"/>
                <a:cs typeface="Arial" panose="020B0604020202020204" pitchFamily="34" charset="0"/>
              </a:rPr>
              <a:t>3. Pros and cons of testing methodologies.</a:t>
            </a:r>
          </a:p>
          <a:p>
            <a:r>
              <a:rPr lang="en-US" sz="3600" b="1" dirty="0">
                <a:latin typeface="Arial" panose="020B0604020202020204" pitchFamily="34" charset="0"/>
                <a:cs typeface="Arial" panose="020B0604020202020204" pitchFamily="34" charset="0"/>
              </a:rPr>
              <a:t>4. Comparative summary table.</a:t>
            </a:r>
            <a:endParaRPr lang="ru-RU" sz="3600" dirty="0">
              <a:latin typeface="Arial" panose="020B0604020202020204" pitchFamily="34" charset="0"/>
              <a:cs typeface="Arial" panose="020B0604020202020204" pitchFamily="34" charset="0"/>
            </a:endParaRPr>
          </a:p>
          <a:p>
            <a:endParaRPr lang="ru-UA"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4718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8C53109-1C38-4167-BD8C-AF0E7854505C}"/>
              </a:ext>
            </a:extLst>
          </p:cNvPr>
          <p:cNvSpPr>
            <a:spLocks noGrp="1"/>
          </p:cNvSpPr>
          <p:nvPr>
            <p:ph type="title"/>
          </p:nvPr>
        </p:nvSpPr>
        <p:spPr>
          <a:xfrm>
            <a:off x="913795" y="318052"/>
            <a:ext cx="10353761" cy="728871"/>
          </a:xfrm>
        </p:spPr>
        <p:txBody>
          <a:bodyPr>
            <a:normAutofit/>
          </a:bodyPr>
          <a:lstStyle/>
          <a:p>
            <a:pPr algn="l"/>
            <a:r>
              <a:rPr lang="ru-RU" sz="2400" b="0" dirty="0">
                <a:solidFill>
                  <a:srgbClr val="00B0F0"/>
                </a:solidFill>
                <a:effectLst/>
                <a:latin typeface="Arial" panose="020B0604020202020204" pitchFamily="34" charset="0"/>
                <a:cs typeface="Arial" panose="020B0604020202020204" pitchFamily="34" charset="0"/>
              </a:rPr>
              <a:t>1. </a:t>
            </a:r>
            <a:r>
              <a:rPr lang="en-US" sz="2400" b="0" dirty="0">
                <a:solidFill>
                  <a:srgbClr val="00B0F0"/>
                </a:solidFill>
                <a:effectLst/>
                <a:latin typeface="Arial" panose="020B0604020202020204" pitchFamily="34" charset="0"/>
                <a:cs typeface="Arial" panose="020B0604020202020204" pitchFamily="34" charset="0"/>
              </a:rPr>
              <a:t>Types of Testing Methodologies</a:t>
            </a:r>
            <a:r>
              <a:rPr lang="ru-RU" sz="2400" b="0" dirty="0">
                <a:solidFill>
                  <a:srgbClr val="00B0F0"/>
                </a:solidFill>
                <a:effectLst/>
                <a:latin typeface="Arial" panose="020B0604020202020204" pitchFamily="34" charset="0"/>
                <a:cs typeface="Arial" panose="020B0604020202020204" pitchFamily="34" charset="0"/>
              </a:rPr>
              <a:t>:</a:t>
            </a:r>
            <a:endParaRPr lang="ru-UA" sz="2400" b="0" dirty="0">
              <a:effectLst/>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A9F465E2-5243-43F5-BBF2-75107566409A}"/>
              </a:ext>
            </a:extLst>
          </p:cNvPr>
          <p:cNvSpPr txBox="1"/>
          <p:nvPr/>
        </p:nvSpPr>
        <p:spPr>
          <a:xfrm>
            <a:off x="838200" y="1690688"/>
            <a:ext cx="10515600" cy="2554545"/>
          </a:xfrm>
          <a:prstGeom prst="rect">
            <a:avLst/>
          </a:prstGeom>
          <a:noFill/>
        </p:spPr>
        <p:txBody>
          <a:bodyPr wrap="square" rtlCol="0">
            <a:spAutoFit/>
          </a:bodyPr>
          <a:lstStyle/>
          <a:p>
            <a:pPr marL="285750" indent="-285750">
              <a:buFont typeface="Arial" panose="020B0604020202020204" pitchFamily="34" charset="0"/>
              <a:buChar char="•"/>
            </a:pPr>
            <a:r>
              <a:rPr lang="en-US" sz="4000" b="1" dirty="0">
                <a:latin typeface="Arial" panose="020B0604020202020204" pitchFamily="34" charset="0"/>
                <a:cs typeface="Arial" panose="020B0604020202020204" pitchFamily="34" charset="0"/>
              </a:rPr>
              <a:t>Cascading</a:t>
            </a:r>
            <a:r>
              <a:rPr lang="ru-RU" sz="4000" b="1" dirty="0">
                <a:latin typeface="Arial" panose="020B0604020202020204" pitchFamily="34" charset="0"/>
                <a:cs typeface="Arial" panose="020B0604020202020204" pitchFamily="34" charset="0"/>
              </a:rPr>
              <a:t> </a:t>
            </a:r>
            <a:r>
              <a:rPr lang="en-US" sz="4000" b="1" dirty="0">
                <a:latin typeface="Arial" panose="020B0604020202020204" pitchFamily="34" charset="0"/>
                <a:cs typeface="Arial" panose="020B0604020202020204" pitchFamily="34" charset="0"/>
              </a:rPr>
              <a:t>model (</a:t>
            </a:r>
            <a:r>
              <a:rPr lang="en-US" sz="4000" dirty="0">
                <a:latin typeface="Arial" panose="020B0604020202020204" pitchFamily="34" charset="0"/>
                <a:cs typeface="Arial" panose="020B0604020202020204" pitchFamily="34" charset="0"/>
              </a:rPr>
              <a:t>the Waterfall model</a:t>
            </a:r>
            <a:r>
              <a:rPr lang="en-US" sz="4000" b="1" dirty="0">
                <a:latin typeface="Arial" panose="020B0604020202020204" pitchFamily="34" charset="0"/>
                <a:cs typeface="Arial" panose="020B0604020202020204" pitchFamily="34" charset="0"/>
              </a:rPr>
              <a:t>)</a:t>
            </a:r>
            <a:endParaRPr lang="ru-RU" sz="4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4000" b="1" dirty="0">
                <a:latin typeface="Arial" panose="020B0604020202020204" pitchFamily="34" charset="0"/>
                <a:cs typeface="Arial" panose="020B0604020202020204" pitchFamily="34" charset="0"/>
              </a:rPr>
              <a:t>Iterative</a:t>
            </a:r>
            <a:r>
              <a:rPr lang="ru-RU" sz="4000" b="1" dirty="0">
                <a:latin typeface="Arial" panose="020B0604020202020204" pitchFamily="34" charset="0"/>
                <a:cs typeface="Arial" panose="020B0604020202020204" pitchFamily="34" charset="0"/>
              </a:rPr>
              <a:t> </a:t>
            </a:r>
            <a:r>
              <a:rPr lang="en-US" sz="4000" b="1" dirty="0">
                <a:latin typeface="Arial" panose="020B0604020202020204" pitchFamily="34" charset="0"/>
                <a:cs typeface="Arial" panose="020B0604020202020204" pitchFamily="34" charset="0"/>
              </a:rPr>
              <a:t>model</a:t>
            </a:r>
            <a:r>
              <a:rPr lang="ru-RU" sz="4000" b="1" dirty="0">
                <a:latin typeface="Arial" panose="020B0604020202020204" pitchFamily="34" charset="0"/>
                <a:cs typeface="Arial" panose="020B0604020202020204" pitchFamily="34" charset="0"/>
              </a:rPr>
              <a:t> (</a:t>
            </a:r>
            <a:r>
              <a:rPr lang="en-US" sz="4000" dirty="0">
                <a:latin typeface="Arial" panose="020B0604020202020204" pitchFamily="34" charset="0"/>
                <a:cs typeface="Arial" panose="020B0604020202020204" pitchFamily="34" charset="0"/>
              </a:rPr>
              <a:t>the “repetition” model)</a:t>
            </a:r>
            <a:endParaRPr lang="ru-RU" sz="4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4000" b="1" dirty="0">
                <a:latin typeface="Arial" panose="020B0604020202020204" pitchFamily="34" charset="0"/>
                <a:cs typeface="Arial" panose="020B0604020202020204" pitchFamily="34" charset="0"/>
              </a:rPr>
              <a:t>Spiral</a:t>
            </a:r>
            <a:r>
              <a:rPr lang="ru-RU" sz="4000" b="1" dirty="0">
                <a:latin typeface="Arial" panose="020B0604020202020204" pitchFamily="34" charset="0"/>
                <a:cs typeface="Arial" panose="020B0604020202020204" pitchFamily="34" charset="0"/>
              </a:rPr>
              <a:t> модель</a:t>
            </a:r>
          </a:p>
          <a:p>
            <a:pPr marL="285750" indent="-285750">
              <a:buFont typeface="Arial" panose="020B0604020202020204" pitchFamily="34" charset="0"/>
              <a:buChar char="•"/>
            </a:pPr>
            <a:r>
              <a:rPr lang="en-US" sz="4000" b="1" dirty="0">
                <a:latin typeface="Arial" panose="020B0604020202020204" pitchFamily="34" charset="0"/>
                <a:cs typeface="Arial" panose="020B0604020202020204" pitchFamily="34" charset="0"/>
              </a:rPr>
              <a:t>V-</a:t>
            </a:r>
            <a:r>
              <a:rPr lang="ru-RU" sz="4000" b="1" dirty="0">
                <a:latin typeface="Arial" panose="020B0604020202020204" pitchFamily="34" charset="0"/>
                <a:cs typeface="Arial" panose="020B0604020202020204" pitchFamily="34" charset="0"/>
              </a:rPr>
              <a:t> </a:t>
            </a:r>
            <a:r>
              <a:rPr lang="en-US" sz="4000" b="1" dirty="0">
                <a:latin typeface="Arial" panose="020B0604020202020204" pitchFamily="34" charset="0"/>
                <a:cs typeface="Arial" panose="020B0604020202020204" pitchFamily="34" charset="0"/>
              </a:rPr>
              <a:t>model</a:t>
            </a:r>
            <a:endParaRPr lang="ru-RU"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1745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0DE11C7-ECF5-49D2-9850-26F2C1808CCA}"/>
              </a:ext>
            </a:extLst>
          </p:cNvPr>
          <p:cNvSpPr txBox="1"/>
          <p:nvPr/>
        </p:nvSpPr>
        <p:spPr>
          <a:xfrm>
            <a:off x="532111" y="344557"/>
            <a:ext cx="5934950" cy="461665"/>
          </a:xfrm>
          <a:prstGeom prst="rect">
            <a:avLst/>
          </a:prstGeom>
          <a:noFill/>
        </p:spPr>
        <p:txBody>
          <a:bodyPr wrap="square" rtlCol="0">
            <a:spAutoFit/>
          </a:bodyPr>
          <a:lstStyle/>
          <a:p>
            <a:r>
              <a:rPr lang="ru-RU" sz="2400" dirty="0">
                <a:solidFill>
                  <a:srgbClr val="00B0F0"/>
                </a:solidFill>
                <a:latin typeface="Arial" panose="020B0604020202020204" pitchFamily="34" charset="0"/>
                <a:cs typeface="Arial" panose="020B0604020202020204" pitchFamily="34" charset="0"/>
              </a:rPr>
              <a:t>2. </a:t>
            </a:r>
            <a:r>
              <a:rPr lang="en-US" sz="2400" dirty="0">
                <a:solidFill>
                  <a:srgbClr val="00B0F0"/>
                </a:solidFill>
                <a:latin typeface="Arial" panose="020B0604020202020204" pitchFamily="34" charset="0"/>
                <a:cs typeface="Arial" panose="020B0604020202020204" pitchFamily="34" charset="0"/>
              </a:rPr>
              <a:t>Description of Testing Methodologies</a:t>
            </a:r>
            <a:r>
              <a:rPr lang="ru-RU" sz="2400" dirty="0">
                <a:solidFill>
                  <a:srgbClr val="00B0F0"/>
                </a:solidFill>
                <a:latin typeface="Arial" panose="020B0604020202020204" pitchFamily="34" charset="0"/>
                <a:cs typeface="Arial" panose="020B0604020202020204" pitchFamily="34" charset="0"/>
              </a:rPr>
              <a:t>:</a:t>
            </a:r>
            <a:endParaRPr lang="ru-UA" sz="2400" dirty="0"/>
          </a:p>
        </p:txBody>
      </p:sp>
      <p:graphicFrame>
        <p:nvGraphicFramePr>
          <p:cNvPr id="4" name="Объект 3">
            <a:extLst>
              <a:ext uri="{FF2B5EF4-FFF2-40B4-BE49-F238E27FC236}">
                <a16:creationId xmlns:a16="http://schemas.microsoft.com/office/drawing/2014/main" id="{E0798C09-D2C8-47ED-BE7C-DBF5F16ACC1F}"/>
              </a:ext>
            </a:extLst>
          </p:cNvPr>
          <p:cNvGraphicFramePr>
            <a:graphicFrameLocks noChangeAspect="1"/>
          </p:cNvGraphicFramePr>
          <p:nvPr>
            <p:extLst>
              <p:ext uri="{D42A27DB-BD31-4B8C-83A1-F6EECF244321}">
                <p14:modId xmlns:p14="http://schemas.microsoft.com/office/powerpoint/2010/main" val="3408251125"/>
              </p:ext>
            </p:extLst>
          </p:nvPr>
        </p:nvGraphicFramePr>
        <p:xfrm>
          <a:off x="6167577" y="806222"/>
          <a:ext cx="5934949" cy="5746548"/>
        </p:xfrm>
        <a:graphic>
          <a:graphicData uri="http://schemas.openxmlformats.org/presentationml/2006/ole">
            <mc:AlternateContent xmlns:mc="http://schemas.openxmlformats.org/markup-compatibility/2006">
              <mc:Choice xmlns:v="urn:schemas-microsoft-com:vml" Requires="v">
                <p:oleObj spid="_x0000_s1044" name="Visio" r:id="rId3" imgW="3095443" imgH="2190770" progId="Visio.Drawing.15">
                  <p:embed/>
                </p:oleObj>
              </mc:Choice>
              <mc:Fallback>
                <p:oleObj name="Visio" r:id="rId3" imgW="3095443" imgH="2190770" progId="Visio.Drawing.15">
                  <p:embed/>
                  <p:pic>
                    <p:nvPicPr>
                      <p:cNvPr id="0" name=""/>
                      <p:cNvPicPr/>
                      <p:nvPr/>
                    </p:nvPicPr>
                    <p:blipFill>
                      <a:blip r:embed="rId4"/>
                      <a:stretch>
                        <a:fillRect/>
                      </a:stretch>
                    </p:blipFill>
                    <p:spPr>
                      <a:xfrm>
                        <a:off x="6167577" y="806222"/>
                        <a:ext cx="5934949" cy="5746548"/>
                      </a:xfrm>
                      <a:prstGeom prst="rect">
                        <a:avLst/>
                      </a:prstGeom>
                    </p:spPr>
                  </p:pic>
                </p:oleObj>
              </mc:Fallback>
            </mc:AlternateContent>
          </a:graphicData>
        </a:graphic>
      </p:graphicFrame>
      <p:sp>
        <p:nvSpPr>
          <p:cNvPr id="3" name="TextBox 2">
            <a:extLst>
              <a:ext uri="{FF2B5EF4-FFF2-40B4-BE49-F238E27FC236}">
                <a16:creationId xmlns:a16="http://schemas.microsoft.com/office/drawing/2014/main" id="{999FE65E-C099-4E22-9BCE-8EADF692C192}"/>
              </a:ext>
            </a:extLst>
          </p:cNvPr>
          <p:cNvSpPr txBox="1"/>
          <p:nvPr/>
        </p:nvSpPr>
        <p:spPr>
          <a:xfrm>
            <a:off x="901149" y="806223"/>
            <a:ext cx="4532242" cy="2585323"/>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The cascade model (the Waterfall model) is a model of the software development process in which the development process looks like a stream that goes through phases of requirements analysis, design, implementation, testing, integration and support. The transition from one phase to another occurs only after the complete and successful completion of the previous one.</a:t>
            </a:r>
            <a:endParaRPr lang="ru-UA" dirty="0"/>
          </a:p>
        </p:txBody>
      </p:sp>
    </p:spTree>
    <p:extLst>
      <p:ext uri="{BB962C8B-B14F-4D97-AF65-F5344CB8AC3E}">
        <p14:creationId xmlns:p14="http://schemas.microsoft.com/office/powerpoint/2010/main" val="607523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a:extLst>
              <a:ext uri="{FF2B5EF4-FFF2-40B4-BE49-F238E27FC236}">
                <a16:creationId xmlns:a16="http://schemas.microsoft.com/office/drawing/2014/main" id="{F87D5163-B861-427A-8F8F-D9B4C403D9B4}"/>
              </a:ext>
            </a:extLst>
          </p:cNvPr>
          <p:cNvSpPr>
            <a:spLocks noGrp="1"/>
          </p:cNvSpPr>
          <p:nvPr>
            <p:ph type="body" sz="half" idx="2"/>
          </p:nvPr>
        </p:nvSpPr>
        <p:spPr>
          <a:xfrm>
            <a:off x="913793" y="622852"/>
            <a:ext cx="5023181" cy="5168348"/>
          </a:xfrm>
        </p:spPr>
        <p:txBody>
          <a:bodyPr/>
          <a:lstStyle/>
          <a:p>
            <a:pPr algn="l"/>
            <a:r>
              <a:rPr lang="en-US" b="1" u="sng" dirty="0">
                <a:effectLst/>
                <a:latin typeface="Arial" panose="020B0604020202020204" pitchFamily="34" charset="0"/>
                <a:cs typeface="Arial" panose="020B0604020202020204" pitchFamily="34" charset="0"/>
              </a:rPr>
              <a:t>Benefits</a:t>
            </a:r>
            <a:r>
              <a:rPr lang="ru-RU" b="1" u="sng" dirty="0">
                <a:effectLst/>
                <a:latin typeface="Arial" panose="020B0604020202020204" pitchFamily="34" charset="0"/>
                <a:cs typeface="Arial" panose="020B0604020202020204" pitchFamily="34" charset="0"/>
              </a:rPr>
              <a:t>:</a:t>
            </a:r>
            <a:r>
              <a:rPr lang="en-US" b="1" u="sng" dirty="0">
                <a:effectLst/>
                <a:latin typeface="Arial" panose="020B0604020202020204" pitchFamily="34" charset="0"/>
                <a:cs typeface="Arial" panose="020B0604020202020204" pitchFamily="34" charset="0"/>
              </a:rPr>
              <a:t> </a:t>
            </a:r>
            <a:endParaRPr lang="ru-RU" b="1" u="sng" dirty="0">
              <a:effectLst/>
              <a:latin typeface="Arial" panose="020B0604020202020204" pitchFamily="34" charset="0"/>
              <a:cs typeface="Arial" panose="020B0604020202020204" pitchFamily="34" charset="0"/>
            </a:endParaRPr>
          </a:p>
          <a:p>
            <a:pPr algn="l"/>
            <a:r>
              <a:rPr lang="en-US" b="1" dirty="0">
                <a:effectLst/>
                <a:latin typeface="Arial" panose="020B0604020202020204" pitchFamily="34" charset="0"/>
                <a:cs typeface="Arial" panose="020B0604020202020204" pitchFamily="34" charset="0"/>
              </a:rPr>
              <a:t>Consecutive execution of project stages in a strict fixed order</a:t>
            </a:r>
          </a:p>
          <a:p>
            <a:pPr algn="l"/>
            <a:r>
              <a:rPr lang="en-US" b="1" dirty="0">
                <a:effectLst/>
                <a:latin typeface="Arial" panose="020B0604020202020204" pitchFamily="34" charset="0"/>
                <a:cs typeface="Arial" panose="020B0604020202020204" pitchFamily="34" charset="0"/>
              </a:rPr>
              <a:t>Allows you to evaluate the quality of the product at each stage</a:t>
            </a:r>
            <a:endParaRPr lang="ru-UA" dirty="0"/>
          </a:p>
        </p:txBody>
      </p:sp>
      <p:sp>
        <p:nvSpPr>
          <p:cNvPr id="5" name="TextBox 4">
            <a:extLst>
              <a:ext uri="{FF2B5EF4-FFF2-40B4-BE49-F238E27FC236}">
                <a16:creationId xmlns:a16="http://schemas.microsoft.com/office/drawing/2014/main" id="{D24BD991-DD08-40C4-8220-CC3048B2E7FB}"/>
              </a:ext>
            </a:extLst>
          </p:cNvPr>
          <p:cNvSpPr txBox="1"/>
          <p:nvPr/>
        </p:nvSpPr>
        <p:spPr>
          <a:xfrm>
            <a:off x="6294783" y="715617"/>
            <a:ext cx="5088834" cy="1754326"/>
          </a:xfrm>
          <a:prstGeom prst="rect">
            <a:avLst/>
          </a:prstGeom>
          <a:noFill/>
        </p:spPr>
        <p:txBody>
          <a:bodyPr wrap="square" rtlCol="0">
            <a:spAutoFit/>
          </a:bodyPr>
          <a:lstStyle/>
          <a:p>
            <a:r>
              <a:rPr lang="en-US" b="1" u="sng" dirty="0">
                <a:latin typeface="Arial" panose="020B0604020202020204" pitchFamily="34" charset="0"/>
                <a:cs typeface="Arial" panose="020B0604020202020204" pitchFamily="34" charset="0"/>
              </a:rPr>
              <a:t>Disadvantages</a:t>
            </a:r>
            <a:r>
              <a:rPr lang="ru-RU" b="1" u="sng" dirty="0">
                <a:latin typeface="Arial" panose="020B0604020202020204" pitchFamily="34" charset="0"/>
                <a:cs typeface="Arial" panose="020B0604020202020204" pitchFamily="34" charset="0"/>
              </a:rPr>
              <a:t>:</a:t>
            </a:r>
            <a:r>
              <a:rPr lang="en-US" b="1" dirty="0">
                <a:latin typeface="Arial" panose="020B0604020202020204" pitchFamily="34" charset="0"/>
                <a:cs typeface="Arial" panose="020B0604020202020204" pitchFamily="34" charset="0"/>
              </a:rPr>
              <a:t> </a:t>
            </a:r>
            <a:endParaRPr lang="uk-UA" b="1" dirty="0">
              <a:latin typeface="Arial" panose="020B0604020202020204" pitchFamily="34" charset="0"/>
              <a:cs typeface="Arial" panose="020B0604020202020204" pitchFamily="34" charset="0"/>
            </a:endParaRPr>
          </a:p>
          <a:p>
            <a:endParaRPr lang="ru-RU"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Lack of feedback between stages</a:t>
            </a:r>
          </a:p>
          <a:p>
            <a:endParaRPr lang="en-US"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Does not meet the real conditions of software product development</a:t>
            </a:r>
            <a:r>
              <a:rPr lang="ru-RU" b="1" dirty="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63904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Объект 2">
            <a:extLst>
              <a:ext uri="{FF2B5EF4-FFF2-40B4-BE49-F238E27FC236}">
                <a16:creationId xmlns:a16="http://schemas.microsoft.com/office/drawing/2014/main" id="{33BE2103-BF48-4CDC-998F-3FC1F841B8BF}"/>
              </a:ext>
            </a:extLst>
          </p:cNvPr>
          <p:cNvGraphicFramePr>
            <a:graphicFrameLocks noChangeAspect="1"/>
          </p:cNvGraphicFramePr>
          <p:nvPr>
            <p:extLst>
              <p:ext uri="{D42A27DB-BD31-4B8C-83A1-F6EECF244321}">
                <p14:modId xmlns:p14="http://schemas.microsoft.com/office/powerpoint/2010/main" val="2421866418"/>
              </p:ext>
            </p:extLst>
          </p:nvPr>
        </p:nvGraphicFramePr>
        <p:xfrm>
          <a:off x="6096000" y="2077277"/>
          <a:ext cx="6033021" cy="2819400"/>
        </p:xfrm>
        <a:graphic>
          <a:graphicData uri="http://schemas.openxmlformats.org/presentationml/2006/ole">
            <mc:AlternateContent xmlns:mc="http://schemas.openxmlformats.org/markup-compatibility/2006">
              <mc:Choice xmlns:v="urn:schemas-microsoft-com:vml" Requires="v">
                <p:oleObj spid="_x0000_s2067" name="Visio" r:id="rId3" imgW="3924148" imgH="1666956" progId="Visio.Drawing.15">
                  <p:embed/>
                </p:oleObj>
              </mc:Choice>
              <mc:Fallback>
                <p:oleObj name="Visio" r:id="rId3" imgW="3924148" imgH="1666956" progId="Visio.Drawing.15">
                  <p:embed/>
                  <p:pic>
                    <p:nvPicPr>
                      <p:cNvPr id="0" name=""/>
                      <p:cNvPicPr/>
                      <p:nvPr/>
                    </p:nvPicPr>
                    <p:blipFill>
                      <a:blip r:embed="rId4"/>
                      <a:stretch>
                        <a:fillRect/>
                      </a:stretch>
                    </p:blipFill>
                    <p:spPr>
                      <a:xfrm>
                        <a:off x="6096000" y="2077277"/>
                        <a:ext cx="6033021" cy="2819400"/>
                      </a:xfrm>
                      <a:prstGeom prst="rect">
                        <a:avLst/>
                      </a:prstGeom>
                    </p:spPr>
                  </p:pic>
                </p:oleObj>
              </mc:Fallback>
            </mc:AlternateContent>
          </a:graphicData>
        </a:graphic>
      </p:graphicFrame>
      <p:sp>
        <p:nvSpPr>
          <p:cNvPr id="4" name="TextBox 3">
            <a:extLst>
              <a:ext uri="{FF2B5EF4-FFF2-40B4-BE49-F238E27FC236}">
                <a16:creationId xmlns:a16="http://schemas.microsoft.com/office/drawing/2014/main" id="{3B922FD6-CAA3-4889-AE98-EFFD349468ED}"/>
              </a:ext>
            </a:extLst>
          </p:cNvPr>
          <p:cNvSpPr txBox="1"/>
          <p:nvPr/>
        </p:nvSpPr>
        <p:spPr>
          <a:xfrm>
            <a:off x="463826" y="622852"/>
            <a:ext cx="5406887" cy="2031325"/>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An iterative model (the “repetition” model) is the execution of work in parallel with the continuous analysis of the results obtained and the adjustment of the previous stages of work. The project with this approach in each phase of development passes through a repeating PDCA cycle: </a:t>
            </a:r>
            <a:r>
              <a:rPr lang="en-US" i="1">
                <a:latin typeface="Arial" panose="020B0604020202020204" pitchFamily="34" charset="0"/>
                <a:cs typeface="Arial" panose="020B0604020202020204" pitchFamily="34" charset="0"/>
              </a:rPr>
              <a:t>Planning - Implementation - Verification - Evaluation</a:t>
            </a:r>
            <a:endParaRPr lang="ru-UA" dirty="0"/>
          </a:p>
        </p:txBody>
      </p:sp>
    </p:spTree>
    <p:extLst>
      <p:ext uri="{BB962C8B-B14F-4D97-AF65-F5344CB8AC3E}">
        <p14:creationId xmlns:p14="http://schemas.microsoft.com/office/powerpoint/2010/main" val="2391661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a:extLst>
              <a:ext uri="{FF2B5EF4-FFF2-40B4-BE49-F238E27FC236}">
                <a16:creationId xmlns:a16="http://schemas.microsoft.com/office/drawing/2014/main" id="{545A5144-21A6-46B3-A13F-2B63C51070EB}"/>
              </a:ext>
            </a:extLst>
          </p:cNvPr>
          <p:cNvSpPr>
            <a:spLocks noGrp="1"/>
          </p:cNvSpPr>
          <p:nvPr>
            <p:ph type="body" sz="half" idx="2"/>
          </p:nvPr>
        </p:nvSpPr>
        <p:spPr>
          <a:xfrm>
            <a:off x="490330" y="993913"/>
            <a:ext cx="5605669" cy="4837044"/>
          </a:xfrm>
        </p:spPr>
        <p:txBody>
          <a:bodyPr/>
          <a:lstStyle/>
          <a:p>
            <a:pPr algn="l"/>
            <a:r>
              <a:rPr lang="en-US" b="1" dirty="0">
                <a:effectLst/>
                <a:latin typeface="Arial" panose="020B0604020202020204" pitchFamily="34" charset="0"/>
                <a:cs typeface="Arial" panose="020B0604020202020204" pitchFamily="34" charset="0"/>
              </a:rPr>
              <a:t>+ early creation of working software;</a:t>
            </a:r>
          </a:p>
          <a:p>
            <a:pPr algn="l"/>
            <a:r>
              <a:rPr lang="en-US" b="1" dirty="0">
                <a:effectLst/>
                <a:latin typeface="Arial" panose="020B0604020202020204" pitchFamily="34" charset="0"/>
                <a:cs typeface="Arial" panose="020B0604020202020204" pitchFamily="34" charset="0"/>
              </a:rPr>
              <a:t>+ flexibility - willingness to change requirements at any stage of development;</a:t>
            </a:r>
          </a:p>
          <a:p>
            <a:pPr algn="l"/>
            <a:r>
              <a:rPr lang="en-US" b="1" dirty="0">
                <a:effectLst/>
                <a:latin typeface="Arial" panose="020B0604020202020204" pitchFamily="34" charset="0"/>
                <a:cs typeface="Arial" panose="020B0604020202020204" pitchFamily="34" charset="0"/>
              </a:rPr>
              <a:t>+ Each iteration is a small stage for which testing and risk analysis is easier to provide than for the entire product life cycle.</a:t>
            </a:r>
            <a:endParaRPr lang="ru-RU" b="1" dirty="0">
              <a:effectLst/>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E23ACF21-B606-4A1B-BF20-1C6662E93893}"/>
              </a:ext>
            </a:extLst>
          </p:cNvPr>
          <p:cNvSpPr txBox="1"/>
          <p:nvPr/>
        </p:nvSpPr>
        <p:spPr>
          <a:xfrm>
            <a:off x="6308035" y="993913"/>
            <a:ext cx="5393635" cy="2031325"/>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 each phase is independent, individual iterations are not superimposed;</a:t>
            </a:r>
          </a:p>
          <a:p>
            <a:endParaRPr lang="en-US"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 problems may arise with the implementation of the overall system architecture, since not all requirements are known to the beginning of design.</a:t>
            </a:r>
            <a:endParaRPr lang="ru-UA" dirty="0"/>
          </a:p>
        </p:txBody>
      </p:sp>
    </p:spTree>
    <p:extLst>
      <p:ext uri="{BB962C8B-B14F-4D97-AF65-F5344CB8AC3E}">
        <p14:creationId xmlns:p14="http://schemas.microsoft.com/office/powerpoint/2010/main" val="1854963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3DB0E7-F6E8-4DA6-9FC1-9E43AC2C1BBA}"/>
              </a:ext>
            </a:extLst>
          </p:cNvPr>
          <p:cNvSpPr txBox="1"/>
          <p:nvPr/>
        </p:nvSpPr>
        <p:spPr>
          <a:xfrm>
            <a:off x="4332849" y="3429000"/>
            <a:ext cx="4220308" cy="1339948"/>
          </a:xfrm>
          <a:prstGeom prst="rect">
            <a:avLst/>
          </a:prstGeom>
          <a:noFill/>
        </p:spPr>
        <p:txBody>
          <a:bodyPr wrap="square" rtlCol="0">
            <a:spAutoFit/>
          </a:bodyPr>
          <a:lstStyle/>
          <a:p>
            <a:endParaRPr lang="ru-UA" dirty="0"/>
          </a:p>
        </p:txBody>
      </p:sp>
      <p:pic>
        <p:nvPicPr>
          <p:cNvPr id="5" name="Рисунок 4">
            <a:extLst>
              <a:ext uri="{FF2B5EF4-FFF2-40B4-BE49-F238E27FC236}">
                <a16:creationId xmlns:a16="http://schemas.microsoft.com/office/drawing/2014/main" id="{57B8EDBD-2056-413D-83DA-E4F2E9BA3E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7952" y="729698"/>
            <a:ext cx="5530392" cy="4610100"/>
          </a:xfrm>
          <a:prstGeom prst="rect">
            <a:avLst/>
          </a:prstGeom>
          <a:solidFill>
            <a:srgbClr val="FFFFFF">
              <a:shade val="85000"/>
            </a:srgbClr>
          </a:solidFill>
          <a:ln w="88900" cap="sq">
            <a:solidFill>
              <a:schemeClr val="tx2">
                <a:lumMod val="50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extBox 2">
            <a:extLst>
              <a:ext uri="{FF2B5EF4-FFF2-40B4-BE49-F238E27FC236}">
                <a16:creationId xmlns:a16="http://schemas.microsoft.com/office/drawing/2014/main" id="{EF944463-117E-495F-8E11-958763A77058}"/>
              </a:ext>
            </a:extLst>
          </p:cNvPr>
          <p:cNvSpPr txBox="1"/>
          <p:nvPr/>
        </p:nvSpPr>
        <p:spPr>
          <a:xfrm>
            <a:off x="636104" y="729698"/>
            <a:ext cx="5217945" cy="147732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The spiral model is a software development process that combines both design and step-by-step prototyping in order to combine the advantages of an upstream and downstream concept.</a:t>
            </a:r>
            <a:endParaRPr lang="ru-UA" dirty="0"/>
          </a:p>
        </p:txBody>
      </p:sp>
    </p:spTree>
    <p:extLst>
      <p:ext uri="{BB962C8B-B14F-4D97-AF65-F5344CB8AC3E}">
        <p14:creationId xmlns:p14="http://schemas.microsoft.com/office/powerpoint/2010/main" val="2478081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a:extLst>
              <a:ext uri="{FF2B5EF4-FFF2-40B4-BE49-F238E27FC236}">
                <a16:creationId xmlns:a16="http://schemas.microsoft.com/office/drawing/2014/main" id="{6D498FC8-58D9-472F-A9C6-AC4671B87EE2}"/>
              </a:ext>
            </a:extLst>
          </p:cNvPr>
          <p:cNvSpPr>
            <a:spLocks noGrp="1"/>
          </p:cNvSpPr>
          <p:nvPr>
            <p:ph type="body" sz="half" idx="2"/>
          </p:nvPr>
        </p:nvSpPr>
        <p:spPr>
          <a:xfrm>
            <a:off x="913794" y="1020417"/>
            <a:ext cx="5182206" cy="4969565"/>
          </a:xfrm>
        </p:spPr>
        <p:txBody>
          <a:bodyPr>
            <a:normAutofit/>
          </a:bodyPr>
          <a:lstStyle/>
          <a:p>
            <a:pPr algn="l">
              <a:lnSpc>
                <a:spcPct val="100000"/>
              </a:lnSpc>
            </a:pPr>
            <a:r>
              <a:rPr lang="en-US" b="1" dirty="0">
                <a:effectLst/>
                <a:latin typeface="Arial" panose="020B0604020202020204" pitchFamily="34" charset="0"/>
                <a:cs typeface="Arial" panose="020B0604020202020204" pitchFamily="34" charset="0"/>
              </a:rPr>
              <a:t>+ improved risk analysis;</a:t>
            </a:r>
          </a:p>
          <a:p>
            <a:pPr algn="l">
              <a:lnSpc>
                <a:spcPct val="100000"/>
              </a:lnSpc>
            </a:pPr>
            <a:r>
              <a:rPr lang="en-US" b="1" dirty="0">
                <a:effectLst/>
                <a:latin typeface="Arial" panose="020B0604020202020204" pitchFamily="34" charset="0"/>
                <a:cs typeface="Arial" panose="020B0604020202020204" pitchFamily="34" charset="0"/>
              </a:rPr>
              <a:t>+ good documentation of the development process;</a:t>
            </a:r>
          </a:p>
          <a:p>
            <a:pPr algn="l">
              <a:lnSpc>
                <a:spcPct val="100000"/>
              </a:lnSpc>
            </a:pPr>
            <a:r>
              <a:rPr lang="en-US" b="1" dirty="0">
                <a:effectLst/>
                <a:latin typeface="Arial" panose="020B0604020202020204" pitchFamily="34" charset="0"/>
                <a:cs typeface="Arial" panose="020B0604020202020204" pitchFamily="34" charset="0"/>
              </a:rPr>
              <a:t>+ flexibility - the ability to make changes and add new functionality even at relatively late stages;</a:t>
            </a:r>
          </a:p>
          <a:p>
            <a:pPr algn="l">
              <a:lnSpc>
                <a:spcPct val="100000"/>
              </a:lnSpc>
            </a:pPr>
            <a:r>
              <a:rPr lang="en-US" b="1" dirty="0">
                <a:effectLst/>
                <a:latin typeface="Arial" panose="020B0604020202020204" pitchFamily="34" charset="0"/>
                <a:cs typeface="Arial" panose="020B0604020202020204" pitchFamily="34" charset="0"/>
              </a:rPr>
              <a:t>+ early creation of working prototypes.</a:t>
            </a:r>
            <a:endParaRPr lang="ru-UA" b="1" dirty="0"/>
          </a:p>
        </p:txBody>
      </p:sp>
      <p:sp>
        <p:nvSpPr>
          <p:cNvPr id="5" name="TextBox 4">
            <a:extLst>
              <a:ext uri="{FF2B5EF4-FFF2-40B4-BE49-F238E27FC236}">
                <a16:creationId xmlns:a16="http://schemas.microsoft.com/office/drawing/2014/main" id="{AE84E56E-AADC-4902-81B4-7CC11F63C3DB}"/>
              </a:ext>
            </a:extLst>
          </p:cNvPr>
          <p:cNvSpPr txBox="1"/>
          <p:nvPr/>
        </p:nvSpPr>
        <p:spPr>
          <a:xfrm>
            <a:off x="6267673" y="1020417"/>
            <a:ext cx="5182206" cy="2308324"/>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 can be quite expensive to use;</a:t>
            </a:r>
          </a:p>
          <a:p>
            <a:endParaRPr lang="en-US"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 risk management requires the involvement of highly qualified specialists;</a:t>
            </a:r>
          </a:p>
          <a:p>
            <a:endParaRPr lang="en-US"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 the success of the process to a large extent depends on the stage of risk analysis;</a:t>
            </a:r>
          </a:p>
          <a:p>
            <a:r>
              <a:rPr lang="en-US" b="1" dirty="0">
                <a:latin typeface="Arial" panose="020B0604020202020204" pitchFamily="34" charset="0"/>
                <a:cs typeface="Arial" panose="020B0604020202020204" pitchFamily="34" charset="0"/>
              </a:rPr>
              <a:t>- not suitable for small projects.</a:t>
            </a:r>
            <a:endParaRPr lang="ru-UA" dirty="0"/>
          </a:p>
        </p:txBody>
      </p:sp>
    </p:spTree>
    <p:extLst>
      <p:ext uri="{BB962C8B-B14F-4D97-AF65-F5344CB8AC3E}">
        <p14:creationId xmlns:p14="http://schemas.microsoft.com/office/powerpoint/2010/main" val="41192171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TM04033921[[fn=Дамаск]]</Template>
  <TotalTime>3081</TotalTime>
  <Words>782</Words>
  <Application>Microsoft Office PowerPoint</Application>
  <PresentationFormat>Широкоэкранный</PresentationFormat>
  <Paragraphs>89</Paragraphs>
  <Slides>12</Slides>
  <Notes>0</Notes>
  <HiddenSlides>0</HiddenSlides>
  <MMClips>0</MMClips>
  <ScaleCrop>false</ScaleCrop>
  <HeadingPairs>
    <vt:vector size="8" baseType="variant">
      <vt:variant>
        <vt:lpstr>Использованные шрифты</vt:lpstr>
      </vt:variant>
      <vt:variant>
        <vt:i4>3</vt:i4>
      </vt:variant>
      <vt:variant>
        <vt:lpstr>Тема</vt:lpstr>
      </vt:variant>
      <vt:variant>
        <vt:i4>1</vt:i4>
      </vt:variant>
      <vt:variant>
        <vt:lpstr>Внедренные серверы OLE</vt:lpstr>
      </vt:variant>
      <vt:variant>
        <vt:i4>1</vt:i4>
      </vt:variant>
      <vt:variant>
        <vt:lpstr>Заголовки слайдов</vt:lpstr>
      </vt:variant>
      <vt:variant>
        <vt:i4>12</vt:i4>
      </vt:variant>
    </vt:vector>
  </HeadingPairs>
  <TitlesOfParts>
    <vt:vector size="17" baseType="lpstr">
      <vt:lpstr>Arial</vt:lpstr>
      <vt:lpstr>Bookman Old Style</vt:lpstr>
      <vt:lpstr>Rockwell</vt:lpstr>
      <vt:lpstr>Damask</vt:lpstr>
      <vt:lpstr>Visio</vt:lpstr>
      <vt:lpstr> Software Life Cycle Models</vt:lpstr>
      <vt:lpstr>Презентация PowerPoint</vt:lpstr>
      <vt:lpstr>1. Types of Testing Methodologies:</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Модели жизненного цикла ПО </dc:title>
  <dc:creator>admin</dc:creator>
  <cp:lastModifiedBy>admin</cp:lastModifiedBy>
  <cp:revision>61</cp:revision>
  <dcterms:created xsi:type="dcterms:W3CDTF">2020-04-13T16:51:17Z</dcterms:created>
  <dcterms:modified xsi:type="dcterms:W3CDTF">2020-04-26T21:18:50Z</dcterms:modified>
</cp:coreProperties>
</file>