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797675" cy="9926625"/>
  <p:embeddedFontLst>
    <p:embeddedFont>
      <p:font typeface="Libre Franklin Medium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2880">
          <p15:clr>
            <a:srgbClr val="A4A3A4"/>
          </p15:clr>
        </p15:guide>
        <p15:guide id="9" pos="503">
          <p15:clr>
            <a:srgbClr val="A4A3A4"/>
          </p15:clr>
        </p15:guide>
        <p15:guide id="10" pos="5257">
          <p15:clr>
            <a:srgbClr val="A4A3A4"/>
          </p15:clr>
        </p15:guide>
        <p15:guide id="11" pos="4608">
          <p15:clr>
            <a:srgbClr val="A4A3A4"/>
          </p15:clr>
        </p15:guide>
        <p15:guide id="12" pos="2448">
          <p15:clr>
            <a:srgbClr val="A4A3A4"/>
          </p15:clr>
        </p15:guide>
        <p15:guide id="13" pos="5545">
          <p15:clr>
            <a:srgbClr val="A4A3A4"/>
          </p15:clr>
        </p15:guide>
        <p15:guide id="14" pos="2772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izzxelECcJcwOK1bWlqJ7IsqJT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BD1E687-4ABE-45AD-9434-BB7CC44D56DF}">
  <a:tblStyle styleId="{9BD1E687-4ABE-45AD-9434-BB7CC44D56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89F5F7C-7A29-48B7-9392-625212EC9B27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BF1F8"/>
          </a:solidFill>
        </a:fill>
      </a:tcStyle>
    </a:wholeTbl>
    <a:band1H>
      <a:tcTxStyle/>
      <a:tcStyle>
        <a:fill>
          <a:solidFill>
            <a:srgbClr val="D5E2F1"/>
          </a:solidFill>
        </a:fill>
      </a:tcStyle>
    </a:band1H>
    <a:band2H>
      <a:tcTxStyle/>
    </a:band2H>
    <a:band1V>
      <a:tcTxStyle/>
      <a:tcStyle>
        <a:fill>
          <a:solidFill>
            <a:srgbClr val="D5E2F1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1008" orient="horz"/>
        <p:guide pos="3792" orient="horz"/>
        <p:guide pos="346" orient="horz"/>
        <p:guide pos="1920" orient="horz"/>
        <p:guide pos="3984" orient="horz"/>
        <p:guide pos="1152" orient="horz"/>
        <p:guide pos="2880"/>
        <p:guide pos="503"/>
        <p:guide pos="5257"/>
        <p:guide pos="4608"/>
        <p:guide pos="2448"/>
        <p:guide pos="5545"/>
        <p:guide pos="277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Medium-regular.fntdata"/><Relationship Id="rId11" Type="http://schemas.openxmlformats.org/officeDocument/2006/relationships/slide" Target="slides/slide5.xml"/><Relationship Id="rId22" Type="http://schemas.openxmlformats.org/officeDocument/2006/relationships/font" Target="fonts/LibreFranklinMedium-italic.fntdata"/><Relationship Id="rId10" Type="http://schemas.openxmlformats.org/officeDocument/2006/relationships/slide" Target="slides/slide4.xml"/><Relationship Id="rId21" Type="http://schemas.openxmlformats.org/officeDocument/2006/relationships/font" Target="fonts/LibreFranklinMedium-bold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LibreFranklin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0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1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showMasterSp="0">
  <p:cSld name="Diapositive de titr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e image contenant Site web&#10;&#10;Description générée automatiquement" id="15" name="Google Shape;1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7"/>
          <p:cNvSpPr txBox="1"/>
          <p:nvPr>
            <p:ph type="ctrTitle"/>
          </p:nvPr>
        </p:nvSpPr>
        <p:spPr>
          <a:xfrm>
            <a:off x="342900" y="3068960"/>
            <a:ext cx="7973516" cy="9315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body"/>
          </p:nvPr>
        </p:nvSpPr>
        <p:spPr>
          <a:xfrm>
            <a:off x="4524374" y="1352550"/>
            <a:ext cx="4536000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2" type="body"/>
          </p:nvPr>
        </p:nvSpPr>
        <p:spPr>
          <a:xfrm>
            <a:off x="4524375" y="1652587"/>
            <a:ext cx="4536000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6ABDA"/>
              </a:buClr>
              <a:buSzPts val="1600"/>
              <a:buFont typeface="Arial"/>
              <a:buNone/>
              <a:defRPr sz="1600">
                <a:solidFill>
                  <a:srgbClr val="76ABDA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3" type="body"/>
          </p:nvPr>
        </p:nvSpPr>
        <p:spPr>
          <a:xfrm>
            <a:off x="342900" y="4000500"/>
            <a:ext cx="7974013" cy="436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6ABDA"/>
              </a:buClr>
              <a:buSzPts val="2400"/>
              <a:buFont typeface="Arial"/>
              <a:buNone/>
              <a:defRPr sz="2400">
                <a:solidFill>
                  <a:srgbClr val="76ABDA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Une image contenant cercle, Graphique, symbole, logo&#10;&#10;Description générée automatiquement" id="20" name="Google Shape;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4368" y="52919"/>
            <a:ext cx="1217818" cy="1215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maire" showMasterSp="0">
  <p:cSld name="Sommair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8"/>
          <p:cNvSpPr txBox="1"/>
          <p:nvPr>
            <p:ph type="title"/>
          </p:nvPr>
        </p:nvSpPr>
        <p:spPr>
          <a:xfrm>
            <a:off x="2339280" y="725407"/>
            <a:ext cx="6553200" cy="5433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800"/>
              <a:buFont typeface="Arial"/>
              <a:buNone/>
              <a:defRPr sz="2800" cap="none">
                <a:solidFill>
                  <a:srgbClr val="58595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" type="body"/>
          </p:nvPr>
        </p:nvSpPr>
        <p:spPr>
          <a:xfrm>
            <a:off x="2339280" y="1962150"/>
            <a:ext cx="6553200" cy="393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83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200"/>
              <a:buFont typeface="Arial"/>
              <a:buAutoNum type="arabicPeriod"/>
              <a:defRPr sz="2200" cap="none">
                <a:solidFill>
                  <a:srgbClr val="58595B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  <a:defRPr cap="none">
                <a:solidFill>
                  <a:srgbClr val="2A78AA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Une image contenant cercle, Graphique, symbole, logo&#10;&#10;Description générée automatiquement" id="25" name="Google Shape;2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2440" y="699939"/>
            <a:ext cx="569746" cy="568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showMasterSp="0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9"/>
          <p:cNvSpPr txBox="1"/>
          <p:nvPr>
            <p:ph type="title"/>
          </p:nvPr>
        </p:nvSpPr>
        <p:spPr>
          <a:xfrm>
            <a:off x="2195736" y="1696219"/>
            <a:ext cx="6408712" cy="13007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800"/>
              <a:buFont typeface="Arial"/>
              <a:buNone/>
              <a:defRPr sz="2800" cap="none">
                <a:solidFill>
                  <a:srgbClr val="58595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2915816" y="3219161"/>
            <a:ext cx="5976664" cy="2688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937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2600"/>
              <a:buFont typeface="Arial"/>
              <a:buChar char="•"/>
              <a:defRPr sz="2600">
                <a:solidFill>
                  <a:srgbClr val="2A78AA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D8D8D"/>
              </a:buClr>
              <a:buSzPts val="1500"/>
              <a:buFont typeface="Arial"/>
              <a:buNone/>
              <a:defRPr sz="1500">
                <a:solidFill>
                  <a:srgbClr val="8D8D8D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D8D8D"/>
              </a:buClr>
              <a:buSzPts val="1350"/>
              <a:buFont typeface="Arial"/>
              <a:buNone/>
              <a:defRPr sz="1350">
                <a:solidFill>
                  <a:srgbClr val="8D8D8D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sz="1200">
                <a:solidFill>
                  <a:srgbClr val="8D8D8D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sz="1200">
                <a:solidFill>
                  <a:srgbClr val="8D8D8D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sz="1200">
                <a:solidFill>
                  <a:srgbClr val="8D8D8D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sz="1200">
                <a:solidFill>
                  <a:srgbClr val="8D8D8D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sz="1200">
                <a:solidFill>
                  <a:srgbClr val="8D8D8D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D8D8D"/>
              </a:buClr>
              <a:buSzPts val="1200"/>
              <a:buNone/>
              <a:defRPr sz="1200">
                <a:solidFill>
                  <a:srgbClr val="8D8D8D"/>
                </a:solidFill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12" type="sldNum"/>
          </p:nvPr>
        </p:nvSpPr>
        <p:spPr>
          <a:xfrm>
            <a:off x="8604448" y="0"/>
            <a:ext cx="5395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ne image contenant cercle, Graphique, symbole, logo&#10;&#10;Description générée automatiquement" id="31" name="Google Shape;3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664" y="2428131"/>
            <a:ext cx="569746" cy="568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>
  <p:cSld name="Titre et contenu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idx="12" type="sldNum"/>
          </p:nvPr>
        </p:nvSpPr>
        <p:spPr>
          <a:xfrm>
            <a:off x="8604448" y="0"/>
            <a:ext cx="5395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20"/>
          <p:cNvSpPr txBox="1"/>
          <p:nvPr>
            <p:ph type="title"/>
          </p:nvPr>
        </p:nvSpPr>
        <p:spPr>
          <a:xfrm>
            <a:off x="1043608" y="-1"/>
            <a:ext cx="756084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  <a:defRPr cap="none">
                <a:solidFill>
                  <a:srgbClr val="58595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539750" y="980728"/>
            <a:ext cx="8352730" cy="568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  <a:defRPr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400"/>
              <a:buChar char="•"/>
              <a:defRPr>
                <a:solidFill>
                  <a:srgbClr val="58595B"/>
                </a:solidFill>
              </a:defRPr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Une image contenant cercle, Graphique, symbole, logo&#10;&#10;Description générée automatiquement" id="36" name="Google Shape;3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13069" y="66588"/>
            <a:ext cx="569746" cy="568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FIN" showMasterSp="0">
  <p:cSld name="Diapositive de FI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e image contenant diagramme&#10;&#10;Description générée automatiquement" id="38" name="Google Shape;3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1"/>
          <p:cNvSpPr txBox="1"/>
          <p:nvPr>
            <p:ph idx="1" type="body"/>
          </p:nvPr>
        </p:nvSpPr>
        <p:spPr>
          <a:xfrm>
            <a:off x="3938587" y="2654300"/>
            <a:ext cx="4834051" cy="3078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  <a:defRPr sz="2400" cap="none">
                <a:solidFill>
                  <a:srgbClr val="58595B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/>
        </p:nvSpPr>
        <p:spPr>
          <a:xfrm>
            <a:off x="3324225" y="6093296"/>
            <a:ext cx="5208214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rPr>
              <a:t>Meteo France International, </a:t>
            </a:r>
            <a:r>
              <a:rPr b="0" i="1" lang="en-US" sz="17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rPr>
              <a:t>With you for Weather</a:t>
            </a:r>
            <a:endParaRPr i="1" sz="1700">
              <a:solidFill>
                <a:srgbClr val="5859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1"/>
          <p:cNvSpPr txBox="1"/>
          <p:nvPr/>
        </p:nvSpPr>
        <p:spPr>
          <a:xfrm>
            <a:off x="3324225" y="6474822"/>
            <a:ext cx="52082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rPr>
              <a:t>info@mfi.fr – www.mfi.fr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maire épuré" showMasterSp="0">
  <p:cSld name="Sommaire épuré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2"/>
          <p:cNvSpPr txBox="1"/>
          <p:nvPr>
            <p:ph idx="1" type="body"/>
          </p:nvPr>
        </p:nvSpPr>
        <p:spPr>
          <a:xfrm>
            <a:off x="935596" y="1484784"/>
            <a:ext cx="7272808" cy="4423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83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200"/>
              <a:buFont typeface="Arial"/>
              <a:buAutoNum type="arabicPeriod"/>
              <a:defRPr sz="2200" cap="none">
                <a:solidFill>
                  <a:srgbClr val="58595B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  <a:defRPr cap="none">
                <a:solidFill>
                  <a:srgbClr val="2A78AA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type="title"/>
          </p:nvPr>
        </p:nvSpPr>
        <p:spPr>
          <a:xfrm>
            <a:off x="935596" y="692696"/>
            <a:ext cx="7272808" cy="5433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800"/>
              <a:buFont typeface="Arial"/>
              <a:buNone/>
              <a:defRPr sz="2800" cap="none">
                <a:solidFill>
                  <a:srgbClr val="58595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Une image contenant cercle, Graphique, symbole, logo&#10;&#10;Description générée automatiquement" id="46" name="Google Shape;4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2440" y="699939"/>
            <a:ext cx="569746" cy="568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ésentation Produit">
  <p:cSld name="Présentation Produi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 txBox="1"/>
          <p:nvPr>
            <p:ph type="title"/>
          </p:nvPr>
        </p:nvSpPr>
        <p:spPr>
          <a:xfrm>
            <a:off x="1043608" y="1"/>
            <a:ext cx="75600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  <a:defRPr>
                <a:solidFill>
                  <a:srgbClr val="58595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/>
          <p:nvPr/>
        </p:nvSpPr>
        <p:spPr>
          <a:xfrm>
            <a:off x="0" y="1001992"/>
            <a:ext cx="8892478" cy="1116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906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A78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3"/>
          <p:cNvSpPr/>
          <p:nvPr>
            <p:ph idx="2" type="pic"/>
          </p:nvPr>
        </p:nvSpPr>
        <p:spPr>
          <a:xfrm>
            <a:off x="208886" y="1163916"/>
            <a:ext cx="756000" cy="7560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23"/>
          <p:cNvSpPr/>
          <p:nvPr>
            <p:ph idx="3" type="pic"/>
          </p:nvPr>
        </p:nvSpPr>
        <p:spPr>
          <a:xfrm>
            <a:off x="208886" y="2420888"/>
            <a:ext cx="3918614" cy="286248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23"/>
          <p:cNvSpPr/>
          <p:nvPr>
            <p:ph idx="4" type="pic"/>
          </p:nvPr>
        </p:nvSpPr>
        <p:spPr>
          <a:xfrm>
            <a:off x="4879772" y="2924944"/>
            <a:ext cx="4024107" cy="3933056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23"/>
          <p:cNvSpPr txBox="1"/>
          <p:nvPr>
            <p:ph idx="1" type="body"/>
          </p:nvPr>
        </p:nvSpPr>
        <p:spPr>
          <a:xfrm>
            <a:off x="1110683" y="980728"/>
            <a:ext cx="7776464" cy="4448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  <a:defRPr cap="non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4" name="Google Shape;54;p23"/>
          <p:cNvCxnSpPr/>
          <p:nvPr/>
        </p:nvCxnSpPr>
        <p:spPr>
          <a:xfrm>
            <a:off x="1116472" y="1425611"/>
            <a:ext cx="7704000" cy="0"/>
          </a:xfrm>
          <a:prstGeom prst="straightConnector1">
            <a:avLst/>
          </a:prstGeom>
          <a:noFill/>
          <a:ln cap="flat" cmpd="sng" w="19050">
            <a:solidFill>
              <a:srgbClr val="2A78AA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23"/>
          <p:cNvSpPr txBox="1"/>
          <p:nvPr>
            <p:ph idx="5" type="body"/>
          </p:nvPr>
        </p:nvSpPr>
        <p:spPr>
          <a:xfrm>
            <a:off x="1110682" y="1418835"/>
            <a:ext cx="7776465" cy="666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None/>
              <a:defRPr sz="1800" cap="none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6" type="body"/>
          </p:nvPr>
        </p:nvSpPr>
        <p:spPr>
          <a:xfrm>
            <a:off x="209550" y="5283200"/>
            <a:ext cx="3917950" cy="1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i="1" sz="1400">
                <a:solidFill>
                  <a:srgbClr val="58595B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7" type="body"/>
          </p:nvPr>
        </p:nvSpPr>
        <p:spPr>
          <a:xfrm>
            <a:off x="4869054" y="2420888"/>
            <a:ext cx="4023425" cy="469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None/>
              <a:defRPr i="1" sz="1400"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2" type="sldNum"/>
          </p:nvPr>
        </p:nvSpPr>
        <p:spPr>
          <a:xfrm>
            <a:off x="8604448" y="0"/>
            <a:ext cx="5395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ne image contenant cercle, Graphique, symbole, logo&#10;&#10;Description générée automatiquement" id="59" name="Google Shape;5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13069" y="66588"/>
            <a:ext cx="569746" cy="568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6"/>
          <p:cNvSpPr txBox="1"/>
          <p:nvPr>
            <p:ph type="title"/>
          </p:nvPr>
        </p:nvSpPr>
        <p:spPr>
          <a:xfrm>
            <a:off x="1043608" y="-1"/>
            <a:ext cx="756084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6"/>
          <p:cNvSpPr txBox="1"/>
          <p:nvPr>
            <p:ph idx="1" type="body"/>
          </p:nvPr>
        </p:nvSpPr>
        <p:spPr>
          <a:xfrm>
            <a:off x="539552" y="989885"/>
            <a:ext cx="8352928" cy="56794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A78A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/>
              <a:buChar char="•"/>
              <a:defRPr b="0" i="1" sz="14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8595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2" type="sldNum"/>
          </p:nvPr>
        </p:nvSpPr>
        <p:spPr>
          <a:xfrm>
            <a:off x="8604448" y="0"/>
            <a:ext cx="5395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mailto:simon.grimal@mfi.fr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ites.google.com/mfi.fr/formationcips/accuei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323528" y="2996952"/>
            <a:ext cx="7973516" cy="9315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Formation CIPS</a:t>
            </a:r>
            <a:endParaRPr/>
          </a:p>
        </p:txBody>
      </p:sp>
      <p:sp>
        <p:nvSpPr>
          <p:cNvPr id="65" name="Google Shape;65;p1"/>
          <p:cNvSpPr txBox="1"/>
          <p:nvPr>
            <p:ph idx="1" type="body"/>
          </p:nvPr>
        </p:nvSpPr>
        <p:spPr>
          <a:xfrm>
            <a:off x="4524374" y="1352550"/>
            <a:ext cx="4536000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66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/>
              <a:t>Simon GRIMAL, Solution Integration Engineer</a:t>
            </a:r>
            <a:endParaRPr/>
          </a:p>
        </p:txBody>
      </p:sp>
      <p:sp>
        <p:nvSpPr>
          <p:cNvPr id="66" name="Google Shape;66;p1"/>
          <p:cNvSpPr txBox="1"/>
          <p:nvPr>
            <p:ph idx="2" type="body"/>
          </p:nvPr>
        </p:nvSpPr>
        <p:spPr>
          <a:xfrm>
            <a:off x="4524375" y="1652587"/>
            <a:ext cx="4536000" cy="371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66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ABDA"/>
              </a:buClr>
              <a:buSzPts val="1600"/>
              <a:buFont typeface="Arial"/>
              <a:buNone/>
            </a:pPr>
            <a:r>
              <a:rPr lang="en-US"/>
              <a:t>Toulouse, Decembre 2024</a:t>
            </a:r>
            <a:endParaRPr/>
          </a:p>
        </p:txBody>
      </p:sp>
      <p:sp>
        <p:nvSpPr>
          <p:cNvPr id="67" name="Google Shape;67;p1"/>
          <p:cNvSpPr txBox="1"/>
          <p:nvPr>
            <p:ph idx="3" type="body"/>
          </p:nvPr>
        </p:nvSpPr>
        <p:spPr>
          <a:xfrm>
            <a:off x="323528" y="4000500"/>
            <a:ext cx="7974013" cy="436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ABDA"/>
              </a:buClr>
              <a:buSzPts val="2400"/>
              <a:buFont typeface="Arial"/>
              <a:buNone/>
            </a:pPr>
            <a:r>
              <a:rPr lang="en-US"/>
              <a:t>Partie 00 - Introduction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 txBox="1"/>
          <p:nvPr>
            <p:ph type="title"/>
          </p:nvPr>
        </p:nvSpPr>
        <p:spPr>
          <a:xfrm>
            <a:off x="1043608" y="-1"/>
            <a:ext cx="756084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</a:pPr>
            <a:r>
              <a:rPr lang="en-US"/>
              <a:t>Agenda – </a:t>
            </a:r>
            <a:r>
              <a:rPr lang="en-US">
                <a:solidFill>
                  <a:srgbClr val="2A78AA"/>
                </a:solidFill>
              </a:rPr>
              <a:t>Emploi du temps</a:t>
            </a:r>
            <a:endParaRPr sz="1400"/>
          </a:p>
        </p:txBody>
      </p:sp>
      <p:sp>
        <p:nvSpPr>
          <p:cNvPr id="124" name="Google Shape;124;p10"/>
          <p:cNvSpPr txBox="1"/>
          <p:nvPr>
            <p:ph idx="1" type="body"/>
          </p:nvPr>
        </p:nvSpPr>
        <p:spPr>
          <a:xfrm>
            <a:off x="539750" y="980728"/>
            <a:ext cx="8352730" cy="568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66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Char char="•"/>
            </a:pPr>
            <a:r>
              <a:rPr lang="en-US"/>
              <a:t>Semaine du 2 au 6 décembre 2024</a:t>
            </a:r>
            <a:endParaRPr/>
          </a:p>
        </p:txBody>
      </p:sp>
      <p:graphicFrame>
        <p:nvGraphicFramePr>
          <p:cNvPr id="125" name="Google Shape;125;p10"/>
          <p:cNvGraphicFramePr/>
          <p:nvPr/>
        </p:nvGraphicFramePr>
        <p:xfrm>
          <a:off x="467544" y="1916833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{E89F5F7C-7A29-48B7-9392-625212EC9B27}</a:tableStyleId>
              </a:tblPr>
              <a:tblGrid>
                <a:gridCol w="1409800"/>
                <a:gridCol w="1413450"/>
                <a:gridCol w="194675"/>
                <a:gridCol w="1284700"/>
                <a:gridCol w="257475"/>
                <a:gridCol w="3720825"/>
              </a:tblGrid>
              <a:tr h="411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 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Matin (3h)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 hMerge="1"/>
                <a:tc hMerge="1"/>
                <a:tc rowSpan="6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 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Après-midi (3 h)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84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Jour 1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Accueil</a:t>
                      </a:r>
                      <a:endParaRPr sz="10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Formalités</a:t>
                      </a:r>
                      <a:endParaRPr sz="10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Présentation de la formation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Introduction</a:t>
                      </a:r>
                      <a:endParaRPr sz="10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Rappel du contexte</a:t>
                      </a:r>
                      <a:endParaRPr sz="10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Présentation système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 h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CIPS SOLUTION OVERVIEW</a:t>
                      </a:r>
                      <a:endParaRPr sz="10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Le rôle du CIPS dans le projet VIGICLIMM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103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Jour 2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Data Center</a:t>
                      </a:r>
                      <a:endParaRPr sz="10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Suite &amp; Rappels 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CIPS Data Storage</a:t>
                      </a:r>
                      <a:endParaRPr sz="10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Principe général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 h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CIPS Data Storage</a:t>
                      </a:r>
                      <a:endParaRPr sz="10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Logique de fonctionnement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754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Jour 3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CIPS Data Storage</a:t>
                      </a:r>
                      <a:endParaRPr sz="10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Logique de fonctionnement (suite) 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 hMerge="1"/>
                <a:tc h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CIPS Laboratory</a:t>
                      </a:r>
                      <a:endParaRPr sz="10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Environnement de R&amp;D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754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Jour 4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CIPS Task Center</a:t>
                      </a:r>
                      <a:endParaRPr sz="10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Moteur de données, généralités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Logique de fonctionnement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 hMerge="1"/>
                <a:tc hMerge="1"/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CIPS Task Center</a:t>
                      </a:r>
                      <a:endParaRPr sz="10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Logique de fonctionnement (suite)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Exemples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  <a:tr h="801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Jour 5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CIPS Data Engine</a:t>
                      </a:r>
                      <a:endParaRPr sz="10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Imbrication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Résumé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Restitution</a:t>
                      </a:r>
                      <a:endParaRPr sz="1000" u="none" cap="none" strike="noStrike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Evaluation, conclusions, cérémonie de clôture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 txBox="1"/>
          <p:nvPr>
            <p:ph type="title"/>
          </p:nvPr>
        </p:nvSpPr>
        <p:spPr>
          <a:xfrm>
            <a:off x="2195736" y="1696219"/>
            <a:ext cx="6408712" cy="13007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800"/>
              <a:buFont typeface="Arial"/>
              <a:buNone/>
            </a:pPr>
            <a:r>
              <a:rPr lang="en-US"/>
              <a:t>Formation</a:t>
            </a:r>
            <a:endParaRPr/>
          </a:p>
        </p:txBody>
      </p:sp>
      <p:sp>
        <p:nvSpPr>
          <p:cNvPr id="131" name="Google Shape;131;p11"/>
          <p:cNvSpPr txBox="1"/>
          <p:nvPr>
            <p:ph idx="1" type="body"/>
          </p:nvPr>
        </p:nvSpPr>
        <p:spPr>
          <a:xfrm>
            <a:off x="2915816" y="3219161"/>
            <a:ext cx="5976664" cy="2688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79AB"/>
              </a:buClr>
              <a:buSzPts val="2600"/>
              <a:buFont typeface="Arial"/>
              <a:buChar char="•"/>
            </a:pPr>
            <a:r>
              <a:rPr lang="en-US">
                <a:solidFill>
                  <a:srgbClr val="2879AB"/>
                </a:solidFill>
              </a:rPr>
              <a:t>Objectifs</a:t>
            </a:r>
            <a:endParaRPr/>
          </a:p>
          <a:p>
            <a:pPr indent="-1206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 txBox="1"/>
          <p:nvPr>
            <p:ph type="title"/>
          </p:nvPr>
        </p:nvSpPr>
        <p:spPr>
          <a:xfrm>
            <a:off x="1043608" y="-1"/>
            <a:ext cx="756084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</a:pPr>
            <a:r>
              <a:rPr lang="en-US"/>
              <a:t>Formation - </a:t>
            </a:r>
            <a:r>
              <a:rPr lang="en-US">
                <a:solidFill>
                  <a:srgbClr val="2879AB"/>
                </a:solidFill>
              </a:rPr>
              <a:t>Objectifs</a:t>
            </a:r>
            <a:endParaRPr sz="1400"/>
          </a:p>
        </p:txBody>
      </p:sp>
      <p:sp>
        <p:nvSpPr>
          <p:cNvPr id="137" name="Google Shape;137;p12"/>
          <p:cNvSpPr txBox="1"/>
          <p:nvPr>
            <p:ph idx="1" type="body"/>
          </p:nvPr>
        </p:nvSpPr>
        <p:spPr>
          <a:xfrm>
            <a:off x="539750" y="980728"/>
            <a:ext cx="8352730" cy="568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39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Char char="•"/>
            </a:pPr>
            <a:r>
              <a:rPr lang="en-US"/>
              <a:t>Solution CIPS 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Comprendre le </a:t>
            </a:r>
            <a:r>
              <a:rPr lang="en-US"/>
              <a:t>rôle</a:t>
            </a:r>
            <a:r>
              <a:rPr lang="en-US"/>
              <a:t> de la solution CIPS dans son ensemble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Comprendre la flux de données dans les modules CIPS </a:t>
            </a:r>
            <a:endParaRPr/>
          </a:p>
          <a:p>
            <a:pPr indent="-139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Char char="•"/>
            </a:pPr>
            <a:r>
              <a:rPr lang="en-US"/>
              <a:t>Utilisation des modules CIPS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Comprendre le </a:t>
            </a:r>
            <a:r>
              <a:rPr lang="en-US"/>
              <a:t>rôle</a:t>
            </a:r>
            <a:r>
              <a:rPr lang="en-US"/>
              <a:t> de chaque modules de la solution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Apprendre à utiliser les différents interfaces graphiques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Commencer à apprendre à manager les modules  </a:t>
            </a:r>
            <a:endParaRPr/>
          </a:p>
          <a:p>
            <a:pPr indent="-139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Char char="•"/>
            </a:pPr>
            <a:r>
              <a:rPr lang="en-US"/>
              <a:t>Administration des modules CIPS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Savoir </a:t>
            </a:r>
            <a:r>
              <a:rPr lang="en-US"/>
              <a:t>configurer</a:t>
            </a:r>
            <a:r>
              <a:rPr lang="en-US"/>
              <a:t> les modules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Savoir monitorer la solution et les modules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Apprendre à diagnostiquer les problèmes</a:t>
            </a:r>
            <a:endParaRPr/>
          </a:p>
          <a:p>
            <a:pPr indent="-139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3938587" y="2654300"/>
            <a:ext cx="4834051" cy="3078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</a:pPr>
            <a:r>
              <a:rPr lang="en-US"/>
              <a:t>Merci pour votre attention!</a:t>
            </a:r>
            <a:br>
              <a:rPr lang="en-US"/>
            </a:br>
            <a:endParaRPr sz="600"/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2339280" y="725407"/>
            <a:ext cx="6553200" cy="5433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800"/>
              <a:buFont typeface="Arial"/>
              <a:buNone/>
            </a:pPr>
            <a:r>
              <a:rPr lang="en-US"/>
              <a:t>SOMMAIRE</a:t>
            </a:r>
            <a:endParaRPr/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2339280" y="1962150"/>
            <a:ext cx="6553200" cy="393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200"/>
              <a:buFont typeface="Arial"/>
              <a:buAutoNum type="arabicPeriod"/>
            </a:pPr>
            <a:r>
              <a:rPr lang="en-US"/>
              <a:t>Formateurs et stagiaires</a:t>
            </a:r>
            <a:endParaRPr/>
          </a:p>
          <a:p>
            <a:pPr indent="-266700" lvl="1" marL="71913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Char char="•"/>
            </a:pPr>
            <a:r>
              <a:rPr lang="en-US"/>
              <a:t>Formateurs</a:t>
            </a:r>
            <a:endParaRPr/>
          </a:p>
          <a:p>
            <a:pPr indent="-266700" lvl="1" marL="71913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Char char="•"/>
            </a:pPr>
            <a:r>
              <a:rPr lang="en-US"/>
              <a:t>Stagiaires</a:t>
            </a:r>
            <a:endParaRPr/>
          </a:p>
          <a:p>
            <a:pPr indent="-152400" lvl="1" marL="71913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200"/>
              <a:buFont typeface="Arial"/>
              <a:buAutoNum type="arabicPeriod"/>
            </a:pPr>
            <a:r>
              <a:rPr lang="en-US"/>
              <a:t>Agenda</a:t>
            </a:r>
            <a:endParaRPr/>
          </a:p>
          <a:p>
            <a:pPr indent="-266700" lvl="1" marL="71913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Char char="•"/>
            </a:pPr>
            <a:r>
              <a:rPr lang="en-US"/>
              <a:t>Organisation</a:t>
            </a:r>
            <a:endParaRPr/>
          </a:p>
          <a:p>
            <a:pPr indent="-266700" lvl="1" marL="71913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Char char="•"/>
            </a:pPr>
            <a:r>
              <a:rPr lang="en-US"/>
              <a:t>Emploi du temps</a:t>
            </a:r>
            <a:endParaRPr/>
          </a:p>
          <a:p>
            <a:pPr indent="-152400" lvl="1" marL="719138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None/>
            </a:pPr>
            <a:r>
              <a:t/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200"/>
              <a:buFont typeface="Arial"/>
              <a:buAutoNum type="arabicPeriod"/>
            </a:pPr>
            <a:r>
              <a:rPr lang="en-US"/>
              <a:t>Formation</a:t>
            </a:r>
            <a:endParaRPr/>
          </a:p>
          <a:p>
            <a:pPr indent="-266700" lvl="1" marL="719137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Char char="•"/>
            </a:pPr>
            <a:r>
              <a:rPr lang="en-US"/>
              <a:t>Objectifs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2195736" y="1696219"/>
            <a:ext cx="6408712" cy="13007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800"/>
              <a:buFont typeface="Arial"/>
              <a:buNone/>
            </a:pPr>
            <a:r>
              <a:rPr lang="en-US"/>
              <a:t>Formateurs et stagiaires</a:t>
            </a:r>
            <a:endParaRPr/>
          </a:p>
        </p:txBody>
      </p:sp>
      <p:sp>
        <p:nvSpPr>
          <p:cNvPr id="79" name="Google Shape;79;p3"/>
          <p:cNvSpPr txBox="1"/>
          <p:nvPr>
            <p:ph idx="1" type="body"/>
          </p:nvPr>
        </p:nvSpPr>
        <p:spPr>
          <a:xfrm>
            <a:off x="2915816" y="3219161"/>
            <a:ext cx="5976664" cy="2688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78AA"/>
              </a:buClr>
              <a:buSzPts val="2600"/>
              <a:buFont typeface="Arial"/>
              <a:buChar char="•"/>
            </a:pPr>
            <a:r>
              <a:rPr lang="en-US"/>
              <a:t>Formateurs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6D8F1"/>
              </a:buClr>
              <a:buSzPts val="2600"/>
              <a:buFont typeface="Arial"/>
              <a:buChar char="•"/>
            </a:pPr>
            <a:r>
              <a:rPr lang="en-US">
                <a:solidFill>
                  <a:srgbClr val="C6D8F1"/>
                </a:solidFill>
              </a:rPr>
              <a:t>Stagiaires</a:t>
            </a:r>
            <a:endParaRPr/>
          </a:p>
          <a:p>
            <a:pPr indent="-1206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>
            <p:ph type="title"/>
          </p:nvPr>
        </p:nvSpPr>
        <p:spPr>
          <a:xfrm>
            <a:off x="1043608" y="-1"/>
            <a:ext cx="756084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</a:pPr>
            <a:r>
              <a:rPr lang="en-US"/>
              <a:t>Formateurs et stagiaires - </a:t>
            </a:r>
            <a:r>
              <a:rPr lang="en-US">
                <a:solidFill>
                  <a:srgbClr val="2A78AA"/>
                </a:solidFill>
              </a:rPr>
              <a:t>Formateurs</a:t>
            </a:r>
            <a:endParaRPr sz="1400">
              <a:solidFill>
                <a:srgbClr val="2A78AA"/>
              </a:solidFill>
            </a:endParaRPr>
          </a:p>
        </p:txBody>
      </p:sp>
      <p:sp>
        <p:nvSpPr>
          <p:cNvPr id="85" name="Google Shape;85;p4"/>
          <p:cNvSpPr txBox="1"/>
          <p:nvPr>
            <p:ph idx="1" type="body"/>
          </p:nvPr>
        </p:nvSpPr>
        <p:spPr>
          <a:xfrm>
            <a:off x="539750" y="980728"/>
            <a:ext cx="8352730" cy="568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66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Char char="•"/>
            </a:pPr>
            <a:r>
              <a:rPr lang="en-US"/>
              <a:t>Qui sommes nous?</a:t>
            </a:r>
            <a:endParaRPr/>
          </a:p>
          <a:p>
            <a:pPr indent="-139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Char char="•"/>
            </a:pPr>
            <a:r>
              <a:rPr lang="en-US"/>
              <a:t>Xavier Perrot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CIPS Product owner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(and CLISYS product owner)</a:t>
            </a:r>
            <a:endParaRPr/>
          </a:p>
          <a:p>
            <a:pPr indent="-139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139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139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Char char="•"/>
            </a:pPr>
            <a:r>
              <a:rPr lang="en-US"/>
              <a:t>Simon Grimal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Solution Integration Engineer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CIPS project engineer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simon.grimal@mfi.fr</a:t>
            </a:r>
            <a:r>
              <a:rPr lang="en-US"/>
              <a:t> </a:t>
            </a:r>
            <a:endParaRPr/>
          </a:p>
        </p:txBody>
      </p:sp>
      <p:pic>
        <p:nvPicPr>
          <p:cNvPr id="86" name="Google Shape;8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24128" y="1395819"/>
            <a:ext cx="1493334" cy="2035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24128" y="3846308"/>
            <a:ext cx="1493334" cy="2029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title"/>
          </p:nvPr>
        </p:nvSpPr>
        <p:spPr>
          <a:xfrm>
            <a:off x="2195736" y="1696219"/>
            <a:ext cx="6408712" cy="13007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800"/>
              <a:buFont typeface="Arial"/>
              <a:buNone/>
            </a:pPr>
            <a:r>
              <a:rPr lang="en-US"/>
              <a:t>Formateurs et stagiaires</a:t>
            </a:r>
            <a:endParaRPr/>
          </a:p>
        </p:txBody>
      </p:sp>
      <p:sp>
        <p:nvSpPr>
          <p:cNvPr id="93" name="Google Shape;93;p5"/>
          <p:cNvSpPr txBox="1"/>
          <p:nvPr>
            <p:ph idx="1" type="body"/>
          </p:nvPr>
        </p:nvSpPr>
        <p:spPr>
          <a:xfrm>
            <a:off x="2915816" y="3219161"/>
            <a:ext cx="5976664" cy="2688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8F1"/>
              </a:buClr>
              <a:buSzPts val="2600"/>
              <a:buFont typeface="Arial"/>
              <a:buChar char="•"/>
            </a:pPr>
            <a:r>
              <a:rPr lang="en-US">
                <a:solidFill>
                  <a:srgbClr val="C6D8F1"/>
                </a:solidFill>
              </a:rPr>
              <a:t>Formateurs</a:t>
            </a:r>
            <a:endParaRPr>
              <a:solidFill>
                <a:srgbClr val="C6D8F1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2600"/>
              <a:buFont typeface="Arial"/>
              <a:buChar char="•"/>
            </a:pPr>
            <a:r>
              <a:rPr lang="en-US"/>
              <a:t>Stagiaires – Rôles et attentes</a:t>
            </a:r>
            <a:endParaRPr/>
          </a:p>
          <a:p>
            <a:pPr indent="-1206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>
            <p:ph type="title"/>
          </p:nvPr>
        </p:nvSpPr>
        <p:spPr>
          <a:xfrm>
            <a:off x="1043608" y="-1"/>
            <a:ext cx="756084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</a:pPr>
            <a:r>
              <a:rPr lang="en-US"/>
              <a:t>Formateurs et stagiaires - </a:t>
            </a:r>
            <a:r>
              <a:rPr lang="en-US">
                <a:solidFill>
                  <a:srgbClr val="2A78AA"/>
                </a:solidFill>
              </a:rPr>
              <a:t>Stagiaires</a:t>
            </a:r>
            <a:endParaRPr sz="1400"/>
          </a:p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539750" y="980728"/>
            <a:ext cx="8352730" cy="568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66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Char char="•"/>
            </a:pPr>
            <a:r>
              <a:rPr lang="en-US"/>
              <a:t>Qui êtes vous?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Présentez vous</a:t>
            </a:r>
            <a:endParaRPr/>
          </a:p>
          <a:p>
            <a:pPr indent="-2667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</a:pPr>
            <a:r>
              <a:rPr lang="en-US"/>
              <a:t>Nom</a:t>
            </a:r>
            <a:endParaRPr/>
          </a:p>
          <a:p>
            <a:pPr indent="-2667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</a:pPr>
            <a:r>
              <a:rPr lang="en-US"/>
              <a:t>Rôle et position</a:t>
            </a:r>
            <a:endParaRPr/>
          </a:p>
          <a:p>
            <a:pPr indent="-2667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</a:pPr>
            <a:r>
              <a:rPr lang="en-US"/>
              <a:t>Vos attentes pour cette formation</a:t>
            </a:r>
            <a:endParaRPr/>
          </a:p>
          <a:p>
            <a:pPr indent="-2667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</a:pPr>
            <a:r>
              <a:rPr lang="en-US"/>
              <a:t>Tout ce que vous souhaiteriez ajouter !</a:t>
            </a:r>
            <a:endParaRPr/>
          </a:p>
        </p:txBody>
      </p:sp>
      <p:graphicFrame>
        <p:nvGraphicFramePr>
          <p:cNvPr id="100" name="Google Shape;100;p6"/>
          <p:cNvGraphicFramePr/>
          <p:nvPr/>
        </p:nvGraphicFramePr>
        <p:xfrm>
          <a:off x="281025" y="320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{9BD1E687-4ABE-45AD-9434-BB7CC44D56DF}</a:tableStyleId>
              </a:tblPr>
              <a:tblGrid>
                <a:gridCol w="1161125"/>
                <a:gridCol w="1580975"/>
                <a:gridCol w="2832925"/>
                <a:gridCol w="2946675"/>
              </a:tblGrid>
              <a:tr h="45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NOM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Prenom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Rôle/Position/Poste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Commentaires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5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KOUACOU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Adou Kouassi Dore Bérenger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Service Banque de données - climato - modélisation</a:t>
                      </a:r>
                      <a:br>
                        <a:rPr lang="en-US"/>
                      </a:br>
                      <a:r>
                        <a:rPr lang="en-US"/>
                        <a:t>Référant </a:t>
                      </a:r>
                      <a:r>
                        <a:rPr lang="en-US"/>
                        <a:t>acquisition</a:t>
                      </a:r>
                      <a:r>
                        <a:rPr lang="en-US"/>
                        <a:t> archivage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Appétances linux, python OK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DIABATE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Mamadou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DSI - Admin du systeme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Linux - python OK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AMIAN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Tanoh Leandre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Climato - Prévi climoto + stats climato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Python Linux Start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KANGA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Brou Isidore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Chef services Etudes Météo </a:t>
                      </a:r>
                      <a:br>
                        <a:rPr lang="en-US"/>
                      </a:br>
                      <a:r>
                        <a:rPr lang="en-US"/>
                        <a:t>Admin Clidata</a:t>
                      </a:r>
                      <a:br>
                        <a:rPr lang="en-US"/>
                      </a:br>
                      <a:r>
                        <a:rPr lang="en-US"/>
                        <a:t>Référant climato Agro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Linux  start</a:t>
                      </a:r>
                      <a:br>
                        <a:rPr lang="en-US"/>
                      </a:br>
                      <a:r>
                        <a:rPr lang="en-US"/>
                        <a:t>Python start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/>
          <p:nvPr>
            <p:ph type="title"/>
          </p:nvPr>
        </p:nvSpPr>
        <p:spPr>
          <a:xfrm>
            <a:off x="2195736" y="1696219"/>
            <a:ext cx="6408712" cy="13007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800"/>
              <a:buFont typeface="Arial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2915816" y="3219161"/>
            <a:ext cx="5976664" cy="2688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79AB"/>
              </a:buClr>
              <a:buSzPts val="2600"/>
              <a:buFont typeface="Arial"/>
              <a:buChar char="•"/>
            </a:pPr>
            <a:r>
              <a:rPr lang="en-US">
                <a:solidFill>
                  <a:srgbClr val="2879AB"/>
                </a:solidFill>
              </a:rPr>
              <a:t>Organisation</a:t>
            </a:r>
            <a:endParaRPr>
              <a:solidFill>
                <a:srgbClr val="2879AB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6D8F1"/>
              </a:buClr>
              <a:buSzPts val="2600"/>
              <a:buFont typeface="Arial"/>
              <a:buChar char="•"/>
            </a:pPr>
            <a:r>
              <a:rPr lang="en-US">
                <a:solidFill>
                  <a:srgbClr val="C6D8F1"/>
                </a:solidFill>
              </a:rPr>
              <a:t>Emploi du temps</a:t>
            </a:r>
            <a:endParaRPr/>
          </a:p>
          <a:p>
            <a:pPr indent="-1206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/>
          <p:nvPr>
            <p:ph type="title"/>
          </p:nvPr>
        </p:nvSpPr>
        <p:spPr>
          <a:xfrm>
            <a:off x="1043608" y="-1"/>
            <a:ext cx="7560840" cy="7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Arial"/>
              <a:buNone/>
            </a:pPr>
            <a:r>
              <a:rPr lang="en-US"/>
              <a:t>Agenda - </a:t>
            </a:r>
            <a:r>
              <a:rPr lang="en-US">
                <a:solidFill>
                  <a:srgbClr val="2A78AA"/>
                </a:solidFill>
              </a:rPr>
              <a:t>Organisation</a:t>
            </a:r>
            <a:endParaRPr sz="1400"/>
          </a:p>
        </p:txBody>
      </p:sp>
      <p:sp>
        <p:nvSpPr>
          <p:cNvPr id="112" name="Google Shape;112;p8"/>
          <p:cNvSpPr txBox="1"/>
          <p:nvPr>
            <p:ph idx="1" type="body"/>
          </p:nvPr>
        </p:nvSpPr>
        <p:spPr>
          <a:xfrm>
            <a:off x="539750" y="980728"/>
            <a:ext cx="8352730" cy="5688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6670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Char char="•"/>
            </a:pPr>
            <a:r>
              <a:rPr lang="en-US"/>
              <a:t>Web site du training</a:t>
            </a:r>
            <a:endParaRPr/>
          </a:p>
          <a:p>
            <a:pPr indent="-2667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https://sites.google.com/mfi.fr/formationcips/accueil</a:t>
            </a:r>
            <a:r>
              <a:rPr lang="en-US" sz="1800">
                <a:solidFill>
                  <a:srgbClr val="2A78AA"/>
                </a:solidFill>
              </a:rPr>
              <a:t> </a:t>
            </a:r>
            <a:endParaRPr/>
          </a:p>
          <a:p>
            <a:pPr indent="-1651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Char char="•"/>
            </a:pPr>
            <a:r>
              <a:rPr lang="en-US"/>
              <a:t>1 semaine de formation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Lundi au vendredi</a:t>
            </a:r>
            <a:endParaRPr/>
          </a:p>
          <a:p>
            <a:pPr indent="-139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  <a:p>
            <a:pPr indent="-266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Char char="•"/>
            </a:pPr>
            <a:r>
              <a:rPr lang="en-US"/>
              <a:t>Proposition d’organisation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Session du matin</a:t>
            </a:r>
            <a:endParaRPr/>
          </a:p>
          <a:p>
            <a:pPr indent="-2667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</a:pPr>
            <a:r>
              <a:rPr lang="en-US"/>
              <a:t>9:00 to 12:00</a:t>
            </a:r>
            <a:endParaRPr/>
          </a:p>
          <a:p>
            <a:pPr indent="-2667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</a:pPr>
            <a:r>
              <a:rPr lang="en-US"/>
              <a:t>Break 10:30 to 10:45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Pause repas 12:00 to 13:30</a:t>
            </a:r>
            <a:endParaRPr/>
          </a:p>
          <a:p>
            <a:pPr indent="-266400" lvl="1" marL="532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1800"/>
              <a:buFont typeface="Arial"/>
              <a:buChar char="•"/>
            </a:pPr>
            <a:r>
              <a:rPr lang="en-US"/>
              <a:t>Session de l’après midi</a:t>
            </a:r>
            <a:endParaRPr/>
          </a:p>
          <a:p>
            <a:pPr indent="-2667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</a:pPr>
            <a:r>
              <a:rPr lang="en-US"/>
              <a:t>13:30 to 16:30</a:t>
            </a:r>
            <a:endParaRPr/>
          </a:p>
          <a:p>
            <a:pPr indent="-266700" lvl="2" marL="799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Arial"/>
              <a:buChar char="•"/>
            </a:pPr>
            <a:r>
              <a:rPr lang="en-US"/>
              <a:t>Break 15:00 to 15:15</a:t>
            </a:r>
            <a:endParaRPr/>
          </a:p>
          <a:p>
            <a:pPr indent="-139700" lvl="0" marL="2667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8595B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>
            <p:ph type="title"/>
          </p:nvPr>
        </p:nvSpPr>
        <p:spPr>
          <a:xfrm>
            <a:off x="2195736" y="1696219"/>
            <a:ext cx="6408712" cy="13007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800"/>
              <a:buFont typeface="Arial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8" name="Google Shape;118;p9"/>
          <p:cNvSpPr txBox="1"/>
          <p:nvPr>
            <p:ph idx="1" type="body"/>
          </p:nvPr>
        </p:nvSpPr>
        <p:spPr>
          <a:xfrm>
            <a:off x="2915816" y="3219161"/>
            <a:ext cx="5976664" cy="2688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8F1"/>
              </a:buClr>
              <a:buSzPts val="2600"/>
              <a:buFont typeface="Arial"/>
              <a:buChar char="•"/>
            </a:pPr>
            <a:r>
              <a:rPr lang="en-US">
                <a:solidFill>
                  <a:srgbClr val="C6D8F1"/>
                </a:solidFill>
              </a:rPr>
              <a:t>Organisation</a:t>
            </a:r>
            <a:endParaRPr>
              <a:solidFill>
                <a:srgbClr val="C6D8F1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2600"/>
              <a:buFont typeface="Arial"/>
              <a:buChar char="•"/>
            </a:pPr>
            <a:r>
              <a:rPr lang="en-US"/>
              <a:t>Emploi du temps</a:t>
            </a:r>
            <a:endParaRPr/>
          </a:p>
          <a:p>
            <a:pPr indent="-120650" lvl="0" marL="2857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A78AA"/>
              </a:buClr>
              <a:buSzPts val="26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20160216 Présentation Powerpoint MFI">
  <a:themeElements>
    <a:clrScheme name="MFI">
      <a:dk1>
        <a:srgbClr val="333333"/>
      </a:dk1>
      <a:lt1>
        <a:srgbClr val="FFFFFF"/>
      </a:lt1>
      <a:dk2>
        <a:srgbClr val="58595B"/>
      </a:dk2>
      <a:lt2>
        <a:srgbClr val="ECE8E1"/>
      </a:lt2>
      <a:accent1>
        <a:srgbClr val="76ABDA"/>
      </a:accent1>
      <a:accent2>
        <a:srgbClr val="E29100"/>
      </a:accent2>
      <a:accent3>
        <a:srgbClr val="6A5E4F"/>
      </a:accent3>
      <a:accent4>
        <a:srgbClr val="CA5411"/>
      </a:accent4>
      <a:accent5>
        <a:srgbClr val="2A78AA"/>
      </a:accent5>
      <a:accent6>
        <a:srgbClr val="8EA50D"/>
      </a:accent6>
      <a:hlink>
        <a:srgbClr val="00547D"/>
      </a:hlink>
      <a:folHlink>
        <a:srgbClr val="B8282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usinessContrast">
      <a:dk1>
        <a:srgbClr val="000000"/>
      </a:dk1>
      <a:lt1>
        <a:srgbClr val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2016-03-31T08:37:05Z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TC028952669991</vt:lpwstr>
  </property>
</Properties>
</file>