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797675" cy="9926625"/>
  <p:embeddedFontLst>
    <p:embeddedFont>
      <p:font typeface="Libre Franklin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2880">
          <p15:clr>
            <a:srgbClr val="A4A3A4"/>
          </p15:clr>
        </p15:guide>
        <p15:guide id="9" pos="503">
          <p15:clr>
            <a:srgbClr val="A4A3A4"/>
          </p15:clr>
        </p15:guide>
        <p15:guide id="10" pos="5257">
          <p15:clr>
            <a:srgbClr val="A4A3A4"/>
          </p15:clr>
        </p15:guide>
        <p15:guide id="11" pos="4608">
          <p15:clr>
            <a:srgbClr val="A4A3A4"/>
          </p15:clr>
        </p15:guide>
        <p15:guide id="12" pos="2448">
          <p15:clr>
            <a:srgbClr val="A4A3A4"/>
          </p15:clr>
        </p15:guide>
        <p15:guide id="13" pos="5545">
          <p15:clr>
            <a:srgbClr val="A4A3A4"/>
          </p15:clr>
        </p15:guide>
        <p15:guide id="14" pos="2772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j1ZVVuTKrr/uCyHlrtJgVlQu1a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008" orient="horz"/>
        <p:guide pos="3792" orient="horz"/>
        <p:guide pos="346" orient="horz"/>
        <p:guide pos="1920" orient="horz"/>
        <p:guide pos="3984" orient="horz"/>
        <p:guide pos="1152" orient="horz"/>
        <p:guide pos="2880"/>
        <p:guide pos="503"/>
        <p:guide pos="5257"/>
        <p:guide pos="4608"/>
        <p:guide pos="2448"/>
        <p:guide pos="5545"/>
        <p:guide pos="27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breFranklinMedium-regular.fntdata"/><Relationship Id="rId20" Type="http://schemas.openxmlformats.org/officeDocument/2006/relationships/slide" Target="slides/slide15.xml"/><Relationship Id="rId42" Type="http://schemas.openxmlformats.org/officeDocument/2006/relationships/font" Target="fonts/LibreFranklinMedium-italic.fntdata"/><Relationship Id="rId41" Type="http://schemas.openxmlformats.org/officeDocument/2006/relationships/font" Target="fonts/LibreFranklinMedium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LibreFranklinMedium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Site web&#10;&#10;Description générée automatiquement" id="15" name="Google Shape;1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6"/>
          <p:cNvSpPr txBox="1"/>
          <p:nvPr>
            <p:ph type="ctrTitle"/>
          </p:nvPr>
        </p:nvSpPr>
        <p:spPr>
          <a:xfrm>
            <a:off x="342900" y="3068960"/>
            <a:ext cx="7973516" cy="931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body"/>
          </p:nvPr>
        </p:nvSpPr>
        <p:spPr>
          <a:xfrm>
            <a:off x="4524374" y="1352550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2" type="body"/>
          </p:nvPr>
        </p:nvSpPr>
        <p:spPr>
          <a:xfrm>
            <a:off x="4524375" y="1652587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6ABDA"/>
              </a:buClr>
              <a:buSzPts val="1600"/>
              <a:buFont typeface="Arial"/>
              <a:buNone/>
              <a:defRPr sz="1600">
                <a:solidFill>
                  <a:srgbClr val="76ABDA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3" type="body"/>
          </p:nvPr>
        </p:nvSpPr>
        <p:spPr>
          <a:xfrm>
            <a:off x="342900" y="4000500"/>
            <a:ext cx="7974013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6ABDA"/>
              </a:buClr>
              <a:buSzPts val="2400"/>
              <a:buFont typeface="Arial"/>
              <a:buNone/>
              <a:defRPr sz="2400">
                <a:solidFill>
                  <a:srgbClr val="76ABDA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e image contenant cercle, Graphique, logo, symbole&#10;&#10;Description générée automatiquement" id="20" name="Google Shape;2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44624"/>
            <a:ext cx="1217818" cy="121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cercle, Graphique, logo, symbole&#10;&#10;Description générée automatiquement" id="22" name="Google Shape;22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9039" y="62967"/>
            <a:ext cx="576064" cy="57606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7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7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>
                <a:solidFill>
                  <a:srgbClr val="58595B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 showMasterSp="0">
  <p:cSld name="Sommai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8"/>
          <p:cNvSpPr txBox="1"/>
          <p:nvPr>
            <p:ph type="title"/>
          </p:nvPr>
        </p:nvSpPr>
        <p:spPr>
          <a:xfrm>
            <a:off x="2339280" y="725407"/>
            <a:ext cx="6553200" cy="543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  <a:defRPr sz="2800"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2339280" y="1962150"/>
            <a:ext cx="6553200" cy="39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  <a:defRPr sz="2200" cap="none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 cap="none">
                <a:solidFill>
                  <a:srgbClr val="2A78AA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e image contenant cercle, Graphique, logo, symbole&#10;&#10;Description générée automatiquement" id="30" name="Google Shape;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710280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9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  <a:defRPr sz="2800"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  <a:defRPr sz="2600">
                <a:solidFill>
                  <a:srgbClr val="2A78A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500"/>
              <a:buFont typeface="Arial"/>
              <a:buNone/>
              <a:defRPr sz="1500">
                <a:solidFill>
                  <a:srgbClr val="8D8D8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350"/>
              <a:buFont typeface="Arial"/>
              <a:buNone/>
              <a:defRPr sz="1350">
                <a:solidFill>
                  <a:srgbClr val="8D8D8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e image contenant cercle, Graphique, logo, symbole&#10;&#10;Description générée automatiquement" id="36" name="Google Shape;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420888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FIN" showMasterSp="0">
  <p:cSld name="Diapositive de FI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diagramme&#10;&#10;Description générée automatiquement" id="38" name="Google Shape;3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3938587" y="2654300"/>
            <a:ext cx="4834051" cy="307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 sz="2400" cap="none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/>
        </p:nvSpPr>
        <p:spPr>
          <a:xfrm>
            <a:off x="3324225" y="6093296"/>
            <a:ext cx="520821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Meteo France International,</a:t>
            </a:r>
            <a:r>
              <a:rPr lang="en-US" sz="17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7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With you for Weather</a:t>
            </a:r>
            <a:endParaRPr i="1" sz="17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 txBox="1"/>
          <p:nvPr/>
        </p:nvSpPr>
        <p:spPr>
          <a:xfrm>
            <a:off x="3324225" y="6474822"/>
            <a:ext cx="52082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info@mfi.fr – www.mfi.fr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 épuré" showMasterSp="0">
  <p:cSld name="Sommaire épuré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1"/>
          <p:cNvSpPr txBox="1"/>
          <p:nvPr>
            <p:ph idx="1" type="body"/>
          </p:nvPr>
        </p:nvSpPr>
        <p:spPr>
          <a:xfrm>
            <a:off x="935596" y="1484784"/>
            <a:ext cx="7272808" cy="442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  <a:defRPr sz="2200" cap="none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 cap="none">
                <a:solidFill>
                  <a:srgbClr val="2A78AA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1"/>
          <p:cNvSpPr txBox="1"/>
          <p:nvPr>
            <p:ph type="title"/>
          </p:nvPr>
        </p:nvSpPr>
        <p:spPr>
          <a:xfrm>
            <a:off x="935596" y="692696"/>
            <a:ext cx="7272808" cy="543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  <a:defRPr sz="2800"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ne image contenant cercle, Graphique, logo, symbole&#10;&#10;Description générée automatiquement" id="46" name="Google Shape;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710280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ésentation Produit">
  <p:cSld name="Présentation Produi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type="title"/>
          </p:nvPr>
        </p:nvSpPr>
        <p:spPr>
          <a:xfrm>
            <a:off x="1043608" y="1"/>
            <a:ext cx="7560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/>
          <p:nvPr/>
        </p:nvSpPr>
        <p:spPr>
          <a:xfrm>
            <a:off x="0" y="1001992"/>
            <a:ext cx="8892478" cy="1116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90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A78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2"/>
          <p:cNvSpPr/>
          <p:nvPr>
            <p:ph idx="2" type="pic"/>
          </p:nvPr>
        </p:nvSpPr>
        <p:spPr>
          <a:xfrm>
            <a:off x="208886" y="1163916"/>
            <a:ext cx="756000" cy="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2"/>
          <p:cNvSpPr/>
          <p:nvPr>
            <p:ph idx="3" type="pic"/>
          </p:nvPr>
        </p:nvSpPr>
        <p:spPr>
          <a:xfrm>
            <a:off x="208886" y="2420888"/>
            <a:ext cx="3918614" cy="286248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2"/>
          <p:cNvSpPr/>
          <p:nvPr>
            <p:ph idx="4" type="pic"/>
          </p:nvPr>
        </p:nvSpPr>
        <p:spPr>
          <a:xfrm>
            <a:off x="4879772" y="2924944"/>
            <a:ext cx="4024107" cy="3933056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42"/>
          <p:cNvSpPr txBox="1"/>
          <p:nvPr>
            <p:ph idx="1" type="body"/>
          </p:nvPr>
        </p:nvSpPr>
        <p:spPr>
          <a:xfrm>
            <a:off x="1110683" y="980728"/>
            <a:ext cx="7776464" cy="444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  <a:defRPr cap="non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" name="Google Shape;54;p42"/>
          <p:cNvCxnSpPr/>
          <p:nvPr/>
        </p:nvCxnSpPr>
        <p:spPr>
          <a:xfrm>
            <a:off x="1116472" y="1425611"/>
            <a:ext cx="7704000" cy="0"/>
          </a:xfrm>
          <a:prstGeom prst="straightConnector1">
            <a:avLst/>
          </a:prstGeom>
          <a:noFill/>
          <a:ln cap="flat" cmpd="sng" w="19050">
            <a:solidFill>
              <a:srgbClr val="2A78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42"/>
          <p:cNvSpPr txBox="1"/>
          <p:nvPr>
            <p:ph idx="5" type="body"/>
          </p:nvPr>
        </p:nvSpPr>
        <p:spPr>
          <a:xfrm>
            <a:off x="1110682" y="1418835"/>
            <a:ext cx="7776465" cy="66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None/>
              <a:defRPr sz="1800" cap="non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6" type="body"/>
          </p:nvPr>
        </p:nvSpPr>
        <p:spPr>
          <a:xfrm>
            <a:off x="209550" y="5283200"/>
            <a:ext cx="3917950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i="1" sz="1400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7" type="body"/>
          </p:nvPr>
        </p:nvSpPr>
        <p:spPr>
          <a:xfrm>
            <a:off x="4869054" y="2420888"/>
            <a:ext cx="4023425" cy="469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i="1" sz="1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e image contenant cercle, Graphique, logo, symbole&#10;&#10;Description générée automatiquement" id="59" name="Google Shape;5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9039" y="62967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5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5"/>
          <p:cNvSpPr txBox="1"/>
          <p:nvPr>
            <p:ph idx="1" type="body"/>
          </p:nvPr>
        </p:nvSpPr>
        <p:spPr>
          <a:xfrm>
            <a:off x="539552" y="989885"/>
            <a:ext cx="8352928" cy="5679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upyter.org/hu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cefcin01.sodexam.cin:8080/cips_prod/#/" TargetMode="External"/><Relationship Id="rId4" Type="http://schemas.openxmlformats.org/officeDocument/2006/relationships/hyperlink" Target="https://labcin01.sodexam.cin/hub/login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marketplace.visualstudio.com/items?itemName=ms-vscode-remote.vscode-remote-extensionpack" TargetMode="External"/><Relationship Id="rId4" Type="http://schemas.openxmlformats.org/officeDocument/2006/relationships/hyperlink" Target="https://marketplace.visualstudio.com/items?itemName=ms-python.python" TargetMode="External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23528" y="2996952"/>
            <a:ext cx="7973516" cy="931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Formation CIPS</a:t>
            </a:r>
            <a:endParaRPr/>
          </a:p>
        </p:txBody>
      </p:sp>
      <p:sp>
        <p:nvSpPr>
          <p:cNvPr id="65" name="Google Shape;65;p1"/>
          <p:cNvSpPr txBox="1"/>
          <p:nvPr>
            <p:ph idx="1" type="body"/>
          </p:nvPr>
        </p:nvSpPr>
        <p:spPr>
          <a:xfrm>
            <a:off x="4524374" y="1352550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Simon GRIMAL, Solution Integration Engineer</a:t>
            </a:r>
            <a:endParaRPr/>
          </a:p>
        </p:txBody>
      </p:sp>
      <p:sp>
        <p:nvSpPr>
          <p:cNvPr id="66" name="Google Shape;66;p1"/>
          <p:cNvSpPr txBox="1"/>
          <p:nvPr>
            <p:ph idx="2" type="body"/>
          </p:nvPr>
        </p:nvSpPr>
        <p:spPr>
          <a:xfrm>
            <a:off x="4524375" y="1652587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BDA"/>
              </a:buClr>
              <a:buSzPts val="1600"/>
              <a:buFont typeface="Arial"/>
              <a:buNone/>
            </a:pPr>
            <a:r>
              <a:rPr lang="en-US"/>
              <a:t>Toulouse, décembre 2024</a:t>
            </a:r>
            <a:endParaRPr/>
          </a:p>
        </p:txBody>
      </p:sp>
      <p:sp>
        <p:nvSpPr>
          <p:cNvPr id="67" name="Google Shape;67;p1"/>
          <p:cNvSpPr txBox="1"/>
          <p:nvPr>
            <p:ph idx="3" type="body"/>
          </p:nvPr>
        </p:nvSpPr>
        <p:spPr>
          <a:xfrm>
            <a:off x="323528" y="4000500"/>
            <a:ext cx="7974013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BDA"/>
              </a:buClr>
              <a:buSzPts val="2400"/>
              <a:buFont typeface="Arial"/>
              <a:buNone/>
            </a:pPr>
            <a:r>
              <a:rPr lang="en-US"/>
              <a:t>Partie 05 - CIPS-LAB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Qui ?</a:t>
            </a:r>
            <a:endParaRPr sz="1400"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2A78AA"/>
                </a:solidFill>
              </a:rPr>
              <a:t>Qui utilise le CIPS-LAB 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539750" y="2727324"/>
            <a:ext cx="8505130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Des êtres humains, pas des systèmes tiers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A78AA"/>
                </a:solidFill>
              </a:rPr>
              <a:t>Data Scientist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Climatologues 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Météorologues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Chercheurs ayant des </a:t>
            </a: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compétences en codage</a:t>
            </a:r>
            <a:endParaRPr b="0" i="0" sz="1600" u="none" cap="none" strike="noStrike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Développeurs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Développeurs </a:t>
            </a: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Développeur de </a:t>
            </a: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tâches CIPS-TC</a:t>
            </a:r>
            <a:endParaRPr/>
          </a:p>
        </p:txBody>
      </p:sp>
      <p:pic>
        <p:nvPicPr>
          <p:cNvPr descr="Une image contenant cercle, Graphique, logo, symbole&#10;&#10;Description générée automatiquement"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272" y="1412776"/>
            <a:ext cx="1154602" cy="11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Présentation générale</a:t>
            </a:r>
            <a:endParaRPr/>
          </a:p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Qu'est-ce que c'est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Pourquoi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Comment ?</a:t>
            </a:r>
            <a:endParaRPr/>
          </a:p>
          <a:p>
            <a:pPr indent="-1206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Comment ?</a:t>
            </a:r>
            <a:endParaRPr sz="1400"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Le CIPS-LAB est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JupyterHub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Logiciels libres COTS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Authentification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Interface web pour Notebooks, console, scripts, ...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Convivialité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CIPS-LAB est intégré dans la solution CIPS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Environnements Python préconfigurés avec les bibliothèques CIPS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Connecté aux archives du CIPS-DS (montage NFS)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Compatible avec Gitlab (certificats SSL)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Accès aux ressources informatiques (via SLURM)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Accès à distance SSH pour les utilisateurs avancés (client SSH, Visual Studio Code, ...)</a:t>
            </a:r>
            <a:endParaRPr/>
          </a:p>
        </p:txBody>
      </p:sp>
      <p:sp>
        <p:nvSpPr>
          <p:cNvPr id="169" name="Google Shape;169;p12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Interface web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Architecture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Authentification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Administration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Architecture</a:t>
            </a:r>
            <a:endParaRPr sz="1400"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CIPS-LAB = JupyterHub = Serveur de ‘Notebook” pour utilisateurs multiples 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= plaque tournante de la communication entre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Navigateur web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Fichier Notebook sur disque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Ipython kernel</a:t>
            </a:r>
            <a:endParaRPr/>
          </a:p>
          <a:p>
            <a:pPr indent="-1521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Composants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Terminal IPython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Enveloppe de l'exécution de Python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Boucle de lecture et d'évaluation (REPL) 🡪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Noyau IPython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Fournit des calculs et des communications avec des interfaces frontales (par exemple, Notebooks, console IPython, etc.)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Bloc-notes Jupyter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Structure JSON représentant le code, les métadonnées, le contenu et la structure</a:t>
            </a:r>
            <a:endParaRPr/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0032" y="1667877"/>
            <a:ext cx="4212356" cy="2067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9851" y="4140991"/>
            <a:ext cx="204787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Architecture</a:t>
            </a:r>
            <a:endParaRPr sz="1400"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539750" y="980728"/>
            <a:ext cx="4536306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CIPS-LAB = JupyterHub = Serveur de Notebook pour utilisateurs multiples 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Hub multi-utilisateurs qui génère et gère un serveur d'ordinateurs portables mono-utilisateurs</a:t>
            </a:r>
            <a:endParaRPr/>
          </a:p>
          <a:p>
            <a:pPr indent="-1521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Structure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Hub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Gestion des comptes d'utilisateurs, de l'authentification et de la manière de créer des carnets de notes.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Proxy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Acheminement des demandes entre le Hub et les ordinateurs portables monopostes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Serveur monoposte pour ordinateur portable</a:t>
            </a: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3654" l="7006" r="5654" t="3380"/>
          <a:stretch/>
        </p:blipFill>
        <p:spPr>
          <a:xfrm>
            <a:off x="5433863" y="1556792"/>
            <a:ext cx="3744417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Interface web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Architecture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Authentification</a:t>
            </a:r>
            <a:endParaRPr>
              <a:highlight>
                <a:srgbClr val="FFFF00"/>
              </a:highlight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Administration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Authentification</a:t>
            </a:r>
            <a:endParaRPr sz="1400"/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539750" y="980728"/>
            <a:ext cx="5040362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257175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Portail CIPS-LAB = Portail JupyterHub</a:t>
            </a:r>
            <a:endParaRPr/>
          </a:p>
          <a:p>
            <a:pPr indent="-257827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Se connecter à la page d'accueil du CIPS</a:t>
            </a:r>
            <a:endParaRPr/>
          </a:p>
          <a:p>
            <a:pPr indent="-25908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CIPS 🡪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http://cefcin01.sodexam.cin:8080/cips_prod/#/</a:t>
            </a:r>
            <a:r>
              <a:rPr lang="en-US"/>
              <a:t> </a:t>
            </a:r>
            <a:endParaRPr/>
          </a:p>
          <a:p>
            <a:pPr indent="-25908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Cliquez sur "CIPS-LAB".</a:t>
            </a:r>
            <a:endParaRPr/>
          </a:p>
          <a:p>
            <a:pPr indent="-257827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Entrez directement l'URL du CIPS-LAB</a:t>
            </a:r>
            <a:endParaRPr/>
          </a:p>
          <a:p>
            <a:pPr indent="-25908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https://labcin01.sodexam.cin/hub/login</a:t>
            </a:r>
            <a:r>
              <a:rPr lang="en-US"/>
              <a:t>  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-257175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Authentification </a:t>
            </a:r>
            <a:endParaRPr/>
          </a:p>
          <a:p>
            <a:pPr indent="-257827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Basé sur PAM (Pluggable Authentication Modules)</a:t>
            </a:r>
            <a:endParaRPr/>
          </a:p>
          <a:p>
            <a:pPr indent="-25908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compte FreeIPA 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57175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Choisissez votre "spawner"</a:t>
            </a:r>
            <a:endParaRPr/>
          </a:p>
          <a:p>
            <a:pPr indent="-257827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L'environnement d'exécution</a:t>
            </a:r>
            <a:endParaRPr/>
          </a:p>
          <a:p>
            <a:pPr indent="-25908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Local 🡪 sur CIPS-LAB VM</a:t>
            </a:r>
            <a:endParaRPr/>
          </a:p>
          <a:p>
            <a:pPr indent="-25908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SLURM 🡪 sur l'infrastructure de calcul</a:t>
            </a:r>
            <a:endParaRPr/>
          </a:p>
          <a:p>
            <a:pPr indent="-257827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Char char="•"/>
            </a:pPr>
            <a:r>
              <a:rPr lang="en-US">
                <a:solidFill>
                  <a:schemeClr val="accent4"/>
                </a:solidFill>
              </a:rPr>
              <a:t>Ne soyez pas trop gourmand !</a:t>
            </a:r>
            <a:endParaRPr/>
          </a:p>
          <a:p>
            <a:pPr indent="-1521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-1521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3" name="Google Shape;20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08726" y="998585"/>
            <a:ext cx="3314987" cy="313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2855" y="4335323"/>
            <a:ext cx="3703641" cy="2133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Authentification</a:t>
            </a:r>
            <a:endParaRPr sz="1400"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Le spawner restaure votre environnement précédemment utilisé 🡪 Nécessité d'en créer un nouveau s'il a expiré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Fichiers ouverts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Environnements Python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...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315" y="3640295"/>
            <a:ext cx="8016935" cy="20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241986" y="6022246"/>
            <a:ext cx="159371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Chemin actuel</a:t>
            </a:r>
            <a:endParaRPr b="1" sz="1400">
              <a:solidFill>
                <a:srgbClr val="4C687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(par défaut /home)</a:t>
            </a:r>
            <a:endParaRPr/>
          </a:p>
        </p:txBody>
      </p:sp>
      <p:cxnSp>
        <p:nvCxnSpPr>
          <p:cNvPr id="214" name="Google Shape;214;p18"/>
          <p:cNvCxnSpPr>
            <a:stCxn id="213" idx="0"/>
          </p:cNvCxnSpPr>
          <p:nvPr/>
        </p:nvCxnSpPr>
        <p:spPr>
          <a:xfrm flipH="1" rot="10800000">
            <a:off x="1038841" y="4581046"/>
            <a:ext cx="232800" cy="14412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5" name="Google Shape;215;p18"/>
          <p:cNvSpPr txBox="1"/>
          <p:nvPr/>
        </p:nvSpPr>
        <p:spPr>
          <a:xfrm>
            <a:off x="2695938" y="2901471"/>
            <a:ext cx="15937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Fichiers ouverts</a:t>
            </a:r>
            <a:endParaRPr/>
          </a:p>
        </p:txBody>
      </p:sp>
      <p:cxnSp>
        <p:nvCxnSpPr>
          <p:cNvPr id="216" name="Google Shape;216;p18"/>
          <p:cNvCxnSpPr>
            <a:stCxn id="215" idx="2"/>
          </p:cNvCxnSpPr>
          <p:nvPr/>
        </p:nvCxnSpPr>
        <p:spPr>
          <a:xfrm flipH="1">
            <a:off x="3376693" y="3209248"/>
            <a:ext cx="116100" cy="8076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7" name="Google Shape;217;p18"/>
          <p:cNvSpPr txBox="1"/>
          <p:nvPr/>
        </p:nvSpPr>
        <p:spPr>
          <a:xfrm>
            <a:off x="4400547" y="2772978"/>
            <a:ext cx="159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Nouveau dossier</a:t>
            </a:r>
            <a:endParaRPr/>
          </a:p>
        </p:txBody>
      </p:sp>
      <p:cxnSp>
        <p:nvCxnSpPr>
          <p:cNvPr id="218" name="Google Shape;218;p18"/>
          <p:cNvCxnSpPr>
            <a:stCxn id="217" idx="2"/>
          </p:cNvCxnSpPr>
          <p:nvPr/>
        </p:nvCxnSpPr>
        <p:spPr>
          <a:xfrm flipH="1">
            <a:off x="4275447" y="3296178"/>
            <a:ext cx="921900" cy="7989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9" name="Google Shape;219;p18"/>
          <p:cNvSpPr txBox="1"/>
          <p:nvPr/>
        </p:nvSpPr>
        <p:spPr>
          <a:xfrm>
            <a:off x="7020272" y="2635152"/>
            <a:ext cx="196805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Envs actuels de Python (cliquez pour changer)</a:t>
            </a:r>
            <a:endParaRPr/>
          </a:p>
        </p:txBody>
      </p:sp>
      <p:cxnSp>
        <p:nvCxnSpPr>
          <p:cNvPr id="220" name="Google Shape;220;p18"/>
          <p:cNvCxnSpPr>
            <a:stCxn id="219" idx="2"/>
          </p:cNvCxnSpPr>
          <p:nvPr/>
        </p:nvCxnSpPr>
        <p:spPr>
          <a:xfrm flipH="1">
            <a:off x="7308298" y="3373816"/>
            <a:ext cx="696000" cy="7569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21" name="Google Shape;221;p18"/>
          <p:cNvSpPr txBox="1"/>
          <p:nvPr/>
        </p:nvSpPr>
        <p:spPr>
          <a:xfrm>
            <a:off x="2133460" y="6011896"/>
            <a:ext cx="15937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Fichiers du chemin d'accès actuel</a:t>
            </a:r>
            <a:endParaRPr/>
          </a:p>
        </p:txBody>
      </p:sp>
      <p:cxnSp>
        <p:nvCxnSpPr>
          <p:cNvPr id="222" name="Google Shape;222;p18"/>
          <p:cNvCxnSpPr>
            <a:stCxn id="221" idx="0"/>
          </p:cNvCxnSpPr>
          <p:nvPr/>
        </p:nvCxnSpPr>
        <p:spPr>
          <a:xfrm rot="10800000">
            <a:off x="1586015" y="5229196"/>
            <a:ext cx="1344300" cy="7827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Interface web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Architecture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Authentification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Administration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CIPS - </a:t>
            </a:r>
            <a:r>
              <a:rPr lang="en-US">
                <a:solidFill>
                  <a:srgbClr val="2A78AA"/>
                </a:solidFill>
              </a:rPr>
              <a:t>Sessions de formation</a:t>
            </a:r>
            <a:endParaRPr sz="1400">
              <a:solidFill>
                <a:srgbClr val="2A78AA"/>
              </a:solidFill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575556" y="2206460"/>
            <a:ext cx="8316924" cy="1368152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CIPS-DC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854542" y="2569028"/>
            <a:ext cx="1872208" cy="866571"/>
          </a:xfrm>
          <a:prstGeom prst="rect">
            <a:avLst/>
          </a:prstGeom>
          <a:noFill/>
          <a:ln cap="flat" cmpd="sng" w="38100">
            <a:solidFill>
              <a:srgbClr val="2A78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CIPS-DS</a:t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2368128" y="3864382"/>
            <a:ext cx="2016224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CIPS-LAB</a:t>
            </a:r>
            <a:endParaRPr/>
          </a:p>
        </p:txBody>
      </p:sp>
      <p:cxnSp>
        <p:nvCxnSpPr>
          <p:cNvPr id="76" name="Google Shape;76;p2"/>
          <p:cNvCxnSpPr>
            <a:stCxn id="74" idx="2"/>
            <a:endCxn id="75" idx="1"/>
          </p:cNvCxnSpPr>
          <p:nvPr/>
        </p:nvCxnSpPr>
        <p:spPr>
          <a:xfrm>
            <a:off x="1790646" y="3435599"/>
            <a:ext cx="577500" cy="862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" name="Google Shape;77;p2"/>
          <p:cNvSpPr/>
          <p:nvPr/>
        </p:nvSpPr>
        <p:spPr>
          <a:xfrm>
            <a:off x="6804248" y="2560297"/>
            <a:ext cx="1872208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CIPS-DE</a:t>
            </a:r>
            <a:endParaRPr/>
          </a:p>
        </p:txBody>
      </p:sp>
      <p:cxnSp>
        <p:nvCxnSpPr>
          <p:cNvPr id="78" name="Google Shape;78;p2"/>
          <p:cNvCxnSpPr>
            <a:stCxn id="79" idx="3"/>
            <a:endCxn id="77" idx="2"/>
          </p:cNvCxnSpPr>
          <p:nvPr/>
        </p:nvCxnSpPr>
        <p:spPr>
          <a:xfrm flipH="1" rot="10800000">
            <a:off x="6948264" y="3426900"/>
            <a:ext cx="792000" cy="865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" name="Google Shape;79;p2"/>
          <p:cNvSpPr/>
          <p:nvPr/>
        </p:nvSpPr>
        <p:spPr>
          <a:xfrm>
            <a:off x="4932040" y="3858815"/>
            <a:ext cx="2016224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CIPS-TC</a:t>
            </a:r>
            <a:endParaRPr/>
          </a:p>
        </p:txBody>
      </p:sp>
      <p:cxnSp>
        <p:nvCxnSpPr>
          <p:cNvPr id="80" name="Google Shape;80;p2"/>
          <p:cNvCxnSpPr>
            <a:stCxn id="75" idx="3"/>
            <a:endCxn id="79" idx="1"/>
          </p:cNvCxnSpPr>
          <p:nvPr/>
        </p:nvCxnSpPr>
        <p:spPr>
          <a:xfrm flipH="1" rot="10800000">
            <a:off x="4384352" y="4291967"/>
            <a:ext cx="547800" cy="57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symbole, Graphique, Symétrie&#10;&#10;Description générée automatiquement"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9781" y="2583956"/>
            <a:ext cx="826747" cy="826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Graphique, symbole, logo&#10;&#10;Description générée automatiquement" id="82" name="Google Shape;8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1165" y="3890758"/>
            <a:ext cx="802683" cy="8026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symbole, Graphique, logo&#10;&#10;Description générée automatiquement" id="83" name="Google Shape;8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2520" y="3883821"/>
            <a:ext cx="828966" cy="82896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>
            <a:off x="1475656" y="1199238"/>
            <a:ext cx="16639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Vous étiez ici</a:t>
            </a:r>
            <a:endParaRPr/>
          </a:p>
        </p:txBody>
      </p:sp>
      <p:cxnSp>
        <p:nvCxnSpPr>
          <p:cNvPr id="85" name="Google Shape;85;p2"/>
          <p:cNvCxnSpPr>
            <a:stCxn id="84" idx="2"/>
            <a:endCxn id="74" idx="0"/>
          </p:cNvCxnSpPr>
          <p:nvPr/>
        </p:nvCxnSpPr>
        <p:spPr>
          <a:xfrm flipH="1">
            <a:off x="1790715" y="1568570"/>
            <a:ext cx="516900" cy="10005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symbole, Graphique, Symétrie&#10;&#10;Description générée automatiquement" id="86" name="Google Shape;8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0446" y="1811350"/>
            <a:ext cx="790220" cy="790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Graphique, symbole, logo&#10;&#10;Description générée automatiquement" id="87" name="Google Shape;8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2483" y="2588005"/>
            <a:ext cx="835025" cy="83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317" y="3724127"/>
            <a:ext cx="7087214" cy="155461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Administration</a:t>
            </a:r>
            <a:endParaRPr sz="1400"/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L'administration est disponible via le menu "admin" dans la barre d'en-tête.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Il est dédié à la gestion des utilisateurs et des serveurs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Il est disponible pour les utilisateurs "admin".</a:t>
            </a:r>
            <a:endParaRPr/>
          </a:p>
          <a:p>
            <a:pPr indent="-1521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9700" y="1622864"/>
            <a:ext cx="7948349" cy="3276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 txBox="1"/>
          <p:nvPr/>
        </p:nvSpPr>
        <p:spPr>
          <a:xfrm>
            <a:off x="5630633" y="2642665"/>
            <a:ext cx="16882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Arrêter le CIPS-LAB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NE PAS CLIQUER DESSUS</a:t>
            </a:r>
            <a:endParaRPr/>
          </a:p>
        </p:txBody>
      </p:sp>
      <p:cxnSp>
        <p:nvCxnSpPr>
          <p:cNvPr id="239" name="Google Shape;239;p20"/>
          <p:cNvCxnSpPr>
            <a:stCxn id="238" idx="2"/>
          </p:cNvCxnSpPr>
          <p:nvPr/>
        </p:nvCxnSpPr>
        <p:spPr>
          <a:xfrm flipH="1">
            <a:off x="5848075" y="3165885"/>
            <a:ext cx="626700" cy="10107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0" name="Google Shape;240;p20"/>
          <p:cNvSpPr txBox="1"/>
          <p:nvPr/>
        </p:nvSpPr>
        <p:spPr>
          <a:xfrm>
            <a:off x="-2841" y="3708945"/>
            <a:ext cx="98896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Informations supplémentaires sur l'utilisateur</a:t>
            </a:r>
            <a:endParaRPr/>
          </a:p>
        </p:txBody>
      </p:sp>
      <p:cxnSp>
        <p:nvCxnSpPr>
          <p:cNvPr id="241" name="Google Shape;241;p20"/>
          <p:cNvCxnSpPr>
            <a:stCxn id="240" idx="2"/>
          </p:cNvCxnSpPr>
          <p:nvPr/>
        </p:nvCxnSpPr>
        <p:spPr>
          <a:xfrm>
            <a:off x="491641" y="4232165"/>
            <a:ext cx="613800" cy="6369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2" name="Google Shape;242;p20"/>
          <p:cNvSpPr txBox="1"/>
          <p:nvPr/>
        </p:nvSpPr>
        <p:spPr>
          <a:xfrm>
            <a:off x="3655526" y="2727325"/>
            <a:ext cx="136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Démarrage/arrêt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Serveur d'utilisateurs</a:t>
            </a:r>
            <a:endParaRPr/>
          </a:p>
        </p:txBody>
      </p:sp>
      <p:cxnSp>
        <p:nvCxnSpPr>
          <p:cNvPr id="243" name="Google Shape;243;p20"/>
          <p:cNvCxnSpPr>
            <a:stCxn id="242" idx="2"/>
          </p:cNvCxnSpPr>
          <p:nvPr/>
        </p:nvCxnSpPr>
        <p:spPr>
          <a:xfrm>
            <a:off x="4338626" y="3681625"/>
            <a:ext cx="0" cy="7173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44" name="Google Shape;244;p20"/>
          <p:cNvCxnSpPr>
            <a:stCxn id="242" idx="2"/>
          </p:cNvCxnSpPr>
          <p:nvPr/>
        </p:nvCxnSpPr>
        <p:spPr>
          <a:xfrm>
            <a:off x="4338626" y="3681625"/>
            <a:ext cx="1065600" cy="14244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245" name="Google Shape;2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1720" y="5512081"/>
            <a:ext cx="3192280" cy="13168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0"/>
          <p:cNvCxnSpPr/>
          <p:nvPr/>
        </p:nvCxnSpPr>
        <p:spPr>
          <a:xfrm>
            <a:off x="7318917" y="5229200"/>
            <a:ext cx="277419" cy="566761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7" name="Google Shape;247;p20"/>
          <p:cNvSpPr txBox="1"/>
          <p:nvPr/>
        </p:nvSpPr>
        <p:spPr>
          <a:xfrm>
            <a:off x="4167338" y="6164477"/>
            <a:ext cx="12656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Supprimer un utilisateur</a:t>
            </a:r>
            <a:endParaRPr/>
          </a:p>
        </p:txBody>
      </p:sp>
      <p:cxnSp>
        <p:nvCxnSpPr>
          <p:cNvPr id="248" name="Google Shape;248;p20"/>
          <p:cNvCxnSpPr>
            <a:stCxn id="247" idx="3"/>
          </p:cNvCxnSpPr>
          <p:nvPr/>
        </p:nvCxnSpPr>
        <p:spPr>
          <a:xfrm>
            <a:off x="5432983" y="6318366"/>
            <a:ext cx="537300" cy="1077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49" name="Google Shape;249;p20"/>
          <p:cNvSpPr txBox="1"/>
          <p:nvPr/>
        </p:nvSpPr>
        <p:spPr>
          <a:xfrm>
            <a:off x="4197897" y="5707169"/>
            <a:ext cx="12656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Admin ?</a:t>
            </a:r>
            <a:endParaRPr/>
          </a:p>
        </p:txBody>
      </p:sp>
      <p:cxnSp>
        <p:nvCxnSpPr>
          <p:cNvPr id="250" name="Google Shape;250;p20"/>
          <p:cNvCxnSpPr>
            <a:stCxn id="249" idx="3"/>
          </p:cNvCxnSpPr>
          <p:nvPr/>
        </p:nvCxnSpPr>
        <p:spPr>
          <a:xfrm>
            <a:off x="5463542" y="5861058"/>
            <a:ext cx="620700" cy="4110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51" name="Google Shape;251;p20"/>
          <p:cNvSpPr txBox="1"/>
          <p:nvPr/>
        </p:nvSpPr>
        <p:spPr>
          <a:xfrm>
            <a:off x="2076686" y="5914827"/>
            <a:ext cx="10551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Voir le serveur d'utilisateurs</a:t>
            </a:r>
            <a:endParaRPr/>
          </a:p>
        </p:txBody>
      </p:sp>
      <p:cxnSp>
        <p:nvCxnSpPr>
          <p:cNvPr id="252" name="Google Shape;252;p20"/>
          <p:cNvCxnSpPr>
            <a:stCxn id="251" idx="3"/>
          </p:cNvCxnSpPr>
          <p:nvPr/>
        </p:nvCxnSpPr>
        <p:spPr>
          <a:xfrm flipH="1" rot="10800000">
            <a:off x="3131840" y="5102437"/>
            <a:ext cx="2833200" cy="10740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53" name="Google Shape;253;p20"/>
          <p:cNvSpPr txBox="1"/>
          <p:nvPr/>
        </p:nvSpPr>
        <p:spPr>
          <a:xfrm>
            <a:off x="7596336" y="2963535"/>
            <a:ext cx="10551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4C687E"/>
                </a:solidFill>
                <a:latin typeface="Arial"/>
                <a:ea typeface="Arial"/>
                <a:cs typeface="Arial"/>
                <a:sym typeface="Arial"/>
              </a:rPr>
              <a:t>Choisir le spawner</a:t>
            </a:r>
            <a:endParaRPr/>
          </a:p>
        </p:txBody>
      </p:sp>
      <p:cxnSp>
        <p:nvCxnSpPr>
          <p:cNvPr id="254" name="Google Shape;254;p20"/>
          <p:cNvCxnSpPr>
            <a:stCxn id="253" idx="2"/>
          </p:cNvCxnSpPr>
          <p:nvPr/>
        </p:nvCxnSpPr>
        <p:spPr>
          <a:xfrm flipH="1">
            <a:off x="6199413" y="3486755"/>
            <a:ext cx="1924500" cy="1094400"/>
          </a:xfrm>
          <a:prstGeom prst="straightConnector1">
            <a:avLst/>
          </a:prstGeom>
          <a:noFill/>
          <a:ln cap="flat" cmpd="sng" w="38100">
            <a:solidFill>
              <a:srgbClr val="EEB305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Administration</a:t>
            </a:r>
            <a:endParaRPr sz="1400"/>
          </a:p>
        </p:txBody>
      </p:sp>
      <p:sp>
        <p:nvSpPr>
          <p:cNvPr id="260" name="Google Shape;260;p21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Administration côté serveur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Système de fichiers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/partagé partition NFS pour stocker :</a:t>
            </a:r>
            <a:endParaRPr/>
          </a:p>
          <a:p>
            <a:pPr indent="-179999" lvl="3" marL="1065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</a:pPr>
            <a:r>
              <a:rPr lang="en-US"/>
              <a:t>répertoire personnel dans /cipslab_shared/cipslab/home (lien symbolique sur /)</a:t>
            </a:r>
            <a:endParaRPr/>
          </a:p>
          <a:p>
            <a:pPr indent="-179999" lvl="3" marL="1065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</a:pPr>
            <a:r>
              <a:rPr lang="en-US"/>
              <a:t>Installation de Conda (mamba) dans /shared/cipslab/mambaforge</a:t>
            </a:r>
            <a:endParaRPr/>
          </a:p>
          <a:p>
            <a:pPr indent="-179999" lvl="3" marL="1065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</a:pPr>
            <a:r>
              <a:rPr lang="en-US"/>
              <a:t>Monté également sur les workers dédiés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/scratch_cipslab Partition NFS :</a:t>
            </a:r>
            <a:endParaRPr/>
          </a:p>
          <a:p>
            <a:pPr indent="-179999" lvl="3" marL="1065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</a:pPr>
            <a:r>
              <a:rPr lang="en-US"/>
              <a:t>Partition pour stocker des données volumineuses</a:t>
            </a:r>
            <a:endParaRPr/>
          </a:p>
          <a:p>
            <a:pPr indent="-179999" lvl="3" marL="1065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</a:pPr>
            <a:r>
              <a:rPr lang="en-US"/>
              <a:t>Monté également sur les workers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Partition de stockage du CIPS-DS</a:t>
            </a:r>
            <a:endParaRPr/>
          </a:p>
          <a:p>
            <a:pPr indent="-179999" lvl="3" marL="1065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</a:pPr>
            <a:r>
              <a:rPr lang="en-US"/>
              <a:t>Partition du dépôt de fichiers d'archives CIPS-DS (en lecture seule)</a:t>
            </a:r>
            <a:endParaRPr/>
          </a:p>
          <a:p>
            <a:pPr indent="-179999" lvl="3" marL="10655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</a:pPr>
            <a:r>
              <a:rPr lang="en-US"/>
              <a:t>Monté également sur les workers dédiés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Administration</a:t>
            </a:r>
            <a:endParaRPr sz="1400"/>
          </a:p>
        </p:txBody>
      </p:sp>
      <p:sp>
        <p:nvSpPr>
          <p:cNvPr id="266" name="Google Shape;266;p22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Administration côté serveur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Configuration : centralisée dans un fichier de configuration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58595B"/>
                </a:solidFill>
                <a:latin typeface="Courier New"/>
                <a:ea typeface="Courier New"/>
                <a:cs typeface="Courier New"/>
                <a:sym typeface="Courier New"/>
              </a:rPr>
              <a:t>/etc/jupyterhub/jupyterhub_config.py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Service JupyterHub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Service Systemd appelé "jupyterhub".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Pour commencer 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58595B"/>
                </a:solidFill>
                <a:latin typeface="Courier New"/>
                <a:ea typeface="Courier New"/>
                <a:cs typeface="Courier New"/>
                <a:sym typeface="Courier New"/>
              </a:rPr>
              <a:t>/etc/jupyterhub/start.sh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Services aux spawners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Spawner : SystemdSpawner pour lancer le notebook sur la VM CIPS-LAB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BatchSpawner : pour créer un bloc-notes sur la partition SLURM 'datascience'.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Dans les deux cas, cgroups pour contrôler les ressources et l'interface JupyterLab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Nettoyeur de serveur d'ordinateurs portables à utilisateur unique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Les serveurs d'ordinateurs portables inactifs sont tués après 3600 secondes.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L'environnement est sauvegardé mais les serveurs doivent être recréés (re-spawn).</a:t>
            </a:r>
            <a:endParaRPr/>
          </a:p>
          <a:p>
            <a:pPr indent="-1651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Administration</a:t>
            </a:r>
            <a:endParaRPr sz="1400"/>
          </a:p>
        </p:txBody>
      </p:sp>
      <p:sp>
        <p:nvSpPr>
          <p:cNvPr id="272" name="Google Shape;272;p23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Administration côté serveur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Serveur web NGINX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Conteneur Docker pour router les connexions HTTP (80) vers HTTPS (443)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Config in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Courier New"/>
              <a:buNone/>
            </a:pPr>
            <a:r>
              <a:rPr lang="en-US" sz="2000">
                <a:solidFill>
                  <a:srgbClr val="58595B"/>
                </a:solidFill>
                <a:latin typeface="Courier New"/>
                <a:ea typeface="Courier New"/>
                <a:cs typeface="Courier New"/>
                <a:sym typeface="Courier New"/>
              </a:rPr>
              <a:t>/root/docker-compose.yaml 🡪</a:t>
            </a:r>
            <a:endParaRPr sz="2000">
              <a:solidFill>
                <a:srgbClr val="585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651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651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651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651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651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651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Fichier de configuration NGINX 🡪</a:t>
            </a:r>
            <a:endParaRPr/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519" y="2060848"/>
            <a:ext cx="3754760" cy="151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5322" y="3933056"/>
            <a:ext cx="3738928" cy="176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Travaux pratiques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Dépôt de fichiers CIPS-DS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Environnement Conda</a:t>
            </a:r>
            <a:endParaRPr>
              <a:solidFill>
                <a:srgbClr val="C6D8F1"/>
              </a:solidFill>
            </a:endParaRPr>
          </a:p>
          <a:p>
            <a:pPr indent="-285750" lvl="0" marL="285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Traitement des fichiers satellites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Configuration du VSCode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Travaux pratiques - </a:t>
            </a:r>
            <a:r>
              <a:rPr lang="en-US">
                <a:solidFill>
                  <a:srgbClr val="2A78AA"/>
                </a:solidFill>
              </a:rPr>
              <a:t>Dépôt de fichiers CIPS-DS</a:t>
            </a:r>
            <a:endParaRPr sz="1400"/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Travaux pratiques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Créez un raccourci de votre domicile vers les archives du CIPS-DS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Ouvrir un "terminal"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Vérifier les stockages montés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xx@xx xx]$ df -h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Taille du système de fichiers utilisée Utilisation disponible% Monté sur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Courier New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xx.xx.xx.xx:/xx xxT xxT xxT xx% /archive_cips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Créer un lien symbolique dans votre répertoire personnel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[xx@xx xx]$ df -h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ln -s /archive_cips/archive ~/cips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Actualiser l'interface du CIPS-LAB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Parcourir les fichiers CIPS-DS</a:t>
            </a:r>
            <a:endParaRPr/>
          </a:p>
          <a:p>
            <a:pPr indent="-1651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Travaux pratiques</a:t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Dépôt de fichiers CIPS-DS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Environnement Conda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Traitement des fichiers satellites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Configuration du VSCode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Travaux pratiques - </a:t>
            </a:r>
            <a:r>
              <a:rPr lang="en-US">
                <a:solidFill>
                  <a:srgbClr val="2A78AA"/>
                </a:solidFill>
              </a:rPr>
              <a:t>Environnement Conda</a:t>
            </a:r>
            <a:endParaRPr sz="1400"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Travaux pratiques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Préparer conda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Ouvrir un "terminal"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Ajouter conda à votre chemin d'accès, à faire la première fois</a:t>
            </a:r>
            <a:endParaRPr/>
          </a:p>
          <a:p>
            <a:pPr indent="0" lvl="2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[xx@xx xx]$ conda init bash &amp;&amp; source ~/.bashrc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Installer le paquet Python pour pouvoir ouvrir un notebook directement avec le noyau de votre choix</a:t>
            </a:r>
            <a:endParaRPr/>
          </a:p>
          <a:p>
            <a:pPr indent="0" lvl="2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[xx@xx xx]$ conda install -c conda-forge nb_conda_kernels ipykernel  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Créez votre environnement conda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Créez un fichier "conda.env.yml" dans votre home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[xx@xx xx]$ touch ~/conda.env.yml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Modifier le fichier :</a:t>
            </a:r>
            <a:endParaRPr/>
          </a:p>
          <a:p>
            <a:pPr indent="0" lvl="2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nom : cipslab_demo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dépendances :</a:t>
            </a:r>
            <a:endParaRPr/>
          </a:p>
          <a:p>
            <a:pPr indent="0" lvl="2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- pandas=1.5.3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Créer l'environnement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[xx@xx xx]$ conda env create -f conda.env.yml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Actualiser l'interface CIPS-LAB et vérifier les environnements Python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Mise à jour de l'environnement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Mise à jour du fichier pour ajouter une nouvelle dépendance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Mettre à jour l'environnement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[xx@xx xx]$ conda env update -f conda.env.yml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Actualiser l'interface CIPS-LAB et vérifier les environnements Python</a:t>
            </a:r>
            <a:endParaRPr/>
          </a:p>
          <a:p>
            <a:pPr indent="-184467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t/>
            </a:r>
            <a:endParaRPr sz="1400"/>
          </a:p>
          <a:p>
            <a:pPr indent="0" lvl="2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49225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Travaux pratiques</a:t>
            </a:r>
            <a:endParaRPr/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Dépôt de fichiers CIPS-DS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Environnement Conda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Traitement des fichiers satellites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Configuration du VSCode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Travaux pratiques - </a:t>
            </a:r>
            <a:r>
              <a:rPr lang="en-US">
                <a:solidFill>
                  <a:srgbClr val="2A78AA"/>
                </a:solidFill>
              </a:rPr>
              <a:t>Traitement des fichiers satellites</a:t>
            </a:r>
            <a:endParaRPr sz="1400"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Travaux pratiques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Adapter le cahier des charges du traitement par satellite !</a:t>
            </a: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CIPS - </a:t>
            </a:r>
            <a:r>
              <a:rPr lang="en-US">
                <a:solidFill>
                  <a:srgbClr val="2A78AA"/>
                </a:solidFill>
              </a:rPr>
              <a:t>Sessions de formation</a:t>
            </a:r>
            <a:endParaRPr sz="1400">
              <a:solidFill>
                <a:srgbClr val="2A78AA"/>
              </a:solidFill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854542" y="2569028"/>
            <a:ext cx="1872208" cy="866571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CIPS-DS</a:t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2368128" y="3864382"/>
            <a:ext cx="2016224" cy="866570"/>
          </a:xfrm>
          <a:prstGeom prst="rect">
            <a:avLst/>
          </a:prstGeom>
          <a:noFill/>
          <a:ln cap="flat" cmpd="sng" w="38100">
            <a:solidFill>
              <a:srgbClr val="2A78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CIPS-LAB</a:t>
            </a:r>
            <a:endParaRPr/>
          </a:p>
        </p:txBody>
      </p:sp>
      <p:cxnSp>
        <p:nvCxnSpPr>
          <p:cNvPr id="95" name="Google Shape;95;p3"/>
          <p:cNvCxnSpPr>
            <a:stCxn id="93" idx="2"/>
            <a:endCxn id="94" idx="1"/>
          </p:cNvCxnSpPr>
          <p:nvPr/>
        </p:nvCxnSpPr>
        <p:spPr>
          <a:xfrm>
            <a:off x="1790646" y="3435599"/>
            <a:ext cx="577500" cy="862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Google Shape;96;p3"/>
          <p:cNvSpPr/>
          <p:nvPr/>
        </p:nvSpPr>
        <p:spPr>
          <a:xfrm>
            <a:off x="6804248" y="2560297"/>
            <a:ext cx="1872208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CIPS-DE</a:t>
            </a:r>
            <a:endParaRPr/>
          </a:p>
        </p:txBody>
      </p:sp>
      <p:cxnSp>
        <p:nvCxnSpPr>
          <p:cNvPr id="97" name="Google Shape;97;p3"/>
          <p:cNvCxnSpPr>
            <a:stCxn id="98" idx="3"/>
            <a:endCxn id="96" idx="2"/>
          </p:cNvCxnSpPr>
          <p:nvPr/>
        </p:nvCxnSpPr>
        <p:spPr>
          <a:xfrm flipH="1" rot="10800000">
            <a:off x="6948264" y="3426900"/>
            <a:ext cx="792000" cy="865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3"/>
          <p:cNvSpPr/>
          <p:nvPr/>
        </p:nvSpPr>
        <p:spPr>
          <a:xfrm>
            <a:off x="4932040" y="3858815"/>
            <a:ext cx="2016224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CIPS-TC</a:t>
            </a:r>
            <a:endParaRPr/>
          </a:p>
        </p:txBody>
      </p:sp>
      <p:cxnSp>
        <p:nvCxnSpPr>
          <p:cNvPr id="99" name="Google Shape;99;p3"/>
          <p:cNvCxnSpPr>
            <a:stCxn id="94" idx="3"/>
            <a:endCxn id="98" idx="1"/>
          </p:cNvCxnSpPr>
          <p:nvPr/>
        </p:nvCxnSpPr>
        <p:spPr>
          <a:xfrm flipH="1" rot="10800000">
            <a:off x="4384352" y="4291967"/>
            <a:ext cx="547800" cy="57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symbole, Graphique, logo&#10;&#10;Description générée automatiquement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131" y="2590235"/>
            <a:ext cx="835025" cy="833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symbole, Graphique, Symétrie&#10;&#10;Description générée automatiquement"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781" y="2583956"/>
            <a:ext cx="826747" cy="826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symbole, Graphique, logo&#10;&#10;Description générée automatiquement" id="102" name="Google Shape;10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2520" y="3883821"/>
            <a:ext cx="828966" cy="8289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Graphique, logo, symbole&#10;&#10;Description générée automatiquement" id="103" name="Google Shape;10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5864" y="3896325"/>
            <a:ext cx="802683" cy="802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575556" y="2206460"/>
            <a:ext cx="8316924" cy="1368152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CIPS-DC</a:t>
            </a:r>
            <a:endParaRPr/>
          </a:p>
        </p:txBody>
      </p:sp>
      <p:pic>
        <p:nvPicPr>
          <p:cNvPr descr="Une image contenant cercle, symbole, Graphique, Symétrie&#10;&#10;Description générée automatiquement" id="105" name="Google Shape;10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446" y="1811350"/>
            <a:ext cx="790220" cy="7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0" y="5510251"/>
            <a:ext cx="9143999" cy="509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en-US">
                <a:solidFill>
                  <a:schemeClr val="accent5"/>
                </a:solidFill>
              </a:rPr>
              <a:t>Mes données sont dans CIPS-DS ... que puis-je en faire ?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51349" y="4252577"/>
            <a:ext cx="1352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Vous êtes ici</a:t>
            </a:r>
            <a:endParaRPr/>
          </a:p>
        </p:txBody>
      </p:sp>
      <p:cxnSp>
        <p:nvCxnSpPr>
          <p:cNvPr id="108" name="Google Shape;108;p3"/>
          <p:cNvCxnSpPr>
            <a:stCxn id="107" idx="3"/>
          </p:cNvCxnSpPr>
          <p:nvPr/>
        </p:nvCxnSpPr>
        <p:spPr>
          <a:xfrm flipH="1" rot="10800000">
            <a:off x="1403648" y="4509143"/>
            <a:ext cx="964500" cy="666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Travaux pratiques</a:t>
            </a:r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Dépôt de fichiers CIPS-DS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Environnement Conda</a:t>
            </a:r>
            <a:endParaRPr/>
          </a:p>
          <a:p>
            <a:pPr indent="-285750" lvl="0" marL="2857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Char char="•"/>
            </a:pPr>
            <a:r>
              <a:rPr lang="en-US">
                <a:solidFill>
                  <a:srgbClr val="C6D8F1"/>
                </a:solidFill>
              </a:rPr>
              <a:t>Traitement des fichiers satellites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Configuration du VSCode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Travaux pratiques - </a:t>
            </a:r>
            <a:r>
              <a:rPr lang="en-US">
                <a:solidFill>
                  <a:srgbClr val="2A78AA"/>
                </a:solidFill>
              </a:rPr>
              <a:t>Mise en place du VSCode</a:t>
            </a:r>
            <a:endParaRPr sz="1400"/>
          </a:p>
        </p:txBody>
      </p:sp>
      <p:sp>
        <p:nvSpPr>
          <p:cNvPr id="325" name="Google Shape;325;p31"/>
          <p:cNvSpPr txBox="1"/>
          <p:nvPr>
            <p:ph idx="1" type="body"/>
          </p:nvPr>
        </p:nvSpPr>
        <p:spPr>
          <a:xfrm>
            <a:off x="539749" y="980728"/>
            <a:ext cx="4680321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VSCode est un éditeur de code populaire édité par Microsoft.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Sous-système Windows Linux (WSL)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Ouvrez une ligne de commande Windows avec CMD+ "cmd.exe".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Vérifier les distributions Linux installées avec "wsl -list -v"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S'assurer que le WSL2 est activé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VSCode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Téléchargez-le à partir de https://code.visualstudio.com/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Exécutez le programme d'installation et cliquez sur "Suivant"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/>
              <a:t>Lancer VSCode avec CMD + VSCode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Char char="•"/>
            </a:pPr>
            <a:r>
              <a:rPr lang="en-US"/>
              <a:t>Configuration de l'extension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Remote extension pack</a:t>
            </a:r>
            <a:r>
              <a:rPr lang="en-US"/>
              <a:t>, pour permettre l'édition à distance à partir de WSL et SSH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ct val="1000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Python</a:t>
            </a:r>
            <a:r>
              <a:rPr lang="en-US"/>
              <a:t>, permettant une édition complète de Python, y compris Jupyter Notebook</a:t>
            </a:r>
            <a:endParaRPr/>
          </a:p>
          <a:p>
            <a:pPr indent="-149225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6561" y="1502115"/>
            <a:ext cx="3851151" cy="199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8104" y="3693839"/>
            <a:ext cx="3458344" cy="2739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Des questions ?</a:t>
            </a:r>
            <a:endParaRPr/>
          </a:p>
        </p:txBody>
      </p:sp>
      <p:sp>
        <p:nvSpPr>
          <p:cNvPr id="334" name="Google Shape;334;p32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rgbClr val="C6D8F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CIPS - </a:t>
            </a:r>
            <a:r>
              <a:rPr lang="en-US">
                <a:solidFill>
                  <a:srgbClr val="2A78AA"/>
                </a:solidFill>
              </a:rPr>
              <a:t>Sessions de formation</a:t>
            </a:r>
            <a:endParaRPr sz="1400">
              <a:solidFill>
                <a:srgbClr val="2A78AA"/>
              </a:solidFill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854542" y="2569028"/>
            <a:ext cx="1872208" cy="866571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CIPS-DS</a:t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2368128" y="3864382"/>
            <a:ext cx="2016224" cy="866570"/>
          </a:xfrm>
          <a:prstGeom prst="rect">
            <a:avLst/>
          </a:prstGeom>
          <a:noFill/>
          <a:ln cap="flat" cmpd="sng" w="38100">
            <a:solidFill>
              <a:srgbClr val="2A78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CIPS-LAB</a:t>
            </a:r>
            <a:endParaRPr/>
          </a:p>
        </p:txBody>
      </p:sp>
      <p:cxnSp>
        <p:nvCxnSpPr>
          <p:cNvPr id="342" name="Google Shape;342;p33"/>
          <p:cNvCxnSpPr>
            <a:stCxn id="340" idx="2"/>
            <a:endCxn id="341" idx="1"/>
          </p:cNvCxnSpPr>
          <p:nvPr/>
        </p:nvCxnSpPr>
        <p:spPr>
          <a:xfrm>
            <a:off x="1790646" y="3435599"/>
            <a:ext cx="577500" cy="862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3" name="Google Shape;343;p33"/>
          <p:cNvSpPr/>
          <p:nvPr/>
        </p:nvSpPr>
        <p:spPr>
          <a:xfrm>
            <a:off x="6804248" y="2560297"/>
            <a:ext cx="1872208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CIPS-DE</a:t>
            </a:r>
            <a:endParaRPr/>
          </a:p>
        </p:txBody>
      </p:sp>
      <p:cxnSp>
        <p:nvCxnSpPr>
          <p:cNvPr id="344" name="Google Shape;344;p33"/>
          <p:cNvCxnSpPr>
            <a:stCxn id="345" idx="3"/>
            <a:endCxn id="343" idx="2"/>
          </p:cNvCxnSpPr>
          <p:nvPr/>
        </p:nvCxnSpPr>
        <p:spPr>
          <a:xfrm flipH="1" rot="10800000">
            <a:off x="6948264" y="3426900"/>
            <a:ext cx="792000" cy="865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33"/>
          <p:cNvSpPr/>
          <p:nvPr/>
        </p:nvSpPr>
        <p:spPr>
          <a:xfrm>
            <a:off x="4932040" y="3858815"/>
            <a:ext cx="2016224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CIPS-TC</a:t>
            </a:r>
            <a:endParaRPr/>
          </a:p>
        </p:txBody>
      </p:sp>
      <p:cxnSp>
        <p:nvCxnSpPr>
          <p:cNvPr id="346" name="Google Shape;346;p33"/>
          <p:cNvCxnSpPr>
            <a:stCxn id="341" idx="3"/>
            <a:endCxn id="345" idx="1"/>
          </p:cNvCxnSpPr>
          <p:nvPr/>
        </p:nvCxnSpPr>
        <p:spPr>
          <a:xfrm flipH="1" rot="10800000">
            <a:off x="4384352" y="4291967"/>
            <a:ext cx="547800" cy="57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symbole, Graphique, logo&#10;&#10;Description générée automatiquement" id="347" name="Google Shape;3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131" y="2590235"/>
            <a:ext cx="835025" cy="833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symbole, Graphique, Symétrie&#10;&#10;Description générée automatiquement" id="348" name="Google Shape;34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781" y="2583956"/>
            <a:ext cx="826747" cy="826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symbole, Graphique, logo&#10;&#10;Description générée automatiquement" id="349" name="Google Shape;34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62520" y="3883821"/>
            <a:ext cx="828966" cy="82896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3"/>
          <p:cNvSpPr txBox="1"/>
          <p:nvPr/>
        </p:nvSpPr>
        <p:spPr>
          <a:xfrm>
            <a:off x="51349" y="4252577"/>
            <a:ext cx="1352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Vous êtes ici</a:t>
            </a:r>
            <a:endParaRPr/>
          </a:p>
        </p:txBody>
      </p:sp>
      <p:cxnSp>
        <p:nvCxnSpPr>
          <p:cNvPr id="351" name="Google Shape;351;p33"/>
          <p:cNvCxnSpPr>
            <a:stCxn id="350" idx="3"/>
          </p:cNvCxnSpPr>
          <p:nvPr/>
        </p:nvCxnSpPr>
        <p:spPr>
          <a:xfrm flipH="1" rot="10800000">
            <a:off x="1403648" y="4509143"/>
            <a:ext cx="964500" cy="666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Graphique, logo, symbole&#10;&#10;Description générée automatiquement" id="352" name="Google Shape;35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05864" y="3896325"/>
            <a:ext cx="802683" cy="80268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3"/>
          <p:cNvSpPr/>
          <p:nvPr/>
        </p:nvSpPr>
        <p:spPr>
          <a:xfrm>
            <a:off x="575556" y="2206460"/>
            <a:ext cx="8316924" cy="1368152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CIPS-DC</a:t>
            </a:r>
            <a:endParaRPr/>
          </a:p>
        </p:txBody>
      </p:sp>
      <p:pic>
        <p:nvPicPr>
          <p:cNvPr descr="Une image contenant cercle, symbole, Graphique, Symétrie&#10;&#10;Description générée automatiquement" id="354" name="Google Shape;354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0446" y="1811350"/>
            <a:ext cx="790220" cy="7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3"/>
          <p:cNvSpPr txBox="1"/>
          <p:nvPr>
            <p:ph idx="1" type="body"/>
          </p:nvPr>
        </p:nvSpPr>
        <p:spPr>
          <a:xfrm>
            <a:off x="539750" y="4936838"/>
            <a:ext cx="8352730" cy="173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Le CIPS-LAB dans le cas d'utilisation des satellites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Explorer les fichiers d'entrée bruts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Coder et tester les algorithmes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Exécuter manuellement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idx="1" type="body"/>
          </p:nvPr>
        </p:nvSpPr>
        <p:spPr>
          <a:xfrm>
            <a:off x="3938587" y="2654300"/>
            <a:ext cx="4834051" cy="307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Merci de votre attention !</a:t>
            </a:r>
            <a:br>
              <a:rPr lang="en-US"/>
            </a:b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2339280" y="725407"/>
            <a:ext cx="6553200" cy="543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RÉSUMÉ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2339280" y="1962150"/>
            <a:ext cx="6553200" cy="39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</a:pPr>
            <a:r>
              <a:rPr lang="en-US"/>
              <a:t>Présentation générale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Qu'est-ce que c'est ? Pourquoi ? Qui ? Comment ?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</a:pPr>
            <a:r>
              <a:rPr lang="en-US"/>
              <a:t>Interface web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Architecture, authentification, administration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</a:pPr>
            <a:r>
              <a:rPr lang="en-US"/>
              <a:t>Travaux pratiques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Dépôt de fichiers CIPS-DS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Environnement Conda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Traitement des fichiers satellites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Configuration du VSCode</a:t>
            </a:r>
            <a:endParaRPr>
              <a:highlight>
                <a:srgbClr val="FFFF00"/>
              </a:highlight>
            </a:endParaRPr>
          </a:p>
          <a:p>
            <a:pPr indent="-1524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Présentation générale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Qu'est-ce que c'est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Pourquoi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Comment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Quoi ?</a:t>
            </a:r>
            <a:endParaRPr sz="1400"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2A78AA"/>
                </a:solidFill>
              </a:rPr>
              <a:t>Qu'est-ce que le CIPS-LAB ?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rPr lang="en-US"/>
              <a:t>Système central d'information et de traitement - </a:t>
            </a:r>
            <a:r>
              <a:rPr lang="en-US">
                <a:solidFill>
                  <a:schemeClr val="accent3"/>
                </a:solidFill>
              </a:rPr>
              <a:t>LABORATOIRE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rPr lang="en-US"/>
              <a:t>Il est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Un </a:t>
            </a:r>
            <a:r>
              <a:rPr lang="en-US">
                <a:solidFill>
                  <a:srgbClr val="2A78AA"/>
                </a:solidFill>
              </a:rPr>
              <a:t>module de </a:t>
            </a:r>
            <a:r>
              <a:rPr lang="en-US"/>
              <a:t>la </a:t>
            </a:r>
            <a:r>
              <a:rPr lang="en-US">
                <a:solidFill>
                  <a:srgbClr val="2A78AA"/>
                </a:solidFill>
              </a:rPr>
              <a:t>solution CIPS </a:t>
            </a:r>
            <a:r>
              <a:rPr lang="en-US"/>
              <a:t>développée par </a:t>
            </a:r>
            <a:r>
              <a:rPr lang="en-US">
                <a:solidFill>
                  <a:srgbClr val="2A78AA"/>
                </a:solidFill>
              </a:rPr>
              <a:t>MFI </a:t>
            </a:r>
            <a:r>
              <a:rPr lang="en-US"/>
              <a:t>(Meteo France International)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Intégré pour offrir un </a:t>
            </a:r>
            <a:r>
              <a:rPr lang="en-US">
                <a:solidFill>
                  <a:srgbClr val="2A78AA"/>
                </a:solidFill>
              </a:rPr>
              <a:t>environnement de développement </a:t>
            </a:r>
            <a:r>
              <a:rPr lang="en-US"/>
              <a:t>interactif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000"/>
              <a:buFont typeface="Arial"/>
              <a:buNone/>
            </a:pPr>
            <a:r>
              <a:rPr lang="en-US">
                <a:solidFill>
                  <a:srgbClr val="2A78AA"/>
                </a:solidFill>
              </a:rPr>
              <a:t>Explorer </a:t>
            </a:r>
            <a:r>
              <a:rPr lang="en-US"/>
              <a:t>+ </a:t>
            </a:r>
            <a:r>
              <a:rPr lang="en-US">
                <a:solidFill>
                  <a:srgbClr val="2A78AA"/>
                </a:solidFill>
              </a:rPr>
              <a:t>développer </a:t>
            </a:r>
            <a:r>
              <a:rPr lang="en-US"/>
              <a:t>+ </a:t>
            </a:r>
            <a:r>
              <a:rPr lang="en-US">
                <a:solidFill>
                  <a:srgbClr val="2A78AA"/>
                </a:solidFill>
              </a:rPr>
              <a:t>executer</a:t>
            </a:r>
            <a:endParaRPr/>
          </a:p>
        </p:txBody>
      </p:sp>
      <p:pic>
        <p:nvPicPr>
          <p:cNvPr descr="Une image contenant cercle, Graphique, logo, symbole&#10;&#10;Description générée automatiquement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272" y="1412776"/>
            <a:ext cx="1154602" cy="11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Présentation générale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Qu'est-ce que c'est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Pourquoi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Comment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Pourquoi ?</a:t>
            </a:r>
            <a:endParaRPr sz="1400"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2A78AA"/>
                </a:solidFill>
              </a:rPr>
              <a:t>Pourquoi utiliser le CIPS-LAB 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Accès à distance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Proche des données 🡪 performances d'accès et de calcul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Accès web 🡪 environnement centralisé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Utilisateurs multiples 🡪 méthodes et outils communs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Notebook Python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Convivialité 🡪 Documentation facile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Gestion de l'environnement Python 🡪 facile à installer / déployer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Intégration dans la solution CIPS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Accès au dépôt de fichiers du CIPS-DS 🡪 exploration des données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Nœuds de calcul 🡪 une infrastructure puissante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ercle, Graphique, logo, symbole&#10;&#10;Description générée automatiquement"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272" y="1412776"/>
            <a:ext cx="1154602" cy="11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Présentation générale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Qu'est-ce que c'est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Pourquoi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Qui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Comment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0160216 Présentation Powerpoint MFI">
  <a:themeElements>
    <a:clrScheme name="MFI">
      <a:dk1>
        <a:srgbClr val="333333"/>
      </a:dk1>
      <a:lt1>
        <a:srgbClr val="FFFFFF"/>
      </a:lt1>
      <a:dk2>
        <a:srgbClr val="58595B"/>
      </a:dk2>
      <a:lt2>
        <a:srgbClr val="ECE8E1"/>
      </a:lt2>
      <a:accent1>
        <a:srgbClr val="76ABDA"/>
      </a:accent1>
      <a:accent2>
        <a:srgbClr val="E29100"/>
      </a:accent2>
      <a:accent3>
        <a:srgbClr val="6A5E4F"/>
      </a:accent3>
      <a:accent4>
        <a:srgbClr val="CA5411"/>
      </a:accent4>
      <a:accent5>
        <a:srgbClr val="2A78AA"/>
      </a:accent5>
      <a:accent6>
        <a:srgbClr val="8EA50D"/>
      </a:accent6>
      <a:hlink>
        <a:srgbClr val="00547D"/>
      </a:hlink>
      <a:folHlink>
        <a:srgbClr val="B8282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2016-03-31T08:37:05Z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