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797675" cy="9926625"/>
  <p:embeddedFontLst>
    <p:embeddedFont>
      <p:font typeface="Libre Franklin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2880">
          <p15:clr>
            <a:srgbClr val="A4A3A4"/>
          </p15:clr>
        </p15:guide>
        <p15:guide id="9" pos="503">
          <p15:clr>
            <a:srgbClr val="A4A3A4"/>
          </p15:clr>
        </p15:guide>
        <p15:guide id="10" pos="5257">
          <p15:clr>
            <a:srgbClr val="A4A3A4"/>
          </p15:clr>
        </p15:guide>
        <p15:guide id="11" pos="4608">
          <p15:clr>
            <a:srgbClr val="A4A3A4"/>
          </p15:clr>
        </p15:guide>
        <p15:guide id="12" pos="2448">
          <p15:clr>
            <a:srgbClr val="A4A3A4"/>
          </p15:clr>
        </p15:guide>
        <p15:guide id="13" pos="5545">
          <p15:clr>
            <a:srgbClr val="A4A3A4"/>
          </p15:clr>
        </p15:guide>
        <p15:guide id="14" pos="2772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bFN8s0MjQCr/yc6fDDRiBhPKG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008" orient="horz"/>
        <p:guide pos="3792" orient="horz"/>
        <p:guide pos="346" orient="horz"/>
        <p:guide pos="1920" orient="horz"/>
        <p:guide pos="3984" orient="horz"/>
        <p:guide pos="1152" orient="horz"/>
        <p:guide pos="2880"/>
        <p:guide pos="503"/>
        <p:guide pos="5257"/>
        <p:guide pos="4608"/>
        <p:guide pos="2448"/>
        <p:guide pos="5545"/>
        <p:guide pos="27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.fntdata"/><Relationship Id="rId30" Type="http://schemas.openxmlformats.org/officeDocument/2006/relationships/font" Target="fonts/LibreFranklinMedium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Site web&#10;&#10;Description générée automatiquement" id="15" name="Google Shape;1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7"/>
          <p:cNvSpPr txBox="1"/>
          <p:nvPr>
            <p:ph type="ctrTitle"/>
          </p:nvPr>
        </p:nvSpPr>
        <p:spPr>
          <a:xfrm>
            <a:off x="342900" y="3068960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  <a:defRPr sz="16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3" type="body"/>
          </p:nvPr>
        </p:nvSpPr>
        <p:spPr>
          <a:xfrm>
            <a:off x="342900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  <a:defRPr sz="24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20" name="Google Shape;2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686" y="47317"/>
            <a:ext cx="1217818" cy="121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>
                <a:solidFill>
                  <a:srgbClr val="58595B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25" name="Google Shape;2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384" y="62967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9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30" name="Google Shape;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689071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0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  <a:defRPr sz="2600">
                <a:solidFill>
                  <a:srgbClr val="2A78A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500"/>
              <a:buFont typeface="Arial"/>
              <a:buNone/>
              <a:defRPr sz="15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350"/>
              <a:buFont typeface="Arial"/>
              <a:buNone/>
              <a:defRPr sz="135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symbole, logo&#10;&#10;Description générée automatiquement" id="36" name="Google Shape;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412516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FIN" showMasterSp="0">
  <p:cSld name="Diapositive de FI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diagramme&#10;&#10;Description générée automatiquement" id="38" name="Google Shape;3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sz="24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/>
        </p:nvSpPr>
        <p:spPr>
          <a:xfrm>
            <a:off x="3324225" y="6093296"/>
            <a:ext cx="520821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Meteo France International,</a:t>
            </a:r>
            <a:r>
              <a:rPr lang="en-US" sz="17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7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With you for Weather</a:t>
            </a:r>
            <a:endParaRPr i="1" sz="17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 txBox="1"/>
          <p:nvPr/>
        </p:nvSpPr>
        <p:spPr>
          <a:xfrm>
            <a:off x="3324225" y="6474822"/>
            <a:ext cx="52082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info@mfi.fr – www.mfi.fr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 épuré" showMasterSp="0">
  <p:cSld name="Sommaire épuré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935596" y="1484784"/>
            <a:ext cx="7272808" cy="442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type="title"/>
          </p:nvPr>
        </p:nvSpPr>
        <p:spPr>
          <a:xfrm>
            <a:off x="935596" y="692696"/>
            <a:ext cx="7272808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46" name="Google Shape;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689071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ésentation Produit">
  <p:cSld name="Présentation Produi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3"/>
          <p:cNvSpPr txBox="1"/>
          <p:nvPr>
            <p:ph type="title"/>
          </p:nvPr>
        </p:nvSpPr>
        <p:spPr>
          <a:xfrm>
            <a:off x="1043608" y="1"/>
            <a:ext cx="7560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/>
          <p:nvPr/>
        </p:nvSpPr>
        <p:spPr>
          <a:xfrm>
            <a:off x="0" y="1001992"/>
            <a:ext cx="8892478" cy="1116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90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3"/>
          <p:cNvSpPr/>
          <p:nvPr>
            <p:ph idx="2" type="pic"/>
          </p:nvPr>
        </p:nvSpPr>
        <p:spPr>
          <a:xfrm>
            <a:off x="208886" y="1163916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3"/>
          <p:cNvSpPr/>
          <p:nvPr>
            <p:ph idx="3" type="pic"/>
          </p:nvPr>
        </p:nvSpPr>
        <p:spPr>
          <a:xfrm>
            <a:off x="208886" y="2420888"/>
            <a:ext cx="3918614" cy="28624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/>
          <p:nvPr>
            <p:ph idx="4" type="pic"/>
          </p:nvPr>
        </p:nvSpPr>
        <p:spPr>
          <a:xfrm>
            <a:off x="4879772" y="2924944"/>
            <a:ext cx="4024107" cy="3933056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33"/>
          <p:cNvSpPr txBox="1"/>
          <p:nvPr>
            <p:ph idx="1" type="body"/>
          </p:nvPr>
        </p:nvSpPr>
        <p:spPr>
          <a:xfrm>
            <a:off x="1110683" y="980728"/>
            <a:ext cx="7776464" cy="444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33"/>
          <p:cNvCxnSpPr/>
          <p:nvPr/>
        </p:nvCxnSpPr>
        <p:spPr>
          <a:xfrm>
            <a:off x="1116472" y="1425611"/>
            <a:ext cx="7704000" cy="0"/>
          </a:xfrm>
          <a:prstGeom prst="straightConnector1">
            <a:avLst/>
          </a:prstGeom>
          <a:noFill/>
          <a:ln cap="flat" cmpd="sng" w="1905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33"/>
          <p:cNvSpPr txBox="1"/>
          <p:nvPr>
            <p:ph idx="5" type="body"/>
          </p:nvPr>
        </p:nvSpPr>
        <p:spPr>
          <a:xfrm>
            <a:off x="1110682" y="1418835"/>
            <a:ext cx="7776465" cy="66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  <a:defRPr sz="1800" cap="non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6" type="body"/>
          </p:nvPr>
        </p:nvSpPr>
        <p:spPr>
          <a:xfrm>
            <a:off x="209550" y="5283200"/>
            <a:ext cx="3917950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7" type="body"/>
          </p:nvPr>
        </p:nvSpPr>
        <p:spPr>
          <a:xfrm>
            <a:off x="4869054" y="2420888"/>
            <a:ext cx="4023425" cy="469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symbole, logo&#10;&#10;Description générée automatiquement" id="59" name="Google Shape;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8384" y="62967"/>
            <a:ext cx="576064" cy="57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6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6"/>
          <p:cNvSpPr txBox="1"/>
          <p:nvPr>
            <p:ph idx="1" type="body"/>
          </p:nvPr>
        </p:nvSpPr>
        <p:spPr>
          <a:xfrm>
            <a:off x="539552" y="989885"/>
            <a:ext cx="8352928" cy="567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efcin01.sodexam.cin:8080/cips_prod/#/" TargetMode="External"/><Relationship Id="rId4" Type="http://schemas.openxmlformats.org/officeDocument/2006/relationships/hyperlink" Target="http://cefcin01.sodexam.cin:8080/cips_prod/#/home" TargetMode="External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23528" y="2996952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Formation CIPS</a:t>
            </a:r>
            <a:endParaRPr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Simon GRIMAL, Solution Integration Engineer</a:t>
            </a:r>
            <a:endParaRPr/>
          </a:p>
        </p:txBody>
      </p:sp>
      <p:sp>
        <p:nvSpPr>
          <p:cNvPr id="66" name="Google Shape;66;p1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</a:pPr>
            <a:r>
              <a:rPr lang="en-US"/>
              <a:t>Toulouse, décembre 2024</a:t>
            </a:r>
            <a:endParaRPr/>
          </a:p>
        </p:txBody>
      </p:sp>
      <p:sp>
        <p:nvSpPr>
          <p:cNvPr id="67" name="Google Shape;67;p1"/>
          <p:cNvSpPr txBox="1"/>
          <p:nvPr>
            <p:ph idx="3" type="body"/>
          </p:nvPr>
        </p:nvSpPr>
        <p:spPr>
          <a:xfrm>
            <a:off x="323528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</a:pPr>
            <a:r>
              <a:rPr lang="en-US"/>
              <a:t>Partie 07 - CIPS-DE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Qui ?</a:t>
            </a:r>
            <a:endParaRPr sz="1400"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Qui utilise le CIPS-DE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539750" y="2727324"/>
            <a:ext cx="8505130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CIPS-DE est un fournisseur de données 🡪 destiné à la communication de machine à machine 🡪 la plupart des utilisateurs sont des systèmes tiers 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AEROMET-WEB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METEOFACTORY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EXTRAMET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600" u="none" cap="none" strike="noStrike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Portail web pour les utilisateurs, permettant d'accéder au catalogue et aux données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Recherche de données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Aperçu des données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APIs URLs construction</a:t>
            </a:r>
            <a:endParaRPr/>
          </a:p>
          <a:p>
            <a:pPr indent="-1521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ercle, Graphique, symbole, logo&#10;&#10;Description générée automatiquement"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814" y="1350099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Comment ?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Comment ?</a:t>
            </a:r>
            <a:endParaRPr sz="1400"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323726" y="1133128"/>
            <a:ext cx="8280524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Le back-end de CIPS-DE est construit avec le cadre SYNOPSIS.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Identique à SYNERGIE-WEB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Identique au logiciel de prévision opérationnelle de Météo-France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Différences :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Configuration 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Flux de données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Activations de fonctionnalités (plugins et services)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Le portail web </a:t>
            </a: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(au lieu du client)</a:t>
            </a:r>
            <a:endParaRPr/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Pas une formation SNOPSIS/SYNERGIE-WEB !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Juste une formation sur le portail web du CIPS-DE</a:t>
            </a:r>
            <a:endParaRPr/>
          </a:p>
          <a:p>
            <a:pPr indent="-1651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Objectif principal du CIPS-DE : la performance !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🡪 volume de données de stockage limité 🡪 durée de conservation réduite </a:t>
            </a:r>
            <a:endParaRPr b="0" i="0" sz="1800" u="none" cap="none" strike="noStrike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Comment ?</a:t>
            </a:r>
            <a:endParaRPr sz="1400"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323726" y="1133128"/>
            <a:ext cx="8280524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Le CIPS-DE gère différents types de données 🡪 spécificités 🡪 chaque donnée a au moins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Un type (géré dans un "service" dédié = API), tel que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Modèles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Radar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Satellite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Une source (alias "processus"), par exemple "AROME" ou "SYNOP"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Une taille physique (alias "agrégat"), par exemple "température" ou "nébulosité"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Date de la valeur (alias "date de validité")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Selon le type de données, 🡪 informations supplémentaires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Date d'exécution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Élévation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Les API d'accès aux données ont des arguments communs et spécifiques 🡨 type de données</a:t>
            </a:r>
            <a:endParaRPr sz="18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1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Comment ?</a:t>
            </a:r>
            <a:endParaRPr sz="1400"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65100" lvl="2" marL="79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Jetons un coup d'œil un peu plus approfondi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 connecter à la page d'accueil du CIPS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CIPS 🡪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http://cefcin01.sodexam.cin:8080/cips_prod/#/</a:t>
            </a:r>
            <a:r>
              <a:rPr lang="en-US"/>
              <a:t> 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Cliquez sur "CIPS-DE"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Saisir directement l'URL de CIPS-DE</a:t>
            </a:r>
            <a:endParaRPr/>
          </a:p>
          <a:p>
            <a:pPr indent="-266700" lvl="2" marL="79919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http://cefcin01.sodexam.cin:8080/cips_prod/#/home</a:t>
            </a:r>
            <a:r>
              <a:rPr lang="en-US"/>
              <a:t> 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Authentifier !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Chaque page est protégée par un login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Le compte utilisateur est spécifique</a:t>
            </a: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8432" y="3803509"/>
            <a:ext cx="3933061" cy="258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Rétention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Téléchargement des données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Rétention</a:t>
            </a:r>
            <a:endParaRPr sz="1400"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323726" y="1133128"/>
            <a:ext cx="8280524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Politique de conservation : durée de vie maximale des données par type de données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Attention : la durée ne s'applique qu'à un type de données entier (modèle, radar, ...).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Le CIPS-DE ne peut pas différencier la durée de rétention AROME et IFS (</a:t>
            </a:r>
            <a:r>
              <a:rPr b="0" i="1" lang="en-US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pour le moment</a:t>
            </a:r>
            <a:r>
              <a:rPr b="0" i="0" lang="en-US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La durée de conservation est basée sur la date d'insertion 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Pas de date de données !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Durées de conservation configurables dans les fichiers (pas à partir du portail) 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voir le manuel d'administration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La rétention est exprimée en "jours"</a:t>
            </a:r>
            <a:endParaRPr b="0" i="0" sz="1400" u="none" cap="none" strike="noStrike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902" y="3573016"/>
            <a:ext cx="7486425" cy="2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Rétention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Téléchargement des données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Téléchargement des données</a:t>
            </a:r>
            <a:endParaRPr sz="1400"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323726" y="1133128"/>
            <a:ext cx="8280524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Objectif principal du portail : recherche de données existantes 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Récupérer les "catalogues" API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un par type de données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Prévisualisation des données 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construire des URL d'API utilisées dans des systèmes tiers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Un formulaire par type de données (peut varier selon la configuration)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Modèle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Radar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Champs personnalisés pour chaque type de données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Idée : adapter progressivement vos critères de recherche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Les autres champs sont mis à jour après chaque changement de dossier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l'élimination des combinaisons absurdes</a:t>
            </a:r>
            <a:endParaRPr/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Attention : l'aperçu est proposé même si les champs obligatoires sont vides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Fonction "Meilleur ensemble de données" de SYNOPSIS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Téléchargement des données</a:t>
            </a:r>
            <a:endParaRPr sz="1400"/>
          </a:p>
        </p:txBody>
      </p:sp>
      <p:sp>
        <p:nvSpPr>
          <p:cNvPr id="219" name="Google Shape;219;p2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323726" y="1133128"/>
            <a:ext cx="8280524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Menu du visualiseur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Raccourci pour télécharger le client SYNOPSIS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~ Interface SYNERGIE-WEB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Pour les usages avancés</a:t>
            </a:r>
            <a:endParaRPr/>
          </a:p>
          <a:p>
            <a:pPr indent="-266700" lvl="2" marL="799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Presque inutile car les données CIPS-DE sont accessibles par des systèmes tiers</a:t>
            </a:r>
            <a:endParaRPr/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2667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Travaux pratiques : la recherche !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Choisir un onglet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Entrer progressivement les valeurs des champs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Résultat de l'exportation</a:t>
            </a:r>
            <a:endParaRPr/>
          </a:p>
          <a:p>
            <a:pPr indent="-266400" lvl="1" marL="532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Copier l'URL et l'ouvrir dans un nouvel onglet du navigateur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75" name="Google Shape;75;p2"/>
          <p:cNvCxnSpPr>
            <a:stCxn id="73" idx="2"/>
            <a:endCxn id="74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" name="Google Shape;76;p2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77" name="Google Shape;77;p2"/>
          <p:cNvCxnSpPr>
            <a:stCxn id="78" idx="3"/>
            <a:endCxn id="76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" name="Google Shape;78;p2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79" name="Google Shape;79;p2"/>
          <p:cNvCxnSpPr>
            <a:stCxn id="74" idx="3"/>
            <a:endCxn id="78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logo&#10;&#10;Description générée automatiquement" id="80" name="Google Shape;8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31" y="2590235"/>
            <a:ext cx="835025" cy="8336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Symétrie&#10;&#10;Description générée automatiquement" id="81" name="Google Shape;8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9781" y="2583956"/>
            <a:ext cx="826747" cy="82674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pic>
        <p:nvPicPr>
          <p:cNvPr descr="Une image contenant cercle, symbole, Graphique, Symétrie&#10;&#10;Description générée automatiquement" id="83" name="Google Shape;8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7522930" y="4375842"/>
            <a:ext cx="1352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étiez ici</a:t>
            </a:r>
            <a:endParaRPr/>
          </a:p>
        </p:txBody>
      </p:sp>
      <p:cxnSp>
        <p:nvCxnSpPr>
          <p:cNvPr id="85" name="Google Shape;85;p2"/>
          <p:cNvCxnSpPr>
            <a:stCxn id="84" idx="1"/>
          </p:cNvCxnSpPr>
          <p:nvPr/>
        </p:nvCxnSpPr>
        <p:spPr>
          <a:xfrm rot="10800000">
            <a:off x="6948130" y="4437108"/>
            <a:ext cx="574800" cy="2619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Graphique, symbole, logo&#10;&#10;Description générée automatiquement" id="86" name="Google Shape;8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69364" y="3879710"/>
            <a:ext cx="828966" cy="8289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symbole, logo&#10;&#10;Description générée automatiquement" id="87" name="Google Shape;8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03805" y="3903799"/>
            <a:ext cx="802683" cy="8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Interface web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Rétention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Téléchargement des données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Administration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Interface web - </a:t>
            </a:r>
            <a:r>
              <a:rPr lang="en-US">
                <a:solidFill>
                  <a:srgbClr val="2A78AA"/>
                </a:solidFill>
              </a:rPr>
              <a:t>Administration</a:t>
            </a:r>
            <a:endParaRPr sz="1400"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Pas d'administration à partir du portail web CIPS-DE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Administration des produits 🡪 raccourci vers l'interface d'administration de SYNAPS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Utilisateurs 🡪 SYNOPSIS outil d'administration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Courier New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http://{CIPS-DE root}:8082/public/gui/admin_users/account/synopsisuser/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Voir le manuel d'administration pour plus de détails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Des questions ?</a:t>
            </a:r>
            <a:endParaRPr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>
              <a:solidFill>
                <a:srgbClr val="C6D8F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24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246" name="Google Shape;246;p24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247" name="Google Shape;247;p24"/>
          <p:cNvCxnSpPr>
            <a:stCxn id="245" idx="2"/>
            <a:endCxn id="246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8" name="Google Shape;248;p24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249" name="Google Shape;249;p24"/>
          <p:cNvCxnSpPr>
            <a:stCxn id="250" idx="3"/>
            <a:endCxn id="248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24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251" name="Google Shape;251;p24"/>
          <p:cNvCxnSpPr>
            <a:stCxn id="246" idx="3"/>
            <a:endCxn id="250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logo&#10;&#10;Description générée automatiquement" id="252" name="Google Shape;2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31" y="2590235"/>
            <a:ext cx="835025" cy="83367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pic>
        <p:nvPicPr>
          <p:cNvPr descr="Une image contenant cercle, symbole, Graphique, Symétrie&#10;&#10;Description générée automatiquement" id="254" name="Google Shape;2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6300192" y="1268781"/>
            <a:ext cx="1352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êtes ici</a:t>
            </a:r>
            <a:endParaRPr/>
          </a:p>
        </p:txBody>
      </p:sp>
      <p:cxnSp>
        <p:nvCxnSpPr>
          <p:cNvPr id="256" name="Google Shape;256;p24"/>
          <p:cNvCxnSpPr>
            <a:stCxn id="255" idx="2"/>
          </p:cNvCxnSpPr>
          <p:nvPr/>
        </p:nvCxnSpPr>
        <p:spPr>
          <a:xfrm>
            <a:off x="6976341" y="1915112"/>
            <a:ext cx="360000" cy="6453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Graphique, symbole, logo&#10;&#10;Description générée automatiquement"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3805" y="3903799"/>
            <a:ext cx="802683" cy="802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symbole, logo&#10;&#10;Description générée automatiquement" id="258" name="Google Shape;25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2265" y="2581457"/>
            <a:ext cx="826748" cy="826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logo&#10;&#10;Description générée automatiquement" id="259" name="Google Shape;259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79638" y="3890758"/>
            <a:ext cx="802683" cy="8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0" y="5229198"/>
            <a:ext cx="9143999" cy="1368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J'ai intégré mes données dans CIPS-DS, j'ai automatisé mes scripts de traitement et j'ai créé des URL API pour intégrer CIPS-DE dans des systèmes tiers.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Merci de votre attention !</a:t>
            </a:r>
            <a:br>
              <a:rPr lang="en-US"/>
            </a:b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CIPS - </a:t>
            </a:r>
            <a:r>
              <a:rPr lang="en-US">
                <a:solidFill>
                  <a:srgbClr val="2A78AA"/>
                </a:solidFill>
              </a:rPr>
              <a:t>Sessions de formation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CIPS-DS</a:t>
            </a: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CIPS-LAB</a:t>
            </a:r>
            <a:endParaRPr/>
          </a:p>
        </p:txBody>
      </p:sp>
      <p:cxnSp>
        <p:nvCxnSpPr>
          <p:cNvPr id="97" name="Google Shape;97;p3"/>
          <p:cNvCxnSpPr>
            <a:stCxn id="95" idx="2"/>
            <a:endCxn id="96" idx="1"/>
          </p:cNvCxnSpPr>
          <p:nvPr/>
        </p:nvCxnSpPr>
        <p:spPr>
          <a:xfrm>
            <a:off x="1790646" y="3435599"/>
            <a:ext cx="577500" cy="862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3"/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cap="flat" cmpd="sng" w="3810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CIPS-DE</a:t>
            </a:r>
            <a:endParaRPr/>
          </a:p>
        </p:txBody>
      </p:sp>
      <p:cxnSp>
        <p:nvCxnSpPr>
          <p:cNvPr id="99" name="Google Shape;99;p3"/>
          <p:cNvCxnSpPr>
            <a:stCxn id="100" idx="3"/>
            <a:endCxn id="98" idx="2"/>
          </p:cNvCxnSpPr>
          <p:nvPr/>
        </p:nvCxnSpPr>
        <p:spPr>
          <a:xfrm flipH="1" rot="10800000">
            <a:off x="6948264" y="3426900"/>
            <a:ext cx="792000" cy="8652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3"/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CIPS-TC</a:t>
            </a:r>
            <a:endParaRPr/>
          </a:p>
        </p:txBody>
      </p:sp>
      <p:cxnSp>
        <p:nvCxnSpPr>
          <p:cNvPr id="101" name="Google Shape;101;p3"/>
          <p:cNvCxnSpPr>
            <a:stCxn id="96" idx="3"/>
            <a:endCxn id="100" idx="1"/>
          </p:cNvCxnSpPr>
          <p:nvPr/>
        </p:nvCxnSpPr>
        <p:spPr>
          <a:xfrm flipH="1" rot="10800000">
            <a:off x="4384352" y="4291967"/>
            <a:ext cx="547800" cy="57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symbole, Graphique, logo&#10;&#10;Description générée automatiquement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131" y="2590235"/>
            <a:ext cx="835025" cy="83367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cap="flat" cmpd="sng" w="38100">
            <a:solidFill>
              <a:srgbClr val="58595B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CIPS-DC</a:t>
            </a:r>
            <a:endParaRPr/>
          </a:p>
        </p:txBody>
      </p:sp>
      <p:pic>
        <p:nvPicPr>
          <p:cNvPr descr="Une image contenant cercle, symbole, Graphique, Symétrie&#10;&#10;Description générée automatiquement"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46" y="1811350"/>
            <a:ext cx="790220" cy="7902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6300192" y="1268781"/>
            <a:ext cx="13522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Vous êtes ici</a:t>
            </a:r>
            <a:endParaRPr/>
          </a:p>
        </p:txBody>
      </p:sp>
      <p:cxnSp>
        <p:nvCxnSpPr>
          <p:cNvPr id="106" name="Google Shape;106;p3"/>
          <p:cNvCxnSpPr>
            <a:stCxn id="105" idx="2"/>
          </p:cNvCxnSpPr>
          <p:nvPr/>
        </p:nvCxnSpPr>
        <p:spPr>
          <a:xfrm>
            <a:off x="6976341" y="1915112"/>
            <a:ext cx="360000" cy="645300"/>
          </a:xfrm>
          <a:prstGeom prst="straightConnector1">
            <a:avLst/>
          </a:prstGeom>
          <a:noFill/>
          <a:ln cap="flat" cmpd="sng" w="38100">
            <a:solidFill>
              <a:srgbClr val="FFCC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Une image contenant cercle, Graphique, symbole, logo&#10;&#10;Description générée automatiquement"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3805" y="3903799"/>
            <a:ext cx="802683" cy="8026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Graphique, symbole, logo&#10;&#10;Description générée automatiquement"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32265" y="2581457"/>
            <a:ext cx="826748" cy="826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cercle, symbole, Graphique, logo&#10;&#10;Description générée automatiquement"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79638" y="3890758"/>
            <a:ext cx="802683" cy="8026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0" y="5229198"/>
            <a:ext cx="9143999" cy="1368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Je dispose de mes données dans CIPS-DS et j'ai automatisé mes scripts de traitement.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Comment puis-je consulter et utiliser mes nouvelles données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RÉSUMÉ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Présentation générale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Qu'est-ce que c'est ? Pourquoi ? Qui ? Comment ?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Interface web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Conservation, téléchargement de données, administration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Quoi ?</a:t>
            </a:r>
            <a:endParaRPr sz="1400"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Qu'est-ce que le CIPS-DE ?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Système central d'information et de traitement - MOTEUR DE DONNÉES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Il est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Un </a:t>
            </a:r>
            <a:r>
              <a:rPr lang="en-US">
                <a:solidFill>
                  <a:srgbClr val="2A78AA"/>
                </a:solidFill>
              </a:rPr>
              <a:t>module de </a:t>
            </a:r>
            <a:r>
              <a:rPr lang="en-US"/>
              <a:t>la </a:t>
            </a:r>
            <a:r>
              <a:rPr lang="en-US">
                <a:solidFill>
                  <a:srgbClr val="2A78AA"/>
                </a:solidFill>
              </a:rPr>
              <a:t>solution CIPS </a:t>
            </a:r>
            <a:r>
              <a:rPr lang="en-US"/>
              <a:t>développée par </a:t>
            </a:r>
            <a:r>
              <a:rPr lang="en-US">
                <a:solidFill>
                  <a:srgbClr val="2A78AA"/>
                </a:solidFill>
              </a:rPr>
              <a:t>MFI </a:t>
            </a:r>
            <a:r>
              <a:rPr lang="en-US"/>
              <a:t>(Meteo France International)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dk2"/>
                </a:solidFill>
              </a:rPr>
              <a:t>Conçu pour un </a:t>
            </a:r>
            <a:r>
              <a:rPr lang="en-US">
                <a:solidFill>
                  <a:schemeClr val="accent5"/>
                </a:solidFill>
              </a:rPr>
              <a:t>accès rapide aux données météorologiques récentes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Visualisation avancée </a:t>
            </a:r>
            <a:r>
              <a:rPr lang="en-US">
                <a:solidFill>
                  <a:schemeClr val="dk2"/>
                </a:solidFill>
              </a:rPr>
              <a:t>: cartes, graphiques, ...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Diffusion des données </a:t>
            </a:r>
            <a:r>
              <a:rPr lang="en-US">
                <a:solidFill>
                  <a:schemeClr val="dk2"/>
                </a:solidFill>
              </a:rPr>
              <a:t>: API de données, API de catalogues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Puissant </a:t>
            </a:r>
            <a:r>
              <a:rPr lang="en-US">
                <a:solidFill>
                  <a:schemeClr val="dk2"/>
                </a:solidFill>
              </a:rPr>
              <a:t>: basé sur le cadre </a:t>
            </a:r>
            <a:r>
              <a:rPr lang="en-US" sz="2000">
                <a:solidFill>
                  <a:schemeClr val="accent5"/>
                </a:solidFill>
              </a:rPr>
              <a:t>SYNOPSIS </a:t>
            </a:r>
            <a:r>
              <a:rPr lang="en-US">
                <a:solidFill>
                  <a:schemeClr val="dk2"/>
                </a:solidFill>
              </a:rPr>
              <a:t>(comme SYNERGIE-WEB)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lang="en-US">
                <a:solidFill>
                  <a:srgbClr val="2A78AA"/>
                </a:solidFill>
              </a:rPr>
              <a:t>Acquisition </a:t>
            </a:r>
            <a:r>
              <a:rPr lang="en-US"/>
              <a:t>+ </a:t>
            </a:r>
            <a:r>
              <a:rPr lang="en-US">
                <a:solidFill>
                  <a:srgbClr val="2A78AA"/>
                </a:solidFill>
              </a:rPr>
              <a:t>stockage </a:t>
            </a:r>
            <a:r>
              <a:rPr lang="en-US"/>
              <a:t>+ </a:t>
            </a:r>
            <a:r>
              <a:rPr lang="en-US">
                <a:solidFill>
                  <a:srgbClr val="2A78AA"/>
                </a:solidFill>
              </a:rPr>
              <a:t>accès</a:t>
            </a:r>
            <a:endParaRPr/>
          </a:p>
        </p:txBody>
      </p:sp>
      <p:pic>
        <p:nvPicPr>
          <p:cNvPr descr="Une image contenant cercle, Graphique, symbole, logo&#10;&#10;Description générée automatiquement"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814" y="1350099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Présentation générale - </a:t>
            </a:r>
            <a:r>
              <a:rPr lang="en-US">
                <a:solidFill>
                  <a:srgbClr val="2A78AA"/>
                </a:solidFill>
              </a:rPr>
              <a:t>Pourquoi ?</a:t>
            </a:r>
            <a:endParaRPr sz="1400"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000"/>
              <a:buFont typeface="Arial"/>
              <a:buNone/>
            </a:pPr>
            <a:r>
              <a:rPr b="1" lang="en-US">
                <a:solidFill>
                  <a:srgbClr val="2A78AA"/>
                </a:solidFill>
              </a:rPr>
              <a:t>Pourquoi utiliser le CIPS-DE 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Système central d'information et de traitement - MOTEUR DE DONNÉES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rPr lang="en-US"/>
              <a:t>Il s'agit d'un </a:t>
            </a:r>
            <a:r>
              <a:rPr lang="en-US">
                <a:solidFill>
                  <a:schemeClr val="accent5"/>
                </a:solidFill>
              </a:rPr>
              <a:t>système </a:t>
            </a:r>
            <a:r>
              <a:rPr lang="en-US"/>
              <a:t>météorologique </a:t>
            </a:r>
            <a:r>
              <a:rPr lang="en-US">
                <a:solidFill>
                  <a:schemeClr val="accent5"/>
                </a:solidFill>
              </a:rPr>
              <a:t>puissant </a:t>
            </a:r>
            <a:r>
              <a:rPr lang="en-US"/>
              <a:t>qui permet aux SMHN de </a:t>
            </a:r>
            <a:r>
              <a:rPr lang="en-US">
                <a:solidFill>
                  <a:schemeClr val="accent3"/>
                </a:solidFill>
              </a:rPr>
              <a:t>fournir des </a:t>
            </a:r>
            <a:r>
              <a:rPr lang="en-US">
                <a:solidFill>
                  <a:schemeClr val="accent5"/>
                </a:solidFill>
              </a:rPr>
              <a:t>données récentes </a:t>
            </a:r>
            <a:r>
              <a:rPr lang="en-US">
                <a:solidFill>
                  <a:schemeClr val="accent3"/>
                </a:solidFill>
              </a:rPr>
              <a:t>à leurs </a:t>
            </a:r>
            <a:r>
              <a:rPr lang="en-US">
                <a:solidFill>
                  <a:schemeClr val="accent5"/>
                </a:solidFill>
              </a:rPr>
              <a:t>utilisateurs finaux</a:t>
            </a:r>
            <a:r>
              <a:rPr lang="en-US">
                <a:solidFill>
                  <a:schemeClr val="accent3"/>
                </a:solidFill>
              </a:rPr>
              <a:t>, grâce à des systèmes de </a:t>
            </a:r>
            <a:r>
              <a:rPr lang="en-US">
                <a:solidFill>
                  <a:schemeClr val="accent5"/>
                </a:solidFill>
              </a:rPr>
              <a:t>production très performants</a:t>
            </a:r>
            <a:r>
              <a:rPr lang="en-US">
                <a:solidFill>
                  <a:schemeClr val="accent3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Décodage</a:t>
            </a:r>
            <a:r>
              <a:rPr lang="en-US"/>
              <a:t>, </a:t>
            </a:r>
            <a:r>
              <a:rPr lang="en-US">
                <a:solidFill>
                  <a:schemeClr val="accent5"/>
                </a:solidFill>
              </a:rPr>
              <a:t>contrôle </a:t>
            </a:r>
            <a:r>
              <a:rPr lang="en-US"/>
              <a:t>et </a:t>
            </a:r>
            <a:r>
              <a:rPr lang="en-US">
                <a:solidFill>
                  <a:schemeClr val="accent5"/>
                </a:solidFill>
              </a:rPr>
              <a:t>ingestion de </a:t>
            </a:r>
            <a:r>
              <a:rPr lang="en-US"/>
              <a:t>données météorologiques standard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</a:pPr>
            <a:r>
              <a:rPr lang="en-US">
                <a:solidFill>
                  <a:schemeClr val="accent5"/>
                </a:solidFill>
              </a:rPr>
              <a:t>Catalogue </a:t>
            </a:r>
            <a:r>
              <a:rPr lang="en-US"/>
              <a:t>puissant pour la </a:t>
            </a:r>
            <a:r>
              <a:rPr lang="en-US">
                <a:solidFill>
                  <a:schemeClr val="accent5"/>
                </a:solidFill>
              </a:rPr>
              <a:t>recherche de données</a:t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Diverses </a:t>
            </a:r>
            <a:r>
              <a:rPr lang="en-US">
                <a:solidFill>
                  <a:schemeClr val="accent5"/>
                </a:solidFill>
              </a:rPr>
              <a:t>API </a:t>
            </a:r>
            <a:r>
              <a:rPr lang="en-US"/>
              <a:t>pour la </a:t>
            </a:r>
            <a:r>
              <a:rPr lang="en-US">
                <a:solidFill>
                  <a:schemeClr val="accent5"/>
                </a:solidFill>
              </a:rPr>
              <a:t>visualisation </a:t>
            </a:r>
            <a:r>
              <a:rPr lang="en-US">
                <a:solidFill>
                  <a:schemeClr val="accent3"/>
                </a:solidFill>
              </a:rPr>
              <a:t>et la </a:t>
            </a:r>
            <a:r>
              <a:rPr lang="en-US">
                <a:solidFill>
                  <a:schemeClr val="accent5"/>
                </a:solidFill>
              </a:rPr>
              <a:t>production de données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</a:pPr>
            <a:r>
              <a:rPr lang="en-US">
                <a:solidFill>
                  <a:schemeClr val="accent3"/>
                </a:solidFill>
              </a:rPr>
              <a:t>compatible avec les </a:t>
            </a:r>
            <a:r>
              <a:rPr lang="en-US">
                <a:solidFill>
                  <a:schemeClr val="accent5"/>
                </a:solidFill>
              </a:rPr>
              <a:t>systèmes des utilisateurs finaux de l'IMF </a:t>
            </a:r>
            <a:r>
              <a:rPr lang="en-US">
                <a:solidFill>
                  <a:schemeClr val="accent3"/>
                </a:solidFill>
              </a:rPr>
              <a:t>(AEROMET-WEB, METEOFACTORY, ...)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cercle, Graphique, symbole, logo&#10;&#10;Description générée automatiquement"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814" y="1350099"/>
            <a:ext cx="1154602" cy="11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Présentation générale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Qu'est-ce que c'est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Pourquoi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Qui 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Comment ?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60216 Présentation Powerpoint MFI">
  <a:themeElements>
    <a:clrScheme name="MFI">
      <a:dk1>
        <a:srgbClr val="333333"/>
      </a:dk1>
      <a:lt1>
        <a:srgbClr val="FFFFFF"/>
      </a:lt1>
      <a:dk2>
        <a:srgbClr val="58595B"/>
      </a:dk2>
      <a:lt2>
        <a:srgbClr val="ECE8E1"/>
      </a:lt2>
      <a:accent1>
        <a:srgbClr val="76ABDA"/>
      </a:accent1>
      <a:accent2>
        <a:srgbClr val="E29100"/>
      </a:accent2>
      <a:accent3>
        <a:srgbClr val="6A5E4F"/>
      </a:accent3>
      <a:accent4>
        <a:srgbClr val="CA5411"/>
      </a:accent4>
      <a:accent5>
        <a:srgbClr val="2A78AA"/>
      </a:accent5>
      <a:accent6>
        <a:srgbClr val="8EA50D"/>
      </a:accent6>
      <a:hlink>
        <a:srgbClr val="00547D"/>
      </a:hlink>
      <a:folHlink>
        <a:srgbClr val="B828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2016-03-31T08:37:05Z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