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715" r:id="rId2"/>
  </p:sldMasterIdLst>
  <p:notesMasterIdLst>
    <p:notesMasterId r:id="rId37"/>
  </p:notesMasterIdLst>
  <p:handoutMasterIdLst>
    <p:handoutMasterId r:id="rId38"/>
  </p:handoutMasterIdLst>
  <p:sldIdLst>
    <p:sldId id="288" r:id="rId3"/>
    <p:sldId id="456" r:id="rId4"/>
    <p:sldId id="356" r:id="rId5"/>
    <p:sldId id="289" r:id="rId6"/>
    <p:sldId id="290" r:id="rId7"/>
    <p:sldId id="324" r:id="rId8"/>
    <p:sldId id="325" r:id="rId9"/>
    <p:sldId id="339" r:id="rId10"/>
    <p:sldId id="327" r:id="rId11"/>
    <p:sldId id="338" r:id="rId12"/>
    <p:sldId id="349" r:id="rId13"/>
    <p:sldId id="350" r:id="rId14"/>
    <p:sldId id="474" r:id="rId15"/>
    <p:sldId id="475" r:id="rId16"/>
    <p:sldId id="476" r:id="rId17"/>
    <p:sldId id="457" r:id="rId18"/>
    <p:sldId id="458" r:id="rId19"/>
    <p:sldId id="463" r:id="rId20"/>
    <p:sldId id="464" r:id="rId21"/>
    <p:sldId id="465" r:id="rId22"/>
    <p:sldId id="478" r:id="rId23"/>
    <p:sldId id="477" r:id="rId24"/>
    <p:sldId id="479" r:id="rId25"/>
    <p:sldId id="459" r:id="rId26"/>
    <p:sldId id="468" r:id="rId27"/>
    <p:sldId id="469" r:id="rId28"/>
    <p:sldId id="467" r:id="rId29"/>
    <p:sldId id="472" r:id="rId30"/>
    <p:sldId id="473" r:id="rId31"/>
    <p:sldId id="470" r:id="rId32"/>
    <p:sldId id="460" r:id="rId33"/>
    <p:sldId id="436" r:id="rId34"/>
    <p:sldId id="471" r:id="rId35"/>
    <p:sldId id="322" r:id="rId36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1008" userDrawn="1">
          <p15:clr>
            <a:srgbClr val="A4A3A4"/>
          </p15:clr>
        </p15:guide>
        <p15:guide id="3" orient="horz" pos="3792" userDrawn="1">
          <p15:clr>
            <a:srgbClr val="A4A3A4"/>
          </p15:clr>
        </p15:guide>
        <p15:guide id="4" orient="horz" pos="346" userDrawn="1">
          <p15:clr>
            <a:srgbClr val="A4A3A4"/>
          </p15:clr>
        </p15:guide>
        <p15:guide id="5" orient="horz" pos="1920" userDrawn="1">
          <p15:clr>
            <a:srgbClr val="A4A3A4"/>
          </p15:clr>
        </p15:guide>
        <p15:guide id="6" orient="horz" pos="3984" userDrawn="1">
          <p15:clr>
            <a:srgbClr val="A4A3A4"/>
          </p15:clr>
        </p15:guide>
        <p15:guide id="7" orient="horz" pos="1152" userDrawn="1">
          <p15:clr>
            <a:srgbClr val="A4A3A4"/>
          </p15:clr>
        </p15:guide>
        <p15:guide id="8" pos="2880" userDrawn="1">
          <p15:clr>
            <a:srgbClr val="A4A3A4"/>
          </p15:clr>
        </p15:guide>
        <p15:guide id="9" pos="503" userDrawn="1">
          <p15:clr>
            <a:srgbClr val="A4A3A4"/>
          </p15:clr>
        </p15:guide>
        <p15:guide id="10" pos="5257" userDrawn="1">
          <p15:clr>
            <a:srgbClr val="A4A3A4"/>
          </p15:clr>
        </p15:guide>
        <p15:guide id="11" pos="4608" userDrawn="1">
          <p15:clr>
            <a:srgbClr val="A4A3A4"/>
          </p15:clr>
        </p15:guide>
        <p15:guide id="12" pos="2448" userDrawn="1">
          <p15:clr>
            <a:srgbClr val="A4A3A4"/>
          </p15:clr>
        </p15:guide>
        <p15:guide id="13" pos="5545" userDrawn="1">
          <p15:clr>
            <a:srgbClr val="A4A3A4"/>
          </p15:clr>
        </p15:guide>
        <p15:guide id="14" pos="277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58595B"/>
    <a:srgbClr val="2A78AA"/>
    <a:srgbClr val="75ABDA"/>
    <a:srgbClr val="488BB6"/>
    <a:srgbClr val="C6D8F1"/>
    <a:srgbClr val="2879AB"/>
    <a:srgbClr val="0000FF"/>
    <a:srgbClr val="007800"/>
    <a:srgbClr val="FDC9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Style léger 2 - Accentuation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Style moyen 1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18" autoAdjust="0"/>
    <p:restoredTop sz="95300" autoAdjust="0"/>
  </p:normalViewPr>
  <p:slideViewPr>
    <p:cSldViewPr showGuides="1">
      <p:cViewPr varScale="1">
        <p:scale>
          <a:sx n="103" d="100"/>
          <a:sy n="103" d="100"/>
        </p:scale>
        <p:origin x="1914" y="102"/>
      </p:cViewPr>
      <p:guideLst>
        <p:guide orient="horz" pos="2160"/>
        <p:guide orient="horz" pos="1008"/>
        <p:guide orient="horz" pos="3792"/>
        <p:guide orient="horz" pos="346"/>
        <p:guide orient="horz" pos="1920"/>
        <p:guide orient="horz" pos="3984"/>
        <p:guide orient="horz" pos="1152"/>
        <p:guide pos="2880"/>
        <p:guide pos="503"/>
        <p:guide pos="5257"/>
        <p:guide pos="4608"/>
        <p:guide pos="2448"/>
        <p:guide pos="5545"/>
        <p:guide pos="2772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66" d="100"/>
          <a:sy n="66" d="100"/>
        </p:scale>
        <p:origin x="225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pPr/>
              <a:t>8/23/2024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p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pPr/>
              <a:t>8/23/2024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pPr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Une image contenant Site web&#10;&#10;Description générée automatiquement">
            <a:extLst>
              <a:ext uri="{FF2B5EF4-FFF2-40B4-BE49-F238E27FC236}">
                <a16:creationId xmlns:a16="http://schemas.microsoft.com/office/drawing/2014/main" id="{31EFF65F-5A17-3878-622D-E6EF0D66AB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342900" y="3068960"/>
            <a:ext cx="7973516" cy="931540"/>
          </a:xfrm>
        </p:spPr>
        <p:txBody>
          <a:bodyPr anchor="b">
            <a:normAutofit/>
          </a:bodyPr>
          <a:lstStyle>
            <a:lvl1pPr algn="r">
              <a:defRPr sz="2800" cap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 dirty="0"/>
              <a:t>Fill in title</a:t>
            </a:r>
          </a:p>
        </p:txBody>
      </p:sp>
      <p:sp>
        <p:nvSpPr>
          <p:cNvPr id="6" name="Espace réservé du texte 14"/>
          <p:cNvSpPr>
            <a:spLocks noGrp="1"/>
          </p:cNvSpPr>
          <p:nvPr>
            <p:ph type="body" sz="quarter" idx="14" hasCustomPrompt="1"/>
          </p:nvPr>
        </p:nvSpPr>
        <p:spPr>
          <a:xfrm>
            <a:off x="4524374" y="1352550"/>
            <a:ext cx="4536000" cy="371475"/>
          </a:xfrm>
        </p:spPr>
        <p:txBody>
          <a:bodyPr>
            <a:normAutofit/>
          </a:bodyPr>
          <a:lstStyle>
            <a:lvl1pPr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z="1600" noProof="0" dirty="0"/>
              <a:t>Author, Position</a:t>
            </a:r>
          </a:p>
        </p:txBody>
      </p:sp>
      <p:sp>
        <p:nvSpPr>
          <p:cNvPr id="9" name="Espace réservé du texte 14"/>
          <p:cNvSpPr>
            <a:spLocks noGrp="1"/>
          </p:cNvSpPr>
          <p:nvPr>
            <p:ph type="body" sz="quarter" idx="15" hasCustomPrompt="1"/>
          </p:nvPr>
        </p:nvSpPr>
        <p:spPr>
          <a:xfrm>
            <a:off x="4524375" y="1652587"/>
            <a:ext cx="4536000" cy="371475"/>
          </a:xfrm>
        </p:spPr>
        <p:txBody>
          <a:bodyPr>
            <a:normAutofit/>
          </a:bodyPr>
          <a:lstStyle>
            <a:lvl1pPr>
              <a:buNone/>
              <a:defRPr sz="1600" baseline="0">
                <a:solidFill>
                  <a:srgbClr val="76ABDA"/>
                </a:solidFill>
              </a:defRPr>
            </a:lvl1pPr>
          </a:lstStyle>
          <a:p>
            <a:pPr lvl="0"/>
            <a:r>
              <a:rPr lang="en-US" sz="1600" noProof="0" dirty="0"/>
              <a:t>Location, Date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6" hasCustomPrompt="1"/>
          </p:nvPr>
        </p:nvSpPr>
        <p:spPr>
          <a:xfrm>
            <a:off x="342900" y="4000500"/>
            <a:ext cx="7974013" cy="436563"/>
          </a:xfrm>
        </p:spPr>
        <p:txBody>
          <a:bodyPr>
            <a:noAutofit/>
          </a:bodyPr>
          <a:lstStyle>
            <a:lvl1pPr marL="0" indent="0" algn="r">
              <a:buFont typeface="+mj-lt"/>
              <a:buNone/>
              <a:defRPr sz="2400" baseline="0">
                <a:solidFill>
                  <a:srgbClr val="76ABDA"/>
                </a:solidFill>
              </a:defRPr>
            </a:lvl1pPr>
          </a:lstStyle>
          <a:p>
            <a:pPr lvl="0"/>
            <a:r>
              <a:rPr lang="en-US" dirty="0"/>
              <a:t>Sub-title</a:t>
            </a:r>
          </a:p>
        </p:txBody>
      </p:sp>
      <p:pic>
        <p:nvPicPr>
          <p:cNvPr id="3" name="Image 2" descr="Une image contenant cercle, Graphique, logo, symbole&#10;&#10;Description générée automatiquement">
            <a:extLst>
              <a:ext uri="{FF2B5EF4-FFF2-40B4-BE49-F238E27FC236}">
                <a16:creationId xmlns:a16="http://schemas.microsoft.com/office/drawing/2014/main" id="{4599B732-7E8B-5B60-FBD8-CBA5810852D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368" y="44624"/>
            <a:ext cx="1217818" cy="1217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149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2339280" y="725407"/>
            <a:ext cx="6553200" cy="543353"/>
          </a:xfrm>
        </p:spPr>
        <p:txBody>
          <a:bodyPr rIns="0" anchor="ctr">
            <a:normAutofit/>
          </a:bodyPr>
          <a:lstStyle>
            <a:lvl1pPr algn="ctr">
              <a:defRPr sz="2800" cap="all" baseline="0">
                <a:solidFill>
                  <a:srgbClr val="58595B"/>
                </a:solidFill>
              </a:defRPr>
            </a:lvl1pPr>
          </a:lstStyle>
          <a:p>
            <a:r>
              <a:rPr lang="en-US" noProof="0" dirty="0"/>
              <a:t>Summary</a:t>
            </a:r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0" hasCustomPrompt="1"/>
          </p:nvPr>
        </p:nvSpPr>
        <p:spPr>
          <a:xfrm>
            <a:off x="2339280" y="1962150"/>
            <a:ext cx="6553200" cy="3933825"/>
          </a:xfrm>
        </p:spPr>
        <p:txBody>
          <a:bodyPr/>
          <a:lstStyle>
            <a:lvl1pPr marL="457200" indent="-457200">
              <a:spcBef>
                <a:spcPts val="500"/>
              </a:spcBef>
              <a:buFont typeface="+mj-lt"/>
              <a:buAutoNum type="arabicPeriod"/>
              <a:defRPr sz="2200" cap="none" baseline="0">
                <a:solidFill>
                  <a:srgbClr val="58595B"/>
                </a:solidFill>
              </a:defRPr>
            </a:lvl1pPr>
            <a:lvl2pPr marL="719138" indent="-266700">
              <a:buFont typeface="Arial" panose="020B0604020202020204" pitchFamily="34" charset="0"/>
              <a:buChar char="•"/>
              <a:tabLst>
                <a:tab pos="719138" algn="l"/>
              </a:tabLst>
              <a:defRPr cap="none" baseline="0">
                <a:solidFill>
                  <a:srgbClr val="2A78AA"/>
                </a:solidFill>
              </a:defRPr>
            </a:lvl2pPr>
          </a:lstStyle>
          <a:p>
            <a:pPr lvl="0"/>
            <a:r>
              <a:rPr lang="en-US" noProof="0" dirty="0"/>
              <a:t>Title level 1</a:t>
            </a:r>
          </a:p>
          <a:p>
            <a:pPr lvl="1"/>
            <a:r>
              <a:rPr lang="en-US" noProof="0" dirty="0"/>
              <a:t>Title level 2</a:t>
            </a:r>
          </a:p>
        </p:txBody>
      </p:sp>
      <p:pic>
        <p:nvPicPr>
          <p:cNvPr id="4" name="Image 3" descr="Une image contenant cercle, Graphique, logo, symbole&#10;&#10;Description générée automatiquement">
            <a:extLst>
              <a:ext uri="{FF2B5EF4-FFF2-40B4-BE49-F238E27FC236}">
                <a16:creationId xmlns:a16="http://schemas.microsoft.com/office/drawing/2014/main" id="{2698E6BD-A546-A202-5C26-55C43EA5D6B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424" y="710280"/>
            <a:ext cx="576064" cy="57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09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mmaire épur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Espace réservé du contenu 11"/>
          <p:cNvSpPr>
            <a:spLocks noGrp="1"/>
          </p:cNvSpPr>
          <p:nvPr>
            <p:ph sz="quarter" idx="11" hasCustomPrompt="1"/>
          </p:nvPr>
        </p:nvSpPr>
        <p:spPr>
          <a:xfrm>
            <a:off x="935596" y="1484784"/>
            <a:ext cx="7272808" cy="4423226"/>
          </a:xfrm>
        </p:spPr>
        <p:txBody>
          <a:bodyPr/>
          <a:lstStyle>
            <a:lvl1pPr marL="457200" indent="-457200">
              <a:spcBef>
                <a:spcPts val="500"/>
              </a:spcBef>
              <a:buFont typeface="+mj-lt"/>
              <a:buAutoNum type="arabicPeriod"/>
              <a:defRPr sz="2200" cap="none" baseline="0">
                <a:solidFill>
                  <a:srgbClr val="58595B"/>
                </a:solidFill>
              </a:defRPr>
            </a:lvl1pPr>
            <a:lvl2pPr marL="630000" indent="-171450">
              <a:buFont typeface="Arial" panose="020B0604020202020204" pitchFamily="34" charset="0"/>
              <a:buChar char="•"/>
              <a:defRPr cap="none" baseline="0">
                <a:solidFill>
                  <a:srgbClr val="2A78AA"/>
                </a:solidFill>
              </a:defRPr>
            </a:lvl2pPr>
          </a:lstStyle>
          <a:p>
            <a:pPr lvl="0"/>
            <a:r>
              <a:rPr lang="en-US" noProof="0" dirty="0"/>
              <a:t>Title level 1</a:t>
            </a:r>
          </a:p>
          <a:p>
            <a:pPr lvl="1"/>
            <a:r>
              <a:rPr lang="en-US" noProof="0" dirty="0"/>
              <a:t>Title level 2</a:t>
            </a:r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935596" y="692696"/>
            <a:ext cx="7272808" cy="543353"/>
          </a:xfrm>
        </p:spPr>
        <p:txBody>
          <a:bodyPr rIns="0" anchor="ctr">
            <a:normAutofit/>
          </a:bodyPr>
          <a:lstStyle>
            <a:lvl1pPr algn="ctr">
              <a:defRPr sz="2800" cap="all" baseline="0">
                <a:solidFill>
                  <a:srgbClr val="58595B"/>
                </a:solidFill>
              </a:defRPr>
            </a:lvl1pPr>
          </a:lstStyle>
          <a:p>
            <a:r>
              <a:rPr lang="en-US" noProof="0" dirty="0"/>
              <a:t>Summary</a:t>
            </a:r>
          </a:p>
        </p:txBody>
      </p:sp>
      <p:pic>
        <p:nvPicPr>
          <p:cNvPr id="2" name="Image 1" descr="Une image contenant cercle, Graphique, logo, symbole&#10;&#10;Description générée automatiquement">
            <a:extLst>
              <a:ext uri="{FF2B5EF4-FFF2-40B4-BE49-F238E27FC236}">
                <a16:creationId xmlns:a16="http://schemas.microsoft.com/office/drawing/2014/main" id="{8DC67BF7-2589-EE78-BACF-B56F0F8782B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424" y="710280"/>
            <a:ext cx="576064" cy="57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435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2195736" y="1696219"/>
            <a:ext cx="6408712" cy="1300733"/>
          </a:xfrm>
        </p:spPr>
        <p:txBody>
          <a:bodyPr anchor="b">
            <a:normAutofit/>
          </a:bodyPr>
          <a:lstStyle>
            <a:lvl1pPr marL="0" indent="0">
              <a:buFont typeface="+mj-lt"/>
              <a:buNone/>
              <a:defRPr sz="2800" cap="none" baseline="0">
                <a:solidFill>
                  <a:srgbClr val="58595B"/>
                </a:solidFill>
              </a:defRPr>
            </a:lvl1pPr>
          </a:lstStyle>
          <a:p>
            <a:r>
              <a:rPr lang="en-US" noProof="0" dirty="0"/>
              <a:t>Section title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2915816" y="3219161"/>
            <a:ext cx="5976664" cy="2688849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2600">
                <a:solidFill>
                  <a:srgbClr val="2A78AA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dirty="0"/>
              <a:t>Subtitle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/>
          </a:p>
        </p:txBody>
      </p:sp>
      <p:pic>
        <p:nvPicPr>
          <p:cNvPr id="5" name="Image 4" descr="Une image contenant cercle, Graphique, logo, symbole&#10;&#10;Description générée automatiquement">
            <a:extLst>
              <a:ext uri="{FF2B5EF4-FFF2-40B4-BE49-F238E27FC236}">
                <a16:creationId xmlns:a16="http://schemas.microsoft.com/office/drawing/2014/main" id="{158FF345-33E1-32D2-0A92-5FCFC2A3AFF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420888"/>
            <a:ext cx="576064" cy="57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089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Une image contenant cercle, Graphique, logo, symbole&#10;&#10;Description générée automatiquement">
            <a:extLst>
              <a:ext uri="{FF2B5EF4-FFF2-40B4-BE49-F238E27FC236}">
                <a16:creationId xmlns:a16="http://schemas.microsoft.com/office/drawing/2014/main" id="{ED373131-33F8-1278-78F2-E94E9763E32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9039" y="62967"/>
            <a:ext cx="576064" cy="576064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5" name="Titre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none" baseline="0">
                <a:solidFill>
                  <a:srgbClr val="58595B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2" hasCustomPrompt="1"/>
          </p:nvPr>
        </p:nvSpPr>
        <p:spPr>
          <a:xfrm>
            <a:off x="539750" y="980728"/>
            <a:ext cx="8352730" cy="5688360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>
                <a:solidFill>
                  <a:srgbClr val="58595B"/>
                </a:solidFill>
              </a:defRPr>
            </a:lvl4pPr>
          </a:lstStyle>
          <a:p>
            <a:pPr lvl="0"/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1</a:t>
            </a:r>
          </a:p>
          <a:p>
            <a:pPr lvl="1"/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2</a:t>
            </a:r>
          </a:p>
          <a:p>
            <a:pPr lvl="2"/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3</a:t>
            </a:r>
          </a:p>
          <a:p>
            <a:pPr lvl="3"/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4</a:t>
            </a:r>
          </a:p>
        </p:txBody>
      </p:sp>
    </p:spTree>
    <p:extLst>
      <p:ext uri="{BB962C8B-B14F-4D97-AF65-F5344CB8AC3E}">
        <p14:creationId xmlns:p14="http://schemas.microsoft.com/office/powerpoint/2010/main" val="650127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ésentation Produ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043608" y="1"/>
            <a:ext cx="7560000" cy="702000"/>
          </a:xfrm>
        </p:spPr>
        <p:txBody>
          <a:bodyPr/>
          <a:lstStyle>
            <a:lvl1pPr>
              <a:defRPr baseline="0">
                <a:solidFill>
                  <a:srgbClr val="58595B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1001992"/>
            <a:ext cx="8892478" cy="1116000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90600" indent="0" algn="just" defTabSz="457200"/>
            <a:endParaRPr lang="en-US">
              <a:solidFill>
                <a:srgbClr val="2A78A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Espace réservé pour une image  18"/>
          <p:cNvSpPr>
            <a:spLocks noGrp="1"/>
          </p:cNvSpPr>
          <p:nvPr>
            <p:ph type="pic" sz="quarter" idx="11"/>
          </p:nvPr>
        </p:nvSpPr>
        <p:spPr>
          <a:xfrm>
            <a:off x="208886" y="1163916"/>
            <a:ext cx="756000" cy="756000"/>
          </a:xfrm>
        </p:spPr>
        <p:txBody>
          <a:bodyPr>
            <a:normAutofit/>
          </a:bodyPr>
          <a:lstStyle>
            <a:lvl1pPr>
              <a:buNone/>
              <a:defRPr sz="1000"/>
            </a:lvl1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7" name="Espace réservé pour une image  6"/>
          <p:cNvSpPr>
            <a:spLocks noGrp="1"/>
          </p:cNvSpPr>
          <p:nvPr>
            <p:ph type="pic" sz="quarter" idx="12"/>
          </p:nvPr>
        </p:nvSpPr>
        <p:spPr>
          <a:xfrm>
            <a:off x="208886" y="2420888"/>
            <a:ext cx="3918614" cy="286248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16" name="Espace réservé pour une image  6"/>
          <p:cNvSpPr>
            <a:spLocks noGrp="1"/>
          </p:cNvSpPr>
          <p:nvPr>
            <p:ph type="pic" sz="quarter" idx="14"/>
          </p:nvPr>
        </p:nvSpPr>
        <p:spPr>
          <a:xfrm>
            <a:off x="4879772" y="2924944"/>
            <a:ext cx="4024107" cy="393305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18" name="Espace réservé du contenu 8"/>
          <p:cNvSpPr>
            <a:spLocks noGrp="1"/>
          </p:cNvSpPr>
          <p:nvPr>
            <p:ph sz="quarter" idx="16" hasCustomPrompt="1"/>
          </p:nvPr>
        </p:nvSpPr>
        <p:spPr>
          <a:xfrm>
            <a:off x="1110683" y="980728"/>
            <a:ext cx="7776464" cy="444883"/>
          </a:xfrm>
        </p:spPr>
        <p:txBody>
          <a:bodyPr anchor="b"/>
          <a:lstStyle>
            <a:lvl1pPr marL="0" indent="0">
              <a:buFontTx/>
              <a:buNone/>
              <a:defRPr cap="none" baseline="0">
                <a:solidFill>
                  <a:srgbClr val="58595B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Subtitle</a:t>
            </a:r>
          </a:p>
        </p:txBody>
      </p:sp>
      <p:cxnSp>
        <p:nvCxnSpPr>
          <p:cNvPr id="19" name="Connecteur droit 18"/>
          <p:cNvCxnSpPr/>
          <p:nvPr/>
        </p:nvCxnSpPr>
        <p:spPr>
          <a:xfrm>
            <a:off x="1116472" y="1425611"/>
            <a:ext cx="7704000" cy="0"/>
          </a:xfrm>
          <a:prstGeom prst="line">
            <a:avLst/>
          </a:prstGeom>
          <a:ln w="19050">
            <a:solidFill>
              <a:srgbClr val="2A78A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Espace réservé du contenu 8"/>
          <p:cNvSpPr>
            <a:spLocks noGrp="1"/>
          </p:cNvSpPr>
          <p:nvPr>
            <p:ph sz="quarter" idx="17" hasCustomPrompt="1"/>
          </p:nvPr>
        </p:nvSpPr>
        <p:spPr>
          <a:xfrm>
            <a:off x="1110682" y="1418835"/>
            <a:ext cx="7776465" cy="66662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 cap="none" baseline="0">
                <a:solidFill>
                  <a:srgbClr val="2A78AA"/>
                </a:solidFill>
                <a:latin typeface="+mn-lt"/>
              </a:defRPr>
            </a:lvl1pPr>
          </a:lstStyle>
          <a:p>
            <a:pPr lvl="0"/>
            <a:r>
              <a:rPr lang="en-US" noProof="0" dirty="0"/>
              <a:t>Comment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8" hasCustomPrompt="1"/>
          </p:nvPr>
        </p:nvSpPr>
        <p:spPr>
          <a:xfrm>
            <a:off x="209550" y="5283200"/>
            <a:ext cx="3917950" cy="1574800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400" i="1" baseline="0">
                <a:solidFill>
                  <a:srgbClr val="58595B"/>
                </a:solidFill>
              </a:defRPr>
            </a:lvl1pPr>
          </a:lstStyle>
          <a:p>
            <a:pPr lvl="0"/>
            <a:r>
              <a:rPr lang="en-US" noProof="0" dirty="0"/>
              <a:t>Legend</a:t>
            </a:r>
          </a:p>
        </p:txBody>
      </p:sp>
      <p:sp>
        <p:nvSpPr>
          <p:cNvPr id="15" name="Espace réservé du texte 7"/>
          <p:cNvSpPr>
            <a:spLocks noGrp="1"/>
          </p:cNvSpPr>
          <p:nvPr>
            <p:ph type="body" sz="quarter" idx="19" hasCustomPrompt="1"/>
          </p:nvPr>
        </p:nvSpPr>
        <p:spPr>
          <a:xfrm>
            <a:off x="4869054" y="2420888"/>
            <a:ext cx="4023425" cy="469781"/>
          </a:xfrm>
        </p:spPr>
        <p:txBody>
          <a:bodyPr anchor="b">
            <a:normAutofit/>
          </a:bodyPr>
          <a:lstStyle>
            <a:lvl1pPr marL="0" indent="0">
              <a:buNone/>
              <a:defRPr sz="1400" i="1" baseline="0"/>
            </a:lvl1pPr>
          </a:lstStyle>
          <a:p>
            <a:pPr lvl="0"/>
            <a:r>
              <a:rPr lang="en-US" noProof="0" dirty="0"/>
              <a:t>Legend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/>
          </a:p>
        </p:txBody>
      </p:sp>
      <p:pic>
        <p:nvPicPr>
          <p:cNvPr id="3" name="Image 2" descr="Une image contenant cercle, Graphique, logo, symbole&#10;&#10;Description générée automatiquement">
            <a:extLst>
              <a:ext uri="{FF2B5EF4-FFF2-40B4-BE49-F238E27FC236}">
                <a16:creationId xmlns:a16="http://schemas.microsoft.com/office/drawing/2014/main" id="{CA90CD7F-95F9-8E03-D92B-D46ADE86DF1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9039" y="62967"/>
            <a:ext cx="576064" cy="57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067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F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Une image contenant diagramme&#10;&#10;Description générée automatiquement">
            <a:extLst>
              <a:ext uri="{FF2B5EF4-FFF2-40B4-BE49-F238E27FC236}">
                <a16:creationId xmlns:a16="http://schemas.microsoft.com/office/drawing/2014/main" id="{2B1A0340-1DB6-1045-C58F-435F4DAB678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Espace réservé du texte 6"/>
          <p:cNvSpPr>
            <a:spLocks noGrp="1"/>
          </p:cNvSpPr>
          <p:nvPr>
            <p:ph type="body" sz="quarter" idx="10" hasCustomPrompt="1"/>
          </p:nvPr>
        </p:nvSpPr>
        <p:spPr>
          <a:xfrm>
            <a:off x="3938587" y="2654300"/>
            <a:ext cx="4834051" cy="3078163"/>
          </a:xfrm>
        </p:spPr>
        <p:txBody>
          <a:bodyPr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400" cap="none" baseline="0">
                <a:solidFill>
                  <a:srgbClr val="58595B"/>
                </a:solidFill>
              </a:defRPr>
            </a:lvl1pPr>
          </a:lstStyle>
          <a:p>
            <a:pPr lvl="0"/>
            <a:r>
              <a:rPr lang="en-US" noProof="0" dirty="0"/>
              <a:t>Closing message!</a:t>
            </a:r>
          </a:p>
        </p:txBody>
      </p:sp>
      <p:sp>
        <p:nvSpPr>
          <p:cNvPr id="8" name="ZoneTexte 7"/>
          <p:cNvSpPr txBox="1"/>
          <p:nvPr userDrawn="1"/>
        </p:nvSpPr>
        <p:spPr>
          <a:xfrm>
            <a:off x="3324225" y="6093296"/>
            <a:ext cx="5208214" cy="353943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700" noProof="0" dirty="0" err="1">
                <a:solidFill>
                  <a:srgbClr val="2A78AA"/>
                </a:solidFill>
                <a:latin typeface="Arial" pitchFamily="34" charset="0"/>
                <a:cs typeface="Arial" pitchFamily="34" charset="0"/>
              </a:rPr>
              <a:t>Meteo</a:t>
            </a:r>
            <a:r>
              <a:rPr lang="en-US" sz="1700" noProof="0" dirty="0">
                <a:solidFill>
                  <a:srgbClr val="2A78AA"/>
                </a:solidFill>
                <a:latin typeface="Arial" pitchFamily="34" charset="0"/>
                <a:cs typeface="Arial" pitchFamily="34" charset="0"/>
              </a:rPr>
              <a:t> France International,</a:t>
            </a:r>
            <a:r>
              <a:rPr lang="en-US" sz="1700" baseline="0" noProof="0" dirty="0">
                <a:solidFill>
                  <a:srgbClr val="2A78AA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700" i="1" baseline="0" noProof="0" dirty="0">
                <a:solidFill>
                  <a:srgbClr val="58595B"/>
                </a:solidFill>
                <a:latin typeface="Arial" pitchFamily="34" charset="0"/>
                <a:cs typeface="Arial" pitchFamily="34" charset="0"/>
              </a:rPr>
              <a:t>With you for Weather</a:t>
            </a:r>
            <a:endParaRPr lang="en-US" sz="1700" i="1" noProof="0" dirty="0">
              <a:solidFill>
                <a:srgbClr val="58595B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ZoneTexte 8"/>
          <p:cNvSpPr txBox="1"/>
          <p:nvPr userDrawn="1"/>
        </p:nvSpPr>
        <p:spPr>
          <a:xfrm>
            <a:off x="3324225" y="6474822"/>
            <a:ext cx="5208215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fr-FR" sz="1600" dirty="0">
                <a:solidFill>
                  <a:srgbClr val="2A78AA"/>
                </a:solidFill>
                <a:latin typeface="Arial" pitchFamily="34" charset="0"/>
                <a:cs typeface="Arial" pitchFamily="34" charset="0"/>
              </a:rPr>
              <a:t>info@mfi.fr – www.mfi.fr</a:t>
            </a:r>
          </a:p>
        </p:txBody>
      </p:sp>
    </p:spTree>
    <p:extLst>
      <p:ext uri="{BB962C8B-B14F-4D97-AF65-F5344CB8AC3E}">
        <p14:creationId xmlns:p14="http://schemas.microsoft.com/office/powerpoint/2010/main" val="374643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043608" y="-1"/>
            <a:ext cx="7560840" cy="702000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 noProof="0" dirty="0"/>
              <a:t>Slide title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39552" y="989885"/>
            <a:ext cx="8352928" cy="567947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noProof="0" dirty="0"/>
              <a:t>Text level 1</a:t>
            </a:r>
          </a:p>
          <a:p>
            <a:pPr lvl="1"/>
            <a:r>
              <a:rPr lang="en-US" noProof="0" dirty="0"/>
              <a:t>Text level 2</a:t>
            </a:r>
          </a:p>
          <a:p>
            <a:pPr lvl="2"/>
            <a:r>
              <a:rPr lang="en-US" noProof="0" dirty="0"/>
              <a:t>Text level 3</a:t>
            </a:r>
          </a:p>
          <a:p>
            <a:pPr lvl="3"/>
            <a:r>
              <a:rPr lang="en-US" noProof="0" dirty="0"/>
              <a:t>Text level 4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04448" y="0"/>
            <a:ext cx="5395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972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9" r:id="rId3"/>
    <p:sldLayoutId id="2147483718" r:id="rId4"/>
    <p:sldLayoutId id="2147483721" r:id="rId5"/>
    <p:sldLayoutId id="2147483722" r:id="rId6"/>
    <p:sldLayoutId id="2147483724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kern="1200" cap="none" baseline="0">
          <a:solidFill>
            <a:srgbClr val="58595B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685800" rtl="0" eaLnBrk="1" latinLnBrk="0" hangingPunct="1">
        <a:lnSpc>
          <a:spcPct val="100000"/>
        </a:lnSpc>
        <a:spcBef>
          <a:spcPts val="500"/>
        </a:spcBef>
        <a:buFontTx/>
        <a:buBlip>
          <a:blip r:embed="rId10"/>
        </a:buBlip>
        <a:tabLst/>
        <a:defRPr sz="2000" kern="1200" baseline="0">
          <a:solidFill>
            <a:srgbClr val="58595B"/>
          </a:solidFill>
          <a:latin typeface="+mn-lt"/>
          <a:ea typeface="+mn-ea"/>
          <a:cs typeface="+mn-cs"/>
        </a:defRPr>
      </a:lvl1pPr>
      <a:lvl2pPr marL="532800" indent="-266400" algn="l" defTabSz="685800" rtl="0" eaLnBrk="1" latinLnBrk="0" hangingPunct="1">
        <a:lnSpc>
          <a:spcPct val="100000"/>
        </a:lnSpc>
        <a:spcBef>
          <a:spcPts val="500"/>
        </a:spcBef>
        <a:buFontTx/>
        <a:buBlip>
          <a:blip r:embed="rId11"/>
        </a:buBlip>
        <a:tabLst/>
        <a:defRPr sz="1800" kern="1200">
          <a:solidFill>
            <a:srgbClr val="2A78AA"/>
          </a:solidFill>
          <a:latin typeface="+mn-lt"/>
          <a:ea typeface="+mn-ea"/>
          <a:cs typeface="+mn-cs"/>
        </a:defRPr>
      </a:lvl2pPr>
      <a:lvl3pPr marL="799200" indent="-266700" algn="l" defTabSz="685800" rtl="0" eaLnBrk="1" latinLnBrk="0" hangingPunct="1">
        <a:lnSpc>
          <a:spcPct val="100000"/>
        </a:lnSpc>
        <a:spcBef>
          <a:spcPts val="500"/>
        </a:spcBef>
        <a:buFontTx/>
        <a:buBlip>
          <a:blip r:embed="rId12"/>
        </a:buBlip>
        <a:tabLst/>
        <a:defRPr sz="1600" kern="1200" baseline="0">
          <a:solidFill>
            <a:srgbClr val="58595B"/>
          </a:solidFill>
          <a:latin typeface="+mn-lt"/>
          <a:ea typeface="+mn-ea"/>
          <a:cs typeface="+mn-cs"/>
        </a:defRPr>
      </a:lvl3pPr>
      <a:lvl4pPr marL="1065600" indent="-180000" algn="l" defTabSz="6858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tabLst/>
        <a:defRPr sz="1400" i="1" kern="1200" baseline="0">
          <a:solidFill>
            <a:srgbClr val="58595B"/>
          </a:solidFill>
          <a:latin typeface="+mn-lt"/>
          <a:ea typeface="+mn-ea"/>
          <a:cs typeface="+mn-cs"/>
        </a:defRPr>
      </a:lvl4pPr>
      <a:lvl5pPr marL="1438275" indent="-180000" algn="l" defTabSz="6858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tabLst>
          <a:tab pos="1438275" algn="l"/>
        </a:tabLst>
        <a:defRPr sz="1600" kern="1200" baseline="0">
          <a:solidFill>
            <a:srgbClr val="58595B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9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pyter.org/hub" TargetMode="Externa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image" Target="../media/image18.png"/><Relationship Id="rId4" Type="http://schemas.openxmlformats.org/officeDocument/2006/relationships/image" Target="../media/image1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marketplace.visualstudio.com/items?itemName=ms-python.python" TargetMode="External"/><Relationship Id="rId2" Type="http://schemas.openxmlformats.org/officeDocument/2006/relationships/hyperlink" Target="https://marketplace.visualstudio.com/items?itemName=ms-vscode-remote.vscode-remote-extensionpack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image" Target="../media/image18.png"/><Relationship Id="rId4" Type="http://schemas.openxmlformats.org/officeDocument/2006/relationships/image" Target="../media/image14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ctrTitle"/>
          </p:nvPr>
        </p:nvSpPr>
        <p:spPr>
          <a:xfrm>
            <a:off x="323528" y="2996952"/>
            <a:ext cx="7973516" cy="931540"/>
          </a:xfrm>
        </p:spPr>
        <p:txBody>
          <a:bodyPr/>
          <a:lstStyle/>
          <a:p>
            <a:r>
              <a:rPr lang="en-US" dirty="0"/>
              <a:t>CIPS Training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Xavier PERROT, CIS Product Owner (PO)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Toulouse, August 2024</a:t>
            </a:r>
          </a:p>
        </p:txBody>
      </p:sp>
      <p:sp>
        <p:nvSpPr>
          <p:cNvPr id="2" name="Espace réservé du texte 1"/>
          <p:cNvSpPr>
            <a:spLocks noGrp="1"/>
          </p:cNvSpPr>
          <p:nvPr>
            <p:ph type="body" sz="quarter" idx="16"/>
          </p:nvPr>
        </p:nvSpPr>
        <p:spPr>
          <a:xfrm>
            <a:off x="323528" y="4000500"/>
            <a:ext cx="7974013" cy="436563"/>
          </a:xfrm>
        </p:spPr>
        <p:txBody>
          <a:bodyPr/>
          <a:lstStyle/>
          <a:p>
            <a:r>
              <a:rPr lang="en-US" dirty="0"/>
              <a:t>Part 05 – CIPS-LAB</a:t>
            </a:r>
          </a:p>
        </p:txBody>
      </p:sp>
    </p:spTree>
    <p:extLst>
      <p:ext uri="{BB962C8B-B14F-4D97-AF65-F5344CB8AC3E}">
        <p14:creationId xmlns:p14="http://schemas.microsoft.com/office/powerpoint/2010/main" val="2728726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General presentation - </a:t>
            </a:r>
            <a:r>
              <a:rPr lang="en-GB" dirty="0">
                <a:solidFill>
                  <a:srgbClr val="2A78AA"/>
                </a:solidFill>
              </a:rPr>
              <a:t>Who?</a:t>
            </a:r>
            <a:endParaRPr lang="fr-FR" sz="140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>
                <a:solidFill>
                  <a:srgbClr val="2A78AA"/>
                </a:solidFill>
              </a:rPr>
              <a:t>Who uses CIPS-LAB ?</a:t>
            </a:r>
          </a:p>
          <a:p>
            <a:pPr marL="0" indent="0" algn="ctr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06D30F41-A630-9751-A3C5-CD08B96FFC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1588" y="22701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7" name="Espace réservé du texte 2">
            <a:extLst>
              <a:ext uri="{FF2B5EF4-FFF2-40B4-BE49-F238E27FC236}">
                <a16:creationId xmlns:a16="http://schemas.microsoft.com/office/drawing/2014/main" id="{B62EE374-850A-B759-4F26-E82C32B55FEE}"/>
              </a:ext>
            </a:extLst>
          </p:cNvPr>
          <p:cNvSpPr txBox="1">
            <a:spLocks/>
          </p:cNvSpPr>
          <p:nvPr/>
        </p:nvSpPr>
        <p:spPr>
          <a:xfrm>
            <a:off x="539750" y="2727324"/>
            <a:ext cx="8505130" cy="39417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66700" indent="-266700" algn="l" defTabSz="6858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Blip>
                <a:blip r:embed="rId2"/>
              </a:buBlip>
              <a:tabLst/>
              <a:defRPr sz="2000" kern="1200" baseline="0">
                <a:solidFill>
                  <a:srgbClr val="58595B"/>
                </a:solidFill>
                <a:latin typeface="+mn-lt"/>
                <a:ea typeface="+mn-ea"/>
                <a:cs typeface="+mn-cs"/>
              </a:defRPr>
            </a:lvl1pPr>
            <a:lvl2pPr marL="532800" indent="-266400" algn="l" defTabSz="6858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Blip>
                <a:blip r:embed="rId3"/>
              </a:buBlip>
              <a:tabLst/>
              <a:defRPr sz="1800" kern="1200" baseline="0">
                <a:solidFill>
                  <a:srgbClr val="2A78AA"/>
                </a:solidFill>
                <a:latin typeface="+mn-lt"/>
                <a:ea typeface="+mn-ea"/>
                <a:cs typeface="+mn-cs"/>
              </a:defRPr>
            </a:lvl2pPr>
            <a:lvl3pPr marL="799200" indent="-266700" algn="l" defTabSz="6858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Blip>
                <a:blip r:embed="rId4"/>
              </a:buBlip>
              <a:tabLst/>
              <a:defRPr sz="1600" kern="1200" baseline="0">
                <a:solidFill>
                  <a:srgbClr val="58595B"/>
                </a:solidFill>
                <a:latin typeface="+mn-lt"/>
                <a:ea typeface="+mn-ea"/>
                <a:cs typeface="+mn-cs"/>
              </a:defRPr>
            </a:lvl3pPr>
            <a:lvl4pPr marL="1065600" indent="-180000" algn="l" defTabSz="6858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400" i="1" kern="1200" baseline="0">
                <a:solidFill>
                  <a:srgbClr val="58595B"/>
                </a:solidFill>
                <a:latin typeface="+mn-lt"/>
                <a:ea typeface="+mn-ea"/>
                <a:cs typeface="+mn-cs"/>
              </a:defRPr>
            </a:lvl4pPr>
            <a:lvl5pPr marL="1438275" indent="-180000" algn="l" defTabSz="6858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1438275" algn="l"/>
              </a:tabLst>
              <a:defRPr sz="1600" kern="1200" baseline="0">
                <a:solidFill>
                  <a:srgbClr val="58595B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Humans, not third-party systems</a:t>
            </a:r>
          </a:p>
          <a:p>
            <a:pPr lvl="1"/>
            <a:r>
              <a:rPr lang="en-US" dirty="0"/>
              <a:t>Data scientists</a:t>
            </a:r>
          </a:p>
          <a:p>
            <a:pPr lvl="2"/>
            <a:r>
              <a:rPr lang="en-US" dirty="0">
                <a:solidFill>
                  <a:srgbClr val="2A78AA"/>
                </a:solidFill>
              </a:rPr>
              <a:t>Climatologists</a:t>
            </a:r>
            <a:r>
              <a:rPr lang="en-US" dirty="0"/>
              <a:t> </a:t>
            </a:r>
          </a:p>
          <a:p>
            <a:pPr lvl="2"/>
            <a:r>
              <a:rPr lang="en-US" dirty="0">
                <a:solidFill>
                  <a:srgbClr val="2A78AA"/>
                </a:solidFill>
              </a:rPr>
              <a:t>Meteorologists</a:t>
            </a:r>
          </a:p>
          <a:p>
            <a:pPr lvl="2"/>
            <a:r>
              <a:rPr lang="en-US" dirty="0"/>
              <a:t>Researchers with </a:t>
            </a:r>
            <a:r>
              <a:rPr lang="en-US" dirty="0">
                <a:solidFill>
                  <a:srgbClr val="2A78AA"/>
                </a:solidFill>
              </a:rPr>
              <a:t>coding skills</a:t>
            </a:r>
            <a:endParaRPr lang="en-US" dirty="0"/>
          </a:p>
          <a:p>
            <a:pPr lvl="1"/>
            <a:r>
              <a:rPr lang="en-US" dirty="0"/>
              <a:t>Developers</a:t>
            </a:r>
          </a:p>
          <a:p>
            <a:pPr lvl="2"/>
            <a:r>
              <a:rPr lang="en-US" dirty="0">
                <a:solidFill>
                  <a:srgbClr val="2A78AA"/>
                </a:solidFill>
              </a:rPr>
              <a:t>Python</a:t>
            </a:r>
            <a:r>
              <a:rPr lang="en-US" dirty="0"/>
              <a:t> developers</a:t>
            </a:r>
          </a:p>
          <a:p>
            <a:pPr lvl="2"/>
            <a:r>
              <a:rPr lang="en-US" dirty="0">
                <a:solidFill>
                  <a:srgbClr val="2A78AA"/>
                </a:solidFill>
              </a:rPr>
              <a:t>CIPS-TC task </a:t>
            </a:r>
            <a:r>
              <a:rPr lang="en-US" dirty="0"/>
              <a:t>developer</a:t>
            </a:r>
          </a:p>
        </p:txBody>
      </p:sp>
      <p:pic>
        <p:nvPicPr>
          <p:cNvPr id="4" name="Image 3" descr="Une image contenant cercle, Graphique, logo, symbole&#10;&#10;Description générée automatiquement">
            <a:extLst>
              <a:ext uri="{FF2B5EF4-FFF2-40B4-BE49-F238E27FC236}">
                <a16:creationId xmlns:a16="http://schemas.microsoft.com/office/drawing/2014/main" id="{AFF50AA7-0550-523D-8438-0C1DAD34C17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272" y="1412776"/>
            <a:ext cx="1154602" cy="1154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915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presentation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C6D8F1"/>
                </a:solidFill>
              </a:rPr>
              <a:t>What?</a:t>
            </a:r>
          </a:p>
          <a:p>
            <a:r>
              <a:rPr lang="en-US" dirty="0">
                <a:solidFill>
                  <a:srgbClr val="C6D8F1"/>
                </a:solidFill>
              </a:rPr>
              <a:t>Why?</a:t>
            </a:r>
          </a:p>
          <a:p>
            <a:r>
              <a:rPr lang="en-US" dirty="0">
                <a:solidFill>
                  <a:srgbClr val="C6D8F1"/>
                </a:solidFill>
              </a:rPr>
              <a:t>Who?</a:t>
            </a:r>
          </a:p>
          <a:p>
            <a:r>
              <a:rPr lang="en-US" dirty="0"/>
              <a:t>How?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49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General presentation - </a:t>
            </a:r>
            <a:r>
              <a:rPr lang="en-GB" dirty="0">
                <a:solidFill>
                  <a:srgbClr val="2A78AA"/>
                </a:solidFill>
              </a:rPr>
              <a:t>How?</a:t>
            </a:r>
            <a:endParaRPr lang="fr-FR" sz="140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CIPS-LAB is </a:t>
            </a:r>
            <a:r>
              <a:rPr lang="en-US" dirty="0">
                <a:hlinkClick r:id="rId2"/>
              </a:rPr>
              <a:t>JupyterHub</a:t>
            </a:r>
            <a:endParaRPr lang="en-US" dirty="0"/>
          </a:p>
          <a:p>
            <a:pPr lvl="1"/>
            <a:r>
              <a:rPr lang="en-US" dirty="0"/>
              <a:t>Open-source COTS</a:t>
            </a:r>
          </a:p>
          <a:p>
            <a:pPr lvl="1"/>
            <a:r>
              <a:rPr lang="en-US" dirty="0"/>
              <a:t>Authentication</a:t>
            </a:r>
          </a:p>
          <a:p>
            <a:pPr lvl="1"/>
            <a:r>
              <a:rPr lang="en-US" dirty="0"/>
              <a:t>Web interface for Notebooks, console, scripts, …</a:t>
            </a:r>
          </a:p>
          <a:p>
            <a:pPr lvl="1"/>
            <a:r>
              <a:rPr lang="en-US" dirty="0"/>
              <a:t>User friendly</a:t>
            </a:r>
          </a:p>
          <a:p>
            <a:endParaRPr lang="en-US" dirty="0"/>
          </a:p>
          <a:p>
            <a:r>
              <a:rPr lang="en-US" dirty="0"/>
              <a:t>CIPS-LAB is integrated in CIPS solution</a:t>
            </a:r>
          </a:p>
          <a:p>
            <a:pPr lvl="1"/>
            <a:r>
              <a:rPr lang="en-US" dirty="0"/>
              <a:t>Preconfigured Python environments with CIPS libraries</a:t>
            </a:r>
          </a:p>
          <a:p>
            <a:pPr lvl="1"/>
            <a:r>
              <a:rPr lang="en-US" dirty="0"/>
              <a:t>Connected to CIPS-DS archives (NFS mount)</a:t>
            </a:r>
          </a:p>
          <a:p>
            <a:pPr lvl="1"/>
            <a:r>
              <a:rPr lang="en-US" dirty="0"/>
              <a:t>Gitlab compatible (SSL certificates)</a:t>
            </a:r>
          </a:p>
          <a:p>
            <a:pPr lvl="1"/>
            <a:r>
              <a:rPr lang="en-US" dirty="0"/>
              <a:t>Access to computation resources (through SLURM)</a:t>
            </a:r>
          </a:p>
          <a:p>
            <a:pPr lvl="1"/>
            <a:r>
              <a:rPr lang="en-US" dirty="0"/>
              <a:t>SSH remote access for advanced users (SSH client, Visual Studio Code, ..)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06D30F41-A630-9751-A3C5-CD08B96FFC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1588" y="22701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7093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interface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  <a:p>
            <a:r>
              <a:rPr lang="en-US" dirty="0">
                <a:solidFill>
                  <a:srgbClr val="C6D8F1"/>
                </a:solidFill>
              </a:rPr>
              <a:t>Authentication</a:t>
            </a:r>
          </a:p>
          <a:p>
            <a:r>
              <a:rPr lang="en-US" dirty="0">
                <a:solidFill>
                  <a:srgbClr val="C6D8F1"/>
                </a:solidFill>
              </a:rPr>
              <a:t>Administration</a:t>
            </a:r>
          </a:p>
        </p:txBody>
      </p:sp>
    </p:spTree>
    <p:extLst>
      <p:ext uri="{BB962C8B-B14F-4D97-AF65-F5344CB8AC3E}">
        <p14:creationId xmlns:p14="http://schemas.microsoft.com/office/powerpoint/2010/main" val="1759033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Web interface - </a:t>
            </a:r>
            <a:r>
              <a:rPr lang="en-GB" dirty="0">
                <a:solidFill>
                  <a:srgbClr val="2A78AA"/>
                </a:solidFill>
              </a:rPr>
              <a:t>Architecture</a:t>
            </a:r>
            <a:endParaRPr lang="fr-FR" sz="140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dirty="0"/>
              <a:t>CIPS-LAB = </a:t>
            </a:r>
            <a:r>
              <a:rPr lang="en-US" dirty="0" err="1"/>
              <a:t>JupyterHub</a:t>
            </a:r>
            <a:r>
              <a:rPr lang="en-US" dirty="0"/>
              <a:t> = Multiple users Notebook server </a:t>
            </a:r>
          </a:p>
          <a:p>
            <a:pPr lvl="1"/>
            <a:r>
              <a:rPr lang="en-US" dirty="0"/>
              <a:t>= c</a:t>
            </a:r>
            <a:r>
              <a:rPr lang="en-US" dirty="0">
                <a:sym typeface="Wingdings" panose="05000000000000000000" pitchFamily="2" charset="2"/>
              </a:rPr>
              <a:t>ommunication hub between</a:t>
            </a:r>
          </a:p>
          <a:p>
            <a:pPr lvl="2"/>
            <a:r>
              <a:rPr lang="en-US" dirty="0"/>
              <a:t>Web browser</a:t>
            </a:r>
          </a:p>
          <a:p>
            <a:pPr lvl="2"/>
            <a:r>
              <a:rPr lang="en-US" dirty="0"/>
              <a:t>Notebook file on disk</a:t>
            </a:r>
          </a:p>
          <a:p>
            <a:pPr lvl="2"/>
            <a:r>
              <a:rPr lang="en-US" dirty="0" err="1"/>
              <a:t>Ipython</a:t>
            </a:r>
            <a:r>
              <a:rPr lang="en-US" dirty="0"/>
              <a:t> Kernel</a:t>
            </a:r>
          </a:p>
          <a:p>
            <a:pPr lvl="1"/>
            <a:endParaRPr lang="en-US" dirty="0">
              <a:solidFill>
                <a:schemeClr val="accent4"/>
              </a:solidFill>
            </a:endParaRPr>
          </a:p>
          <a:p>
            <a:r>
              <a:rPr lang="en-US" dirty="0"/>
              <a:t>Components</a:t>
            </a:r>
          </a:p>
          <a:p>
            <a:pPr lvl="1"/>
            <a:r>
              <a:rPr lang="en-US" dirty="0" err="1"/>
              <a:t>IPython</a:t>
            </a:r>
            <a:r>
              <a:rPr lang="en-US" dirty="0"/>
              <a:t> Terminal</a:t>
            </a:r>
          </a:p>
          <a:p>
            <a:pPr lvl="2"/>
            <a:r>
              <a:rPr lang="en-US" dirty="0"/>
              <a:t>Wrapper of Python execution</a:t>
            </a:r>
          </a:p>
          <a:p>
            <a:pPr lvl="2"/>
            <a:r>
              <a:rPr lang="en-US" dirty="0"/>
              <a:t>Read-Eval-Print-Loop (REPL)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  <a:p>
            <a:pPr lvl="1"/>
            <a:r>
              <a:rPr lang="en-US" dirty="0" err="1"/>
              <a:t>IPython</a:t>
            </a:r>
            <a:r>
              <a:rPr lang="en-US" dirty="0"/>
              <a:t> kernel</a:t>
            </a:r>
          </a:p>
          <a:p>
            <a:pPr lvl="2"/>
            <a:r>
              <a:rPr lang="en-US" dirty="0"/>
              <a:t>Provides computation &amp; communication with frontend interfaces (e.g. Notebooks, </a:t>
            </a:r>
            <a:r>
              <a:rPr lang="en-US" dirty="0" err="1"/>
              <a:t>IPython</a:t>
            </a:r>
            <a:r>
              <a:rPr lang="en-US" dirty="0"/>
              <a:t> console, etc.)</a:t>
            </a:r>
          </a:p>
          <a:p>
            <a:pPr lvl="1"/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pPr lvl="2"/>
            <a:r>
              <a:rPr lang="en-US" dirty="0"/>
              <a:t>JSON structure representing code, metadata, content and structure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855B1D2-0336-3FDF-2224-FC4131179D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412777"/>
            <a:ext cx="4212357" cy="2067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7FE7DF8-1CF3-19FB-BB3E-0B180564D2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3907791"/>
            <a:ext cx="2047875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8209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Web interface - </a:t>
            </a:r>
            <a:r>
              <a:rPr lang="en-GB" dirty="0">
                <a:solidFill>
                  <a:srgbClr val="2A78AA"/>
                </a:solidFill>
              </a:rPr>
              <a:t>Architecture</a:t>
            </a:r>
            <a:endParaRPr lang="fr-FR" sz="140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2"/>
          </p:nvPr>
        </p:nvSpPr>
        <p:spPr>
          <a:xfrm>
            <a:off x="539750" y="980728"/>
            <a:ext cx="4536306" cy="5688360"/>
          </a:xfrm>
        </p:spPr>
        <p:txBody>
          <a:bodyPr>
            <a:normAutofit/>
          </a:bodyPr>
          <a:lstStyle/>
          <a:p>
            <a:r>
              <a:rPr lang="en-US" dirty="0"/>
              <a:t>CIPS-LAB = </a:t>
            </a:r>
            <a:r>
              <a:rPr lang="en-US" dirty="0" err="1"/>
              <a:t>JupyterHub</a:t>
            </a:r>
            <a:r>
              <a:rPr lang="en-US" dirty="0"/>
              <a:t> = Multiple users Notebook server </a:t>
            </a:r>
          </a:p>
          <a:p>
            <a:pPr lvl="1"/>
            <a:r>
              <a:rPr lang="en-US" dirty="0"/>
              <a:t>Multi-user Hub that spawns and manages single-user Notebook server</a:t>
            </a:r>
          </a:p>
          <a:p>
            <a:pPr lvl="1"/>
            <a:endParaRPr lang="en-US" dirty="0"/>
          </a:p>
          <a:p>
            <a:r>
              <a:rPr lang="en-US" dirty="0"/>
              <a:t>Structure</a:t>
            </a:r>
          </a:p>
          <a:p>
            <a:pPr lvl="1"/>
            <a:r>
              <a:rPr lang="en-US" dirty="0"/>
              <a:t>Hub</a:t>
            </a:r>
          </a:p>
          <a:p>
            <a:pPr lvl="2"/>
            <a:r>
              <a:rPr lang="en-US" dirty="0"/>
              <a:t>Manages user accounts, authentication and how to spawn notebooks</a:t>
            </a:r>
          </a:p>
          <a:p>
            <a:pPr lvl="1"/>
            <a:r>
              <a:rPr lang="en-US" dirty="0"/>
              <a:t>Proxy</a:t>
            </a:r>
          </a:p>
          <a:p>
            <a:pPr lvl="2"/>
            <a:r>
              <a:rPr lang="en-US" dirty="0"/>
              <a:t>Route requests between Hub and Single-user notebooks</a:t>
            </a:r>
          </a:p>
          <a:p>
            <a:pPr lvl="1"/>
            <a:r>
              <a:rPr lang="en-US" dirty="0"/>
              <a:t>Single-user Notebook Server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617FAB4-EC60-80DC-5063-7C3EE1EE79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06" t="3380" r="5654" b="3655"/>
          <a:stretch/>
        </p:blipFill>
        <p:spPr bwMode="auto">
          <a:xfrm>
            <a:off x="5433863" y="1556792"/>
            <a:ext cx="3744417" cy="39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3441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interface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C6D8F1"/>
                </a:solidFill>
              </a:rPr>
              <a:t>Architecture</a:t>
            </a:r>
          </a:p>
          <a:p>
            <a:r>
              <a:rPr lang="en-US" dirty="0"/>
              <a:t>Authentication</a:t>
            </a:r>
            <a:endParaRPr lang="en-US" dirty="0">
              <a:highlight>
                <a:srgbClr val="FFFF00"/>
              </a:highlight>
            </a:endParaRPr>
          </a:p>
          <a:p>
            <a:r>
              <a:rPr lang="en-US" dirty="0">
                <a:solidFill>
                  <a:srgbClr val="C6D8F1"/>
                </a:solidFill>
              </a:rPr>
              <a:t>Administration</a:t>
            </a:r>
          </a:p>
        </p:txBody>
      </p:sp>
    </p:spTree>
    <p:extLst>
      <p:ext uri="{BB962C8B-B14F-4D97-AF65-F5344CB8AC3E}">
        <p14:creationId xmlns:p14="http://schemas.microsoft.com/office/powerpoint/2010/main" val="256362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Web interface - </a:t>
            </a:r>
            <a:r>
              <a:rPr lang="en-GB" dirty="0">
                <a:solidFill>
                  <a:srgbClr val="2A78AA"/>
                </a:solidFill>
              </a:rPr>
              <a:t>Authentication</a:t>
            </a:r>
            <a:endParaRPr lang="fr-FR" sz="140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2"/>
          </p:nvPr>
        </p:nvSpPr>
        <p:spPr>
          <a:xfrm>
            <a:off x="539750" y="980728"/>
            <a:ext cx="5040362" cy="568836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CIPS-LAB portal = JupyterHub Portal</a:t>
            </a:r>
          </a:p>
          <a:p>
            <a:pPr lvl="1"/>
            <a:r>
              <a:rPr lang="en-US" dirty="0"/>
              <a:t>Connect to CIPS welcome page</a:t>
            </a:r>
          </a:p>
          <a:p>
            <a:pPr lvl="2"/>
            <a:r>
              <a:rPr lang="en-US" dirty="0"/>
              <a:t>CIPS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>
                <a:highlight>
                  <a:srgbClr val="FFFF00"/>
                </a:highlight>
              </a:rPr>
              <a:t>http://cefsuj01.bmkg.suj:8080/cips_prod/#/</a:t>
            </a:r>
          </a:p>
          <a:p>
            <a:pPr lvl="2"/>
            <a:r>
              <a:rPr lang="en-US" dirty="0"/>
              <a:t>Click on “CIPS-LAB”</a:t>
            </a:r>
          </a:p>
          <a:p>
            <a:pPr lvl="1"/>
            <a:r>
              <a:rPr lang="en-US" dirty="0"/>
              <a:t>Enter </a:t>
            </a:r>
            <a:r>
              <a:rPr lang="en-US"/>
              <a:t>directly CIPS-LAB </a:t>
            </a:r>
            <a:r>
              <a:rPr lang="en-US" dirty="0"/>
              <a:t>URL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https://labtlp01.mfi.inte/hub/login </a:t>
            </a:r>
          </a:p>
          <a:p>
            <a:endParaRPr lang="en-US" dirty="0">
              <a:highlight>
                <a:srgbClr val="FFFF00"/>
              </a:highlight>
            </a:endParaRPr>
          </a:p>
          <a:p>
            <a:r>
              <a:rPr lang="en-US" dirty="0"/>
              <a:t>Authentication </a:t>
            </a:r>
          </a:p>
          <a:p>
            <a:pPr lvl="1"/>
            <a:r>
              <a:rPr lang="en-US" dirty="0"/>
              <a:t>Based on PAM (Pluggable Authentication Modules)</a:t>
            </a:r>
          </a:p>
          <a:p>
            <a:pPr lvl="2"/>
            <a:r>
              <a:rPr lang="en-US" dirty="0"/>
              <a:t>FreeIPA for MFI</a:t>
            </a:r>
          </a:p>
          <a:p>
            <a:endParaRPr lang="en-US" dirty="0"/>
          </a:p>
          <a:p>
            <a:r>
              <a:rPr lang="en-US" dirty="0"/>
              <a:t>Choose your “spawner”</a:t>
            </a:r>
          </a:p>
          <a:p>
            <a:pPr lvl="1"/>
            <a:r>
              <a:rPr lang="en-US" dirty="0"/>
              <a:t>Aka the execution environment</a:t>
            </a:r>
          </a:p>
          <a:p>
            <a:pPr lvl="2"/>
            <a:r>
              <a:rPr lang="en-US" dirty="0"/>
              <a:t>Local </a:t>
            </a:r>
            <a:r>
              <a:rPr lang="en-US" dirty="0">
                <a:sym typeface="Wingdings" panose="05000000000000000000" pitchFamily="2" charset="2"/>
              </a:rPr>
              <a:t> on CIPS-LAB VM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SLURM  on computation infrastructure</a:t>
            </a:r>
          </a:p>
          <a:p>
            <a:pPr lvl="1"/>
            <a:r>
              <a:rPr lang="en-US" dirty="0">
                <a:solidFill>
                  <a:schemeClr val="accent4"/>
                </a:solidFill>
              </a:rPr>
              <a:t>Don’t be too greedy!</a:t>
            </a:r>
          </a:p>
          <a:p>
            <a:pPr lvl="1"/>
            <a:endParaRPr lang="en-US" dirty="0">
              <a:solidFill>
                <a:schemeClr val="accent4"/>
              </a:solidFill>
            </a:endParaRP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06D30F41-A630-9751-A3C5-CD08B96FFC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1588" y="22701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C63B437D-F9B8-BC78-3B10-EF62F4273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8726" y="998585"/>
            <a:ext cx="3314987" cy="3132091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A666BF6A-6C48-9C8F-84A6-74CEC6CD01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2855" y="4335323"/>
            <a:ext cx="3703641" cy="2133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352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Web interface - </a:t>
            </a:r>
            <a:r>
              <a:rPr lang="en-GB" dirty="0">
                <a:solidFill>
                  <a:srgbClr val="2A78AA"/>
                </a:solidFill>
              </a:rPr>
              <a:t>Authentication</a:t>
            </a:r>
            <a:endParaRPr lang="fr-FR" sz="140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The spawner restore your previously used environment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Need to create new one if expired</a:t>
            </a:r>
          </a:p>
          <a:p>
            <a:pPr lvl="1"/>
            <a:r>
              <a:rPr lang="en-US" dirty="0"/>
              <a:t>Opened files</a:t>
            </a:r>
          </a:p>
          <a:p>
            <a:pPr lvl="1"/>
            <a:r>
              <a:rPr lang="en-US" dirty="0"/>
              <a:t>Python environments</a:t>
            </a:r>
          </a:p>
          <a:p>
            <a:pPr lvl="1"/>
            <a:r>
              <a:rPr lang="en-US" dirty="0"/>
              <a:t>…</a:t>
            </a:r>
          </a:p>
          <a:p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06D30F41-A630-9751-A3C5-CD08B96FFC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1588" y="22701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1263349-4DEA-65D3-BF71-D55C4228B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315" y="3640295"/>
            <a:ext cx="8016935" cy="207282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A24952A6-949E-24E9-CF32-6874DA50A55D}"/>
              </a:ext>
            </a:extLst>
          </p:cNvPr>
          <p:cNvSpPr txBox="1"/>
          <p:nvPr/>
        </p:nvSpPr>
        <p:spPr>
          <a:xfrm>
            <a:off x="241986" y="6022246"/>
            <a:ext cx="15937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400" b="1" dirty="0">
                <a:solidFill>
                  <a:srgbClr val="4C687E"/>
                </a:solidFill>
              </a:rPr>
              <a:t>Current path</a:t>
            </a:r>
          </a:p>
          <a:p>
            <a:pPr algn="ctr"/>
            <a:r>
              <a:rPr lang="en-SG" sz="1400" b="1" dirty="0">
                <a:solidFill>
                  <a:srgbClr val="4C687E"/>
                </a:solidFill>
              </a:rPr>
              <a:t>(default /home)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00D62817-E263-D3B6-6176-7FE85E911624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1038841" y="4581128"/>
            <a:ext cx="232747" cy="1441118"/>
          </a:xfrm>
          <a:prstGeom prst="line">
            <a:avLst/>
          </a:prstGeom>
          <a:ln w="38100">
            <a:solidFill>
              <a:srgbClr val="EEB30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BAF5AB08-5607-CB6A-7A4B-982F1C669455}"/>
              </a:ext>
            </a:extLst>
          </p:cNvPr>
          <p:cNvSpPr txBox="1"/>
          <p:nvPr/>
        </p:nvSpPr>
        <p:spPr>
          <a:xfrm>
            <a:off x="2695938" y="2901471"/>
            <a:ext cx="15937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400" b="1" dirty="0">
                <a:solidFill>
                  <a:srgbClr val="4C687E"/>
                </a:solidFill>
              </a:rPr>
              <a:t>Opened files</a:t>
            </a: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549FABAC-D7A3-2050-20D0-369187E512B0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3376619" y="3209248"/>
            <a:ext cx="116174" cy="807474"/>
          </a:xfrm>
          <a:prstGeom prst="line">
            <a:avLst/>
          </a:prstGeom>
          <a:ln w="38100">
            <a:solidFill>
              <a:srgbClr val="EEB30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1533F027-7894-610D-00A0-133B269A622A}"/>
              </a:ext>
            </a:extLst>
          </p:cNvPr>
          <p:cNvSpPr txBox="1"/>
          <p:nvPr/>
        </p:nvSpPr>
        <p:spPr>
          <a:xfrm>
            <a:off x="4414697" y="2909928"/>
            <a:ext cx="15937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400" b="1" dirty="0">
                <a:solidFill>
                  <a:srgbClr val="4C687E"/>
                </a:solidFill>
              </a:rPr>
              <a:t>New file</a:t>
            </a: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41C5C566-BCF4-1437-2752-338F78EACA4C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4289648" y="3217705"/>
            <a:ext cx="921904" cy="799017"/>
          </a:xfrm>
          <a:prstGeom prst="line">
            <a:avLst/>
          </a:prstGeom>
          <a:ln w="38100">
            <a:solidFill>
              <a:srgbClr val="EEB30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2639D8F2-4B67-1924-9AEC-FBD85EF9135D}"/>
              </a:ext>
            </a:extLst>
          </p:cNvPr>
          <p:cNvSpPr txBox="1"/>
          <p:nvPr/>
        </p:nvSpPr>
        <p:spPr>
          <a:xfrm>
            <a:off x="7020272" y="2635152"/>
            <a:ext cx="1968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400" b="1" dirty="0">
                <a:solidFill>
                  <a:srgbClr val="4C687E"/>
                </a:solidFill>
              </a:rPr>
              <a:t>Current Python </a:t>
            </a:r>
            <a:r>
              <a:rPr lang="en-SG" sz="1400" b="1" dirty="0" err="1">
                <a:solidFill>
                  <a:srgbClr val="4C687E"/>
                </a:solidFill>
              </a:rPr>
              <a:t>venv</a:t>
            </a:r>
            <a:r>
              <a:rPr lang="en-SG" sz="1400" b="1" dirty="0">
                <a:solidFill>
                  <a:srgbClr val="4C687E"/>
                </a:solidFill>
              </a:rPr>
              <a:t> (click to change)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27EB1D67-949D-27B3-C32E-45E897BD5F2E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7308304" y="3158372"/>
            <a:ext cx="695994" cy="972304"/>
          </a:xfrm>
          <a:prstGeom prst="line">
            <a:avLst/>
          </a:prstGeom>
          <a:ln w="38100">
            <a:solidFill>
              <a:srgbClr val="EEB30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98B05F3C-F784-4639-FFF8-EC2E5A4D0BB2}"/>
              </a:ext>
            </a:extLst>
          </p:cNvPr>
          <p:cNvSpPr txBox="1"/>
          <p:nvPr/>
        </p:nvSpPr>
        <p:spPr>
          <a:xfrm>
            <a:off x="2133460" y="6011896"/>
            <a:ext cx="15937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400" b="1" dirty="0">
                <a:solidFill>
                  <a:srgbClr val="4C687E"/>
                </a:solidFill>
              </a:rPr>
              <a:t>Files of the current path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48F7522F-866D-266E-7B70-026507811733}"/>
              </a:ext>
            </a:extLst>
          </p:cNvPr>
          <p:cNvCxnSpPr>
            <a:cxnSpLocks/>
            <a:stCxn id="30" idx="0"/>
          </p:cNvCxnSpPr>
          <p:nvPr/>
        </p:nvCxnSpPr>
        <p:spPr>
          <a:xfrm flipH="1" flipV="1">
            <a:off x="1586150" y="5229200"/>
            <a:ext cx="1344165" cy="782696"/>
          </a:xfrm>
          <a:prstGeom prst="line">
            <a:avLst/>
          </a:prstGeom>
          <a:ln w="38100">
            <a:solidFill>
              <a:srgbClr val="EEB30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5664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interface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C6D8F1"/>
                </a:solidFill>
              </a:rPr>
              <a:t>Architecture</a:t>
            </a:r>
          </a:p>
          <a:p>
            <a:r>
              <a:rPr lang="en-US" dirty="0">
                <a:solidFill>
                  <a:srgbClr val="C6D8F1"/>
                </a:solidFill>
              </a:rPr>
              <a:t>Authentication</a:t>
            </a:r>
          </a:p>
          <a:p>
            <a:r>
              <a:rPr lang="en-US" dirty="0"/>
              <a:t>Administration</a:t>
            </a:r>
          </a:p>
        </p:txBody>
      </p:sp>
    </p:spTree>
    <p:extLst>
      <p:ext uri="{BB962C8B-B14F-4D97-AF65-F5344CB8AC3E}">
        <p14:creationId xmlns:p14="http://schemas.microsoft.com/office/powerpoint/2010/main" val="2993015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CIPS - </a:t>
            </a:r>
            <a:r>
              <a:rPr lang="en-GB" dirty="0">
                <a:solidFill>
                  <a:srgbClr val="2A78AA"/>
                </a:solidFill>
              </a:rPr>
              <a:t>Training sessions</a:t>
            </a:r>
            <a:endParaRPr lang="en-GB" sz="1400" dirty="0">
              <a:solidFill>
                <a:srgbClr val="2A78AA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160CED-8821-3C87-E0BF-8D0CA4887C70}"/>
              </a:ext>
            </a:extLst>
          </p:cNvPr>
          <p:cNvSpPr/>
          <p:nvPr/>
        </p:nvSpPr>
        <p:spPr>
          <a:xfrm>
            <a:off x="575556" y="2206460"/>
            <a:ext cx="8316924" cy="1368152"/>
          </a:xfrm>
          <a:prstGeom prst="rect">
            <a:avLst/>
          </a:prstGeom>
          <a:noFill/>
          <a:ln w="38100">
            <a:solidFill>
              <a:srgbClr val="58595B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>
                <a:solidFill>
                  <a:srgbClr val="58595B"/>
                </a:solidFill>
              </a:rPr>
              <a:t>CIPS-DC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8B5EF2-CA6C-2DF3-8275-858A1A3EAA62}"/>
              </a:ext>
            </a:extLst>
          </p:cNvPr>
          <p:cNvSpPr/>
          <p:nvPr/>
        </p:nvSpPr>
        <p:spPr>
          <a:xfrm>
            <a:off x="854542" y="2569028"/>
            <a:ext cx="1872208" cy="866571"/>
          </a:xfrm>
          <a:prstGeom prst="rect">
            <a:avLst/>
          </a:prstGeom>
          <a:noFill/>
          <a:ln w="38100">
            <a:solidFill>
              <a:srgbClr val="2A78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dirty="0">
                <a:solidFill>
                  <a:srgbClr val="2A78AA"/>
                </a:solidFill>
              </a:rPr>
              <a:t>CIPS-DS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B80148-5FEF-CCE7-7808-1048927E8828}"/>
              </a:ext>
            </a:extLst>
          </p:cNvPr>
          <p:cNvSpPr/>
          <p:nvPr/>
        </p:nvSpPr>
        <p:spPr>
          <a:xfrm>
            <a:off x="2368128" y="3864382"/>
            <a:ext cx="2016224" cy="866570"/>
          </a:xfrm>
          <a:prstGeom prst="rect">
            <a:avLst/>
          </a:prstGeom>
          <a:noFill/>
          <a:ln w="38100">
            <a:solidFill>
              <a:srgbClr val="58595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dirty="0">
                <a:solidFill>
                  <a:srgbClr val="58595B"/>
                </a:solidFill>
              </a:rPr>
              <a:t>CIPS-LAB</a:t>
            </a:r>
          </a:p>
        </p:txBody>
      </p: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7CFF84AD-98CF-3883-F5BC-9DB6EEE5AA61}"/>
              </a:ext>
            </a:extLst>
          </p:cNvPr>
          <p:cNvCxnSpPr>
            <a:cxnSpLocks/>
            <a:stCxn id="10" idx="2"/>
            <a:endCxn id="14" idx="1"/>
          </p:cNvCxnSpPr>
          <p:nvPr/>
        </p:nvCxnSpPr>
        <p:spPr>
          <a:xfrm>
            <a:off x="1790646" y="3435599"/>
            <a:ext cx="577482" cy="862068"/>
          </a:xfrm>
          <a:prstGeom prst="straightConnector1">
            <a:avLst/>
          </a:prstGeom>
          <a:ln w="38100">
            <a:solidFill>
              <a:srgbClr val="FF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F1549797-071A-5620-97F4-6A24CB9FCF7E}"/>
              </a:ext>
            </a:extLst>
          </p:cNvPr>
          <p:cNvSpPr/>
          <p:nvPr/>
        </p:nvSpPr>
        <p:spPr>
          <a:xfrm>
            <a:off x="6804248" y="2560297"/>
            <a:ext cx="1872208" cy="866570"/>
          </a:xfrm>
          <a:prstGeom prst="rect">
            <a:avLst/>
          </a:prstGeom>
          <a:noFill/>
          <a:ln w="38100">
            <a:solidFill>
              <a:srgbClr val="58595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dirty="0">
                <a:solidFill>
                  <a:srgbClr val="58595B"/>
                </a:solidFill>
              </a:rPr>
              <a:t>CIPS-DE</a:t>
            </a: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334D59E7-348A-311A-C497-E0AEF5B60E65}"/>
              </a:ext>
            </a:extLst>
          </p:cNvPr>
          <p:cNvCxnSpPr>
            <a:cxnSpLocks/>
            <a:stCxn id="20" idx="3"/>
            <a:endCxn id="7" idx="2"/>
          </p:cNvCxnSpPr>
          <p:nvPr/>
        </p:nvCxnSpPr>
        <p:spPr>
          <a:xfrm flipV="1">
            <a:off x="6948264" y="3426867"/>
            <a:ext cx="792088" cy="865233"/>
          </a:xfrm>
          <a:prstGeom prst="straightConnector1">
            <a:avLst/>
          </a:prstGeom>
          <a:ln w="38100">
            <a:solidFill>
              <a:srgbClr val="FF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845C6D51-ABA2-E8E6-606F-133B84EABC35}"/>
              </a:ext>
            </a:extLst>
          </p:cNvPr>
          <p:cNvSpPr/>
          <p:nvPr/>
        </p:nvSpPr>
        <p:spPr>
          <a:xfrm>
            <a:off x="4932040" y="3858815"/>
            <a:ext cx="2016224" cy="866570"/>
          </a:xfrm>
          <a:prstGeom prst="rect">
            <a:avLst/>
          </a:prstGeom>
          <a:noFill/>
          <a:ln w="38100">
            <a:solidFill>
              <a:srgbClr val="58595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dirty="0">
                <a:solidFill>
                  <a:srgbClr val="58595B"/>
                </a:solidFill>
              </a:rPr>
              <a:t>CIPS-TC</a:t>
            </a:r>
          </a:p>
        </p:txBody>
      </p: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C0DE7DEE-9697-7CA6-D329-6BD365C9A2E8}"/>
              </a:ext>
            </a:extLst>
          </p:cNvPr>
          <p:cNvCxnSpPr>
            <a:cxnSpLocks/>
            <a:stCxn id="14" idx="3"/>
            <a:endCxn id="20" idx="1"/>
          </p:cNvCxnSpPr>
          <p:nvPr/>
        </p:nvCxnSpPr>
        <p:spPr>
          <a:xfrm flipV="1">
            <a:off x="4384352" y="4292100"/>
            <a:ext cx="547688" cy="5567"/>
          </a:xfrm>
          <a:prstGeom prst="straightConnector1">
            <a:avLst/>
          </a:prstGeom>
          <a:ln w="38100">
            <a:solidFill>
              <a:srgbClr val="FF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 12" descr="Une image contenant cercle, symbole, Graphique, Symétrie&#10;&#10;Description générée automatiquement">
            <a:extLst>
              <a:ext uri="{FF2B5EF4-FFF2-40B4-BE49-F238E27FC236}">
                <a16:creationId xmlns:a16="http://schemas.microsoft.com/office/drawing/2014/main" id="{4188C22C-4DAD-D575-1E8F-A77C8D7458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781" y="2583956"/>
            <a:ext cx="826747" cy="826747"/>
          </a:xfrm>
          <a:prstGeom prst="rect">
            <a:avLst/>
          </a:prstGeom>
        </p:spPr>
      </p:pic>
      <p:pic>
        <p:nvPicPr>
          <p:cNvPr id="16" name="Image 15" descr="Une image contenant cercle, Graphique, symbole, logo&#10;&#10;Description générée automatiquement">
            <a:extLst>
              <a:ext uri="{FF2B5EF4-FFF2-40B4-BE49-F238E27FC236}">
                <a16:creationId xmlns:a16="http://schemas.microsoft.com/office/drawing/2014/main" id="{55CC36E3-76FC-1CFD-69B9-586CF32A8EF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165" y="3890758"/>
            <a:ext cx="802683" cy="802683"/>
          </a:xfrm>
          <a:prstGeom prst="rect">
            <a:avLst/>
          </a:prstGeom>
        </p:spPr>
      </p:pic>
      <p:pic>
        <p:nvPicPr>
          <p:cNvPr id="19" name="Image 18" descr="Une image contenant cercle, symbole, Graphique, logo&#10;&#10;Description générée automatiquement">
            <a:extLst>
              <a:ext uri="{FF2B5EF4-FFF2-40B4-BE49-F238E27FC236}">
                <a16:creationId xmlns:a16="http://schemas.microsoft.com/office/drawing/2014/main" id="{4ADF5519-667F-7197-752B-805479D1941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2520" y="3883821"/>
            <a:ext cx="828966" cy="828966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EF1492DE-2734-3CBE-8DF5-D5849004E25B}"/>
              </a:ext>
            </a:extLst>
          </p:cNvPr>
          <p:cNvSpPr txBox="1"/>
          <p:nvPr/>
        </p:nvSpPr>
        <p:spPr>
          <a:xfrm>
            <a:off x="1475656" y="1199238"/>
            <a:ext cx="1663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CC00"/>
                </a:solidFill>
              </a:rPr>
              <a:t>You were here</a:t>
            </a:r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E97C0FA7-0561-4ABE-630B-CABFFAC6DE2E}"/>
              </a:ext>
            </a:extLst>
          </p:cNvPr>
          <p:cNvCxnSpPr>
            <a:cxnSpLocks/>
            <a:stCxn id="21" idx="2"/>
            <a:endCxn id="10" idx="0"/>
          </p:cNvCxnSpPr>
          <p:nvPr/>
        </p:nvCxnSpPr>
        <p:spPr>
          <a:xfrm flipH="1">
            <a:off x="1790646" y="1568570"/>
            <a:ext cx="516969" cy="1000458"/>
          </a:xfrm>
          <a:prstGeom prst="straightConnector1">
            <a:avLst/>
          </a:prstGeom>
          <a:ln w="38100">
            <a:solidFill>
              <a:srgbClr val="FF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 5" descr="Une image contenant cercle, symbole, Graphique, Symétrie&#10;&#10;Description générée automatiquement">
            <a:extLst>
              <a:ext uri="{FF2B5EF4-FFF2-40B4-BE49-F238E27FC236}">
                <a16:creationId xmlns:a16="http://schemas.microsoft.com/office/drawing/2014/main" id="{D152F2A8-991B-E9E1-960C-A8D1EFC50C7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46" y="1811350"/>
            <a:ext cx="790220" cy="790220"/>
          </a:xfrm>
          <a:prstGeom prst="rect">
            <a:avLst/>
          </a:prstGeom>
        </p:spPr>
      </p:pic>
      <p:pic>
        <p:nvPicPr>
          <p:cNvPr id="18" name="Image 17" descr="Une image contenant cercle, Graphique, symbole, logo&#10;&#10;Description générée automatiquement">
            <a:extLst>
              <a:ext uri="{FF2B5EF4-FFF2-40B4-BE49-F238E27FC236}">
                <a16:creationId xmlns:a16="http://schemas.microsoft.com/office/drawing/2014/main" id="{37EB4C27-2005-AA58-F8D6-448D2BB5271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483" y="2588005"/>
            <a:ext cx="835025" cy="833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256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Image 45">
            <a:extLst>
              <a:ext uri="{FF2B5EF4-FFF2-40B4-BE49-F238E27FC236}">
                <a16:creationId xmlns:a16="http://schemas.microsoft.com/office/drawing/2014/main" id="{2D8FDEEE-DFD4-4744-E4A7-9A497E4EF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317" y="3724127"/>
            <a:ext cx="7087214" cy="1554615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Web interface - </a:t>
            </a:r>
            <a:r>
              <a:rPr lang="en-GB" dirty="0">
                <a:solidFill>
                  <a:srgbClr val="2A78AA"/>
                </a:solidFill>
              </a:rPr>
              <a:t>Administration</a:t>
            </a:r>
            <a:endParaRPr lang="fr-FR" sz="140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Administration is available through “admin” menu in the header bar</a:t>
            </a:r>
          </a:p>
          <a:p>
            <a:endParaRPr lang="en-US" dirty="0"/>
          </a:p>
          <a:p>
            <a:pPr lvl="1"/>
            <a:r>
              <a:rPr lang="en-US" dirty="0"/>
              <a:t>It is dedicated to users and servers management</a:t>
            </a:r>
          </a:p>
          <a:p>
            <a:pPr lvl="1"/>
            <a:r>
              <a:rPr lang="en-US" dirty="0"/>
              <a:t>It is available for “admin” users</a:t>
            </a:r>
          </a:p>
          <a:p>
            <a:pPr lvl="1"/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06D30F41-A630-9751-A3C5-CD08B96FFC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1588" y="22701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CDD80EB-2F66-2827-9A81-1D5FC867C5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901" y="1407313"/>
            <a:ext cx="7948349" cy="327688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DAB9D7F9-A383-99A8-8D97-726BFFB0058C}"/>
              </a:ext>
            </a:extLst>
          </p:cNvPr>
          <p:cNvSpPr txBox="1"/>
          <p:nvPr/>
        </p:nvSpPr>
        <p:spPr>
          <a:xfrm>
            <a:off x="5630633" y="2642665"/>
            <a:ext cx="16882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1400" b="1" dirty="0">
                <a:solidFill>
                  <a:srgbClr val="4C687E"/>
                </a:solidFill>
              </a:rPr>
              <a:t>Stop CIPS-LAB</a:t>
            </a:r>
          </a:p>
          <a:p>
            <a:pPr algn="ctr"/>
            <a:r>
              <a:rPr lang="en-SG" sz="1400" b="1" dirty="0">
                <a:solidFill>
                  <a:schemeClr val="accent4"/>
                </a:solidFill>
              </a:rPr>
              <a:t>DO NOT CLICK IT</a:t>
            </a: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75105D41-CE79-1DF1-D7EB-3D2CA89596F5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5848096" y="3165885"/>
            <a:ext cx="626679" cy="1010646"/>
          </a:xfrm>
          <a:prstGeom prst="line">
            <a:avLst/>
          </a:prstGeom>
          <a:ln w="38100">
            <a:solidFill>
              <a:srgbClr val="EEB30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9C1C8256-2FE4-F8F1-44B7-E6A60D27E47B}"/>
              </a:ext>
            </a:extLst>
          </p:cNvPr>
          <p:cNvSpPr txBox="1"/>
          <p:nvPr/>
        </p:nvSpPr>
        <p:spPr>
          <a:xfrm>
            <a:off x="-2841" y="3708945"/>
            <a:ext cx="988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400" b="1" dirty="0">
                <a:solidFill>
                  <a:srgbClr val="4C687E"/>
                </a:solidFill>
              </a:rPr>
              <a:t>User extra info</a:t>
            </a: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5EF29C7A-93B3-78BB-3234-77FF00D22990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491641" y="4232165"/>
            <a:ext cx="613880" cy="636995"/>
          </a:xfrm>
          <a:prstGeom prst="line">
            <a:avLst/>
          </a:prstGeom>
          <a:ln w="38100">
            <a:solidFill>
              <a:srgbClr val="EEB30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0D0EA3D7-BAF2-0AA4-465B-69EDC69B645A}"/>
              </a:ext>
            </a:extLst>
          </p:cNvPr>
          <p:cNvSpPr txBox="1"/>
          <p:nvPr/>
        </p:nvSpPr>
        <p:spPr>
          <a:xfrm>
            <a:off x="3627293" y="2921417"/>
            <a:ext cx="12715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1400" b="1" dirty="0">
                <a:solidFill>
                  <a:srgbClr val="4C687E"/>
                </a:solidFill>
              </a:rPr>
              <a:t>Start/stop</a:t>
            </a:r>
          </a:p>
          <a:p>
            <a:pPr algn="ctr"/>
            <a:r>
              <a:rPr lang="en-SG" sz="1400" b="1" dirty="0">
                <a:solidFill>
                  <a:srgbClr val="4C687E"/>
                </a:solidFill>
              </a:rPr>
              <a:t>Users server</a:t>
            </a: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933FE854-9C75-AD37-950B-5FF3AD6A67D2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4263044" y="3444637"/>
            <a:ext cx="0" cy="717312"/>
          </a:xfrm>
          <a:prstGeom prst="line">
            <a:avLst/>
          </a:prstGeom>
          <a:ln w="38100">
            <a:solidFill>
              <a:srgbClr val="EEB30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0AEEF7DA-9E6B-02B6-E0F0-CEFA000704B2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4263044" y="3444637"/>
            <a:ext cx="1065749" cy="1424523"/>
          </a:xfrm>
          <a:prstGeom prst="line">
            <a:avLst/>
          </a:prstGeom>
          <a:ln w="38100">
            <a:solidFill>
              <a:srgbClr val="EEB30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Image 32">
            <a:extLst>
              <a:ext uri="{FF2B5EF4-FFF2-40B4-BE49-F238E27FC236}">
                <a16:creationId xmlns:a16="http://schemas.microsoft.com/office/drawing/2014/main" id="{EAA90306-30E6-6F9C-907A-BA8A1CBEDB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1720" y="5512081"/>
            <a:ext cx="3192280" cy="1316816"/>
          </a:xfrm>
          <a:prstGeom prst="rect">
            <a:avLst/>
          </a:prstGeom>
        </p:spPr>
      </p:pic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61FC474D-FEE4-59D6-95B5-83029EADB58C}"/>
              </a:ext>
            </a:extLst>
          </p:cNvPr>
          <p:cNvCxnSpPr>
            <a:cxnSpLocks/>
          </p:cNvCxnSpPr>
          <p:nvPr/>
        </p:nvCxnSpPr>
        <p:spPr>
          <a:xfrm>
            <a:off x="7318917" y="5229200"/>
            <a:ext cx="277419" cy="566761"/>
          </a:xfrm>
          <a:prstGeom prst="line">
            <a:avLst/>
          </a:prstGeom>
          <a:ln w="38100">
            <a:solidFill>
              <a:srgbClr val="EEB30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36">
            <a:extLst>
              <a:ext uri="{FF2B5EF4-FFF2-40B4-BE49-F238E27FC236}">
                <a16:creationId xmlns:a16="http://schemas.microsoft.com/office/drawing/2014/main" id="{233ED4AD-409B-17D2-C25E-AE9EB6063B0A}"/>
              </a:ext>
            </a:extLst>
          </p:cNvPr>
          <p:cNvSpPr txBox="1"/>
          <p:nvPr/>
        </p:nvSpPr>
        <p:spPr>
          <a:xfrm>
            <a:off x="4167338" y="6164477"/>
            <a:ext cx="12656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400" b="1" dirty="0">
                <a:solidFill>
                  <a:srgbClr val="4C687E"/>
                </a:solidFill>
              </a:rPr>
              <a:t>Delete user</a:t>
            </a:r>
          </a:p>
        </p:txBody>
      </p: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C7F86B8B-6392-E4D2-D801-5378C3FBB61B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5432983" y="6318366"/>
            <a:ext cx="537398" cy="107721"/>
          </a:xfrm>
          <a:prstGeom prst="line">
            <a:avLst/>
          </a:prstGeom>
          <a:ln w="38100">
            <a:solidFill>
              <a:srgbClr val="EEB30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ZoneTexte 41">
            <a:extLst>
              <a:ext uri="{FF2B5EF4-FFF2-40B4-BE49-F238E27FC236}">
                <a16:creationId xmlns:a16="http://schemas.microsoft.com/office/drawing/2014/main" id="{A7094F8D-249E-406C-B12E-E7BE71F70DF6}"/>
              </a:ext>
            </a:extLst>
          </p:cNvPr>
          <p:cNvSpPr txBox="1"/>
          <p:nvPr/>
        </p:nvSpPr>
        <p:spPr>
          <a:xfrm>
            <a:off x="4197897" y="5707169"/>
            <a:ext cx="12656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400" b="1" dirty="0">
                <a:solidFill>
                  <a:srgbClr val="4C687E"/>
                </a:solidFill>
              </a:rPr>
              <a:t>Admin ?</a:t>
            </a:r>
          </a:p>
        </p:txBody>
      </p: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29EC4CE3-A13E-640E-1782-36F5E4033E35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5463542" y="5861058"/>
            <a:ext cx="620626" cy="411141"/>
          </a:xfrm>
          <a:prstGeom prst="line">
            <a:avLst/>
          </a:prstGeom>
          <a:ln w="38100">
            <a:solidFill>
              <a:srgbClr val="EEB30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ZoneTexte 47">
            <a:extLst>
              <a:ext uri="{FF2B5EF4-FFF2-40B4-BE49-F238E27FC236}">
                <a16:creationId xmlns:a16="http://schemas.microsoft.com/office/drawing/2014/main" id="{F55F2CC2-63E1-D44F-8867-77F5C06ECCFA}"/>
              </a:ext>
            </a:extLst>
          </p:cNvPr>
          <p:cNvSpPr txBox="1"/>
          <p:nvPr/>
        </p:nvSpPr>
        <p:spPr>
          <a:xfrm>
            <a:off x="2076686" y="5914827"/>
            <a:ext cx="10551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400" b="1" dirty="0">
                <a:solidFill>
                  <a:srgbClr val="4C687E"/>
                </a:solidFill>
              </a:rPr>
              <a:t>View user server</a:t>
            </a:r>
          </a:p>
        </p:txBody>
      </p: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BD58ACA9-6106-17B8-9978-C7B2731D5457}"/>
              </a:ext>
            </a:extLst>
          </p:cNvPr>
          <p:cNvCxnSpPr>
            <a:cxnSpLocks/>
            <a:stCxn id="48" idx="3"/>
          </p:cNvCxnSpPr>
          <p:nvPr/>
        </p:nvCxnSpPr>
        <p:spPr>
          <a:xfrm flipV="1">
            <a:off x="3131840" y="5102499"/>
            <a:ext cx="2833165" cy="1073938"/>
          </a:xfrm>
          <a:prstGeom prst="line">
            <a:avLst/>
          </a:prstGeom>
          <a:ln w="38100">
            <a:solidFill>
              <a:srgbClr val="EEB30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ZoneTexte 54">
            <a:extLst>
              <a:ext uri="{FF2B5EF4-FFF2-40B4-BE49-F238E27FC236}">
                <a16:creationId xmlns:a16="http://schemas.microsoft.com/office/drawing/2014/main" id="{5CA453B1-31FA-170E-B633-3F40D1BEBC60}"/>
              </a:ext>
            </a:extLst>
          </p:cNvPr>
          <p:cNvSpPr txBox="1"/>
          <p:nvPr/>
        </p:nvSpPr>
        <p:spPr>
          <a:xfrm>
            <a:off x="7596336" y="2963535"/>
            <a:ext cx="10551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400" b="1" dirty="0">
                <a:solidFill>
                  <a:srgbClr val="4C687E"/>
                </a:solidFill>
              </a:rPr>
              <a:t>Choose spawner</a:t>
            </a:r>
          </a:p>
        </p:txBody>
      </p: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4DE18CCA-6A9C-0268-89F7-1CDA1FA89236}"/>
              </a:ext>
            </a:extLst>
          </p:cNvPr>
          <p:cNvCxnSpPr>
            <a:cxnSpLocks/>
            <a:stCxn id="55" idx="2"/>
          </p:cNvCxnSpPr>
          <p:nvPr/>
        </p:nvCxnSpPr>
        <p:spPr>
          <a:xfrm flipH="1">
            <a:off x="6199327" y="3486755"/>
            <a:ext cx="1924586" cy="1094373"/>
          </a:xfrm>
          <a:prstGeom prst="line">
            <a:avLst/>
          </a:prstGeom>
          <a:ln w="38100">
            <a:solidFill>
              <a:srgbClr val="EEB30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6624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Web interface - </a:t>
            </a:r>
            <a:r>
              <a:rPr lang="en-GB" dirty="0">
                <a:solidFill>
                  <a:srgbClr val="2A78AA"/>
                </a:solidFill>
              </a:rPr>
              <a:t>Administration</a:t>
            </a:r>
            <a:endParaRPr lang="fr-FR" sz="140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dirty="0"/>
              <a:t>Server-side administration</a:t>
            </a:r>
          </a:p>
          <a:p>
            <a:pPr lvl="1"/>
            <a:r>
              <a:rPr lang="en-US" dirty="0"/>
              <a:t>File system</a:t>
            </a:r>
          </a:p>
          <a:p>
            <a:pPr lvl="2"/>
            <a:r>
              <a:rPr lang="en-US" dirty="0"/>
              <a:t>/shared NFS partition to store:</a:t>
            </a:r>
          </a:p>
          <a:p>
            <a:pPr lvl="3"/>
            <a:r>
              <a:rPr lang="en-US" dirty="0"/>
              <a:t>home directory in /shared/</a:t>
            </a:r>
            <a:r>
              <a:rPr lang="en-US" dirty="0" err="1"/>
              <a:t>cipslab</a:t>
            </a:r>
            <a:r>
              <a:rPr lang="en-US" dirty="0"/>
              <a:t>/home (</a:t>
            </a:r>
            <a:r>
              <a:rPr lang="en-US" dirty="0" err="1"/>
              <a:t>symlink</a:t>
            </a:r>
            <a:r>
              <a:rPr lang="en-US" dirty="0"/>
              <a:t> on /)</a:t>
            </a:r>
          </a:p>
          <a:p>
            <a:pPr lvl="3"/>
            <a:r>
              <a:rPr lang="en-US" dirty="0" err="1"/>
              <a:t>Conda</a:t>
            </a:r>
            <a:r>
              <a:rPr lang="en-US" dirty="0"/>
              <a:t> (mamba) installation in /shared/</a:t>
            </a:r>
            <a:r>
              <a:rPr lang="en-US" dirty="0" err="1"/>
              <a:t>cipslab</a:t>
            </a:r>
            <a:r>
              <a:rPr lang="en-US" dirty="0"/>
              <a:t>/</a:t>
            </a:r>
            <a:r>
              <a:rPr lang="en-US" dirty="0" err="1"/>
              <a:t>mambaforge</a:t>
            </a:r>
            <a:endParaRPr lang="en-US" dirty="0"/>
          </a:p>
          <a:p>
            <a:pPr lvl="3"/>
            <a:r>
              <a:rPr lang="en-US" dirty="0"/>
              <a:t>Mounted also on dedicated on workers</a:t>
            </a:r>
          </a:p>
          <a:p>
            <a:pPr lvl="2"/>
            <a:r>
              <a:rPr lang="en-US" dirty="0"/>
              <a:t>/scratch NFS partition:</a:t>
            </a:r>
          </a:p>
          <a:p>
            <a:pPr lvl="3"/>
            <a:r>
              <a:rPr lang="en-US" dirty="0"/>
              <a:t>Partition to store voluminous data</a:t>
            </a:r>
          </a:p>
          <a:p>
            <a:pPr lvl="3"/>
            <a:r>
              <a:rPr lang="en-US" dirty="0"/>
              <a:t>Mounted also on workers</a:t>
            </a:r>
          </a:p>
          <a:p>
            <a:pPr lvl="2"/>
            <a:r>
              <a:rPr lang="en-US" dirty="0"/>
              <a:t>CIPS-DS storage partition</a:t>
            </a:r>
          </a:p>
          <a:p>
            <a:pPr lvl="3"/>
            <a:r>
              <a:rPr lang="en-US" dirty="0"/>
              <a:t>Partition of CIPS-DS archive file repository (read only)</a:t>
            </a:r>
          </a:p>
          <a:p>
            <a:pPr lvl="3"/>
            <a:r>
              <a:rPr lang="en-US" dirty="0"/>
              <a:t>Mounted also on dedicated on workers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19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Web interface - </a:t>
            </a:r>
            <a:r>
              <a:rPr lang="en-GB" dirty="0">
                <a:solidFill>
                  <a:srgbClr val="2A78AA"/>
                </a:solidFill>
              </a:rPr>
              <a:t>Administration</a:t>
            </a:r>
            <a:endParaRPr lang="fr-FR" sz="140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dirty="0"/>
              <a:t>Server-side administration</a:t>
            </a:r>
          </a:p>
          <a:p>
            <a:pPr lvl="1"/>
            <a:r>
              <a:rPr lang="en-US" dirty="0"/>
              <a:t>Configuration: centralized in a configuration file</a:t>
            </a:r>
          </a:p>
          <a:p>
            <a:pPr marL="0" lvl="1" indent="0">
              <a:buNone/>
            </a:pPr>
            <a:r>
              <a:rPr lang="en-US" sz="2000" dirty="0">
                <a:solidFill>
                  <a:srgbClr val="58595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/etc/jupyterhub/jupyterhub_config.py</a:t>
            </a:r>
          </a:p>
          <a:p>
            <a:pPr lvl="1"/>
            <a:r>
              <a:rPr lang="en-US" dirty="0" err="1"/>
              <a:t>JupyterHub</a:t>
            </a:r>
            <a:r>
              <a:rPr lang="en-US" dirty="0"/>
              <a:t> service</a:t>
            </a:r>
          </a:p>
          <a:p>
            <a:pPr lvl="2"/>
            <a:r>
              <a:rPr lang="en-US" dirty="0" err="1"/>
              <a:t>Systemd</a:t>
            </a:r>
            <a:r>
              <a:rPr lang="en-US" dirty="0"/>
              <a:t> service called “</a:t>
            </a:r>
            <a:r>
              <a:rPr lang="en-US" dirty="0" err="1"/>
              <a:t>jupyterhub</a:t>
            </a:r>
            <a:r>
              <a:rPr lang="en-US" dirty="0"/>
              <a:t>”</a:t>
            </a:r>
          </a:p>
          <a:p>
            <a:pPr lvl="2"/>
            <a:r>
              <a:rPr lang="en-US" dirty="0"/>
              <a:t>To start:</a:t>
            </a:r>
          </a:p>
          <a:p>
            <a:pPr marL="0" lvl="1" indent="0">
              <a:buNone/>
            </a:pPr>
            <a:r>
              <a:rPr lang="en-US" sz="2000" dirty="0">
                <a:solidFill>
                  <a:srgbClr val="58595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/etc/jupyterhub/start.sh</a:t>
            </a:r>
          </a:p>
          <a:p>
            <a:pPr lvl="1"/>
            <a:r>
              <a:rPr lang="en-US" dirty="0"/>
              <a:t>Spawner services</a:t>
            </a:r>
          </a:p>
          <a:p>
            <a:pPr lvl="2"/>
            <a:r>
              <a:rPr lang="en-US" dirty="0"/>
              <a:t>Spawner: </a:t>
            </a:r>
            <a:r>
              <a:rPr lang="en-US" dirty="0" err="1"/>
              <a:t>SystemdSpawner</a:t>
            </a:r>
            <a:r>
              <a:rPr lang="en-US" dirty="0"/>
              <a:t> to spawn notebook on CIPS-LAB VM</a:t>
            </a:r>
          </a:p>
          <a:p>
            <a:pPr lvl="2"/>
            <a:r>
              <a:rPr lang="en-US" dirty="0" err="1"/>
              <a:t>BatchSpawner</a:t>
            </a:r>
            <a:r>
              <a:rPr lang="en-US" dirty="0"/>
              <a:t>: to spawn notebook on SLURM partition ‘</a:t>
            </a:r>
            <a:r>
              <a:rPr lang="en-US" dirty="0" err="1"/>
              <a:t>datascience</a:t>
            </a:r>
            <a:r>
              <a:rPr lang="en-US" dirty="0"/>
              <a:t>’</a:t>
            </a:r>
          </a:p>
          <a:p>
            <a:pPr lvl="2"/>
            <a:r>
              <a:rPr lang="en-US" dirty="0"/>
              <a:t>For both cases, </a:t>
            </a:r>
            <a:r>
              <a:rPr lang="en-US" dirty="0" err="1"/>
              <a:t>cgroups</a:t>
            </a:r>
            <a:r>
              <a:rPr lang="en-US" dirty="0"/>
              <a:t> to control resources &amp; </a:t>
            </a:r>
            <a:r>
              <a:rPr lang="en-US" dirty="0" err="1"/>
              <a:t>JupyterLab</a:t>
            </a:r>
            <a:r>
              <a:rPr lang="en-US" dirty="0"/>
              <a:t> interface</a:t>
            </a:r>
          </a:p>
          <a:p>
            <a:pPr lvl="1"/>
            <a:r>
              <a:rPr lang="en-US" dirty="0"/>
              <a:t>Single-user Notebook server cleaner</a:t>
            </a:r>
          </a:p>
          <a:p>
            <a:pPr lvl="2"/>
            <a:r>
              <a:rPr lang="en-US" dirty="0"/>
              <a:t>Inactive notebook servers are killed after 3600s</a:t>
            </a:r>
          </a:p>
          <a:p>
            <a:pPr lvl="2"/>
            <a:r>
              <a:rPr lang="en-US" dirty="0"/>
              <a:t>Environment is saved but servers must be re-created (re-spawn)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842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Web interface - </a:t>
            </a:r>
            <a:r>
              <a:rPr lang="en-GB" dirty="0">
                <a:solidFill>
                  <a:srgbClr val="2A78AA"/>
                </a:solidFill>
              </a:rPr>
              <a:t>Administration</a:t>
            </a:r>
            <a:endParaRPr lang="fr-FR" sz="140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dirty="0"/>
              <a:t>Server-side administration</a:t>
            </a:r>
          </a:p>
          <a:p>
            <a:pPr lvl="1"/>
            <a:r>
              <a:rPr lang="en-US" dirty="0"/>
              <a:t>Web server NGINX</a:t>
            </a:r>
          </a:p>
          <a:p>
            <a:pPr lvl="2"/>
            <a:r>
              <a:rPr lang="en-US" dirty="0"/>
              <a:t>Docker container to route HTTP (80) connections to HTTPS (443)</a:t>
            </a:r>
          </a:p>
          <a:p>
            <a:pPr lvl="2"/>
            <a:r>
              <a:rPr lang="en-US" dirty="0"/>
              <a:t>Config in</a:t>
            </a:r>
          </a:p>
          <a:p>
            <a:pPr marL="0" lvl="1" indent="0">
              <a:buNone/>
            </a:pPr>
            <a:r>
              <a:rPr lang="en-US" sz="2000" dirty="0">
                <a:solidFill>
                  <a:srgbClr val="58595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/root/docker-</a:t>
            </a:r>
            <a:r>
              <a:rPr lang="en-US" sz="2000" dirty="0" err="1">
                <a:solidFill>
                  <a:srgbClr val="58595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compose.yaml</a:t>
            </a:r>
            <a:r>
              <a:rPr lang="en-US" sz="2000" dirty="0">
                <a:solidFill>
                  <a:srgbClr val="58595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58595B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</a:t>
            </a:r>
            <a:endParaRPr lang="en-US" sz="2000" dirty="0">
              <a:solidFill>
                <a:srgbClr val="58595B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r>
              <a:rPr lang="en-US"/>
              <a:t>NGINX config file </a:t>
            </a:r>
            <a:r>
              <a:rPr lang="en-US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A00CE2F-0CF8-E4BC-BEF6-7414713673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519" y="2060848"/>
            <a:ext cx="3754760" cy="1512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CA57F0A7-62C7-6512-F0FA-5157C5D4EE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5322" y="3933056"/>
            <a:ext cx="3738928" cy="1764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7019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work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CIPS-DS file repository</a:t>
            </a:r>
          </a:p>
          <a:p>
            <a:pPr>
              <a:lnSpc>
                <a:spcPct val="110000"/>
              </a:lnSpc>
            </a:pPr>
            <a:r>
              <a:rPr lang="fr-FR" dirty="0" err="1">
                <a:solidFill>
                  <a:srgbClr val="C6D8F1"/>
                </a:solidFill>
              </a:rPr>
              <a:t>Conda</a:t>
            </a:r>
            <a:r>
              <a:rPr lang="fr-FR" dirty="0">
                <a:solidFill>
                  <a:srgbClr val="C6D8F1"/>
                </a:solidFill>
              </a:rPr>
              <a:t> </a:t>
            </a:r>
            <a:r>
              <a:rPr lang="fr-FR" dirty="0" err="1">
                <a:solidFill>
                  <a:srgbClr val="C6D8F1"/>
                </a:solidFill>
              </a:rPr>
              <a:t>environment</a:t>
            </a:r>
            <a:endParaRPr lang="fr-FR" dirty="0">
              <a:solidFill>
                <a:srgbClr val="C6D8F1"/>
              </a:solidFill>
            </a:endParaRPr>
          </a:p>
          <a:p>
            <a:pPr>
              <a:lnSpc>
                <a:spcPct val="110000"/>
              </a:lnSpc>
            </a:pPr>
            <a:r>
              <a:rPr lang="en-GB" dirty="0">
                <a:solidFill>
                  <a:srgbClr val="C6D8F1"/>
                </a:solidFill>
              </a:rPr>
              <a:t>Satellite files processing</a:t>
            </a:r>
          </a:p>
          <a:p>
            <a:pPr>
              <a:lnSpc>
                <a:spcPct val="110000"/>
              </a:lnSpc>
            </a:pPr>
            <a:r>
              <a:rPr lang="fr-FR" dirty="0" err="1">
                <a:solidFill>
                  <a:srgbClr val="C6D8F1"/>
                </a:solidFill>
              </a:rPr>
              <a:t>VSCode</a:t>
            </a:r>
            <a:r>
              <a:rPr lang="fr-FR" dirty="0">
                <a:solidFill>
                  <a:srgbClr val="C6D8F1"/>
                </a:solidFill>
              </a:rPr>
              <a:t> setup</a:t>
            </a:r>
          </a:p>
        </p:txBody>
      </p:sp>
    </p:spTree>
    <p:extLst>
      <p:ext uri="{BB962C8B-B14F-4D97-AF65-F5344CB8AC3E}">
        <p14:creationId xmlns:p14="http://schemas.microsoft.com/office/powerpoint/2010/main" val="3881378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Practical work - </a:t>
            </a:r>
            <a:r>
              <a:rPr lang="en-GB" dirty="0">
                <a:solidFill>
                  <a:srgbClr val="2A78AA"/>
                </a:solidFill>
              </a:rPr>
              <a:t>CIPS-DS file repository</a:t>
            </a:r>
            <a:endParaRPr lang="fr-FR" sz="140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Practical work</a:t>
            </a:r>
          </a:p>
          <a:p>
            <a:pPr lvl="1"/>
            <a:r>
              <a:rPr lang="en-US" dirty="0"/>
              <a:t>Create a shortcut from your home to CIPS-DS archive</a:t>
            </a:r>
          </a:p>
          <a:p>
            <a:pPr lvl="2"/>
            <a:r>
              <a:rPr lang="en-US" dirty="0"/>
              <a:t>Open a “terminal”</a:t>
            </a:r>
          </a:p>
          <a:p>
            <a:pPr lvl="2"/>
            <a:r>
              <a:rPr lang="en-US" dirty="0"/>
              <a:t>Check the mounted storages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xx@xx xx]$ df –h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Filesystem          Size Used Avail Use% Mounted on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xx.xx.xx.xx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:/xx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xxT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xxT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xxT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xx% 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archive_cips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dirty="0"/>
              <a:t>Create a symbolic link in your home directory</a:t>
            </a:r>
          </a:p>
          <a:p>
            <a:pPr marL="0" lvl="2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[xx@xx xx]$ df –h</a:t>
            </a:r>
          </a:p>
          <a:p>
            <a:pPr marL="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ln -s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archive_cips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/archive ~/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cips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dirty="0"/>
              <a:t>Refresh CIPS-LAB interface</a:t>
            </a:r>
          </a:p>
          <a:p>
            <a:pPr lvl="2"/>
            <a:r>
              <a:rPr lang="en-US" dirty="0"/>
              <a:t>Browse CIPS-DS files</a:t>
            </a:r>
          </a:p>
          <a:p>
            <a:pPr lvl="2"/>
            <a:endParaRPr lang="en-US" dirty="0"/>
          </a:p>
          <a:p>
            <a:pPr marL="0" lvl="2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06D30F41-A630-9751-A3C5-CD08B96FFC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1588" y="22701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8245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work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GB" dirty="0">
                <a:solidFill>
                  <a:srgbClr val="C6D8F1"/>
                </a:solidFill>
              </a:rPr>
              <a:t>CIPS-DS file repository</a:t>
            </a:r>
          </a:p>
          <a:p>
            <a:r>
              <a:rPr lang="en-GB" dirty="0" err="1"/>
              <a:t>Conda</a:t>
            </a:r>
            <a:r>
              <a:rPr lang="en-GB" dirty="0"/>
              <a:t> environment</a:t>
            </a:r>
          </a:p>
          <a:p>
            <a:pPr>
              <a:lnSpc>
                <a:spcPct val="110000"/>
              </a:lnSpc>
            </a:pPr>
            <a:r>
              <a:rPr lang="en-GB" dirty="0">
                <a:solidFill>
                  <a:srgbClr val="C6D8F1"/>
                </a:solidFill>
              </a:rPr>
              <a:t>Satellite files processing</a:t>
            </a:r>
          </a:p>
          <a:p>
            <a:pPr>
              <a:lnSpc>
                <a:spcPct val="110000"/>
              </a:lnSpc>
            </a:pPr>
            <a:r>
              <a:rPr lang="en-GB" dirty="0" err="1">
                <a:solidFill>
                  <a:srgbClr val="C6D8F1"/>
                </a:solidFill>
              </a:rPr>
              <a:t>VSCode</a:t>
            </a:r>
            <a:r>
              <a:rPr lang="en-GB" dirty="0">
                <a:solidFill>
                  <a:srgbClr val="C6D8F1"/>
                </a:solidFill>
              </a:rPr>
              <a:t> setup</a:t>
            </a:r>
          </a:p>
        </p:txBody>
      </p:sp>
    </p:spTree>
    <p:extLst>
      <p:ext uri="{BB962C8B-B14F-4D97-AF65-F5344CB8AC3E}">
        <p14:creationId xmlns:p14="http://schemas.microsoft.com/office/powerpoint/2010/main" val="40465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Practical work - </a:t>
            </a:r>
            <a:r>
              <a:rPr lang="en-GB" dirty="0" err="1">
                <a:solidFill>
                  <a:srgbClr val="2A78AA"/>
                </a:solidFill>
              </a:rPr>
              <a:t>Conda</a:t>
            </a:r>
            <a:r>
              <a:rPr lang="en-GB" dirty="0">
                <a:solidFill>
                  <a:srgbClr val="2A78AA"/>
                </a:solidFill>
              </a:rPr>
              <a:t> environment</a:t>
            </a:r>
            <a:endParaRPr lang="fr-FR" sz="140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Practical work</a:t>
            </a:r>
          </a:p>
          <a:p>
            <a:pPr lvl="1"/>
            <a:r>
              <a:rPr lang="en-US" dirty="0"/>
              <a:t>Prepare </a:t>
            </a:r>
            <a:r>
              <a:rPr lang="en-US" dirty="0" err="1"/>
              <a:t>conda</a:t>
            </a:r>
            <a:endParaRPr lang="en-US" dirty="0"/>
          </a:p>
          <a:p>
            <a:pPr lvl="2"/>
            <a:r>
              <a:rPr lang="en-US" dirty="0"/>
              <a:t>Open a “terminal”</a:t>
            </a:r>
          </a:p>
          <a:p>
            <a:pPr lvl="2"/>
            <a:r>
              <a:rPr lang="en-US" dirty="0"/>
              <a:t>Add </a:t>
            </a:r>
            <a:r>
              <a:rPr lang="en-US" dirty="0" err="1"/>
              <a:t>conda</a:t>
            </a:r>
            <a:r>
              <a:rPr lang="en-US" dirty="0"/>
              <a:t> to your path, to be done the first time</a:t>
            </a:r>
          </a:p>
          <a:p>
            <a:pPr marL="0" lvl="2" indent="0">
              <a:lnSpc>
                <a:spcPct val="110000"/>
              </a:lnSpc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[xx@xx xx]$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bash &amp;&amp; source ~/.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bashrc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dirty="0"/>
              <a:t>Install Python package to be able to open a notebook directly with the kernel of your choice</a:t>
            </a:r>
          </a:p>
          <a:p>
            <a:pPr marL="0" lvl="2" indent="0">
              <a:lnSpc>
                <a:spcPct val="110000"/>
              </a:lnSpc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[xx@xx xx]$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install -c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-forge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nb_conda_kernels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ipykernel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lvl="1"/>
            <a:r>
              <a:rPr lang="en-US" dirty="0"/>
              <a:t>Create your </a:t>
            </a:r>
            <a:r>
              <a:rPr lang="en-US" dirty="0" err="1"/>
              <a:t>conda</a:t>
            </a:r>
            <a:r>
              <a:rPr lang="en-US" dirty="0"/>
              <a:t> </a:t>
            </a:r>
            <a:r>
              <a:rPr lang="en-US" dirty="0" err="1"/>
              <a:t>environement</a:t>
            </a:r>
            <a:endParaRPr lang="en-US" dirty="0"/>
          </a:p>
          <a:p>
            <a:pPr lvl="2"/>
            <a:r>
              <a:rPr lang="en-US" dirty="0"/>
              <a:t>Create a file “</a:t>
            </a:r>
            <a:r>
              <a:rPr lang="en-US" dirty="0" err="1"/>
              <a:t>conda.env.yml</a:t>
            </a:r>
            <a:r>
              <a:rPr lang="en-US" dirty="0"/>
              <a:t>” in your home</a:t>
            </a:r>
          </a:p>
          <a:p>
            <a:pPr marL="0" lvl="2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[xx@xx xx]$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touch ~/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conda.env.yml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dirty="0"/>
              <a:t>Edit the file:</a:t>
            </a:r>
          </a:p>
          <a:p>
            <a:pPr marL="0" lvl="2" indent="0">
              <a:lnSpc>
                <a:spcPct val="110000"/>
              </a:lnSpc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name: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cipslab_demo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2" indent="0">
              <a:lnSpc>
                <a:spcPct val="110000"/>
              </a:lnSpc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dependencies:</a:t>
            </a:r>
          </a:p>
          <a:p>
            <a:pPr marL="0" lvl="2" indent="0">
              <a:lnSpc>
                <a:spcPct val="110000"/>
              </a:lnSpc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 pandas=1.5.3</a:t>
            </a:r>
          </a:p>
          <a:p>
            <a:pPr lvl="2"/>
            <a:r>
              <a:rPr lang="it-IT" dirty="0"/>
              <a:t>Create the env</a:t>
            </a:r>
          </a:p>
          <a:p>
            <a:pPr marL="0" lvl="2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[xx@xx xx]$ </a:t>
            </a:r>
            <a:r>
              <a:rPr lang="it-IT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conda env create -f conda.env.yml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dirty="0"/>
              <a:t>Refresh CIPS-LAB interface and check Python environments</a:t>
            </a:r>
          </a:p>
          <a:p>
            <a:pPr lvl="1"/>
            <a:r>
              <a:rPr lang="en-US" dirty="0"/>
              <a:t>Update the environment</a:t>
            </a:r>
          </a:p>
          <a:p>
            <a:pPr lvl="2"/>
            <a:r>
              <a:rPr lang="en-US" dirty="0"/>
              <a:t>Update the file to add a new dependency</a:t>
            </a:r>
          </a:p>
          <a:p>
            <a:pPr lvl="2"/>
            <a:r>
              <a:rPr lang="en-US" dirty="0"/>
              <a:t>Update the env</a:t>
            </a:r>
          </a:p>
          <a:p>
            <a:pPr marL="0" lvl="2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[xx@xx xx]$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env update -f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conda.env.yml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dirty="0"/>
              <a:t>Refresh CIPS-LAB interface and check Python environments</a:t>
            </a:r>
          </a:p>
          <a:p>
            <a:pPr lvl="2"/>
            <a:endParaRPr lang="en-US" sz="1400" dirty="0"/>
          </a:p>
          <a:p>
            <a:pPr marL="0" lvl="2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06D30F41-A630-9751-A3C5-CD08B96FFC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1588" y="22701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8913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work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GB" dirty="0">
                <a:solidFill>
                  <a:srgbClr val="C6D8F1"/>
                </a:solidFill>
              </a:rPr>
              <a:t>CIPS-DS file repository</a:t>
            </a:r>
          </a:p>
          <a:p>
            <a:pPr>
              <a:lnSpc>
                <a:spcPct val="110000"/>
              </a:lnSpc>
            </a:pPr>
            <a:r>
              <a:rPr lang="en-GB" dirty="0" err="1">
                <a:solidFill>
                  <a:srgbClr val="C6D8F1"/>
                </a:solidFill>
              </a:rPr>
              <a:t>Conda</a:t>
            </a:r>
            <a:r>
              <a:rPr lang="en-GB" dirty="0">
                <a:solidFill>
                  <a:srgbClr val="C6D8F1"/>
                </a:solidFill>
              </a:rPr>
              <a:t> environment</a:t>
            </a:r>
          </a:p>
          <a:p>
            <a:r>
              <a:rPr lang="en-GB" dirty="0"/>
              <a:t>Satellite files processing</a:t>
            </a:r>
          </a:p>
          <a:p>
            <a:pPr>
              <a:lnSpc>
                <a:spcPct val="110000"/>
              </a:lnSpc>
            </a:pPr>
            <a:r>
              <a:rPr lang="en-GB" dirty="0" err="1">
                <a:solidFill>
                  <a:srgbClr val="C6D8F1"/>
                </a:solidFill>
              </a:rPr>
              <a:t>VSCode</a:t>
            </a:r>
            <a:r>
              <a:rPr lang="en-GB" dirty="0">
                <a:solidFill>
                  <a:srgbClr val="C6D8F1"/>
                </a:solidFill>
              </a:rPr>
              <a:t> setup</a:t>
            </a:r>
          </a:p>
        </p:txBody>
      </p:sp>
    </p:spTree>
    <p:extLst>
      <p:ext uri="{BB962C8B-B14F-4D97-AF65-F5344CB8AC3E}">
        <p14:creationId xmlns:p14="http://schemas.microsoft.com/office/powerpoint/2010/main" val="288552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Practical work - </a:t>
            </a:r>
            <a:r>
              <a:rPr lang="en-GB" dirty="0">
                <a:solidFill>
                  <a:srgbClr val="2A78AA"/>
                </a:solidFill>
              </a:rPr>
              <a:t>Satellite files processing</a:t>
            </a:r>
            <a:endParaRPr lang="fr-FR" sz="140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dirty="0"/>
              <a:t>Practical work</a:t>
            </a:r>
          </a:p>
          <a:p>
            <a:pPr lvl="1"/>
            <a:r>
              <a:rPr lang="en-US" dirty="0"/>
              <a:t>Adapt the satellite processing </a:t>
            </a:r>
            <a:r>
              <a:rPr lang="en-US"/>
              <a:t>tutorial notebook !</a:t>
            </a:r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06D30F41-A630-9751-A3C5-CD08B96FFC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1588" y="22701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7000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CIPS - </a:t>
            </a:r>
            <a:r>
              <a:rPr lang="en-GB" dirty="0">
                <a:solidFill>
                  <a:srgbClr val="2A78AA"/>
                </a:solidFill>
              </a:rPr>
              <a:t>Training sessions</a:t>
            </a:r>
            <a:endParaRPr lang="en-GB" sz="1400" dirty="0">
              <a:solidFill>
                <a:srgbClr val="2A78AA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8B5EF2-CA6C-2DF3-8275-858A1A3EAA62}"/>
              </a:ext>
            </a:extLst>
          </p:cNvPr>
          <p:cNvSpPr/>
          <p:nvPr/>
        </p:nvSpPr>
        <p:spPr>
          <a:xfrm>
            <a:off x="854542" y="2569028"/>
            <a:ext cx="1872208" cy="866571"/>
          </a:xfrm>
          <a:prstGeom prst="rect">
            <a:avLst/>
          </a:prstGeom>
          <a:noFill/>
          <a:ln w="38100">
            <a:solidFill>
              <a:srgbClr val="58595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dirty="0">
                <a:solidFill>
                  <a:srgbClr val="58595B"/>
                </a:solidFill>
              </a:rPr>
              <a:t>CIPS-DS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B80148-5FEF-CCE7-7808-1048927E8828}"/>
              </a:ext>
            </a:extLst>
          </p:cNvPr>
          <p:cNvSpPr/>
          <p:nvPr/>
        </p:nvSpPr>
        <p:spPr>
          <a:xfrm>
            <a:off x="2368128" y="3864382"/>
            <a:ext cx="2016224" cy="866570"/>
          </a:xfrm>
          <a:prstGeom prst="rect">
            <a:avLst/>
          </a:prstGeom>
          <a:noFill/>
          <a:ln w="38100">
            <a:solidFill>
              <a:srgbClr val="2A78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dirty="0">
                <a:solidFill>
                  <a:srgbClr val="2A78AA"/>
                </a:solidFill>
              </a:rPr>
              <a:t>CIPS-LAB</a:t>
            </a:r>
          </a:p>
        </p:txBody>
      </p: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7CFF84AD-98CF-3883-F5BC-9DB6EEE5AA61}"/>
              </a:ext>
            </a:extLst>
          </p:cNvPr>
          <p:cNvCxnSpPr>
            <a:cxnSpLocks/>
            <a:stCxn id="10" idx="2"/>
            <a:endCxn id="14" idx="1"/>
          </p:cNvCxnSpPr>
          <p:nvPr/>
        </p:nvCxnSpPr>
        <p:spPr>
          <a:xfrm>
            <a:off x="1790646" y="3435599"/>
            <a:ext cx="577482" cy="862068"/>
          </a:xfrm>
          <a:prstGeom prst="straightConnector1">
            <a:avLst/>
          </a:prstGeom>
          <a:ln w="38100">
            <a:solidFill>
              <a:srgbClr val="FF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F1549797-071A-5620-97F4-6A24CB9FCF7E}"/>
              </a:ext>
            </a:extLst>
          </p:cNvPr>
          <p:cNvSpPr/>
          <p:nvPr/>
        </p:nvSpPr>
        <p:spPr>
          <a:xfrm>
            <a:off x="6804248" y="2560297"/>
            <a:ext cx="1872208" cy="866570"/>
          </a:xfrm>
          <a:prstGeom prst="rect">
            <a:avLst/>
          </a:prstGeom>
          <a:noFill/>
          <a:ln w="38100">
            <a:solidFill>
              <a:srgbClr val="58595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dirty="0">
                <a:solidFill>
                  <a:srgbClr val="58595B"/>
                </a:solidFill>
              </a:rPr>
              <a:t>CIPS-DE</a:t>
            </a: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334D59E7-348A-311A-C497-E0AEF5B60E65}"/>
              </a:ext>
            </a:extLst>
          </p:cNvPr>
          <p:cNvCxnSpPr>
            <a:cxnSpLocks/>
            <a:stCxn id="20" idx="3"/>
            <a:endCxn id="7" idx="2"/>
          </p:cNvCxnSpPr>
          <p:nvPr/>
        </p:nvCxnSpPr>
        <p:spPr>
          <a:xfrm flipV="1">
            <a:off x="6948264" y="3426867"/>
            <a:ext cx="792088" cy="865233"/>
          </a:xfrm>
          <a:prstGeom prst="straightConnector1">
            <a:avLst/>
          </a:prstGeom>
          <a:ln w="38100">
            <a:solidFill>
              <a:srgbClr val="FF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845C6D51-ABA2-E8E6-606F-133B84EABC35}"/>
              </a:ext>
            </a:extLst>
          </p:cNvPr>
          <p:cNvSpPr/>
          <p:nvPr/>
        </p:nvSpPr>
        <p:spPr>
          <a:xfrm>
            <a:off x="4932040" y="3858815"/>
            <a:ext cx="2016224" cy="866570"/>
          </a:xfrm>
          <a:prstGeom prst="rect">
            <a:avLst/>
          </a:prstGeom>
          <a:noFill/>
          <a:ln w="38100">
            <a:solidFill>
              <a:srgbClr val="58595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dirty="0">
                <a:solidFill>
                  <a:srgbClr val="58595B"/>
                </a:solidFill>
              </a:rPr>
              <a:t>CIPS-TC</a:t>
            </a:r>
          </a:p>
        </p:txBody>
      </p: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C0DE7DEE-9697-7CA6-D329-6BD365C9A2E8}"/>
              </a:ext>
            </a:extLst>
          </p:cNvPr>
          <p:cNvCxnSpPr>
            <a:cxnSpLocks/>
            <a:stCxn id="14" idx="3"/>
            <a:endCxn id="20" idx="1"/>
          </p:cNvCxnSpPr>
          <p:nvPr/>
        </p:nvCxnSpPr>
        <p:spPr>
          <a:xfrm flipV="1">
            <a:off x="4384352" y="4292100"/>
            <a:ext cx="547688" cy="5567"/>
          </a:xfrm>
          <a:prstGeom prst="straightConnector1">
            <a:avLst/>
          </a:prstGeom>
          <a:ln w="38100">
            <a:solidFill>
              <a:srgbClr val="FF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 8" descr="Une image contenant cercle, symbole, Graphique, logo&#10;&#10;Description générée automatiquement">
            <a:extLst>
              <a:ext uri="{FF2B5EF4-FFF2-40B4-BE49-F238E27FC236}">
                <a16:creationId xmlns:a16="http://schemas.microsoft.com/office/drawing/2014/main" id="{2411810E-E98F-0060-E386-32A3E4ACEDB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131" y="2590235"/>
            <a:ext cx="835025" cy="833670"/>
          </a:xfrm>
          <a:prstGeom prst="rect">
            <a:avLst/>
          </a:prstGeom>
        </p:spPr>
      </p:pic>
      <p:pic>
        <p:nvPicPr>
          <p:cNvPr id="13" name="Image 12" descr="Une image contenant cercle, symbole, Graphique, Symétrie&#10;&#10;Description générée automatiquement">
            <a:extLst>
              <a:ext uri="{FF2B5EF4-FFF2-40B4-BE49-F238E27FC236}">
                <a16:creationId xmlns:a16="http://schemas.microsoft.com/office/drawing/2014/main" id="{4188C22C-4DAD-D575-1E8F-A77C8D7458B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781" y="2583956"/>
            <a:ext cx="826747" cy="826747"/>
          </a:xfrm>
          <a:prstGeom prst="rect">
            <a:avLst/>
          </a:prstGeom>
        </p:spPr>
      </p:pic>
      <p:pic>
        <p:nvPicPr>
          <p:cNvPr id="19" name="Image 18" descr="Une image contenant cercle, symbole, Graphique, logo&#10;&#10;Description générée automatiquement">
            <a:extLst>
              <a:ext uri="{FF2B5EF4-FFF2-40B4-BE49-F238E27FC236}">
                <a16:creationId xmlns:a16="http://schemas.microsoft.com/office/drawing/2014/main" id="{4ADF5519-667F-7197-752B-805479D1941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2520" y="3883821"/>
            <a:ext cx="828966" cy="828966"/>
          </a:xfrm>
          <a:prstGeom prst="rect">
            <a:avLst/>
          </a:prstGeom>
        </p:spPr>
      </p:pic>
      <p:pic>
        <p:nvPicPr>
          <p:cNvPr id="12" name="Image 11" descr="Une image contenant cercle, Graphique, logo, symbole&#10;&#10;Description générée automatiquement">
            <a:extLst>
              <a:ext uri="{FF2B5EF4-FFF2-40B4-BE49-F238E27FC236}">
                <a16:creationId xmlns:a16="http://schemas.microsoft.com/office/drawing/2014/main" id="{3C0CF6B3-9F61-84EE-9D87-ACC77B0BB90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864" y="3896325"/>
            <a:ext cx="802683" cy="802683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EA58526-C02E-81E1-52C9-2636FF3FA8BA}"/>
              </a:ext>
            </a:extLst>
          </p:cNvPr>
          <p:cNvSpPr/>
          <p:nvPr/>
        </p:nvSpPr>
        <p:spPr>
          <a:xfrm>
            <a:off x="575556" y="2206460"/>
            <a:ext cx="8316924" cy="1368152"/>
          </a:xfrm>
          <a:prstGeom prst="rect">
            <a:avLst/>
          </a:prstGeom>
          <a:noFill/>
          <a:ln w="38100">
            <a:solidFill>
              <a:srgbClr val="58595B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>
                <a:solidFill>
                  <a:srgbClr val="58595B"/>
                </a:solidFill>
              </a:rPr>
              <a:t>CIPS-DC</a:t>
            </a:r>
          </a:p>
        </p:txBody>
      </p:sp>
      <p:pic>
        <p:nvPicPr>
          <p:cNvPr id="17" name="Image 16" descr="Une image contenant cercle, symbole, Graphique, Symétrie&#10;&#10;Description générée automatiquement">
            <a:extLst>
              <a:ext uri="{FF2B5EF4-FFF2-40B4-BE49-F238E27FC236}">
                <a16:creationId xmlns:a16="http://schemas.microsoft.com/office/drawing/2014/main" id="{2367BABD-EAFA-877D-EA4B-43A517486DA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46" y="1811350"/>
            <a:ext cx="790220" cy="790220"/>
          </a:xfrm>
          <a:prstGeom prst="rect">
            <a:avLst/>
          </a:prstGeom>
        </p:spPr>
      </p:pic>
      <p:sp>
        <p:nvSpPr>
          <p:cNvPr id="18" name="Espace réservé du texte 2">
            <a:extLst>
              <a:ext uri="{FF2B5EF4-FFF2-40B4-BE49-F238E27FC236}">
                <a16:creationId xmlns:a16="http://schemas.microsoft.com/office/drawing/2014/main" id="{714EB48E-9995-B0E8-3A70-04AB27B2345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0" y="5510251"/>
            <a:ext cx="9143999" cy="5095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accent5"/>
                </a:solidFill>
              </a:rPr>
              <a:t>My data are in CIPS-DS … what can I do with it?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BB1F6F10-EB77-18A6-ADCD-E433E17FE986}"/>
              </a:ext>
            </a:extLst>
          </p:cNvPr>
          <p:cNvSpPr txBox="1"/>
          <p:nvPr/>
        </p:nvSpPr>
        <p:spPr>
          <a:xfrm>
            <a:off x="51349" y="4252577"/>
            <a:ext cx="13522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FFCC00"/>
                </a:solidFill>
              </a:rPr>
              <a:t>You are now here</a:t>
            </a:r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A6908BCA-BC20-BABD-26BC-850DB12B68E0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1403648" y="4509120"/>
            <a:ext cx="964480" cy="66623"/>
          </a:xfrm>
          <a:prstGeom prst="straightConnector1">
            <a:avLst/>
          </a:prstGeom>
          <a:ln w="38100">
            <a:solidFill>
              <a:srgbClr val="FF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023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work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GB" dirty="0">
                <a:solidFill>
                  <a:srgbClr val="C6D8F1"/>
                </a:solidFill>
              </a:rPr>
              <a:t>CIPS-DS file repository</a:t>
            </a:r>
          </a:p>
          <a:p>
            <a:pPr>
              <a:lnSpc>
                <a:spcPct val="110000"/>
              </a:lnSpc>
            </a:pPr>
            <a:r>
              <a:rPr lang="en-GB" dirty="0" err="1">
                <a:solidFill>
                  <a:srgbClr val="C6D8F1"/>
                </a:solidFill>
              </a:rPr>
              <a:t>Conda</a:t>
            </a:r>
            <a:r>
              <a:rPr lang="en-GB" dirty="0">
                <a:solidFill>
                  <a:srgbClr val="C6D8F1"/>
                </a:solidFill>
              </a:rPr>
              <a:t> environment</a:t>
            </a:r>
          </a:p>
          <a:p>
            <a:pPr>
              <a:lnSpc>
                <a:spcPct val="110000"/>
              </a:lnSpc>
            </a:pPr>
            <a:r>
              <a:rPr lang="en-GB" dirty="0">
                <a:solidFill>
                  <a:srgbClr val="C6D8F1"/>
                </a:solidFill>
              </a:rPr>
              <a:t>Satellite files processing</a:t>
            </a:r>
          </a:p>
          <a:p>
            <a:r>
              <a:rPr lang="en-GB" dirty="0" err="1"/>
              <a:t>VSCode</a:t>
            </a:r>
            <a:r>
              <a:rPr lang="en-GB" dirty="0"/>
              <a:t> setup</a:t>
            </a:r>
          </a:p>
        </p:txBody>
      </p:sp>
    </p:spTree>
    <p:extLst>
      <p:ext uri="{BB962C8B-B14F-4D97-AF65-F5344CB8AC3E}">
        <p14:creationId xmlns:p14="http://schemas.microsoft.com/office/powerpoint/2010/main" val="1695153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work </a:t>
            </a:r>
            <a:r>
              <a:rPr lang="en-GB" dirty="0"/>
              <a:t>- </a:t>
            </a:r>
            <a:r>
              <a:rPr lang="en-GB" dirty="0" err="1">
                <a:solidFill>
                  <a:srgbClr val="2A78AA"/>
                </a:solidFill>
              </a:rPr>
              <a:t>VSCode</a:t>
            </a:r>
            <a:r>
              <a:rPr lang="en-GB" dirty="0">
                <a:solidFill>
                  <a:srgbClr val="2A78AA"/>
                </a:solidFill>
              </a:rPr>
              <a:t> setup</a:t>
            </a:r>
            <a:endParaRPr lang="fr-FR" sz="140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2"/>
          </p:nvPr>
        </p:nvSpPr>
        <p:spPr>
          <a:xfrm>
            <a:off x="539749" y="980728"/>
            <a:ext cx="4680321" cy="5688360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VSCode</a:t>
            </a:r>
            <a:r>
              <a:rPr lang="en-US" dirty="0"/>
              <a:t> is a popular code editor edited by Microsoft.</a:t>
            </a:r>
          </a:p>
          <a:p>
            <a:r>
              <a:rPr lang="en-US" dirty="0"/>
              <a:t>Windows Subsystem Linux (WSL)</a:t>
            </a:r>
          </a:p>
          <a:p>
            <a:pPr lvl="1"/>
            <a:r>
              <a:rPr lang="en-US" dirty="0"/>
              <a:t>Open a Windows Command Line with </a:t>
            </a:r>
            <a:r>
              <a:rPr lang="en-US" dirty="0" err="1"/>
              <a:t>CMD+”cmd.exe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Check installed Linux distributions with “</a:t>
            </a:r>
            <a:r>
              <a:rPr lang="en-US" dirty="0" err="1"/>
              <a:t>wsl</a:t>
            </a:r>
            <a:r>
              <a:rPr lang="en-US" dirty="0"/>
              <a:t> –list -v”</a:t>
            </a:r>
          </a:p>
          <a:p>
            <a:pPr lvl="1"/>
            <a:r>
              <a:rPr lang="en-US" dirty="0"/>
              <a:t>Ensure WSL2 is activated</a:t>
            </a:r>
          </a:p>
          <a:p>
            <a:r>
              <a:rPr lang="en-US" dirty="0" err="1"/>
              <a:t>VSCode</a:t>
            </a:r>
            <a:endParaRPr lang="en-US" dirty="0"/>
          </a:p>
          <a:p>
            <a:pPr lvl="1"/>
            <a:r>
              <a:rPr lang="en-US" dirty="0"/>
              <a:t>Download it from https://code.visualstudio.com/</a:t>
            </a:r>
          </a:p>
          <a:p>
            <a:pPr lvl="1"/>
            <a:r>
              <a:rPr lang="en-US" dirty="0"/>
              <a:t>Execute the installer and click "Next"</a:t>
            </a:r>
          </a:p>
          <a:p>
            <a:pPr lvl="1"/>
            <a:r>
              <a:rPr lang="en-US" dirty="0"/>
              <a:t>Launch </a:t>
            </a:r>
            <a:r>
              <a:rPr lang="en-US" dirty="0" err="1"/>
              <a:t>VSCode</a:t>
            </a:r>
            <a:r>
              <a:rPr lang="en-US" dirty="0"/>
              <a:t> with CMD + </a:t>
            </a:r>
            <a:r>
              <a:rPr lang="en-US" dirty="0" err="1"/>
              <a:t>VSCode</a:t>
            </a:r>
            <a:endParaRPr lang="en-US" dirty="0"/>
          </a:p>
          <a:p>
            <a:r>
              <a:rPr lang="en-US" dirty="0"/>
              <a:t>Extension configuration</a:t>
            </a:r>
          </a:p>
          <a:p>
            <a:pPr lvl="1"/>
            <a:r>
              <a:rPr lang="en-US" dirty="0">
                <a:hlinkClick r:id="rId2"/>
              </a:rPr>
              <a:t>Remote extension pack</a:t>
            </a:r>
            <a:r>
              <a:rPr lang="en-US" dirty="0"/>
              <a:t>, to allows remote edition from WSL and SSH</a:t>
            </a:r>
          </a:p>
          <a:p>
            <a:pPr lvl="1"/>
            <a:r>
              <a:rPr lang="en-US" dirty="0">
                <a:hlinkClick r:id="rId3"/>
              </a:rPr>
              <a:t>Python</a:t>
            </a:r>
            <a:r>
              <a:rPr lang="en-US" dirty="0"/>
              <a:t>, allowing full-featured Python edition, including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06D30F41-A630-9751-A3C5-CD08B96FFC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1588" y="22701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FEC9A68-53BB-BA65-FDCC-3E4E2DCCB5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6561" y="1502115"/>
            <a:ext cx="3851151" cy="1993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FBFBD82-FE7E-E261-24C8-D6DBA51F9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3693839"/>
            <a:ext cx="3458344" cy="2739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4079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>
              <a:solidFill>
                <a:srgbClr val="C6D8F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64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CIPS - </a:t>
            </a:r>
            <a:r>
              <a:rPr lang="en-GB" dirty="0">
                <a:solidFill>
                  <a:srgbClr val="2A78AA"/>
                </a:solidFill>
              </a:rPr>
              <a:t>Training sessions</a:t>
            </a:r>
            <a:endParaRPr lang="en-GB" sz="1400" dirty="0">
              <a:solidFill>
                <a:srgbClr val="2A78AA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8B5EF2-CA6C-2DF3-8275-858A1A3EAA62}"/>
              </a:ext>
            </a:extLst>
          </p:cNvPr>
          <p:cNvSpPr/>
          <p:nvPr/>
        </p:nvSpPr>
        <p:spPr>
          <a:xfrm>
            <a:off x="854542" y="2569028"/>
            <a:ext cx="1872208" cy="866571"/>
          </a:xfrm>
          <a:prstGeom prst="rect">
            <a:avLst/>
          </a:prstGeom>
          <a:noFill/>
          <a:ln w="38100">
            <a:solidFill>
              <a:srgbClr val="58595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dirty="0">
                <a:solidFill>
                  <a:srgbClr val="58595B"/>
                </a:solidFill>
              </a:rPr>
              <a:t>CIPS-DS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B80148-5FEF-CCE7-7808-1048927E8828}"/>
              </a:ext>
            </a:extLst>
          </p:cNvPr>
          <p:cNvSpPr/>
          <p:nvPr/>
        </p:nvSpPr>
        <p:spPr>
          <a:xfrm>
            <a:off x="2368128" y="3864382"/>
            <a:ext cx="2016224" cy="866570"/>
          </a:xfrm>
          <a:prstGeom prst="rect">
            <a:avLst/>
          </a:prstGeom>
          <a:noFill/>
          <a:ln w="38100">
            <a:solidFill>
              <a:srgbClr val="2A78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dirty="0">
                <a:solidFill>
                  <a:srgbClr val="2A78AA"/>
                </a:solidFill>
              </a:rPr>
              <a:t>CIPS-LAB</a:t>
            </a:r>
          </a:p>
        </p:txBody>
      </p: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7CFF84AD-98CF-3883-F5BC-9DB6EEE5AA61}"/>
              </a:ext>
            </a:extLst>
          </p:cNvPr>
          <p:cNvCxnSpPr>
            <a:cxnSpLocks/>
            <a:stCxn id="10" idx="2"/>
            <a:endCxn id="14" idx="1"/>
          </p:cNvCxnSpPr>
          <p:nvPr/>
        </p:nvCxnSpPr>
        <p:spPr>
          <a:xfrm>
            <a:off x="1790646" y="3435599"/>
            <a:ext cx="577482" cy="862068"/>
          </a:xfrm>
          <a:prstGeom prst="straightConnector1">
            <a:avLst/>
          </a:prstGeom>
          <a:ln w="38100">
            <a:solidFill>
              <a:srgbClr val="FF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F1549797-071A-5620-97F4-6A24CB9FCF7E}"/>
              </a:ext>
            </a:extLst>
          </p:cNvPr>
          <p:cNvSpPr/>
          <p:nvPr/>
        </p:nvSpPr>
        <p:spPr>
          <a:xfrm>
            <a:off x="6804248" y="2560297"/>
            <a:ext cx="1872208" cy="866570"/>
          </a:xfrm>
          <a:prstGeom prst="rect">
            <a:avLst/>
          </a:prstGeom>
          <a:noFill/>
          <a:ln w="38100">
            <a:solidFill>
              <a:srgbClr val="58595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dirty="0">
                <a:solidFill>
                  <a:srgbClr val="58595B"/>
                </a:solidFill>
              </a:rPr>
              <a:t>CIPS-DE</a:t>
            </a: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334D59E7-348A-311A-C497-E0AEF5B60E65}"/>
              </a:ext>
            </a:extLst>
          </p:cNvPr>
          <p:cNvCxnSpPr>
            <a:cxnSpLocks/>
            <a:stCxn id="20" idx="3"/>
            <a:endCxn id="7" idx="2"/>
          </p:cNvCxnSpPr>
          <p:nvPr/>
        </p:nvCxnSpPr>
        <p:spPr>
          <a:xfrm flipV="1">
            <a:off x="6948264" y="3426867"/>
            <a:ext cx="792088" cy="865233"/>
          </a:xfrm>
          <a:prstGeom prst="straightConnector1">
            <a:avLst/>
          </a:prstGeom>
          <a:ln w="38100">
            <a:solidFill>
              <a:srgbClr val="FF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845C6D51-ABA2-E8E6-606F-133B84EABC35}"/>
              </a:ext>
            </a:extLst>
          </p:cNvPr>
          <p:cNvSpPr/>
          <p:nvPr/>
        </p:nvSpPr>
        <p:spPr>
          <a:xfrm>
            <a:off x="4932040" y="3858815"/>
            <a:ext cx="2016224" cy="866570"/>
          </a:xfrm>
          <a:prstGeom prst="rect">
            <a:avLst/>
          </a:prstGeom>
          <a:noFill/>
          <a:ln w="38100">
            <a:solidFill>
              <a:srgbClr val="58595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dirty="0">
                <a:solidFill>
                  <a:srgbClr val="58595B"/>
                </a:solidFill>
              </a:rPr>
              <a:t>CIPS-TC</a:t>
            </a:r>
          </a:p>
        </p:txBody>
      </p: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C0DE7DEE-9697-7CA6-D329-6BD365C9A2E8}"/>
              </a:ext>
            </a:extLst>
          </p:cNvPr>
          <p:cNvCxnSpPr>
            <a:cxnSpLocks/>
            <a:stCxn id="14" idx="3"/>
            <a:endCxn id="20" idx="1"/>
          </p:cNvCxnSpPr>
          <p:nvPr/>
        </p:nvCxnSpPr>
        <p:spPr>
          <a:xfrm flipV="1">
            <a:off x="4384352" y="4292100"/>
            <a:ext cx="547688" cy="5567"/>
          </a:xfrm>
          <a:prstGeom prst="straightConnector1">
            <a:avLst/>
          </a:prstGeom>
          <a:ln w="38100">
            <a:solidFill>
              <a:srgbClr val="FF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 8" descr="Une image contenant cercle, symbole, Graphique, logo&#10;&#10;Description générée automatiquement">
            <a:extLst>
              <a:ext uri="{FF2B5EF4-FFF2-40B4-BE49-F238E27FC236}">
                <a16:creationId xmlns:a16="http://schemas.microsoft.com/office/drawing/2014/main" id="{2411810E-E98F-0060-E386-32A3E4ACEDB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131" y="2590235"/>
            <a:ext cx="835025" cy="833670"/>
          </a:xfrm>
          <a:prstGeom prst="rect">
            <a:avLst/>
          </a:prstGeom>
        </p:spPr>
      </p:pic>
      <p:pic>
        <p:nvPicPr>
          <p:cNvPr id="13" name="Image 12" descr="Une image contenant cercle, symbole, Graphique, Symétrie&#10;&#10;Description générée automatiquement">
            <a:extLst>
              <a:ext uri="{FF2B5EF4-FFF2-40B4-BE49-F238E27FC236}">
                <a16:creationId xmlns:a16="http://schemas.microsoft.com/office/drawing/2014/main" id="{4188C22C-4DAD-D575-1E8F-A77C8D7458B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781" y="2583956"/>
            <a:ext cx="826747" cy="826747"/>
          </a:xfrm>
          <a:prstGeom prst="rect">
            <a:avLst/>
          </a:prstGeom>
        </p:spPr>
      </p:pic>
      <p:pic>
        <p:nvPicPr>
          <p:cNvPr id="19" name="Image 18" descr="Une image contenant cercle, symbole, Graphique, logo&#10;&#10;Description générée automatiquement">
            <a:extLst>
              <a:ext uri="{FF2B5EF4-FFF2-40B4-BE49-F238E27FC236}">
                <a16:creationId xmlns:a16="http://schemas.microsoft.com/office/drawing/2014/main" id="{4ADF5519-667F-7197-752B-805479D1941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2520" y="3883821"/>
            <a:ext cx="828966" cy="828966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EF1492DE-2734-3CBE-8DF5-D5849004E25B}"/>
              </a:ext>
            </a:extLst>
          </p:cNvPr>
          <p:cNvSpPr txBox="1"/>
          <p:nvPr/>
        </p:nvSpPr>
        <p:spPr>
          <a:xfrm>
            <a:off x="51349" y="4252577"/>
            <a:ext cx="13522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FFCC00"/>
                </a:solidFill>
              </a:rPr>
              <a:t>You are now here</a:t>
            </a:r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E97C0FA7-0561-4ABE-630B-CABFFAC6DE2E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1403648" y="4509120"/>
            <a:ext cx="964480" cy="66623"/>
          </a:xfrm>
          <a:prstGeom prst="straightConnector1">
            <a:avLst/>
          </a:prstGeom>
          <a:ln w="38100">
            <a:solidFill>
              <a:srgbClr val="FF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 11" descr="Une image contenant cercle, Graphique, logo, symbole&#10;&#10;Description générée automatiquement">
            <a:extLst>
              <a:ext uri="{FF2B5EF4-FFF2-40B4-BE49-F238E27FC236}">
                <a16:creationId xmlns:a16="http://schemas.microsoft.com/office/drawing/2014/main" id="{3C0CF6B3-9F61-84EE-9D87-ACC77B0BB90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864" y="3896325"/>
            <a:ext cx="802683" cy="802683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EA58526-C02E-81E1-52C9-2636FF3FA8BA}"/>
              </a:ext>
            </a:extLst>
          </p:cNvPr>
          <p:cNvSpPr/>
          <p:nvPr/>
        </p:nvSpPr>
        <p:spPr>
          <a:xfrm>
            <a:off x="575556" y="2206460"/>
            <a:ext cx="8316924" cy="1368152"/>
          </a:xfrm>
          <a:prstGeom prst="rect">
            <a:avLst/>
          </a:prstGeom>
          <a:noFill/>
          <a:ln w="38100">
            <a:solidFill>
              <a:srgbClr val="58595B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dirty="0">
                <a:solidFill>
                  <a:srgbClr val="58595B"/>
                </a:solidFill>
              </a:rPr>
              <a:t>CIPS-DC</a:t>
            </a:r>
          </a:p>
        </p:txBody>
      </p:sp>
      <p:pic>
        <p:nvPicPr>
          <p:cNvPr id="17" name="Image 16" descr="Une image contenant cercle, symbole, Graphique, Symétrie&#10;&#10;Description générée automatiquement">
            <a:extLst>
              <a:ext uri="{FF2B5EF4-FFF2-40B4-BE49-F238E27FC236}">
                <a16:creationId xmlns:a16="http://schemas.microsoft.com/office/drawing/2014/main" id="{2367BABD-EAFA-877D-EA4B-43A517486DA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46" y="1811350"/>
            <a:ext cx="790220" cy="790220"/>
          </a:xfrm>
          <a:prstGeom prst="rect">
            <a:avLst/>
          </a:prstGeom>
        </p:spPr>
      </p:pic>
      <p:sp>
        <p:nvSpPr>
          <p:cNvPr id="18" name="Espace réservé du texte 2">
            <a:extLst>
              <a:ext uri="{FF2B5EF4-FFF2-40B4-BE49-F238E27FC236}">
                <a16:creationId xmlns:a16="http://schemas.microsoft.com/office/drawing/2014/main" id="{714EB48E-9995-B0E8-3A70-04AB27B2345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39750" y="4936838"/>
            <a:ext cx="8352730" cy="1732248"/>
          </a:xfrm>
        </p:spPr>
        <p:txBody>
          <a:bodyPr>
            <a:normAutofit/>
          </a:bodyPr>
          <a:lstStyle/>
          <a:p>
            <a:r>
              <a:rPr lang="en-US" dirty="0"/>
              <a:t>CIPS-LAB in the satellite use case</a:t>
            </a:r>
          </a:p>
          <a:p>
            <a:pPr lvl="1"/>
            <a:r>
              <a:rPr lang="en-US" dirty="0"/>
              <a:t>Explore raw input files</a:t>
            </a:r>
          </a:p>
          <a:p>
            <a:pPr lvl="1"/>
            <a:r>
              <a:rPr lang="en-US" dirty="0"/>
              <a:t>Code and test algorithms</a:t>
            </a:r>
          </a:p>
          <a:p>
            <a:pPr lvl="1"/>
            <a:r>
              <a:rPr lang="en-US" dirty="0"/>
              <a:t>Run manually</a:t>
            </a:r>
          </a:p>
        </p:txBody>
      </p:sp>
    </p:spTree>
    <p:extLst>
      <p:ext uri="{BB962C8B-B14F-4D97-AF65-F5344CB8AC3E}">
        <p14:creationId xmlns:p14="http://schemas.microsoft.com/office/powerpoint/2010/main" val="95304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Thanks for your attention!</a:t>
            </a:r>
            <a:br>
              <a:rPr lang="en-US" dirty="0"/>
            </a:br>
            <a:endParaRPr lang="en-US" sz="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25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SUMMARY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General presentation</a:t>
            </a:r>
          </a:p>
          <a:p>
            <a:pPr lvl="1"/>
            <a:r>
              <a:rPr lang="en-US" dirty="0"/>
              <a:t>What? Why? Who? How?</a:t>
            </a:r>
          </a:p>
          <a:p>
            <a:r>
              <a:rPr lang="en-US" dirty="0"/>
              <a:t>Web interface</a:t>
            </a:r>
          </a:p>
          <a:p>
            <a:pPr lvl="1"/>
            <a:r>
              <a:rPr lang="en-US" dirty="0"/>
              <a:t>Architecture, authentication, administration</a:t>
            </a:r>
          </a:p>
          <a:p>
            <a:r>
              <a:rPr lang="en-US" dirty="0"/>
              <a:t>Practical work</a:t>
            </a:r>
          </a:p>
          <a:p>
            <a:pPr lvl="1"/>
            <a:r>
              <a:rPr lang="en-US" dirty="0"/>
              <a:t>CIPS-DS file repository</a:t>
            </a:r>
          </a:p>
          <a:p>
            <a:pPr lvl="1"/>
            <a:r>
              <a:rPr lang="en-US" dirty="0" err="1"/>
              <a:t>Conda</a:t>
            </a:r>
            <a:r>
              <a:rPr lang="en-US" dirty="0"/>
              <a:t> environment</a:t>
            </a:r>
          </a:p>
          <a:p>
            <a:pPr lvl="1"/>
            <a:r>
              <a:rPr lang="en-US" dirty="0"/>
              <a:t>Satellite files processing</a:t>
            </a:r>
          </a:p>
          <a:p>
            <a:pPr lvl="1"/>
            <a:r>
              <a:rPr lang="en-US" dirty="0" err="1"/>
              <a:t>VSCode</a:t>
            </a:r>
            <a:r>
              <a:rPr lang="en-US" dirty="0"/>
              <a:t> setup</a:t>
            </a:r>
            <a:endParaRPr lang="en-US" dirty="0">
              <a:highlight>
                <a:srgbClr val="FFFF00"/>
              </a:highlight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728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presentation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What?</a:t>
            </a:r>
          </a:p>
          <a:p>
            <a:r>
              <a:rPr lang="en-US" dirty="0">
                <a:solidFill>
                  <a:srgbClr val="C6D8F1"/>
                </a:solidFill>
              </a:rPr>
              <a:t>Why?</a:t>
            </a:r>
          </a:p>
          <a:p>
            <a:r>
              <a:rPr lang="en-US" dirty="0">
                <a:solidFill>
                  <a:srgbClr val="C6D8F1"/>
                </a:solidFill>
              </a:rPr>
              <a:t>Who?</a:t>
            </a:r>
          </a:p>
          <a:p>
            <a:r>
              <a:rPr lang="en-US" dirty="0">
                <a:solidFill>
                  <a:srgbClr val="C6D8F1"/>
                </a:solidFill>
              </a:rPr>
              <a:t>How?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242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General presentation - </a:t>
            </a:r>
            <a:r>
              <a:rPr lang="en-GB" dirty="0">
                <a:solidFill>
                  <a:srgbClr val="2A78AA"/>
                </a:solidFill>
              </a:rPr>
              <a:t>What?</a:t>
            </a:r>
            <a:endParaRPr lang="fr-FR" sz="140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>
                <a:solidFill>
                  <a:srgbClr val="2A78AA"/>
                </a:solidFill>
              </a:rPr>
              <a:t>What is CIPS-LAB 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dirty="0">
                <a:solidFill>
                  <a:srgbClr val="2A78AA"/>
                </a:solidFill>
              </a:rPr>
              <a:t>C</a:t>
            </a:r>
            <a:r>
              <a:rPr lang="en-US" dirty="0"/>
              <a:t>entral </a:t>
            </a:r>
            <a:r>
              <a:rPr lang="en-US" dirty="0">
                <a:solidFill>
                  <a:srgbClr val="2A78AA"/>
                </a:solidFill>
              </a:rPr>
              <a:t>I</a:t>
            </a:r>
            <a:r>
              <a:rPr lang="en-US" dirty="0"/>
              <a:t>nformation &amp; </a:t>
            </a:r>
            <a:r>
              <a:rPr lang="en-US" dirty="0">
                <a:solidFill>
                  <a:srgbClr val="2A78AA"/>
                </a:solidFill>
              </a:rPr>
              <a:t>P</a:t>
            </a:r>
            <a:r>
              <a:rPr lang="en-US" dirty="0"/>
              <a:t>rocessing </a:t>
            </a:r>
            <a:r>
              <a:rPr lang="en-US" dirty="0">
                <a:solidFill>
                  <a:srgbClr val="2A78AA"/>
                </a:solidFill>
              </a:rPr>
              <a:t>S</a:t>
            </a:r>
            <a:r>
              <a:rPr lang="en-US" dirty="0"/>
              <a:t>ystem - </a:t>
            </a:r>
            <a:r>
              <a:rPr lang="en-US" dirty="0">
                <a:solidFill>
                  <a:srgbClr val="2A78AA"/>
                </a:solidFill>
              </a:rPr>
              <a:t>LAB</a:t>
            </a:r>
            <a:r>
              <a:rPr lang="en-US" dirty="0">
                <a:solidFill>
                  <a:schemeClr val="accent3"/>
                </a:solidFill>
              </a:rPr>
              <a:t>ORATORY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It is</a:t>
            </a:r>
          </a:p>
          <a:p>
            <a:r>
              <a:rPr lang="en-US" dirty="0"/>
              <a:t>A </a:t>
            </a:r>
            <a:r>
              <a:rPr lang="en-US" dirty="0">
                <a:solidFill>
                  <a:srgbClr val="2A78AA"/>
                </a:solidFill>
              </a:rPr>
              <a:t>module</a:t>
            </a:r>
            <a:r>
              <a:rPr lang="en-US" dirty="0"/>
              <a:t> of </a:t>
            </a:r>
            <a:r>
              <a:rPr lang="en-US" dirty="0">
                <a:solidFill>
                  <a:srgbClr val="2A78AA"/>
                </a:solidFill>
              </a:rPr>
              <a:t>CIPS solution</a:t>
            </a:r>
            <a:r>
              <a:rPr lang="en-US" dirty="0"/>
              <a:t> developed by </a:t>
            </a:r>
            <a:r>
              <a:rPr lang="en-US" dirty="0">
                <a:solidFill>
                  <a:srgbClr val="2A78AA"/>
                </a:solidFill>
              </a:rPr>
              <a:t>MFI</a:t>
            </a:r>
            <a:r>
              <a:rPr lang="en-US" dirty="0"/>
              <a:t> (</a:t>
            </a:r>
            <a:r>
              <a:rPr lang="en-US" dirty="0" err="1">
                <a:solidFill>
                  <a:srgbClr val="2A78AA"/>
                </a:solidFill>
              </a:rPr>
              <a:t>M</a:t>
            </a:r>
            <a:r>
              <a:rPr lang="en-US" dirty="0" err="1"/>
              <a:t>eteo</a:t>
            </a:r>
            <a:r>
              <a:rPr lang="en-US" dirty="0"/>
              <a:t> </a:t>
            </a:r>
            <a:r>
              <a:rPr lang="en-US" dirty="0">
                <a:solidFill>
                  <a:srgbClr val="2A78AA"/>
                </a:solidFill>
              </a:rPr>
              <a:t>F</a:t>
            </a:r>
            <a:r>
              <a:rPr lang="en-US" dirty="0"/>
              <a:t>rance </a:t>
            </a:r>
            <a:r>
              <a:rPr lang="en-US" dirty="0">
                <a:solidFill>
                  <a:srgbClr val="2A78AA"/>
                </a:solidFill>
              </a:rPr>
              <a:t>I</a:t>
            </a:r>
            <a:r>
              <a:rPr lang="en-US" dirty="0"/>
              <a:t>nternational)</a:t>
            </a:r>
          </a:p>
          <a:p>
            <a:endParaRPr lang="en-US" dirty="0">
              <a:highlight>
                <a:srgbClr val="FFFF00"/>
              </a:highlight>
            </a:endParaRPr>
          </a:p>
          <a:p>
            <a:r>
              <a:rPr lang="en-US" dirty="0"/>
              <a:t>Integrated to offer an interactive </a:t>
            </a:r>
            <a:r>
              <a:rPr lang="en-US" dirty="0">
                <a:solidFill>
                  <a:srgbClr val="2A78AA"/>
                </a:solidFill>
              </a:rPr>
              <a:t>development environment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dirty="0">
                <a:solidFill>
                  <a:srgbClr val="2A78AA"/>
                </a:solidFill>
              </a:rPr>
              <a:t>Explore</a:t>
            </a:r>
            <a:r>
              <a:rPr lang="en-US" dirty="0"/>
              <a:t> + </a:t>
            </a:r>
            <a:r>
              <a:rPr lang="en-US" dirty="0">
                <a:solidFill>
                  <a:srgbClr val="2A78AA"/>
                </a:solidFill>
              </a:rPr>
              <a:t>develop</a:t>
            </a:r>
            <a:r>
              <a:rPr lang="en-US" dirty="0"/>
              <a:t> + </a:t>
            </a:r>
            <a:r>
              <a:rPr lang="en-US" dirty="0">
                <a:solidFill>
                  <a:srgbClr val="2A78AA"/>
                </a:solidFill>
              </a:rPr>
              <a:t>run</a:t>
            </a:r>
            <a:endParaRPr lang="en-US" dirty="0"/>
          </a:p>
        </p:txBody>
      </p:sp>
      <p:pic>
        <p:nvPicPr>
          <p:cNvPr id="6" name="Image 5" descr="Une image contenant cercle, Graphique, logo, symbole&#10;&#10;Description générée automatiquement">
            <a:extLst>
              <a:ext uri="{FF2B5EF4-FFF2-40B4-BE49-F238E27FC236}">
                <a16:creationId xmlns:a16="http://schemas.microsoft.com/office/drawing/2014/main" id="{3598F57E-5D72-4E9D-4858-4E70575A7B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272" y="1412776"/>
            <a:ext cx="1154602" cy="1154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415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presentation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C6D8F1"/>
                </a:solidFill>
              </a:rPr>
              <a:t>What?</a:t>
            </a:r>
          </a:p>
          <a:p>
            <a:r>
              <a:rPr lang="en-US" dirty="0"/>
              <a:t>Why?</a:t>
            </a:r>
          </a:p>
          <a:p>
            <a:r>
              <a:rPr lang="en-US" dirty="0">
                <a:solidFill>
                  <a:srgbClr val="C6D8F1"/>
                </a:solidFill>
              </a:rPr>
              <a:t>Who?</a:t>
            </a:r>
          </a:p>
          <a:p>
            <a:r>
              <a:rPr lang="en-US" dirty="0">
                <a:solidFill>
                  <a:srgbClr val="C6D8F1"/>
                </a:solidFill>
              </a:rPr>
              <a:t>How?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584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General presentation - </a:t>
            </a:r>
            <a:r>
              <a:rPr lang="en-GB" dirty="0">
                <a:solidFill>
                  <a:srgbClr val="2A78AA"/>
                </a:solidFill>
              </a:rPr>
              <a:t>Why?</a:t>
            </a:r>
            <a:endParaRPr lang="fr-FR" sz="140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>
                <a:solidFill>
                  <a:srgbClr val="2A78AA"/>
                </a:solidFill>
              </a:rPr>
              <a:t>Why using CIPS-LAB ?</a:t>
            </a:r>
          </a:p>
          <a:p>
            <a:pPr marL="0" indent="0" algn="ctr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Remote access</a:t>
            </a:r>
          </a:p>
          <a:p>
            <a:pPr lvl="1"/>
            <a:r>
              <a:rPr lang="en-US" dirty="0"/>
              <a:t>Close to data </a:t>
            </a:r>
            <a:r>
              <a:rPr lang="en-US" dirty="0">
                <a:sym typeface="Wingdings" panose="05000000000000000000" pitchFamily="2" charset="2"/>
              </a:rPr>
              <a:t> access and computation performances</a:t>
            </a:r>
            <a:endParaRPr lang="en-US" dirty="0"/>
          </a:p>
          <a:p>
            <a:pPr lvl="1"/>
            <a:r>
              <a:rPr lang="en-US" dirty="0"/>
              <a:t>Web access </a:t>
            </a:r>
            <a:r>
              <a:rPr lang="en-US" dirty="0">
                <a:sym typeface="Wingdings" panose="05000000000000000000" pitchFamily="2" charset="2"/>
              </a:rPr>
              <a:t> c</a:t>
            </a:r>
            <a:r>
              <a:rPr lang="en-US" dirty="0"/>
              <a:t>entralized environment</a:t>
            </a:r>
          </a:p>
          <a:p>
            <a:pPr lvl="1"/>
            <a:r>
              <a:rPr lang="en-US" dirty="0"/>
              <a:t>Multiple users </a:t>
            </a:r>
            <a:r>
              <a:rPr lang="en-US" dirty="0">
                <a:sym typeface="Wingdings" panose="05000000000000000000" pitchFamily="2" charset="2"/>
              </a:rPr>
              <a:t> common methods and tools</a:t>
            </a:r>
            <a:endParaRPr lang="en-US" dirty="0"/>
          </a:p>
          <a:p>
            <a:r>
              <a:rPr lang="en-US" dirty="0"/>
              <a:t>Python notebooks</a:t>
            </a:r>
          </a:p>
          <a:p>
            <a:pPr lvl="1"/>
            <a:r>
              <a:rPr lang="en-US" dirty="0"/>
              <a:t>User friendly </a:t>
            </a:r>
            <a:r>
              <a:rPr lang="en-US" dirty="0">
                <a:sym typeface="Wingdings" panose="05000000000000000000" pitchFamily="2" charset="2"/>
              </a:rPr>
              <a:t> e</a:t>
            </a:r>
            <a:r>
              <a:rPr lang="en-US" dirty="0"/>
              <a:t>asy documentation</a:t>
            </a:r>
          </a:p>
          <a:p>
            <a:pPr lvl="1"/>
            <a:r>
              <a:rPr lang="en-US" dirty="0"/>
              <a:t>Python environment management </a:t>
            </a:r>
            <a:r>
              <a:rPr lang="en-US" dirty="0">
                <a:sym typeface="Wingdings" panose="05000000000000000000" pitchFamily="2" charset="2"/>
              </a:rPr>
              <a:t> easy to install / deploy</a:t>
            </a:r>
            <a:endParaRPr lang="en-US" dirty="0"/>
          </a:p>
          <a:p>
            <a:r>
              <a:rPr lang="en-US" dirty="0"/>
              <a:t>Integrated into CIPS solution</a:t>
            </a:r>
          </a:p>
          <a:p>
            <a:pPr lvl="1"/>
            <a:r>
              <a:rPr lang="en-US" dirty="0"/>
              <a:t>CIPS-DS file repository access </a:t>
            </a:r>
            <a:r>
              <a:rPr lang="en-US" dirty="0">
                <a:sym typeface="Wingdings" panose="05000000000000000000" pitchFamily="2" charset="2"/>
              </a:rPr>
              <a:t> data exploration</a:t>
            </a:r>
            <a:endParaRPr lang="en-US" dirty="0"/>
          </a:p>
          <a:p>
            <a:pPr lvl="1"/>
            <a:r>
              <a:rPr lang="en-US" dirty="0"/>
              <a:t>Computation nodes </a:t>
            </a:r>
            <a:r>
              <a:rPr lang="en-US" dirty="0">
                <a:sym typeface="Wingdings" panose="05000000000000000000" pitchFamily="2" charset="2"/>
              </a:rPr>
              <a:t> powerful infrastructure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06D30F41-A630-9751-A3C5-CD08B96FFC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1588" y="22701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4" name="Image 3" descr="Une image contenant cercle, Graphique, logo, symbole&#10;&#10;Description générée automatiquement">
            <a:extLst>
              <a:ext uri="{FF2B5EF4-FFF2-40B4-BE49-F238E27FC236}">
                <a16:creationId xmlns:a16="http://schemas.microsoft.com/office/drawing/2014/main" id="{991FD232-AA7B-0733-188F-C9469BF417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272" y="1412776"/>
            <a:ext cx="1154602" cy="1154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195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presentation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C6D8F1"/>
                </a:solidFill>
              </a:rPr>
              <a:t>What?</a:t>
            </a:r>
          </a:p>
          <a:p>
            <a:r>
              <a:rPr lang="en-US" dirty="0">
                <a:solidFill>
                  <a:srgbClr val="C6D8F1"/>
                </a:solidFill>
              </a:rPr>
              <a:t>Why?</a:t>
            </a:r>
          </a:p>
          <a:p>
            <a:r>
              <a:rPr lang="en-US" dirty="0"/>
              <a:t>Who?</a:t>
            </a:r>
          </a:p>
          <a:p>
            <a:r>
              <a:rPr lang="en-US" dirty="0">
                <a:solidFill>
                  <a:srgbClr val="C6D8F1"/>
                </a:solidFill>
              </a:rPr>
              <a:t>How?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233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20160216 Présentation Powerpoint MFI">
  <a:themeElements>
    <a:clrScheme name="MFI">
      <a:dk1>
        <a:srgbClr val="333333"/>
      </a:dk1>
      <a:lt1>
        <a:sysClr val="window" lastClr="FFFFFF"/>
      </a:lt1>
      <a:dk2>
        <a:srgbClr val="58595B"/>
      </a:dk2>
      <a:lt2>
        <a:srgbClr val="ECE8E1"/>
      </a:lt2>
      <a:accent1>
        <a:srgbClr val="76ABDA"/>
      </a:accent1>
      <a:accent2>
        <a:srgbClr val="E29100"/>
      </a:accent2>
      <a:accent3>
        <a:srgbClr val="6A5E4F"/>
      </a:accent3>
      <a:accent4>
        <a:srgbClr val="CA5411"/>
      </a:accent4>
      <a:accent5>
        <a:srgbClr val="2A78AA"/>
      </a:accent5>
      <a:accent6>
        <a:srgbClr val="8EA50D"/>
      </a:accent6>
      <a:hlink>
        <a:srgbClr val="00547D"/>
      </a:hlink>
      <a:folHlink>
        <a:srgbClr val="B82824"/>
      </a:folHlink>
    </a:clrScheme>
    <a:fontScheme name="MF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9C178B1C-7D61-4121-835C-D786E09D80CA}" vid="{A05CD0F6-EE12-44F8-ACCC-EC1C7BB7055E}"/>
    </a:ext>
  </a:extLst>
</a:theme>
</file>

<file path=ppt/theme/theme2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D182A0E-7F17-4A86-A7C5-8846F54E438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20160322 Modèle Powerpoint Direction charte 2016 -V1.0</Template>
  <TotalTime>0</TotalTime>
  <Words>1337</Words>
  <Application>Microsoft Office PowerPoint</Application>
  <PresentationFormat>Affichage à l'écran (4:3)</PresentationFormat>
  <Paragraphs>314</Paragraphs>
  <Slides>34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34</vt:i4>
      </vt:variant>
    </vt:vector>
  </HeadingPairs>
  <TitlesOfParts>
    <vt:vector size="39" baseType="lpstr">
      <vt:lpstr>Arial</vt:lpstr>
      <vt:lpstr>Courier New</vt:lpstr>
      <vt:lpstr>Franklin Gothic Medium</vt:lpstr>
      <vt:lpstr>Wingdings</vt:lpstr>
      <vt:lpstr>20160216 Présentation Powerpoint MFI</vt:lpstr>
      <vt:lpstr>CIPS Training</vt:lpstr>
      <vt:lpstr>CIPS - Training sessions</vt:lpstr>
      <vt:lpstr>CIPS - Training sessions</vt:lpstr>
      <vt:lpstr>SUMMARY</vt:lpstr>
      <vt:lpstr>General presentation</vt:lpstr>
      <vt:lpstr>General presentation - What?</vt:lpstr>
      <vt:lpstr>General presentation</vt:lpstr>
      <vt:lpstr>General presentation - Why?</vt:lpstr>
      <vt:lpstr>General presentation</vt:lpstr>
      <vt:lpstr>General presentation - Who?</vt:lpstr>
      <vt:lpstr>General presentation</vt:lpstr>
      <vt:lpstr>General presentation - How?</vt:lpstr>
      <vt:lpstr>Web interface</vt:lpstr>
      <vt:lpstr>Web interface - Architecture</vt:lpstr>
      <vt:lpstr>Web interface - Architecture</vt:lpstr>
      <vt:lpstr>Web interface</vt:lpstr>
      <vt:lpstr>Web interface - Authentication</vt:lpstr>
      <vt:lpstr>Web interface - Authentication</vt:lpstr>
      <vt:lpstr>Web interface</vt:lpstr>
      <vt:lpstr>Web interface - Administration</vt:lpstr>
      <vt:lpstr>Web interface - Administration</vt:lpstr>
      <vt:lpstr>Web interface - Administration</vt:lpstr>
      <vt:lpstr>Web interface - Administration</vt:lpstr>
      <vt:lpstr>Practical work</vt:lpstr>
      <vt:lpstr>Practical work - CIPS-DS file repository</vt:lpstr>
      <vt:lpstr>Practical work</vt:lpstr>
      <vt:lpstr>Practical work - Conda environment</vt:lpstr>
      <vt:lpstr>Practical work</vt:lpstr>
      <vt:lpstr>Practical work - Satellite files processing</vt:lpstr>
      <vt:lpstr>Practical work</vt:lpstr>
      <vt:lpstr>Practical work - VSCode setup</vt:lpstr>
      <vt:lpstr>Questions?</vt:lpstr>
      <vt:lpstr>CIPS - Training sessions</vt:lpstr>
      <vt:lpstr>Présentation PowerPoint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2016-03-31T08:37:05Z</dcterms:created>
  <dcterms:modified xsi:type="dcterms:W3CDTF">2024-08-23T14:00:54Z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TC028952669991</vt:lpwstr>
  </property>
</Properties>
</file>