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5228171e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5228171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228171e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228171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82438029d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8243802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5228171e6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5228171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243802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243802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2438029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243802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243802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24380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2438029d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243802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2438029d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243802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2438029d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243802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2438029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2438029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Single_responsibility_principle" TargetMode="External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evmedia.com.br/programacao-funcional-aplicada-com-aspectos/32534" TargetMode="External"/><Relationship Id="rId4" Type="http://schemas.openxmlformats.org/officeDocument/2006/relationships/hyperlink" Target="https://medium.com/true-henrique/programa%C3%A7%C3%A3o-funcional-pura-ruby-e-monads-i-introdu%C3%A7%C3%A3o-b16687db63d" TargetMode="External"/><Relationship Id="rId5" Type="http://schemas.openxmlformats.org/officeDocument/2006/relationships/hyperlink" Target="https://medium.com/@eduardolanfredi/inje%C3%A7%C3%A3o-de-depend%C3%AAncia-ff0372a1672" TargetMode="External"/><Relationship Id="rId6" Type="http://schemas.openxmlformats.org/officeDocument/2006/relationships/hyperlink" Target="https://www.google.com/search?sxsrf=ALeKk01LPGPvGYGkmEoFd3uVGV9d7RfDYA:1626855416792&amp;q=steven+van+deursen&amp;stick=H4sIAAAAAAAAAOPgE-LVT9c3NEyvNMq1KLJIUYJwM9JM8sozTNK0ZLKTrfST8vOz9cuLMktKUvPiy_OLsq0SS0sy8osWsQoVl6SWpeYplCXmKaSklhYVp-btYGUEAGxxoYRWAAAA&amp;sa=X&amp;ved=2ahUKEwiAtd3Z3PPxAhVpQEEAHXW2DHwQmxMoATAYegQIAhAD" TargetMode="External"/><Relationship Id="rId7" Type="http://schemas.openxmlformats.org/officeDocument/2006/relationships/hyperlink" Target="https://www.google.com/search?sxsrf=ALeKk01LPGPvGYGkmEoFd3uVGV9d7RfDYA:1626855416792&amp;q=Mark+Seemann&amp;stick=H4sIAAAAAAAAAOPgE-LVT9c3NEyvNMq1KLJIUYJw0yrLSgpTsgu0ZLKTrfST8vOz9cuLMktKUvPiy_OLsq0SS0sy8osWsfL4JhZlKwSnpuYm5uXtYGUEAFo1I6xQAAAA&amp;sa=X&amp;ved=2ahUKEwiAtd3Z3PPxAhVpQEEAHXW2DHwQmxMoAjAYegQIAhA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icasiomarques" TargetMode="External"/><Relationship Id="rId4" Type="http://schemas.openxmlformats.org/officeDocument/2006/relationships/hyperlink" Target="https://ao.linkedin.com/in/nicasio-marques-70320a182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hyperlink" Target="https://github.com/git-marcopitra" TargetMode="External"/><Relationship Id="rId8" Type="http://schemas.openxmlformats.org/officeDocument/2006/relationships/hyperlink" Target="https://ao.linkedin.com/in/marco-pitra-6814b91b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Dependency Injection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5"/>
            <a:ext cx="82221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por</a:t>
            </a:r>
            <a:r>
              <a:rPr b="1" lang="pt-BR" sz="2800"/>
              <a:t> </a:t>
            </a:r>
            <a:r>
              <a:rPr b="1" lang="pt-BR" sz="2800"/>
              <a:t>Nicásio Marques &amp; </a:t>
            </a:r>
            <a:r>
              <a:rPr b="1" lang="pt-BR" sz="2800"/>
              <a:t>Marco Pitra</a:t>
            </a:r>
            <a:endParaRPr b="1" sz="28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02600"/>
            <a:ext cx="885300" cy="88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0525" y="4427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23 de Julho de 2021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338909" y="291400"/>
            <a:ext cx="441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Fimba Code</a:t>
            </a:r>
            <a:endParaRPr b="1" sz="3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Dependency Inversion</a:t>
            </a:r>
            <a:endParaRPr sz="35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292300" y="1840738"/>
            <a:ext cx="52026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Injeção de Dependência é um padrão de projeto usado para evitar o alto nível de acoplamento de código dentro de uma aplicação. Sistemas com baixo acoplamento de código são melhores pelos seguintes motivos: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Tornando possível / fácil o isolamento em testes </a:t>
            </a:r>
            <a:r>
              <a:rPr lang="pt-BR" sz="1400"/>
              <a:t>unitários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Facilidade ao implementar funcionalidades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Facilitar o bom design ( </a:t>
            </a:r>
            <a:r>
              <a:rPr lang="pt-BR" sz="1400">
                <a:uFill>
                  <a:noFill/>
                </a:uFill>
                <a:hlinkClick r:id="rId3"/>
              </a:rPr>
              <a:t>princípio de responsabilidade única</a:t>
            </a:r>
            <a:r>
              <a:rPr lang="pt-BR" sz="1400"/>
              <a:t> (SRP), por exemplo)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Habilitando a implementação de alternância rapidamente (em DbMSQL vez de DbPostgres exemplo)</a:t>
            </a:r>
            <a:endParaRPr sz="1400"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3489" l="3319" r="4207" t="3694"/>
          <a:stretch/>
        </p:blipFill>
        <p:spPr>
          <a:xfrm>
            <a:off x="5625925" y="1804500"/>
            <a:ext cx="3330325" cy="31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highlight>
                  <a:schemeClr val="dk1"/>
                </a:highlight>
              </a:rPr>
              <a:t>Injeção de Dependência VS Inversão de Controle</a:t>
            </a:r>
            <a:endParaRPr sz="3000">
              <a:highlight>
                <a:schemeClr val="dk1"/>
              </a:highlight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41550" y="2030900"/>
            <a:ext cx="550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Injeção de dependência é uma das formas de implementar a inversão de controle.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Inversão de controle é um termo mais amplo, onde a responsabilidade de informar a implementação a ser utilizada deixa de ser da classe, e passa a ser do consumidor da classe.</a:t>
            </a:r>
            <a:endParaRPr sz="16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825" y="1838125"/>
            <a:ext cx="2798700" cy="32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56850" y="1397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chemeClr val="lt2"/>
                </a:solidFill>
              </a:rPr>
              <a:t>Tipos de injecção</a:t>
            </a:r>
            <a:endParaRPr sz="3100">
              <a:solidFill>
                <a:schemeClr val="lt2"/>
              </a:solidFill>
            </a:endParaRPr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5030850" y="8886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Injeção por Construtor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• Injeção por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• Injeção por propriedades(get/set)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• Injeção por Argumento da função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sobre dependency injection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230825" y="1982950"/>
            <a:ext cx="478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Injeção</a:t>
            </a:r>
            <a:r>
              <a:rPr lang="pt-BR" sz="1800"/>
              <a:t> de </a:t>
            </a:r>
            <a:r>
              <a:rPr lang="pt-BR" sz="1800"/>
              <a:t>dependência</a:t>
            </a:r>
            <a:r>
              <a:rPr lang="pt-BR" sz="1800"/>
              <a:t> é um </a:t>
            </a:r>
            <a:r>
              <a:rPr lang="pt-BR" sz="1800"/>
              <a:t>assunto muito</a:t>
            </a:r>
            <a:r>
              <a:rPr lang="pt-BR" sz="1800"/>
              <a:t> vasto e por conta disso, não é </a:t>
            </a:r>
            <a:r>
              <a:rPr lang="pt-BR" sz="1800"/>
              <a:t>possível</a:t>
            </a:r>
            <a:r>
              <a:rPr lang="pt-BR" sz="1800"/>
              <a:t> </a:t>
            </a:r>
            <a:r>
              <a:rPr lang="pt-BR" sz="1800"/>
              <a:t>falarmos</a:t>
            </a:r>
            <a:r>
              <a:rPr lang="pt-BR" sz="1800"/>
              <a:t> sobre tudo relacionado a esse padrão apenas nesta apresentação.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Se </a:t>
            </a:r>
            <a:r>
              <a:rPr lang="pt-BR" sz="1800"/>
              <a:t>quiser</a:t>
            </a:r>
            <a:r>
              <a:rPr lang="pt-BR" sz="1800"/>
              <a:t> saber mais sobre o tema, consulte a bibliografia da apresentação para </a:t>
            </a:r>
            <a:r>
              <a:rPr lang="pt-BR" sz="1800"/>
              <a:t>saber</a:t>
            </a:r>
            <a:r>
              <a:rPr lang="pt-BR" sz="1800"/>
              <a:t> mais sobre o assunto.</a:t>
            </a:r>
            <a:endParaRPr sz="1800"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300" y="1919075"/>
            <a:ext cx="3582899" cy="283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46550" y="306325"/>
            <a:ext cx="8222100" cy="6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 b="1" sz="16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913" y="1298025"/>
            <a:ext cx="3523774" cy="35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https://www.devmedia.com.br/programacao-funcional-aplicada-com-aspectos/32534</a:t>
            </a:r>
            <a:endParaRPr sz="1200">
              <a:solidFill>
                <a:srgbClr val="53535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https://medium.com/true-henrique/programação-funcional-pura-ruby-e-monads-i-introdução-b16687db63d</a:t>
            </a:r>
            <a:endParaRPr sz="1200">
              <a:solidFill>
                <a:srgbClr val="53535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https://medium.com/@eduardolanfredi/inje%C3%A7%C3%A3o-de-depend%C3%AAncia-ff0372a1672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pt-BR" sz="1200">
                <a:solidFill>
                  <a:schemeClr val="accent5"/>
                </a:solidFill>
                <a:highlight>
                  <a:schemeClr val="lt1"/>
                </a:highlight>
              </a:rPr>
              <a:t>Dependency Injection Principles, Practices, and Patterns, </a:t>
            </a:r>
            <a:r>
              <a:rPr lang="pt-BR" sz="1200" u="sng">
                <a:solidFill>
                  <a:schemeClr val="accent5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Steven van Deursen</a:t>
            </a:r>
            <a:r>
              <a:rPr lang="pt-BR" sz="1200">
                <a:solidFill>
                  <a:schemeClr val="accent5"/>
                </a:solidFill>
                <a:highlight>
                  <a:schemeClr val="lt1"/>
                </a:highlight>
              </a:rPr>
              <a:t>, </a:t>
            </a:r>
            <a:r>
              <a:rPr lang="pt-BR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 Seemann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Bibliográficas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18700" y="3261275"/>
            <a:ext cx="38580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35353"/>
                </a:solidFill>
              </a:rPr>
              <a:t>Nicasio Marques </a:t>
            </a:r>
            <a:endParaRPr b="1" sz="2000">
              <a:solidFill>
                <a:srgbClr val="53535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535353"/>
                </a:solidFill>
              </a:rPr>
              <a:t>Github</a:t>
            </a:r>
            <a:br>
              <a:rPr lang="pt-BR" sz="1100">
                <a:solidFill>
                  <a:srgbClr val="535353"/>
                </a:solidFill>
              </a:rPr>
            </a:b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https://github.com/Nicasiomarques</a:t>
            </a:r>
            <a:endParaRPr sz="1100">
              <a:solidFill>
                <a:srgbClr val="53535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rgbClr val="535353"/>
                </a:solidFill>
              </a:rPr>
              <a:t>LinkedIn</a:t>
            </a:r>
            <a:br>
              <a:rPr lang="pt-BR" sz="1100">
                <a:solidFill>
                  <a:srgbClr val="535353"/>
                </a:solidFill>
              </a:rPr>
            </a:br>
            <a:r>
              <a:rPr lang="pt-BR" sz="1100" u="sng">
                <a:solidFill>
                  <a:schemeClr val="hlink"/>
                </a:solidFill>
                <a:hlinkClick r:id="rId4"/>
              </a:rPr>
              <a:t>https://ao.linkedin.com/in/nicasio-marques-70320a182</a:t>
            </a:r>
            <a:endParaRPr sz="11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 pela atenção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600" y="2015075"/>
            <a:ext cx="1246200" cy="1246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900" y="2015075"/>
            <a:ext cx="1246200" cy="124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572000" y="3261275"/>
            <a:ext cx="38580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35353"/>
                </a:solidFill>
              </a:rPr>
              <a:t>Marco Pitra</a:t>
            </a:r>
            <a:endParaRPr b="1" sz="2000">
              <a:solidFill>
                <a:srgbClr val="53535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535353"/>
                </a:solidFill>
              </a:rPr>
              <a:t>Github</a:t>
            </a:r>
            <a:br>
              <a:rPr lang="pt-BR" sz="1100">
                <a:solidFill>
                  <a:srgbClr val="535353"/>
                </a:solidFill>
              </a:rPr>
            </a:br>
            <a:r>
              <a:rPr lang="pt-BR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https://github.com/git-marcopitra</a:t>
            </a:r>
            <a:endParaRPr sz="1100">
              <a:solidFill>
                <a:srgbClr val="53535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rgbClr val="535353"/>
                </a:solidFill>
              </a:rPr>
              <a:t>LinkedIn</a:t>
            </a:r>
            <a:br>
              <a:rPr lang="pt-BR" sz="1100">
                <a:solidFill>
                  <a:srgbClr val="535353"/>
                </a:solidFill>
              </a:rPr>
            </a:br>
            <a:r>
              <a:rPr lang="pt-BR" sz="11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https://ao.linkedin.com/in/marco-pitra-6814b91b1</a:t>
            </a:r>
            <a:endParaRPr b="1" sz="2000">
              <a:solidFill>
                <a:srgbClr val="53535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5</a:t>
            </a:r>
            <a:r>
              <a:rPr lang="pt-BR">
                <a:solidFill>
                  <a:schemeClr val="lt1"/>
                </a:solidFill>
              </a:rPr>
              <a:t> min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8" name="Google Shape;78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79" name="Google Shape;79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" name="Google Shape;80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318375" y="7038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Side Effects</a:t>
            </a:r>
            <a:endParaRPr sz="1600"/>
          </a:p>
        </p:txBody>
      </p:sp>
      <p:sp>
        <p:nvSpPr>
          <p:cNvPr id="82" name="Google Shape;82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5</a:t>
            </a:r>
            <a:r>
              <a:rPr lang="pt-BR">
                <a:solidFill>
                  <a:schemeClr val="lt1"/>
                </a:solidFill>
              </a:rPr>
              <a:t> min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85" name="Google Shape;85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Purity (Pureza)</a:t>
            </a:r>
            <a:endParaRPr b="1" sz="1600"/>
          </a:p>
        </p:txBody>
      </p:sp>
      <p:sp>
        <p:nvSpPr>
          <p:cNvPr id="88" name="Google Shape;88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5</a:t>
            </a:r>
            <a:r>
              <a:rPr lang="pt-BR">
                <a:solidFill>
                  <a:schemeClr val="lt1"/>
                </a:solidFill>
              </a:rPr>
              <a:t> min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91" name="Google Shape;91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2795600" y="864600"/>
            <a:ext cx="27276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Dependency Injection</a:t>
            </a:r>
            <a:endParaRPr sz="1600"/>
          </a:p>
        </p:txBody>
      </p:sp>
      <p:sp>
        <p:nvSpPr>
          <p:cNvPr id="94" name="Google Shape;94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5</a:t>
            </a:r>
            <a:r>
              <a:rPr lang="pt-BR">
                <a:solidFill>
                  <a:schemeClr val="lt1"/>
                </a:solidFill>
              </a:rPr>
              <a:t> min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7" name="Google Shape;97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5126900" y="3757725"/>
            <a:ext cx="2575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Curiosidades sobre Dependency Injection</a:t>
            </a:r>
            <a:endParaRPr sz="1600"/>
          </a:p>
        </p:txBody>
      </p:sp>
      <p:sp>
        <p:nvSpPr>
          <p:cNvPr id="100" name="Google Shape;100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15</a:t>
            </a:r>
            <a:r>
              <a:rPr lang="pt-BR">
                <a:solidFill>
                  <a:schemeClr val="lt1"/>
                </a:solidFill>
              </a:rPr>
              <a:t> min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584300" y="703800"/>
            <a:ext cx="23445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Exemplos práticos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Side Effects (Efeitos Colaterais)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6271456" y="721135"/>
            <a:ext cx="2588756" cy="2331449"/>
            <a:chOff x="6271456" y="721135"/>
            <a:chExt cx="2588756" cy="2331449"/>
          </a:xfrm>
        </p:grpSpPr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136397">
              <a:off x="6189483" y="1365091"/>
              <a:ext cx="2087097" cy="1043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7619413" y="1718250"/>
              <a:ext cx="1240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rgbClr val="6FE234"/>
                  </a:solidFill>
                  <a:latin typeface="Roboto"/>
                  <a:ea typeface="Roboto"/>
                  <a:cs typeface="Roboto"/>
                  <a:sym typeface="Roboto"/>
                </a:rPr>
                <a:t>Side Effect</a:t>
              </a:r>
              <a:endParaRPr b="1" sz="1700">
                <a:solidFill>
                  <a:srgbClr val="6FE23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" name="Google Shape;118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Side Effects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994" y="471610"/>
            <a:ext cx="1115625" cy="11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052" y="1903499"/>
            <a:ext cx="2321413" cy="170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9057" y="2666160"/>
            <a:ext cx="1905000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6"/>
          <p:cNvGrpSpPr/>
          <p:nvPr/>
        </p:nvGrpSpPr>
        <p:grpSpPr>
          <a:xfrm>
            <a:off x="7263878" y="2512194"/>
            <a:ext cx="1580749" cy="615600"/>
            <a:chOff x="7168296" y="2257309"/>
            <a:chExt cx="1580749" cy="615600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7693645" y="2257309"/>
              <a:ext cx="1055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Função ou Método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4" name="Google Shape;124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 rot="17">
              <a:off x="7168296" y="2411285"/>
              <a:ext cx="575630" cy="3864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6"/>
          <p:cNvGrpSpPr/>
          <p:nvPr/>
        </p:nvGrpSpPr>
        <p:grpSpPr>
          <a:xfrm>
            <a:off x="6365356" y="4066110"/>
            <a:ext cx="1897576" cy="810750"/>
            <a:chOff x="6269774" y="3811225"/>
            <a:chExt cx="1897576" cy="81075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6892650" y="4221775"/>
              <a:ext cx="127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Argumentos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7" name="Google Shape;12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7918516">
              <a:off x="6303302" y="3982124"/>
              <a:ext cx="623720" cy="368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6"/>
          <p:cNvGrpSpPr/>
          <p:nvPr/>
        </p:nvGrpSpPr>
        <p:grpSpPr>
          <a:xfrm>
            <a:off x="4781788" y="345609"/>
            <a:ext cx="2866656" cy="831300"/>
            <a:chOff x="4686206" y="90724"/>
            <a:chExt cx="2866656" cy="831300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4686206" y="90724"/>
              <a:ext cx="2370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Interação com meio exterior (variáveis globais, fetch, etc.)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0" name="Google Shape;130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335313">
              <a:off x="6912702" y="377848"/>
              <a:ext cx="623720" cy="368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Side Effects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Chamam-se Side Effects as características de uma função que além de prover um valor de retorno, também modifica o estado de algum atributo ou efetua alguma interação com um ambiente externo.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Esta é uma característica muito comum em linguagens de programação imperativas devido à possibilidade de definir variáveis com escopos globais em relação ao método a ser executado</a:t>
            </a:r>
            <a:r>
              <a:rPr lang="pt-BR" sz="1200">
                <a:solidFill>
                  <a:srgbClr val="5353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Pureza (Purity)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Pureza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994" y="471610"/>
            <a:ext cx="1115625" cy="11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052" y="1903499"/>
            <a:ext cx="2321413" cy="170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057" y="2666160"/>
            <a:ext cx="1905000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7263878" y="2512194"/>
            <a:ext cx="1580749" cy="615600"/>
            <a:chOff x="7168296" y="2257309"/>
            <a:chExt cx="1580749" cy="615600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7693645" y="2257309"/>
              <a:ext cx="1055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Função ou Método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2" name="Google Shape;152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 rot="17">
              <a:off x="7168296" y="2411285"/>
              <a:ext cx="575630" cy="3864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9"/>
          <p:cNvGrpSpPr/>
          <p:nvPr/>
        </p:nvGrpSpPr>
        <p:grpSpPr>
          <a:xfrm>
            <a:off x="6365356" y="4066110"/>
            <a:ext cx="1897576" cy="810750"/>
            <a:chOff x="6269774" y="3811225"/>
            <a:chExt cx="1897576" cy="810750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6892650" y="4221775"/>
              <a:ext cx="127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Argumentos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5" name="Google Shape;15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7918516">
              <a:off x="6303302" y="3982124"/>
              <a:ext cx="623720" cy="368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19"/>
          <p:cNvGrpSpPr/>
          <p:nvPr/>
        </p:nvGrpSpPr>
        <p:grpSpPr>
          <a:xfrm>
            <a:off x="4781788" y="345609"/>
            <a:ext cx="2866656" cy="831300"/>
            <a:chOff x="4686206" y="90724"/>
            <a:chExt cx="2866656" cy="831300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4686206" y="90724"/>
              <a:ext cx="2370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Interação com meio exterior (variáveis globais, fetch, etc.)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8" name="Google Shape;158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335313">
              <a:off x="6912702" y="377848"/>
              <a:ext cx="623720" cy="368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9"/>
          <p:cNvGrpSpPr/>
          <p:nvPr/>
        </p:nvGrpSpPr>
        <p:grpSpPr>
          <a:xfrm>
            <a:off x="6271456" y="721135"/>
            <a:ext cx="2588756" cy="2331449"/>
            <a:chOff x="6271456" y="721135"/>
            <a:chExt cx="2588756" cy="2331449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7136397">
              <a:off x="6189483" y="1365091"/>
              <a:ext cx="2087097" cy="1043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9"/>
            <p:cNvSpPr txBox="1"/>
            <p:nvPr/>
          </p:nvSpPr>
          <p:spPr>
            <a:xfrm>
              <a:off x="7619413" y="1718250"/>
              <a:ext cx="1240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rgbClr val="6FE234"/>
                  </a:solidFill>
                  <a:latin typeface="Roboto"/>
                  <a:ea typeface="Roboto"/>
                  <a:cs typeface="Roboto"/>
                  <a:sym typeface="Roboto"/>
                </a:rPr>
                <a:t>Side Effect</a:t>
              </a:r>
              <a:endParaRPr b="1" sz="1700">
                <a:solidFill>
                  <a:srgbClr val="6FE23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9"/>
          <p:cNvGrpSpPr/>
          <p:nvPr/>
        </p:nvGrpSpPr>
        <p:grpSpPr>
          <a:xfrm>
            <a:off x="6597175" y="1072200"/>
            <a:ext cx="2359206" cy="1072525"/>
            <a:chOff x="6597175" y="1072200"/>
            <a:chExt cx="2359206" cy="1072525"/>
          </a:xfrm>
        </p:grpSpPr>
        <p:pic>
          <p:nvPicPr>
            <p:cNvPr id="163" name="Google Shape;163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97175" y="1072200"/>
              <a:ext cx="831300" cy="83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9"/>
            <p:cNvSpPr txBox="1"/>
            <p:nvPr/>
          </p:nvSpPr>
          <p:spPr>
            <a:xfrm>
              <a:off x="7263863" y="1698325"/>
              <a:ext cx="462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No</a:t>
              </a:r>
              <a:endParaRPr b="1" sz="1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524481" y="1890029"/>
              <a:ext cx="1431900" cy="1260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Chama-se </a:t>
            </a:r>
            <a:r>
              <a:rPr lang="pt-BR"/>
              <a:t>função</a:t>
            </a:r>
            <a:r>
              <a:rPr lang="pt-BR"/>
              <a:t> ou método puro àquele onde não há inferência de side effects (efeitos colaterais), sendo que, todas </a:t>
            </a:r>
            <a:r>
              <a:rPr lang="pt-BR"/>
              <a:t>as funções programadas devem ter o mesmo retorno a partir de um mesmo parâmetro.</a:t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Pureza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518686" y="2708010"/>
            <a:ext cx="5811673" cy="2378200"/>
            <a:chOff x="1518686" y="2708010"/>
            <a:chExt cx="5811673" cy="2378200"/>
          </a:xfrm>
        </p:grpSpPr>
        <p:pic>
          <p:nvPicPr>
            <p:cNvPr id="173" name="Google Shape;17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7684" y="3069232"/>
              <a:ext cx="968225" cy="803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7684" y="3990004"/>
              <a:ext cx="968225" cy="803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 txBox="1"/>
            <p:nvPr/>
          </p:nvSpPr>
          <p:spPr>
            <a:xfrm>
              <a:off x="1518686" y="3132975"/>
              <a:ext cx="5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latin typeface="Roboto"/>
                  <a:ea typeface="Roboto"/>
                  <a:cs typeface="Roboto"/>
                  <a:sym typeface="Roboto"/>
                </a:rPr>
                <a:t>1x</a:t>
              </a:r>
              <a:endParaRPr sz="2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1518686" y="4090475"/>
              <a:ext cx="5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pt-BR" sz="2300"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23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7" name="Google Shape;17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4534" y="2708010"/>
              <a:ext cx="1155825" cy="138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4534" y="3697485"/>
              <a:ext cx="1155825" cy="138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0"/>
            <p:cNvSpPr/>
            <p:nvPr/>
          </p:nvSpPr>
          <p:spPr>
            <a:xfrm>
              <a:off x="3770186" y="3292275"/>
              <a:ext cx="2644500" cy="15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770186" y="4237475"/>
              <a:ext cx="2644500" cy="15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" name="Google Shape;18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5861" y="3030490"/>
              <a:ext cx="813525" cy="164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Dependency Injection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