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67" autoAdjust="0"/>
    <p:restoredTop sz="94660"/>
  </p:normalViewPr>
  <p:slideViewPr>
    <p:cSldViewPr snapToGrid="0">
      <p:cViewPr varScale="1">
        <p:scale>
          <a:sx n="81" d="100"/>
          <a:sy n="81" d="100"/>
        </p:scale>
        <p:origin x="-78" y="-8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B7E24-9FE1-405E-BB5B-A95F150F8C32}" type="datetimeFigureOut">
              <a:rPr lang="en-US"/>
              <a:t>12/9/2016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DBE12-2628-4AC9-B199-EF23E5BECE75}" type="slidenum">
              <a:rPr lang="en-US"/>
              <a:t>‹#›</a:t>
            </a:fld>
            <a:endParaRPr lang="en-US"/>
          </a:p>
        </p:txBody>
      </p:sp>
    </p:spTree>
    <p:extLst>
      <p:ext uri="{BB962C8B-B14F-4D97-AF65-F5344CB8AC3E}">
        <p14:creationId xmlns:p14="http://schemas.microsoft.com/office/powerpoint/2010/main" val="153080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0DBE12-2628-4AC9-B199-EF23E5BECE75}" type="slidenum">
              <a:rPr lang="en-US"/>
              <a:t>1</a:t>
            </a:fld>
            <a:endParaRPr lang="en-US"/>
          </a:p>
        </p:txBody>
      </p:sp>
    </p:spTree>
    <p:extLst>
      <p:ext uri="{BB962C8B-B14F-4D97-AF65-F5344CB8AC3E}">
        <p14:creationId xmlns:p14="http://schemas.microsoft.com/office/powerpoint/2010/main" val="138730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0DBE12-2628-4AC9-B199-EF23E5BECE75}" type="slidenum">
              <a:rPr lang="en-US"/>
              <a:t>2</a:t>
            </a:fld>
            <a:endParaRPr lang="en-US"/>
          </a:p>
        </p:txBody>
      </p:sp>
    </p:spTree>
    <p:extLst>
      <p:ext uri="{BB962C8B-B14F-4D97-AF65-F5344CB8AC3E}">
        <p14:creationId xmlns:p14="http://schemas.microsoft.com/office/powerpoint/2010/main" val="1029386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a:xfrm>
            <a:off x="2971799" y="5870576"/>
            <a:ext cx="3670469" cy="377825"/>
          </a:xfrm>
        </p:spPr>
        <p:txBody>
          <a:bodyPr/>
          <a:lstStyle/>
          <a:p>
            <a:endParaRPr lang="en-US" dirty="0"/>
          </a:p>
        </p:txBody>
      </p:sp>
      <p:sp>
        <p:nvSpPr>
          <p:cNvPr id="6" name="Slide Number Placeholder 5"/>
          <p:cNvSpPr>
            <a:spLocks noGrp="1"/>
          </p:cNvSpPr>
          <p:nvPr>
            <p:ph type="sldNum" sz="quarter" idx="12"/>
          </p:nvPr>
        </p:nvSpPr>
        <p:spPr>
          <a:xfrm>
            <a:off x="7956719" y="5870576"/>
            <a:ext cx="413375"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4732865"/>
            <a:ext cx="759857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1" y="5299603"/>
            <a:ext cx="7598570"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5" name="TextBox 14"/>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4777381"/>
            <a:ext cx="759857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514351" y="609601"/>
            <a:ext cx="7598569"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3308581"/>
            <a:ext cx="7598570"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730252" y="2218267"/>
            <a:ext cx="353179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4572003" y="2226734"/>
            <a:ext cx="354211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486151" y="609601"/>
            <a:ext cx="4626770"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12/9/2016</a:t>
            </a:fld>
            <a:endParaRPr lang="en-US" dirty="0"/>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user/repo.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GitHub</a:t>
            </a:r>
          </a:p>
        </p:txBody>
      </p:sp>
      <p:sp>
        <p:nvSpPr>
          <p:cNvPr id="3" name="Subtitle 2"/>
          <p:cNvSpPr>
            <a:spLocks noGrp="1"/>
          </p:cNvSpPr>
          <p:nvPr>
            <p:ph type="subTitle" idx="1"/>
          </p:nvPr>
        </p:nvSpPr>
        <p:spPr/>
        <p:txBody>
          <a:bodyPr/>
          <a:lstStyle/>
          <a:p>
            <a:r>
              <a:rPr lang="en-US" dirty="0"/>
              <a:t>Roberto Anic Banic – ISTE.120 - 2016</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What is GitHub?</a:t>
            </a:r>
          </a:p>
        </p:txBody>
      </p:sp>
      <p:sp>
        <p:nvSpPr>
          <p:cNvPr id="3" name="Content Placeholder 2"/>
          <p:cNvSpPr>
            <a:spLocks noGrp="1"/>
          </p:cNvSpPr>
          <p:nvPr>
            <p:ph idx="1"/>
          </p:nvPr>
        </p:nvSpPr>
        <p:spPr/>
        <p:txBody>
          <a:bodyPr>
            <a:noAutofit/>
          </a:bodyPr>
          <a:lstStyle/>
          <a:p>
            <a:r>
              <a:rPr lang="en-US" sz="2800" dirty="0"/>
              <a:t>GitHub is a web-based Git repository hosting service. It offers all of the distributed version control and source code management (SCM) functionality of Git as well as adding its own features. It provides access control and several collaboration features such as bug tracking, feature requests, task management, and wikis for every project.</a:t>
            </a:r>
          </a:p>
        </p:txBody>
      </p:sp>
    </p:spTree>
    <p:extLst>
      <p:ext uri="{BB962C8B-B14F-4D97-AF65-F5344CB8AC3E}">
        <p14:creationId xmlns:p14="http://schemas.microsoft.com/office/powerpoint/2010/main" val="425643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6000" dirty="0" err="1" smtClean="0"/>
              <a:t>What</a:t>
            </a:r>
            <a:r>
              <a:rPr lang="hr-HR" sz="6000" dirty="0" smtClean="0"/>
              <a:t> is </a:t>
            </a:r>
            <a:r>
              <a:rPr lang="hr-HR" sz="6000" dirty="0" err="1" smtClean="0"/>
              <a:t>Git</a:t>
            </a:r>
            <a:r>
              <a:rPr lang="hr-HR" sz="6000" dirty="0" smtClean="0"/>
              <a:t>?</a:t>
            </a:r>
            <a:endParaRPr lang="en-US" sz="6000" dirty="0"/>
          </a:p>
        </p:txBody>
      </p:sp>
      <p:sp>
        <p:nvSpPr>
          <p:cNvPr id="3" name="Content Placeholder 2"/>
          <p:cNvSpPr>
            <a:spLocks noGrp="1"/>
          </p:cNvSpPr>
          <p:nvPr>
            <p:ph idx="1"/>
          </p:nvPr>
        </p:nvSpPr>
        <p:spPr/>
        <p:txBody>
          <a:bodyPr>
            <a:noAutofit/>
          </a:bodyPr>
          <a:lstStyle/>
          <a:p>
            <a:r>
              <a:rPr lang="en-US" sz="2000" dirty="0" err="1"/>
              <a:t>Git</a:t>
            </a:r>
            <a:r>
              <a:rPr lang="en-US" sz="2000" dirty="0"/>
              <a:t> </a:t>
            </a:r>
            <a:r>
              <a:rPr lang="en-US" sz="2000" dirty="0" smtClean="0"/>
              <a:t>is </a:t>
            </a:r>
            <a:r>
              <a:rPr lang="en-US" sz="2000" dirty="0"/>
              <a:t>a version control system (VCS) that is used for software </a:t>
            </a:r>
            <a:r>
              <a:rPr lang="en-US" sz="2000" dirty="0" smtClean="0"/>
              <a:t>development</a:t>
            </a:r>
            <a:r>
              <a:rPr lang="hr-HR" sz="2000" dirty="0" smtClean="0"/>
              <a:t> </a:t>
            </a:r>
            <a:r>
              <a:rPr lang="en-US" sz="2000" dirty="0" smtClean="0"/>
              <a:t>and </a:t>
            </a:r>
            <a:r>
              <a:rPr lang="en-US" sz="2000" dirty="0"/>
              <a:t>other version control tasks. As a distributed revision control system it is aimed at speed</a:t>
            </a:r>
            <a:r>
              <a:rPr lang="en-US" sz="2000" dirty="0" smtClean="0"/>
              <a:t>, </a:t>
            </a:r>
            <a:r>
              <a:rPr lang="en-US" sz="2000" dirty="0"/>
              <a:t>data integrity</a:t>
            </a:r>
            <a:r>
              <a:rPr lang="en-US" sz="2000" dirty="0" smtClean="0"/>
              <a:t>, </a:t>
            </a:r>
            <a:r>
              <a:rPr lang="en-US" sz="2000" dirty="0"/>
              <a:t>and support for distributed, non-linear workflows</a:t>
            </a:r>
            <a:r>
              <a:rPr lang="en-US" sz="2000" dirty="0" smtClean="0"/>
              <a:t>.</a:t>
            </a:r>
            <a:endParaRPr lang="en-US" sz="2000" dirty="0"/>
          </a:p>
          <a:p>
            <a:endParaRPr lang="en-US" sz="2000" dirty="0"/>
          </a:p>
          <a:p>
            <a:r>
              <a:rPr lang="en-US" sz="2000" dirty="0" err="1"/>
              <a:t>Git</a:t>
            </a:r>
            <a:r>
              <a:rPr lang="en-US" sz="2000" dirty="0"/>
              <a:t> was created by Linus Torvalds in 2005 for development of the Linux kernel, with other kernel developers contributing to its initial development</a:t>
            </a:r>
            <a:r>
              <a:rPr lang="en-US" sz="2000" dirty="0" smtClean="0"/>
              <a:t>. </a:t>
            </a:r>
            <a:r>
              <a:rPr lang="en-US" sz="2000" dirty="0"/>
              <a:t>Its current maintainer is </a:t>
            </a:r>
            <a:r>
              <a:rPr lang="en-US" sz="2000" dirty="0" err="1"/>
              <a:t>Junio</a:t>
            </a:r>
            <a:r>
              <a:rPr lang="en-US" sz="2000" dirty="0"/>
              <a:t> Hamano.</a:t>
            </a:r>
          </a:p>
        </p:txBody>
      </p:sp>
    </p:spTree>
    <p:extLst>
      <p:ext uri="{BB962C8B-B14F-4D97-AF65-F5344CB8AC3E}">
        <p14:creationId xmlns:p14="http://schemas.microsoft.com/office/powerpoint/2010/main" val="30659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0"/>
            <a:ext cx="7598569" cy="1351369"/>
          </a:xfrm>
        </p:spPr>
        <p:txBody>
          <a:bodyPr>
            <a:noAutofit/>
          </a:bodyPr>
          <a:lstStyle/>
          <a:p>
            <a:r>
              <a:rPr lang="hr-HR" sz="6000" dirty="0" err="1" smtClean="0"/>
              <a:t>capabilities</a:t>
            </a:r>
            <a:endParaRPr lang="en-US" sz="6000" dirty="0"/>
          </a:p>
        </p:txBody>
      </p:sp>
      <p:sp>
        <p:nvSpPr>
          <p:cNvPr id="3" name="Content Placeholder 2"/>
          <p:cNvSpPr>
            <a:spLocks noGrp="1"/>
          </p:cNvSpPr>
          <p:nvPr>
            <p:ph idx="1"/>
          </p:nvPr>
        </p:nvSpPr>
        <p:spPr>
          <a:xfrm>
            <a:off x="514351" y="1278542"/>
            <a:ext cx="7598569" cy="5470216"/>
          </a:xfrm>
        </p:spPr>
        <p:txBody>
          <a:bodyPr>
            <a:normAutofit/>
          </a:bodyPr>
          <a:lstStyle/>
          <a:p>
            <a:r>
              <a:rPr lang="en-US" sz="2400" dirty="0"/>
              <a:t>Strong support for non-linear </a:t>
            </a:r>
            <a:r>
              <a:rPr lang="en-US" sz="2400" dirty="0" smtClean="0"/>
              <a:t>development</a:t>
            </a:r>
            <a:endParaRPr lang="hr-HR" sz="2400" dirty="0" smtClean="0"/>
          </a:p>
          <a:p>
            <a:r>
              <a:rPr lang="en-US" sz="2400" dirty="0" smtClean="0"/>
              <a:t>Distributed development</a:t>
            </a:r>
            <a:endParaRPr lang="hr-HR" sz="2400" dirty="0" smtClean="0"/>
          </a:p>
          <a:p>
            <a:r>
              <a:rPr lang="en-US" sz="2400" dirty="0" smtClean="0"/>
              <a:t>Compatibility </a:t>
            </a:r>
            <a:r>
              <a:rPr lang="en-US" sz="2400" dirty="0"/>
              <a:t>with extant systems and protocols</a:t>
            </a:r>
          </a:p>
          <a:p>
            <a:r>
              <a:rPr lang="en-US" sz="2400" dirty="0" smtClean="0"/>
              <a:t>Efficient </a:t>
            </a:r>
            <a:r>
              <a:rPr lang="en-US" sz="2400" dirty="0"/>
              <a:t>handling of large </a:t>
            </a:r>
            <a:r>
              <a:rPr lang="en-US" sz="2400" dirty="0" smtClean="0"/>
              <a:t>projects</a:t>
            </a:r>
            <a:r>
              <a:rPr lang="hr-HR" sz="2400" dirty="0" smtClean="0"/>
              <a:t/>
            </a:r>
            <a:br>
              <a:rPr lang="hr-HR" sz="2400" dirty="0" smtClean="0"/>
            </a:br>
            <a:r>
              <a:rPr lang="hr-HR" sz="2400" dirty="0" smtClean="0"/>
              <a:t>	</a:t>
            </a:r>
            <a:r>
              <a:rPr lang="en-US" sz="2400" dirty="0" smtClean="0"/>
              <a:t>Torvalds </a:t>
            </a:r>
            <a:r>
              <a:rPr lang="en-US" sz="2400" dirty="0"/>
              <a:t>has described </a:t>
            </a:r>
            <a:r>
              <a:rPr lang="en-US" sz="2400" dirty="0" err="1"/>
              <a:t>Git</a:t>
            </a:r>
            <a:r>
              <a:rPr lang="en-US" sz="2400" dirty="0"/>
              <a:t> as being very fast and scalable</a:t>
            </a:r>
            <a:r>
              <a:rPr lang="en-US" sz="2400" dirty="0" smtClean="0"/>
              <a:t>, </a:t>
            </a:r>
            <a:r>
              <a:rPr lang="en-US" sz="2400" dirty="0"/>
              <a:t>and performance tests done by </a:t>
            </a:r>
            <a:r>
              <a:rPr lang="en-US" sz="2400" dirty="0" smtClean="0"/>
              <a:t>Mozilla </a:t>
            </a:r>
            <a:r>
              <a:rPr lang="en-US" sz="2400" dirty="0"/>
              <a:t>showed it was an order </a:t>
            </a:r>
            <a:r>
              <a:rPr lang="hr-HR" sz="2400" dirty="0" smtClean="0"/>
              <a:t>	</a:t>
            </a:r>
            <a:r>
              <a:rPr lang="en-US" sz="2400" dirty="0" smtClean="0"/>
              <a:t>of </a:t>
            </a:r>
            <a:r>
              <a:rPr lang="en-US" sz="2400" dirty="0"/>
              <a:t>magnitude faster than some version control systems, and fetching version history from a locally stored repository can </a:t>
            </a:r>
            <a:r>
              <a:rPr lang="hr-HR" sz="2400" dirty="0" smtClean="0"/>
              <a:t>	</a:t>
            </a:r>
            <a:r>
              <a:rPr lang="en-US" sz="2400" dirty="0" smtClean="0"/>
              <a:t>be </a:t>
            </a:r>
            <a:r>
              <a:rPr lang="en-US" sz="2400" dirty="0"/>
              <a:t>one hundred times faster than fetching it from the remote server</a:t>
            </a:r>
            <a:r>
              <a:rPr lang="en-US" sz="2400" dirty="0" smtClean="0"/>
              <a:t>.</a:t>
            </a:r>
            <a:endParaRPr lang="en-US" sz="2400" dirty="0"/>
          </a:p>
          <a:p>
            <a:r>
              <a:rPr lang="en-US" sz="2400" dirty="0"/>
              <a:t>Cryptographic authentication of </a:t>
            </a:r>
            <a:r>
              <a:rPr lang="en-US" sz="2400" dirty="0" smtClean="0"/>
              <a:t>history</a:t>
            </a:r>
            <a:endParaRPr lang="hr-HR" sz="2400" dirty="0" smtClean="0"/>
          </a:p>
          <a:p>
            <a:r>
              <a:rPr lang="en-US" sz="2400" dirty="0" smtClean="0"/>
              <a:t>Garbage </a:t>
            </a:r>
            <a:r>
              <a:rPr lang="en-US" sz="2400" dirty="0"/>
              <a:t>accumulates until </a:t>
            </a:r>
            <a:r>
              <a:rPr lang="en-US" sz="2400" dirty="0" smtClean="0"/>
              <a:t>collected</a:t>
            </a:r>
            <a:endParaRPr lang="en-US" sz="2400" dirty="0"/>
          </a:p>
        </p:txBody>
      </p:sp>
    </p:spTree>
    <p:extLst>
      <p:ext uri="{BB962C8B-B14F-4D97-AF65-F5344CB8AC3E}">
        <p14:creationId xmlns:p14="http://schemas.microsoft.com/office/powerpoint/2010/main" val="315756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Some </a:t>
            </a:r>
            <a:r>
              <a:rPr lang="hr-HR" dirty="0" err="1" smtClean="0"/>
              <a:t>Git</a:t>
            </a:r>
            <a:r>
              <a:rPr lang="hr-HR" dirty="0" smtClean="0"/>
              <a:t> </a:t>
            </a:r>
            <a:r>
              <a:rPr lang="hr-HR" dirty="0" err="1" smtClean="0"/>
              <a:t>Commands</a:t>
            </a:r>
            <a:endParaRPr lang="en-US" dirty="0"/>
          </a:p>
        </p:txBody>
      </p:sp>
      <p:sp>
        <p:nvSpPr>
          <p:cNvPr id="3" name="Content Placeholder 2"/>
          <p:cNvSpPr>
            <a:spLocks noGrp="1"/>
          </p:cNvSpPr>
          <p:nvPr>
            <p:ph idx="1"/>
          </p:nvPr>
        </p:nvSpPr>
        <p:spPr/>
        <p:txBody>
          <a:bodyPr>
            <a:normAutofit fontScale="92500" lnSpcReduction="10000"/>
          </a:bodyPr>
          <a:lstStyle/>
          <a:p>
            <a:r>
              <a:rPr lang="hr-HR" dirty="0" smtClean="0"/>
              <a:t>New </a:t>
            </a:r>
            <a:r>
              <a:rPr lang="hr-HR" dirty="0" err="1" smtClean="0"/>
              <a:t>Repository</a:t>
            </a:r>
            <a:r>
              <a:rPr lang="hr-HR" dirty="0" smtClean="0"/>
              <a:t> – </a:t>
            </a:r>
            <a:r>
              <a:rPr lang="hr-HR" dirty="0" err="1" smtClean="0"/>
              <a:t>git</a:t>
            </a:r>
            <a:r>
              <a:rPr lang="hr-HR" dirty="0" smtClean="0"/>
              <a:t> </a:t>
            </a:r>
            <a:r>
              <a:rPr lang="hr-HR" dirty="0" err="1" smtClean="0"/>
              <a:t>init</a:t>
            </a:r>
            <a:endParaRPr lang="hr-HR" dirty="0" smtClean="0"/>
          </a:p>
          <a:p>
            <a:r>
              <a:rPr lang="hr-HR" dirty="0" err="1" smtClean="0"/>
              <a:t>Clone</a:t>
            </a:r>
            <a:r>
              <a:rPr lang="hr-HR" dirty="0" smtClean="0"/>
              <a:t> a </a:t>
            </a:r>
            <a:r>
              <a:rPr lang="hr-HR" dirty="0" err="1" smtClean="0"/>
              <a:t>repository</a:t>
            </a:r>
            <a:r>
              <a:rPr lang="hr-HR" dirty="0" smtClean="0"/>
              <a:t> – </a:t>
            </a:r>
            <a:r>
              <a:rPr lang="hr-HR" dirty="0" err="1" smtClean="0"/>
              <a:t>git</a:t>
            </a:r>
            <a:r>
              <a:rPr lang="hr-HR" dirty="0" smtClean="0"/>
              <a:t> </a:t>
            </a:r>
            <a:r>
              <a:rPr lang="hr-HR" dirty="0" err="1" smtClean="0"/>
              <a:t>clone</a:t>
            </a:r>
            <a:r>
              <a:rPr lang="hr-HR" dirty="0" smtClean="0"/>
              <a:t> </a:t>
            </a:r>
            <a:r>
              <a:rPr lang="hr-HR" dirty="0" err="1" smtClean="0"/>
              <a:t>https</a:t>
            </a:r>
            <a:r>
              <a:rPr lang="hr-HR" dirty="0" smtClean="0"/>
              <a:t>…</a:t>
            </a:r>
          </a:p>
          <a:p>
            <a:r>
              <a:rPr lang="hr-HR" dirty="0" err="1" smtClean="0"/>
              <a:t>Add</a:t>
            </a:r>
            <a:r>
              <a:rPr lang="hr-HR" dirty="0" smtClean="0"/>
              <a:t> </a:t>
            </a:r>
            <a:r>
              <a:rPr lang="hr-HR" dirty="0" err="1" smtClean="0"/>
              <a:t>files</a:t>
            </a:r>
            <a:r>
              <a:rPr lang="hr-HR" dirty="0" smtClean="0"/>
              <a:t> to </a:t>
            </a:r>
            <a:r>
              <a:rPr lang="hr-HR" dirty="0" err="1" smtClean="0"/>
              <a:t>the</a:t>
            </a:r>
            <a:r>
              <a:rPr lang="hr-HR" dirty="0" smtClean="0"/>
              <a:t> </a:t>
            </a:r>
            <a:r>
              <a:rPr lang="hr-HR" dirty="0" err="1" smtClean="0"/>
              <a:t>index</a:t>
            </a:r>
            <a:r>
              <a:rPr lang="hr-HR" dirty="0" smtClean="0"/>
              <a:t> – </a:t>
            </a:r>
            <a:r>
              <a:rPr lang="hr-HR" dirty="0" err="1" smtClean="0"/>
              <a:t>git</a:t>
            </a:r>
            <a:r>
              <a:rPr lang="hr-HR" dirty="0" smtClean="0"/>
              <a:t> </a:t>
            </a:r>
            <a:r>
              <a:rPr lang="hr-HR" dirty="0" err="1" smtClean="0"/>
              <a:t>add</a:t>
            </a:r>
            <a:r>
              <a:rPr lang="hr-HR" dirty="0" smtClean="0"/>
              <a:t> &lt;</a:t>
            </a:r>
            <a:r>
              <a:rPr lang="hr-HR" dirty="0" err="1" smtClean="0"/>
              <a:t>filename</a:t>
            </a:r>
            <a:r>
              <a:rPr lang="hr-HR" dirty="0" smtClean="0"/>
              <a:t>&gt; (one) / * (all)</a:t>
            </a:r>
          </a:p>
          <a:p>
            <a:r>
              <a:rPr lang="hr-HR" dirty="0" err="1" smtClean="0"/>
              <a:t>Commit</a:t>
            </a:r>
            <a:r>
              <a:rPr lang="hr-HR" dirty="0" smtClean="0"/>
              <a:t> – </a:t>
            </a:r>
            <a:r>
              <a:rPr lang="hr-HR" dirty="0" err="1" smtClean="0"/>
              <a:t>git</a:t>
            </a:r>
            <a:r>
              <a:rPr lang="hr-HR" dirty="0" smtClean="0"/>
              <a:t> </a:t>
            </a:r>
            <a:r>
              <a:rPr lang="hr-HR" dirty="0" err="1" smtClean="0"/>
              <a:t>commit</a:t>
            </a:r>
            <a:r>
              <a:rPr lang="hr-HR" dirty="0" smtClean="0"/>
              <a:t> –m „</a:t>
            </a:r>
            <a:r>
              <a:rPr lang="hr-HR" dirty="0" err="1" smtClean="0"/>
              <a:t>Commit</a:t>
            </a:r>
            <a:r>
              <a:rPr lang="hr-HR" dirty="0" smtClean="0"/>
              <a:t> </a:t>
            </a:r>
            <a:r>
              <a:rPr lang="hr-HR" dirty="0" err="1" smtClean="0"/>
              <a:t>message</a:t>
            </a:r>
            <a:r>
              <a:rPr lang="hr-HR" dirty="0" smtClean="0"/>
              <a:t>”</a:t>
            </a:r>
          </a:p>
          <a:p>
            <a:r>
              <a:rPr lang="hr-HR" dirty="0" err="1" smtClean="0"/>
              <a:t>Push</a:t>
            </a:r>
            <a:r>
              <a:rPr lang="hr-HR" dirty="0" smtClean="0"/>
              <a:t> to </a:t>
            </a:r>
            <a:r>
              <a:rPr lang="hr-HR" dirty="0" err="1" smtClean="0"/>
              <a:t>remote</a:t>
            </a:r>
            <a:r>
              <a:rPr lang="hr-HR" dirty="0" smtClean="0"/>
              <a:t> – </a:t>
            </a:r>
            <a:r>
              <a:rPr lang="hr-HR" dirty="0" err="1" smtClean="0"/>
              <a:t>git</a:t>
            </a:r>
            <a:r>
              <a:rPr lang="hr-HR" dirty="0" smtClean="0"/>
              <a:t> </a:t>
            </a:r>
            <a:r>
              <a:rPr lang="hr-HR" dirty="0" err="1" smtClean="0"/>
              <a:t>push</a:t>
            </a:r>
            <a:r>
              <a:rPr lang="hr-HR" dirty="0" smtClean="0"/>
              <a:t> </a:t>
            </a:r>
          </a:p>
          <a:p>
            <a:r>
              <a:rPr lang="hr-HR" dirty="0" err="1" smtClean="0"/>
              <a:t>Pull</a:t>
            </a:r>
            <a:r>
              <a:rPr lang="hr-HR" dirty="0" smtClean="0"/>
              <a:t> </a:t>
            </a:r>
            <a:r>
              <a:rPr lang="hr-HR" dirty="0" err="1" smtClean="0"/>
              <a:t>from</a:t>
            </a:r>
            <a:r>
              <a:rPr lang="hr-HR" dirty="0" smtClean="0"/>
              <a:t> </a:t>
            </a:r>
            <a:r>
              <a:rPr lang="hr-HR" dirty="0" err="1" smtClean="0"/>
              <a:t>remote</a:t>
            </a:r>
            <a:r>
              <a:rPr lang="hr-HR" dirty="0" smtClean="0"/>
              <a:t> – </a:t>
            </a:r>
            <a:r>
              <a:rPr lang="hr-HR" dirty="0" err="1" smtClean="0"/>
              <a:t>git</a:t>
            </a:r>
            <a:r>
              <a:rPr lang="hr-HR" dirty="0" smtClean="0"/>
              <a:t> </a:t>
            </a:r>
            <a:r>
              <a:rPr lang="hr-HR" dirty="0" err="1" smtClean="0"/>
              <a:t>pull</a:t>
            </a:r>
            <a:endParaRPr lang="hr-HR" dirty="0" smtClean="0"/>
          </a:p>
          <a:p>
            <a:r>
              <a:rPr lang="hr-HR" dirty="0" err="1" smtClean="0"/>
              <a:t>See</a:t>
            </a:r>
            <a:r>
              <a:rPr lang="hr-HR" dirty="0" smtClean="0"/>
              <a:t> </a:t>
            </a:r>
            <a:r>
              <a:rPr lang="hr-HR" dirty="0" err="1" smtClean="0"/>
              <a:t>changed</a:t>
            </a:r>
            <a:r>
              <a:rPr lang="hr-HR" dirty="0" smtClean="0"/>
              <a:t> </a:t>
            </a:r>
            <a:r>
              <a:rPr lang="hr-HR" dirty="0" err="1" smtClean="0"/>
              <a:t>files</a:t>
            </a:r>
            <a:r>
              <a:rPr lang="hr-HR" dirty="0" smtClean="0"/>
              <a:t> – </a:t>
            </a:r>
            <a:r>
              <a:rPr lang="hr-HR" dirty="0" err="1" smtClean="0"/>
              <a:t>git</a:t>
            </a:r>
            <a:r>
              <a:rPr lang="hr-HR" dirty="0" smtClean="0"/>
              <a:t> status</a:t>
            </a:r>
          </a:p>
          <a:p>
            <a:r>
              <a:rPr lang="hr-HR" dirty="0" err="1" smtClean="0"/>
              <a:t>Add</a:t>
            </a:r>
            <a:r>
              <a:rPr lang="hr-HR" dirty="0" smtClean="0"/>
              <a:t> </a:t>
            </a:r>
            <a:r>
              <a:rPr lang="hr-HR" dirty="0" err="1" smtClean="0"/>
              <a:t>remote</a:t>
            </a:r>
            <a:r>
              <a:rPr lang="hr-HR" dirty="0" smtClean="0"/>
              <a:t> – </a:t>
            </a:r>
            <a:r>
              <a:rPr lang="en-US" dirty="0" err="1" smtClean="0"/>
              <a:t>git</a:t>
            </a:r>
            <a:r>
              <a:rPr lang="hr-HR" dirty="0" smtClean="0"/>
              <a:t> </a:t>
            </a:r>
            <a:r>
              <a:rPr lang="en-US" dirty="0" smtClean="0"/>
              <a:t>remote </a:t>
            </a:r>
            <a:r>
              <a:rPr lang="en-US" dirty="0"/>
              <a:t>add origin </a:t>
            </a:r>
            <a:r>
              <a:rPr lang="en-US" dirty="0">
                <a:hlinkClick r:id="rId2"/>
              </a:rPr>
              <a:t>https://</a:t>
            </a:r>
            <a:r>
              <a:rPr lang="en-US" dirty="0" smtClean="0">
                <a:hlinkClick r:id="rId2"/>
              </a:rPr>
              <a:t>github.com/user/repo.git</a:t>
            </a:r>
            <a:endParaRPr lang="hr-HR" dirty="0" smtClean="0"/>
          </a:p>
          <a:p>
            <a:r>
              <a:rPr lang="hr-HR" dirty="0" err="1" smtClean="0"/>
              <a:t>Verify</a:t>
            </a:r>
            <a:r>
              <a:rPr lang="hr-HR" dirty="0" smtClean="0"/>
              <a:t> </a:t>
            </a:r>
            <a:r>
              <a:rPr lang="hr-HR" dirty="0" err="1" smtClean="0"/>
              <a:t>remote</a:t>
            </a:r>
            <a:r>
              <a:rPr lang="hr-HR" dirty="0"/>
              <a:t> </a:t>
            </a:r>
            <a:r>
              <a:rPr lang="hr-HR" dirty="0" smtClean="0"/>
              <a:t>– </a:t>
            </a:r>
            <a:r>
              <a:rPr lang="hr-HR" dirty="0" err="1" smtClean="0"/>
              <a:t>git</a:t>
            </a:r>
            <a:r>
              <a:rPr lang="hr-HR" dirty="0" smtClean="0"/>
              <a:t> </a:t>
            </a:r>
            <a:r>
              <a:rPr lang="hr-HR" dirty="0" err="1" smtClean="0"/>
              <a:t>remote</a:t>
            </a:r>
            <a:r>
              <a:rPr lang="hr-HR" dirty="0" smtClean="0"/>
              <a:t> –v</a:t>
            </a:r>
          </a:p>
          <a:p>
            <a:r>
              <a:rPr lang="hr-HR" dirty="0" smtClean="0"/>
              <a:t>Remove </a:t>
            </a:r>
            <a:r>
              <a:rPr lang="hr-HR" dirty="0" err="1" smtClean="0"/>
              <a:t>remote</a:t>
            </a:r>
            <a:r>
              <a:rPr lang="hr-HR" dirty="0"/>
              <a:t> </a:t>
            </a:r>
            <a:r>
              <a:rPr lang="hr-HR" dirty="0" smtClean="0"/>
              <a:t>– </a:t>
            </a:r>
            <a:r>
              <a:rPr lang="hr-HR" dirty="0" err="1" smtClean="0"/>
              <a:t>git</a:t>
            </a:r>
            <a:r>
              <a:rPr lang="hr-HR" dirty="0" smtClean="0"/>
              <a:t> </a:t>
            </a:r>
            <a:r>
              <a:rPr lang="hr-HR" dirty="0" err="1" smtClean="0"/>
              <a:t>remote</a:t>
            </a:r>
            <a:r>
              <a:rPr lang="hr-HR" dirty="0" smtClean="0"/>
              <a:t> </a:t>
            </a:r>
            <a:r>
              <a:rPr lang="hr-HR" dirty="0" err="1"/>
              <a:t>rm</a:t>
            </a:r>
            <a:r>
              <a:rPr lang="hr-HR" dirty="0"/>
              <a:t> </a:t>
            </a:r>
            <a:r>
              <a:rPr lang="hr-HR" dirty="0" err="1"/>
              <a:t>destination</a:t>
            </a:r>
            <a:endParaRPr lang="hr-HR" dirty="0" smtClean="0"/>
          </a:p>
        </p:txBody>
      </p:sp>
    </p:spTree>
    <p:extLst>
      <p:ext uri="{BB962C8B-B14F-4D97-AF65-F5344CB8AC3E}">
        <p14:creationId xmlns:p14="http://schemas.microsoft.com/office/powerpoint/2010/main" val="302512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6600" dirty="0" err="1" smtClean="0"/>
              <a:t>Git</a:t>
            </a:r>
            <a:r>
              <a:rPr lang="hr-HR" sz="6600" dirty="0" smtClean="0"/>
              <a:t> </a:t>
            </a:r>
            <a:r>
              <a:rPr lang="hr-HR" sz="6600" dirty="0" err="1" smtClean="0"/>
              <a:t>Education</a:t>
            </a:r>
            <a:r>
              <a:rPr lang="hr-HR" sz="6600" dirty="0" smtClean="0"/>
              <a:t> </a:t>
            </a:r>
            <a:r>
              <a:rPr lang="hr-HR" sz="6600" dirty="0" err="1" smtClean="0"/>
              <a:t>Pack</a:t>
            </a:r>
            <a:endParaRPr lang="en-US" sz="6600" dirty="0"/>
          </a:p>
        </p:txBody>
      </p:sp>
      <p:sp>
        <p:nvSpPr>
          <p:cNvPr id="3" name="Content Placeholder 2"/>
          <p:cNvSpPr>
            <a:spLocks noGrp="1"/>
          </p:cNvSpPr>
          <p:nvPr>
            <p:ph idx="1"/>
          </p:nvPr>
        </p:nvSpPr>
        <p:spPr/>
        <p:txBody>
          <a:bodyPr>
            <a:normAutofit/>
          </a:bodyPr>
          <a:lstStyle/>
          <a:p>
            <a:pPr marL="0" indent="0">
              <a:buNone/>
            </a:pPr>
            <a:r>
              <a:rPr lang="hr-HR" sz="11500" dirty="0" smtClean="0"/>
              <a:t>FREE STUFF!!</a:t>
            </a:r>
            <a:endParaRPr lang="en-US" sz="11500" dirty="0"/>
          </a:p>
        </p:txBody>
      </p:sp>
    </p:spTree>
    <p:extLst>
      <p:ext uri="{BB962C8B-B14F-4D97-AF65-F5344CB8AC3E}">
        <p14:creationId xmlns:p14="http://schemas.microsoft.com/office/powerpoint/2010/main" val="297160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Branches</a:t>
            </a:r>
          </a:p>
        </p:txBody>
      </p:sp>
      <p:sp>
        <p:nvSpPr>
          <p:cNvPr id="3" name="Content Placeholder 2"/>
          <p:cNvSpPr>
            <a:spLocks noGrp="1"/>
          </p:cNvSpPr>
          <p:nvPr>
            <p:ph idx="1"/>
          </p:nvPr>
        </p:nvSpPr>
        <p:spPr/>
        <p:txBody>
          <a:bodyPr/>
          <a:lstStyle/>
          <a:p>
            <a:r>
              <a:rPr lang="en-US" dirty="0"/>
              <a:t>A branch represents an independent line of development</a:t>
            </a:r>
            <a:r>
              <a:rPr lang="en-US" dirty="0" smtClean="0"/>
              <a:t>.</a:t>
            </a:r>
            <a:endParaRPr lang="hr-HR" dirty="0" smtClean="0"/>
          </a:p>
          <a:p>
            <a:r>
              <a:rPr lang="en-US" dirty="0"/>
              <a:t>The </a:t>
            </a:r>
            <a:r>
              <a:rPr lang="en-US" dirty="0" err="1"/>
              <a:t>git</a:t>
            </a:r>
            <a:r>
              <a:rPr lang="en-US" dirty="0"/>
              <a:t> branch command lets you create, list, rename, and delete branches. It doesn’t let you switch between branches or put a forked history back together again. For this reason, </a:t>
            </a:r>
            <a:r>
              <a:rPr lang="en-US" dirty="0" err="1"/>
              <a:t>git</a:t>
            </a:r>
            <a:r>
              <a:rPr lang="en-US" dirty="0"/>
              <a:t> branch is tightly integrated with the </a:t>
            </a:r>
            <a:r>
              <a:rPr lang="en-US" dirty="0" err="1"/>
              <a:t>git</a:t>
            </a:r>
            <a:r>
              <a:rPr lang="en-US" dirty="0"/>
              <a:t> checkout and </a:t>
            </a:r>
            <a:r>
              <a:rPr lang="en-US" dirty="0" err="1"/>
              <a:t>git</a:t>
            </a:r>
            <a:r>
              <a:rPr lang="en-US" dirty="0"/>
              <a:t> merge commands.</a:t>
            </a:r>
          </a:p>
        </p:txBody>
      </p:sp>
    </p:spTree>
    <p:extLst>
      <p:ext uri="{BB962C8B-B14F-4D97-AF65-F5344CB8AC3E}">
        <p14:creationId xmlns:p14="http://schemas.microsoft.com/office/powerpoint/2010/main" val="19648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Usage</a:t>
            </a:r>
            <a:endParaRPr lang="en-US" dirty="0"/>
          </a:p>
        </p:txBody>
      </p:sp>
      <p:sp>
        <p:nvSpPr>
          <p:cNvPr id="3" name="Content Placeholder 2"/>
          <p:cNvSpPr>
            <a:spLocks noGrp="1"/>
          </p:cNvSpPr>
          <p:nvPr>
            <p:ph idx="1"/>
          </p:nvPr>
        </p:nvSpPr>
        <p:spPr>
          <a:xfrm>
            <a:off x="514351" y="2142068"/>
            <a:ext cx="7598569" cy="4339652"/>
          </a:xfrm>
        </p:spPr>
        <p:txBody>
          <a:bodyPr>
            <a:normAutofit fontScale="92500" lnSpcReduction="10000"/>
          </a:bodyPr>
          <a:lstStyle/>
          <a:p>
            <a:r>
              <a:rPr lang="en-US" dirty="0" err="1"/>
              <a:t>git</a:t>
            </a:r>
            <a:r>
              <a:rPr lang="en-US" dirty="0"/>
              <a:t> branch</a:t>
            </a:r>
          </a:p>
          <a:p>
            <a:r>
              <a:rPr lang="en-US" dirty="0"/>
              <a:t>List all of the branches in your repository</a:t>
            </a:r>
            <a:r>
              <a:rPr lang="en-US" dirty="0" smtClean="0"/>
              <a:t>.</a:t>
            </a:r>
            <a:endParaRPr lang="en-US" dirty="0"/>
          </a:p>
          <a:p>
            <a:r>
              <a:rPr lang="en-US" dirty="0" err="1"/>
              <a:t>git</a:t>
            </a:r>
            <a:r>
              <a:rPr lang="en-US" dirty="0"/>
              <a:t> branch &lt;branch&gt;</a:t>
            </a:r>
          </a:p>
          <a:p>
            <a:r>
              <a:rPr lang="en-US" dirty="0"/>
              <a:t>Create a new branch called &lt;branch&gt;. This does not check out the new branch</a:t>
            </a:r>
            <a:r>
              <a:rPr lang="en-US" dirty="0" smtClean="0"/>
              <a:t>.</a:t>
            </a:r>
            <a:endParaRPr lang="en-US" dirty="0"/>
          </a:p>
          <a:p>
            <a:r>
              <a:rPr lang="en-US" dirty="0" err="1"/>
              <a:t>git</a:t>
            </a:r>
            <a:r>
              <a:rPr lang="en-US" dirty="0"/>
              <a:t> branch -d &lt;branch&gt;</a:t>
            </a:r>
          </a:p>
          <a:p>
            <a:r>
              <a:rPr lang="en-US" dirty="0"/>
              <a:t>Delete the specified branch. This is a “safe” operation in that </a:t>
            </a:r>
            <a:r>
              <a:rPr lang="en-US" dirty="0" err="1"/>
              <a:t>Git</a:t>
            </a:r>
            <a:r>
              <a:rPr lang="en-US" dirty="0"/>
              <a:t> prevents you from deleting the branch if it has unmerged changes</a:t>
            </a:r>
            <a:r>
              <a:rPr lang="en-US" dirty="0" smtClean="0"/>
              <a:t>.</a:t>
            </a:r>
            <a:endParaRPr lang="en-US" dirty="0"/>
          </a:p>
          <a:p>
            <a:r>
              <a:rPr lang="en-US" dirty="0" err="1"/>
              <a:t>git</a:t>
            </a:r>
            <a:r>
              <a:rPr lang="en-US" dirty="0"/>
              <a:t> branch -D &lt;branch&gt;</a:t>
            </a:r>
          </a:p>
          <a:p>
            <a:r>
              <a:rPr lang="en-US" dirty="0"/>
              <a:t>Force delete the specified branch, even if it has unmerged changes. This is the command to use if you want to permanently throw away all of the commits associated with a particular line of development</a:t>
            </a:r>
            <a:r>
              <a:rPr lang="en-US" dirty="0" smtClean="0"/>
              <a:t>.</a:t>
            </a:r>
            <a:endParaRPr lang="en-US" dirty="0"/>
          </a:p>
          <a:p>
            <a:r>
              <a:rPr lang="en-US" dirty="0" err="1"/>
              <a:t>git</a:t>
            </a:r>
            <a:r>
              <a:rPr lang="en-US" dirty="0"/>
              <a:t> branch -m &lt;branch&gt;</a:t>
            </a:r>
          </a:p>
          <a:p>
            <a:r>
              <a:rPr lang="en-US" dirty="0"/>
              <a:t>Rename the current branch to &lt;branch&gt;.</a:t>
            </a:r>
          </a:p>
        </p:txBody>
      </p:sp>
    </p:spTree>
    <p:extLst>
      <p:ext uri="{BB962C8B-B14F-4D97-AF65-F5344CB8AC3E}">
        <p14:creationId xmlns:p14="http://schemas.microsoft.com/office/powerpoint/2010/main" val="102101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Branches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Lab\Downloads\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335" y="2175566"/>
            <a:ext cx="5873512" cy="358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46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16</TotalTime>
  <Words>456</Words>
  <Application>Microsoft Office PowerPoint</Application>
  <PresentationFormat>On-screen Show (4:3)</PresentationFormat>
  <Paragraphs>45</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GitHub</vt:lpstr>
      <vt:lpstr>What is GitHub?</vt:lpstr>
      <vt:lpstr>What is Git?</vt:lpstr>
      <vt:lpstr>capabilities</vt:lpstr>
      <vt:lpstr>Some Git Commands</vt:lpstr>
      <vt:lpstr>Git Education Pack</vt:lpstr>
      <vt:lpstr>Using Branches</vt:lpstr>
      <vt:lpstr>Usage</vt:lpstr>
      <vt:lpstr>Branches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Lab</cp:lastModifiedBy>
  <cp:revision>5</cp:revision>
  <dcterms:created xsi:type="dcterms:W3CDTF">2014-09-12T02:08:24Z</dcterms:created>
  <dcterms:modified xsi:type="dcterms:W3CDTF">2016-12-09T11:51:24Z</dcterms:modified>
</cp:coreProperties>
</file>