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02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057145-A2C2-4F78-9730-0FD801B06C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FDB3-4A2E-43F8-B540-1B7720F9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8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DDB4-E199-4566-BCD3-AEAAC8D2D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CAPTCHA solver for the Croatian cadaster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A7C8-6C5A-404A-B9B4-40382421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Roberto Ani</a:t>
            </a:r>
            <a:r>
              <a:rPr lang="hr-HR" dirty="0"/>
              <a:t>ć</a:t>
            </a:r>
            <a:r>
              <a:rPr lang="en-US" dirty="0"/>
              <a:t> Bani</a:t>
            </a:r>
            <a:r>
              <a:rPr lang="hr-HR" dirty="0"/>
              <a:t>ć</a:t>
            </a:r>
            <a:r>
              <a:rPr lang="en-US" dirty="0"/>
              <a:t> – RIT 2021</a:t>
            </a:r>
          </a:p>
        </p:txBody>
      </p:sp>
    </p:spTree>
    <p:extLst>
      <p:ext uri="{BB962C8B-B14F-4D97-AF65-F5344CB8AC3E}">
        <p14:creationId xmlns:p14="http://schemas.microsoft.com/office/powerpoint/2010/main" val="103749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67F0-E538-470F-AA3F-86F7B756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561A7-6886-493B-B2B5-0B93E428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911" y="2073779"/>
            <a:ext cx="4505954" cy="4153480"/>
          </a:xfrm>
        </p:spPr>
      </p:pic>
    </p:spTree>
    <p:extLst>
      <p:ext uri="{BB962C8B-B14F-4D97-AF65-F5344CB8AC3E}">
        <p14:creationId xmlns:p14="http://schemas.microsoft.com/office/powerpoint/2010/main" val="275718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6022-A2D2-46D0-9E80-9EC3FBD4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&amp; Loss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36376-0C45-4699-A0BC-01975D694D6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r="6338"/>
          <a:stretch/>
        </p:blipFill>
        <p:spPr bwMode="auto">
          <a:xfrm>
            <a:off x="1103313" y="2861304"/>
            <a:ext cx="8947150" cy="2578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694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679-390B-41C3-957F-C347D00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3DF0-2028-4C11-AAE1-869C370A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Watch and enjoy</a:t>
            </a:r>
          </a:p>
        </p:txBody>
      </p:sp>
    </p:spTree>
    <p:extLst>
      <p:ext uri="{BB962C8B-B14F-4D97-AF65-F5344CB8AC3E}">
        <p14:creationId xmlns:p14="http://schemas.microsoft.com/office/powerpoint/2010/main" val="394693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432A-EA1F-40BC-B37C-DC1CE02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A0B7-2C64-4927-B8E3-B088730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308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432A-EA1F-40BC-B37C-DC1CE02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A0B7-2C64-4927-B8E3-B088730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21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E8F-58AB-449C-A896-7A9EA179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8A10-D56C-48A1-BB79-3B87DCF5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Automated Public Turing test to tell Computers and Humans Apart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Spam prevention</a:t>
            </a:r>
          </a:p>
          <a:p>
            <a:pPr lvl="1"/>
            <a:r>
              <a:rPr lang="en-US" dirty="0"/>
              <a:t>Registration limiting</a:t>
            </a:r>
          </a:p>
          <a:p>
            <a:pPr lvl="1"/>
            <a:r>
              <a:rPr lang="en-US" dirty="0"/>
              <a:t>Thwarting brute-force attacks</a:t>
            </a:r>
          </a:p>
          <a:p>
            <a:pPr lvl="1"/>
            <a:r>
              <a:rPr lang="en-US" dirty="0"/>
              <a:t>Protecting online poll integrity</a:t>
            </a:r>
          </a:p>
          <a:p>
            <a:r>
              <a:rPr lang="en-US" dirty="0"/>
              <a:t>Makes it harder for automated programs to browse the web or extract targeted data.</a:t>
            </a:r>
          </a:p>
        </p:txBody>
      </p:sp>
    </p:spTree>
    <p:extLst>
      <p:ext uri="{BB962C8B-B14F-4D97-AF65-F5344CB8AC3E}">
        <p14:creationId xmlns:p14="http://schemas.microsoft.com/office/powerpoint/2010/main" val="266412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EB93-B411-45BF-B901-A2D8F63A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EBB3-05D9-474F-B79A-B246CB54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target is the Croatian Cadaster website</a:t>
            </a:r>
          </a:p>
          <a:p>
            <a:r>
              <a:rPr lang="en-US" dirty="0"/>
              <a:t>While looking quite outdated it does sport a “decent” CAPTCHA system</a:t>
            </a:r>
          </a:p>
          <a:p>
            <a:r>
              <a:rPr lang="en-US" dirty="0"/>
              <a:t>The CAPTCHA system prevents extraction of “semi-sensitive” citizen data</a:t>
            </a:r>
          </a:p>
          <a:p>
            <a:r>
              <a:rPr lang="en-US" dirty="0"/>
              <a:t>Example of said data:</a:t>
            </a:r>
          </a:p>
          <a:p>
            <a:pPr lvl="1"/>
            <a:r>
              <a:rPr lang="en-US" dirty="0"/>
              <a:t>Land ownership</a:t>
            </a:r>
          </a:p>
          <a:p>
            <a:pPr lvl="1"/>
            <a:r>
              <a:rPr lang="en-US" dirty="0"/>
              <a:t>Citizen OIB</a:t>
            </a:r>
          </a:p>
          <a:p>
            <a:pPr lvl="1"/>
            <a:r>
              <a:rPr lang="en-US" dirty="0"/>
              <a:t>Citizen Addresses</a:t>
            </a:r>
          </a:p>
        </p:txBody>
      </p:sp>
    </p:spTree>
    <p:extLst>
      <p:ext uri="{BB962C8B-B14F-4D97-AF65-F5344CB8AC3E}">
        <p14:creationId xmlns:p14="http://schemas.microsoft.com/office/powerpoint/2010/main" val="232096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C0C2-D833-46C6-AEA7-169D4FC9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5E36-4318-482B-ABF4-366923D8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input data to consists of 1000 hand labeled CAPTCHA images.</a:t>
            </a:r>
          </a:p>
          <a:p>
            <a:r>
              <a:rPr lang="en-US" dirty="0"/>
              <a:t>276 pixels wide, 50 pixels tall</a:t>
            </a:r>
          </a:p>
          <a:p>
            <a:r>
              <a:rPr lang="en-US" dirty="0"/>
              <a:t>Always 5 characters</a:t>
            </a:r>
          </a:p>
          <a:p>
            <a:r>
              <a:rPr lang="en-US" dirty="0"/>
              <a:t>Always Latin alphabet letters in lowercase / digits</a:t>
            </a:r>
          </a:p>
          <a:p>
            <a:r>
              <a:rPr lang="en-US" dirty="0"/>
              <a:t>Grayscale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DA46-11AF-4EA3-AF3D-A29673504A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37" y="4808276"/>
            <a:ext cx="7730926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C0C2-D833-46C6-AEA7-169D4FC9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5E36-4318-482B-ABF4-366923D8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is a gray -&gt; white gradient</a:t>
            </a:r>
          </a:p>
          <a:p>
            <a:r>
              <a:rPr lang="en-US" dirty="0"/>
              <a:t>Some letters are blurry</a:t>
            </a:r>
          </a:p>
          <a:p>
            <a:r>
              <a:rPr lang="en-US" dirty="0"/>
              <a:t>Some letters are close/overlap</a:t>
            </a:r>
          </a:p>
          <a:p>
            <a:r>
              <a:rPr lang="en-US" dirty="0"/>
              <a:t>2 distinctive lines as a distraction, but only one touches the characters</a:t>
            </a:r>
          </a:p>
          <a:p>
            <a:r>
              <a:rPr lang="en-US" dirty="0"/>
              <a:t>Characters are slightly rotated, translated, curved, and/or differently scaled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DA46-11AF-4EA3-AF3D-A29673504A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37" y="4808276"/>
            <a:ext cx="7730926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C0C2-D833-46C6-AEA7-169D4FC9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5E36-4318-482B-ABF4-366923D8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characters used aren’t all of the characters in the alphabet and all the digits</a:t>
            </a:r>
          </a:p>
          <a:p>
            <a:r>
              <a:rPr lang="en-US" dirty="0"/>
              <a:t>The letter h doesn’t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F0695-9FEF-47FF-9BA7-D952F09AD7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316" y="3871355"/>
            <a:ext cx="3854532" cy="2890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4C587-C63A-4D32-BFB4-B720A686D1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2" y="5004753"/>
            <a:ext cx="26289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57DD9-3BF7-4A10-9636-9D9E236590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519" y="5004753"/>
            <a:ext cx="2628900" cy="47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6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166B-8E99-406A-8FEA-3298B93D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A079-C5BA-41F2-BF5B-9ED71E33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 pixels were removed</a:t>
            </a:r>
          </a:p>
          <a:p>
            <a:r>
              <a:rPr lang="en-US" dirty="0"/>
              <a:t>The gradient was cleaned up</a:t>
            </a:r>
          </a:p>
          <a:p>
            <a:r>
              <a:rPr lang="en-US" dirty="0"/>
              <a:t>The shorter line was removed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31808-16CD-451D-94A0-80611AE728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229965"/>
            <a:ext cx="4823608" cy="873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B73F6-7EC8-406D-902B-6ACAB4D9BC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19" y="4264918"/>
            <a:ext cx="4753703" cy="8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7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819-9753-4257-A14F-D6F5D65A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Cleaner isn’t always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B727-0FD1-4C7B-9F12-11CE546C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combination of erosion and median filtering was used to filter out the second longer line</a:t>
            </a:r>
          </a:p>
          <a:p>
            <a:r>
              <a:rPr lang="en-US" dirty="0"/>
              <a:t>This resulted in a data loss greater than the benefits of the cleaner image</a:t>
            </a:r>
          </a:p>
          <a:p>
            <a:r>
              <a:rPr lang="en-US" dirty="0"/>
              <a:t>In the end this cleaning step wasn’t used for the final model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8BA55F5-0D15-46BF-9F1F-C26015A8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511" y="22028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3A2A942-4CEF-4A93-AD27-EC46F09B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511" y="35744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9A462B6-E611-45B8-BB05-FABABC6B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511" y="44888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FD13689-6117-438E-A395-745CD2E5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511" y="54032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3E01DD3-4344-472F-AF39-86B47FC1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511" y="63176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22B9F738-EAE4-46AC-B922-2AB3B9BC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80" y="4410077"/>
            <a:ext cx="2628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F2A175F0-0E18-432B-A576-BBF96153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80" y="4457701"/>
            <a:ext cx="25908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BC0F4995-03F1-4E11-96E1-3EC6066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80" y="4867277"/>
            <a:ext cx="2628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BB515CDC-E503-4FAB-8F7F-D6E80B45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80" y="4886326"/>
            <a:ext cx="25908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87633817-DF62-4AED-80A6-E86FFCB0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80" y="5324476"/>
            <a:ext cx="2628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554AF3E7-5AED-4C4B-8DA2-EA10DD38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80" y="5324477"/>
            <a:ext cx="25908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B849CFF1-3B57-488B-AD5A-243444D3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80" y="5781675"/>
            <a:ext cx="2628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>
            <a:extLst>
              <a:ext uri="{FF2B5EF4-FFF2-40B4-BE49-F238E27FC236}">
                <a16:creationId xmlns:a16="http://schemas.microsoft.com/office/drawing/2014/main" id="{A85FA04B-E30C-4956-A750-5741EBC2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80" y="5766091"/>
            <a:ext cx="25908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6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987E-7E17-4807-9C7E-16F12804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097-579F-4AC7-B056-B44DC833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networks is named by the mathematical operation it performs, convolution.</a:t>
            </a:r>
          </a:p>
          <a:p>
            <a:r>
              <a:rPr lang="en-US" dirty="0"/>
              <a:t>Just like a basic feed-forward network it consists of 3 parts: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Hidden Layer(s)</a:t>
            </a:r>
          </a:p>
          <a:p>
            <a:pPr lvl="1"/>
            <a:r>
              <a:rPr lang="en-US" dirty="0"/>
              <a:t>Output Layer</a:t>
            </a:r>
          </a:p>
          <a:p>
            <a:r>
              <a:rPr lang="en-US" dirty="0"/>
              <a:t>Uses the following hidden layers: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Polling</a:t>
            </a:r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/>
              <a:t>Tensors as inputs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C3EF9-8C30-4CA9-A0DB-BA14D148D5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95" y="2479126"/>
            <a:ext cx="2358637" cy="1768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687B6-3ABE-4FA7-82CB-C89884323B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20" y="4248104"/>
            <a:ext cx="2788920" cy="25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330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CAPTCHA solver for the Croatian cadaster</vt:lpstr>
      <vt:lpstr>CAPTCHA</vt:lpstr>
      <vt:lpstr>The Target</vt:lpstr>
      <vt:lpstr>The Input Data</vt:lpstr>
      <vt:lpstr>Some Observations</vt:lpstr>
      <vt:lpstr>Some Observations</vt:lpstr>
      <vt:lpstr>Quick Cleanup </vt:lpstr>
      <vt:lpstr>Cleaner isn’t always better</vt:lpstr>
      <vt:lpstr>The Convolutional Neural Network</vt:lpstr>
      <vt:lpstr>Our CNN</vt:lpstr>
      <vt:lpstr>Model Accuracy &amp; Loss Over Time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solver for the Croatian cadaster</dc:title>
  <dc:creator>Roberto</dc:creator>
  <cp:lastModifiedBy>Roberto</cp:lastModifiedBy>
  <cp:revision>6</cp:revision>
  <dcterms:created xsi:type="dcterms:W3CDTF">2021-11-26T15:19:51Z</dcterms:created>
  <dcterms:modified xsi:type="dcterms:W3CDTF">2021-11-26T18:45:17Z</dcterms:modified>
</cp:coreProperties>
</file>