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53" r:id="rId3"/>
    <p:sldId id="313" r:id="rId4"/>
    <p:sldId id="354" r:id="rId5"/>
    <p:sldId id="355" r:id="rId6"/>
    <p:sldId id="363" r:id="rId7"/>
    <p:sldId id="364" r:id="rId8"/>
    <p:sldId id="356" r:id="rId9"/>
    <p:sldId id="357" r:id="rId10"/>
    <p:sldId id="358" r:id="rId11"/>
    <p:sldId id="365" r:id="rId12"/>
    <p:sldId id="359" r:id="rId13"/>
    <p:sldId id="366" r:id="rId14"/>
    <p:sldId id="360" r:id="rId15"/>
    <p:sldId id="361" r:id="rId16"/>
    <p:sldId id="362" r:id="rId17"/>
    <p:sldId id="367" r:id="rId18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68A675-09BF-86F2-25D7-DB58B3F4F5A6}" name="Marcia Cristina Scanacapra" initials="MS" userId="S::marcia.cristina@sp.senai.br::8d7ffe9e-48d9-41a2-ba6e-8a077a083a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39F12A9-4EE2-A46B-119F-F8C8EE120657}"/>
              </a:ext>
            </a:extLst>
          </p:cNvPr>
          <p:cNvSpPr txBox="1">
            <a:spLocks/>
          </p:cNvSpPr>
          <p:nvPr userDrawn="1"/>
        </p:nvSpPr>
        <p:spPr>
          <a:xfrm>
            <a:off x="838200" y="361148"/>
            <a:ext cx="10515600" cy="464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/>
              <a:t>Projetos (PRO)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 txBox="1">
            <a:spLocks/>
          </p:cNvSpPr>
          <p:nvPr userDrawn="1"/>
        </p:nvSpPr>
        <p:spPr>
          <a:xfrm>
            <a:off x="817583" y="3035299"/>
            <a:ext cx="11850665" cy="3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B11BD-7568-10E1-010E-7A3E548497E8}"/>
              </a:ext>
            </a:extLst>
          </p:cNvPr>
          <p:cNvSpPr/>
          <p:nvPr userDrawn="1"/>
        </p:nvSpPr>
        <p:spPr>
          <a:xfrm>
            <a:off x="341334" y="0"/>
            <a:ext cx="11850665" cy="341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bg1"/>
                </a:solidFill>
              </a:rPr>
              <a:t>Desenvolvimento de Sistemas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EB290A-D387-853B-11DF-76987DB4DB57}"/>
              </a:ext>
            </a:extLst>
          </p:cNvPr>
          <p:cNvSpPr/>
          <p:nvPr userDrawn="1"/>
        </p:nvSpPr>
        <p:spPr>
          <a:xfrm>
            <a:off x="341335" y="6572082"/>
            <a:ext cx="11850665" cy="28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1" dirty="0">
                <a:solidFill>
                  <a:srgbClr val="7030A0"/>
                </a:solidFill>
                <a:latin typeface="+mj-lt"/>
              </a:rPr>
              <a:t>Prof.ª Marcia Scanacapra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40543"/>
            <a:ext cx="10515600" cy="5466734"/>
          </a:xfrm>
        </p:spPr>
        <p:txBody>
          <a:bodyPr/>
          <a:lstStyle/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Desenvolvimento de </a:t>
            </a:r>
          </a:p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Sistemas</a:t>
            </a:r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Projetos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 - PRO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3C068-081E-C3E5-9951-76EF35850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5FDCA9-D1E9-8AFB-A991-59650AD6D4EA}"/>
              </a:ext>
            </a:extLst>
          </p:cNvPr>
          <p:cNvSpPr txBox="1">
            <a:spLocks/>
          </p:cNvSpPr>
          <p:nvPr/>
        </p:nvSpPr>
        <p:spPr>
          <a:xfrm>
            <a:off x="1192161" y="1297856"/>
            <a:ext cx="9348020" cy="520823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sz="4400" b="1" dirty="0"/>
              <a:t>Tempo</a:t>
            </a:r>
            <a:r>
              <a:rPr lang="pt-BR" b="1" dirty="0"/>
              <a:t> de apresentação</a:t>
            </a:r>
          </a:p>
          <a:p>
            <a:pPr algn="l">
              <a:lnSpc>
                <a:spcPct val="150000"/>
              </a:lnSpc>
              <a:buNone/>
            </a:pPr>
            <a:r>
              <a:rPr lang="pt-BR" b="1" dirty="0"/>
              <a:t>Quanto tempo você tem?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sz="2800" dirty="0"/>
              <a:t>Planeje a divisão: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Abertura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Apresentação do problema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Demonstração do sistema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Encerramento com agradecimento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Treine com cronômetro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3B0E44A-4E87-E761-46CC-7A817979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  <p:pic>
        <p:nvPicPr>
          <p:cNvPr id="8194" name="Picture 2" descr="desenho de conceito de tempo com objetos planos 10995229 Vetor no Vecteezy">
            <a:extLst>
              <a:ext uri="{FF2B5EF4-FFF2-40B4-BE49-F238E27FC236}">
                <a16:creationId xmlns:a16="http://schemas.microsoft.com/office/drawing/2014/main" id="{8499E542-76B8-A674-B1C4-A495E8D63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500" y="1754659"/>
            <a:ext cx="3348681" cy="334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917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A4F9-7074-0083-E79A-A2E3F1DB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86963-5BAA-DB39-3CA5-94A09EC7E057}"/>
              </a:ext>
            </a:extLst>
          </p:cNvPr>
          <p:cNvSpPr txBox="1">
            <a:spLocks/>
          </p:cNvSpPr>
          <p:nvPr/>
        </p:nvSpPr>
        <p:spPr>
          <a:xfrm>
            <a:off x="1192161" y="1297856"/>
            <a:ext cx="9348020" cy="520823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9A61AC0-F66A-6A1B-C2C8-009B9085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B6FB7F6-E152-E276-CD3F-1A96ECA1C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44117"/>
              </p:ext>
            </p:extLst>
          </p:nvPr>
        </p:nvGraphicFramePr>
        <p:xfrm>
          <a:off x="911580" y="1311476"/>
          <a:ext cx="10515600" cy="5222497"/>
        </p:xfrm>
        <a:graphic>
          <a:graphicData uri="http://schemas.openxmlformats.org/drawingml/2006/table">
            <a:tbl>
              <a:tblPr/>
              <a:tblGrid>
                <a:gridCol w="3145493">
                  <a:extLst>
                    <a:ext uri="{9D8B030D-6E8A-4147-A177-3AD203B41FA5}">
                      <a16:colId xmlns:a16="http://schemas.microsoft.com/office/drawing/2014/main" val="2555115870"/>
                    </a:ext>
                  </a:extLst>
                </a:gridCol>
                <a:gridCol w="1881611">
                  <a:extLst>
                    <a:ext uri="{9D8B030D-6E8A-4147-A177-3AD203B41FA5}">
                      <a16:colId xmlns:a16="http://schemas.microsoft.com/office/drawing/2014/main" val="2545188163"/>
                    </a:ext>
                  </a:extLst>
                </a:gridCol>
                <a:gridCol w="5488496">
                  <a:extLst>
                    <a:ext uri="{9D8B030D-6E8A-4147-A177-3AD203B41FA5}">
                      <a16:colId xmlns:a16="http://schemas.microsoft.com/office/drawing/2014/main" val="1431925410"/>
                    </a:ext>
                  </a:extLst>
                </a:gridCol>
              </a:tblGrid>
              <a:tr h="392331"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rgbClr val="7030A0"/>
                          </a:solidFill>
                        </a:rPr>
                        <a:t>Etapas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solidFill>
                            <a:srgbClr val="7030A0"/>
                          </a:solidFill>
                        </a:rPr>
                        <a:t>Tempo sugerido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b="1" dirty="0">
                          <a:solidFill>
                            <a:srgbClr val="7030A0"/>
                          </a:solidFill>
                        </a:rPr>
                        <a:t>O que apresentar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562655"/>
                  </a:ext>
                </a:extLst>
              </a:tr>
              <a:tr h="574236">
                <a:tc>
                  <a:txBody>
                    <a:bodyPr/>
                    <a:lstStyle/>
                    <a:p>
                      <a:r>
                        <a:rPr lang="pt-BR" sz="2000" b="1"/>
                        <a:t>1. Abertura</a:t>
                      </a:r>
                      <a:endParaRPr lang="pt-BR" sz="20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Nome do projeto, integrantes, objetivo geral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22600"/>
                  </a:ext>
                </a:extLst>
              </a:tr>
              <a:tr h="574236">
                <a:tc>
                  <a:txBody>
                    <a:bodyPr/>
                    <a:lstStyle/>
                    <a:p>
                      <a:r>
                        <a:rPr lang="pt-BR" sz="2000" b="1"/>
                        <a:t>2. Apresentação do problema</a:t>
                      </a:r>
                      <a:endParaRPr lang="pt-BR" sz="20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Que necessidade o projeto resolve? Para quem?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104618"/>
                  </a:ext>
                </a:extLst>
              </a:tr>
              <a:tr h="574236">
                <a:tc>
                  <a:txBody>
                    <a:bodyPr/>
                    <a:lstStyle/>
                    <a:p>
                      <a:r>
                        <a:rPr lang="pt-BR" sz="2000" b="1"/>
                        <a:t>3. Solução proposta</a:t>
                      </a:r>
                      <a:endParaRPr lang="pt-BR" sz="20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O que foi desenvolvido? Por que essa escolha?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172895"/>
                  </a:ext>
                </a:extLst>
              </a:tr>
              <a:tr h="574236">
                <a:tc>
                  <a:txBody>
                    <a:bodyPr/>
                    <a:lstStyle/>
                    <a:p>
                      <a:r>
                        <a:rPr lang="pt-BR" sz="2000" b="1"/>
                        <a:t>4. 🎥 Vídeo pitch</a:t>
                      </a:r>
                      <a:endParaRPr lang="pt-BR" sz="20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1–2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Resumo visual e impactante do projeto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561194"/>
                  </a:ext>
                </a:extLst>
              </a:tr>
              <a:tr h="574236">
                <a:tc>
                  <a:txBody>
                    <a:bodyPr/>
                    <a:lstStyle/>
                    <a:p>
                      <a:r>
                        <a:rPr lang="pt-BR" sz="2000" b="1"/>
                        <a:t>5. Demonstração do sistema</a:t>
                      </a:r>
                      <a:endParaRPr lang="pt-BR" sz="20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/>
                        <a:t>2–3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Telas, funcionamento, principais funcionalidades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131242"/>
                  </a:ext>
                </a:extLst>
              </a:tr>
              <a:tr h="702628">
                <a:tc>
                  <a:txBody>
                    <a:bodyPr/>
                    <a:lstStyle/>
                    <a:p>
                      <a:r>
                        <a:rPr lang="pt-BR" sz="2000" b="1"/>
                        <a:t>6. Recursos e custos</a:t>
                      </a:r>
                      <a:endParaRPr lang="pt-BR" sz="200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O que foi necessário para o projeto? Houve custos simulados?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678431"/>
                  </a:ext>
                </a:extLst>
              </a:tr>
              <a:tr h="574236">
                <a:tc>
                  <a:txBody>
                    <a:bodyPr/>
                    <a:lstStyle/>
                    <a:p>
                      <a:r>
                        <a:rPr lang="pt-BR" sz="2000" b="1" dirty="0"/>
                        <a:t>7. Resultados e benefícios</a:t>
                      </a:r>
                      <a:endParaRPr lang="pt-BR" sz="20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/>
                        <a:t>O que o projeto entrega de valor? Quais impactos?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16477"/>
                  </a:ext>
                </a:extLst>
              </a:tr>
              <a:tr h="574236">
                <a:tc>
                  <a:txBody>
                    <a:bodyPr/>
                    <a:lstStyle/>
                    <a:p>
                      <a:r>
                        <a:rPr lang="pt-BR" sz="2000" b="1" dirty="0"/>
                        <a:t>8. Encerramento</a:t>
                      </a:r>
                      <a:endParaRPr lang="pt-BR" sz="2000" dirty="0"/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 min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Agradecimento, próximos passos, convite à banca</a:t>
                      </a:r>
                    </a:p>
                  </a:txBody>
                  <a:tcPr marL="72522" marR="72522" marT="36261" marB="362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272699"/>
                  </a:ext>
                </a:extLst>
              </a:tr>
            </a:tbl>
          </a:graphicData>
        </a:graphic>
      </p:graphicFrame>
      <p:pic>
        <p:nvPicPr>
          <p:cNvPr id="13314" name="Picture 2" descr="Design PNG E SVG De Empresário Apontando Quadro De Apresentação Para  Camisetas">
            <a:extLst>
              <a:ext uri="{FF2B5EF4-FFF2-40B4-BE49-F238E27FC236}">
                <a16:creationId xmlns:a16="http://schemas.microsoft.com/office/drawing/2014/main" id="{8E096F5D-842F-5809-33FE-705188CAA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872" y="351912"/>
            <a:ext cx="1919128" cy="191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1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DC69D-39C3-EEBA-43CC-1FCFA4742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051593-71A6-6A8C-2C3E-F678FFD9AFFD}"/>
              </a:ext>
            </a:extLst>
          </p:cNvPr>
          <p:cNvSpPr txBox="1">
            <a:spLocks/>
          </p:cNvSpPr>
          <p:nvPr/>
        </p:nvSpPr>
        <p:spPr>
          <a:xfrm>
            <a:off x="1192161" y="1297856"/>
            <a:ext cx="10360742" cy="520823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830C905-0FD5-85C1-6F32-6D0086AC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57593EE-60A0-EA20-22E9-F12465E0B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33931"/>
              </p:ext>
            </p:extLst>
          </p:nvPr>
        </p:nvGraphicFramePr>
        <p:xfrm>
          <a:off x="855987" y="1674404"/>
          <a:ext cx="11033090" cy="4861178"/>
        </p:xfrm>
        <a:graphic>
          <a:graphicData uri="http://schemas.openxmlformats.org/drawingml/2006/table">
            <a:tbl>
              <a:tblPr/>
              <a:tblGrid>
                <a:gridCol w="1808555">
                  <a:extLst>
                    <a:ext uri="{9D8B030D-6E8A-4147-A177-3AD203B41FA5}">
                      <a16:colId xmlns:a16="http://schemas.microsoft.com/office/drawing/2014/main" val="1781480509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702480273"/>
                    </a:ext>
                  </a:extLst>
                </a:gridCol>
                <a:gridCol w="3165987">
                  <a:extLst>
                    <a:ext uri="{9D8B030D-6E8A-4147-A177-3AD203B41FA5}">
                      <a16:colId xmlns:a16="http://schemas.microsoft.com/office/drawing/2014/main" val="1132792610"/>
                    </a:ext>
                  </a:extLst>
                </a:gridCol>
                <a:gridCol w="2900516">
                  <a:extLst>
                    <a:ext uri="{9D8B030D-6E8A-4147-A177-3AD203B41FA5}">
                      <a16:colId xmlns:a16="http://schemas.microsoft.com/office/drawing/2014/main" val="627987215"/>
                    </a:ext>
                  </a:extLst>
                </a:gridCol>
                <a:gridCol w="1358729">
                  <a:extLst>
                    <a:ext uri="{9D8B030D-6E8A-4147-A177-3AD203B41FA5}">
                      <a16:colId xmlns:a16="http://schemas.microsoft.com/office/drawing/2014/main" val="3670011653"/>
                    </a:ext>
                  </a:extLst>
                </a:gridCol>
              </a:tblGrid>
              <a:tr h="556955">
                <a:tc>
                  <a:txBody>
                    <a:bodyPr/>
                    <a:lstStyle/>
                    <a:p>
                      <a:r>
                        <a:rPr lang="pt-BR" sz="1800" b="1">
                          <a:solidFill>
                            <a:srgbClr val="7030A0"/>
                          </a:solidFill>
                        </a:rPr>
                        <a:t>Momento do pitch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Quando ele aparece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Foco principal do vídeo </a:t>
                      </a:r>
                      <a:r>
                        <a:rPr lang="pt-BR" sz="1800" b="1" dirty="0" err="1">
                          <a:solidFill>
                            <a:srgbClr val="7030A0"/>
                          </a:solidFill>
                        </a:rPr>
                        <a:t>pitch</a:t>
                      </a:r>
                      <a:endParaRPr lang="pt-BR" sz="1800" b="1" dirty="0">
                        <a:solidFill>
                          <a:srgbClr val="7030A0"/>
                        </a:solidFill>
                      </a:endParaRP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Quando escolher essa posição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rgbClr val="7030A0"/>
                          </a:solidFill>
                        </a:rPr>
                        <a:t>Frequência de uso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141828"/>
                  </a:ext>
                </a:extLst>
              </a:tr>
              <a:tr h="905108">
                <a:tc>
                  <a:txBody>
                    <a:bodyPr/>
                    <a:lstStyle/>
                    <a:p>
                      <a:r>
                        <a:rPr lang="pt-BR" sz="1800" b="1"/>
                        <a:t>1. Logo após a abertura</a:t>
                      </a:r>
                      <a:endParaRPr lang="pt-BR" sz="18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Depois de dizer nome do projeto e equipe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Criar impacto inicial e gerar curiosidade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Quando o vídeo é bem produzido e causa uma boa primeira impressão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❗ Menos usado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528544"/>
                  </a:ext>
                </a:extLst>
              </a:tr>
              <a:tr h="1114480">
                <a:tc>
                  <a:txBody>
                    <a:bodyPr/>
                    <a:lstStyle/>
                    <a:p>
                      <a:r>
                        <a:rPr lang="pt-BR" sz="1800" b="1" dirty="0"/>
                        <a:t>2. Após solução proposta / antes da demo</a:t>
                      </a:r>
                      <a:endParaRPr lang="pt-BR" sz="1800" dirty="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Após apresentar o problema e a solução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Reforçar a proposta e introduzir visualmente o sistema antes da demonstração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Quando o vídeo resume bem e ajuda a conectar teoria e prática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✅ Mais usado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242605"/>
                  </a:ext>
                </a:extLst>
              </a:tr>
              <a:tr h="1114480">
                <a:tc>
                  <a:txBody>
                    <a:bodyPr/>
                    <a:lstStyle/>
                    <a:p>
                      <a:r>
                        <a:rPr lang="pt-BR" sz="1800" b="1"/>
                        <a:t>3. Após a demonstração do sistema</a:t>
                      </a:r>
                      <a:endParaRPr lang="pt-BR" sz="18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Depois de mostrar o sistema na prática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Reforçar os pontos fortes já apresentados; repetir a ideia de forma visual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Quando a demo é técnica e o grupo quer encerrar com algo mais leve e marcante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❗ Menos usado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654288"/>
                  </a:ext>
                </a:extLst>
              </a:tr>
              <a:tr h="1114480">
                <a:tc>
                  <a:txBody>
                    <a:bodyPr/>
                    <a:lstStyle/>
                    <a:p>
                      <a:r>
                        <a:rPr lang="pt-BR" sz="1800" b="1"/>
                        <a:t>4. Quase no encerramento</a:t>
                      </a:r>
                      <a:endParaRPr lang="pt-BR" sz="1800"/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Antes dos agradecimentos finais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Valorizar o projeto como produto final e causar um impacto final positivo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Quando o grupo quer reforçar resultados, futuro do projeto ou próximos passos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❗ Menos usado</a:t>
                      </a:r>
                    </a:p>
                  </a:txBody>
                  <a:tcPr marL="63990" marR="63990" marT="31995" marB="31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81386"/>
                  </a:ext>
                </a:extLst>
              </a:tr>
            </a:tbl>
          </a:graphicData>
        </a:graphic>
      </p:graphicFrame>
      <p:pic>
        <p:nvPicPr>
          <p:cNvPr id="7170" name="Picture 2" descr="Pitchtape for Founders: Elevate Your Pitch with Video — Pitchtape | Video  Submission Management Software">
            <a:extLst>
              <a:ext uri="{FF2B5EF4-FFF2-40B4-BE49-F238E27FC236}">
                <a16:creationId xmlns:a16="http://schemas.microsoft.com/office/drawing/2014/main" id="{F3B7FF30-7720-495B-C39F-7EA1DF1F1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0038" y="0"/>
            <a:ext cx="3652684" cy="182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89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E9156-99EB-1E9C-A76F-25461FB3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83341A-40D9-11A5-2129-DE167514A212}"/>
              </a:ext>
            </a:extLst>
          </p:cNvPr>
          <p:cNvSpPr txBox="1">
            <a:spLocks/>
          </p:cNvSpPr>
          <p:nvPr/>
        </p:nvSpPr>
        <p:spPr>
          <a:xfrm>
            <a:off x="1231490" y="824884"/>
            <a:ext cx="9348020" cy="520823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sz="4400" b="1" dirty="0"/>
              <a:t>Local</a:t>
            </a:r>
            <a:r>
              <a:rPr lang="pt-BR" b="1" dirty="0"/>
              <a:t> da apresentação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Sala de aula? Auditório? Feira técnica? Online?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O espaço muda a forma de apresentar: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Tem lugar para mostrar o sistema?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Tem microfone?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Há ruído externo?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Pense no ambiente e </a:t>
            </a:r>
            <a:r>
              <a:rPr lang="pt-BR" sz="2800" b="1" dirty="0"/>
              <a:t>adapte o conteúdo e postura</a:t>
            </a: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A5B6816-2ED3-01B2-5959-3F015094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994002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1C5A8-D233-B629-FF5F-A773F40A7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7C5D6C-8BD0-F400-6687-3CCFB534854B}"/>
              </a:ext>
            </a:extLst>
          </p:cNvPr>
          <p:cNvSpPr txBox="1">
            <a:spLocks/>
          </p:cNvSpPr>
          <p:nvPr/>
        </p:nvSpPr>
        <p:spPr>
          <a:xfrm>
            <a:off x="1192161" y="1042217"/>
            <a:ext cx="9348020" cy="520823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sz="4400" b="1" dirty="0"/>
              <a:t>Público</a:t>
            </a:r>
            <a:r>
              <a:rPr lang="pt-BR" b="1" dirty="0"/>
              <a:t> da apresentação</a:t>
            </a:r>
          </a:p>
          <a:p>
            <a:pPr algn="l">
              <a:lnSpc>
                <a:spcPct val="150000"/>
              </a:lnSpc>
              <a:buNone/>
            </a:pPr>
            <a:r>
              <a:rPr lang="pt-BR" b="1" dirty="0"/>
              <a:t>Quem vai assistir?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sz="2800" dirty="0"/>
              <a:t>Professor? Cliente? Colegas?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Cada público exige uma </a:t>
            </a:r>
            <a:r>
              <a:rPr lang="pt-BR" sz="2800" b="1" dirty="0"/>
              <a:t>linguagem e foco</a:t>
            </a:r>
            <a:r>
              <a:rPr lang="pt-BR" sz="2800" dirty="0"/>
              <a:t>: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Técnico demais pode confundir</a:t>
            </a:r>
          </a:p>
          <a:p>
            <a:pPr marL="1200150" lvl="2" indent="-285750">
              <a:lnSpc>
                <a:spcPct val="150000"/>
              </a:lnSpc>
            </a:pPr>
            <a:r>
              <a:rPr lang="pt-BR" sz="2400" dirty="0"/>
              <a:t>Genérico demais perde profundidade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Cuidado com jargões e termos difíceis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16D7245-7418-1262-6F54-FB529CE3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122620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C75C-B724-54EF-5CC2-FBA8E021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169D5B-36E8-702F-196C-1895D94E761D}"/>
              </a:ext>
            </a:extLst>
          </p:cNvPr>
          <p:cNvSpPr txBox="1">
            <a:spLocks/>
          </p:cNvSpPr>
          <p:nvPr/>
        </p:nvSpPr>
        <p:spPr>
          <a:xfrm>
            <a:off x="1280651" y="1189704"/>
            <a:ext cx="9348020" cy="423483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b="1" dirty="0"/>
              <a:t>Organização da </a:t>
            </a:r>
            <a:r>
              <a:rPr lang="pt-BR" sz="4400" b="1" dirty="0"/>
              <a:t>fala</a:t>
            </a:r>
            <a:endParaRPr lang="pt-BR" b="1" dirty="0"/>
          </a:p>
          <a:p>
            <a:pPr lvl="1">
              <a:lnSpc>
                <a:spcPct val="150000"/>
              </a:lnSpc>
            </a:pPr>
            <a:r>
              <a:rPr lang="pt-BR" sz="2800" dirty="0"/>
              <a:t>Todos devem participar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Não ensaie como um robô, mas tenha </a:t>
            </a:r>
            <a:r>
              <a:rPr lang="pt-BR" sz="2800" b="1" dirty="0"/>
              <a:t>funções definidas</a:t>
            </a:r>
            <a:endParaRPr lang="pt-BR" sz="2800" dirty="0"/>
          </a:p>
          <a:p>
            <a:pPr lvl="1">
              <a:lnSpc>
                <a:spcPct val="150000"/>
              </a:lnSpc>
            </a:pPr>
            <a:r>
              <a:rPr lang="pt-BR" sz="2800" dirty="0"/>
              <a:t>Ensaiem juntos e simulem perguntas</a:t>
            </a:r>
          </a:p>
          <a:p>
            <a:pPr lvl="1">
              <a:lnSpc>
                <a:spcPct val="150000"/>
              </a:lnSpc>
            </a:pPr>
            <a:r>
              <a:rPr lang="pt-BR" sz="2800" dirty="0"/>
              <a:t>Deixe claro: </a:t>
            </a:r>
            <a:r>
              <a:rPr lang="pt-BR" sz="2800" b="1" dirty="0"/>
              <a:t>quem fala o quê</a:t>
            </a: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0AD0537-D345-3C9B-3427-33609CE79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246742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C6D66-EC55-3DAD-DAEC-A68EE4FC9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5E1B84-0A0F-F6E9-5DD6-2B8102933BE9}"/>
              </a:ext>
            </a:extLst>
          </p:cNvPr>
          <p:cNvSpPr txBox="1">
            <a:spLocks/>
          </p:cNvSpPr>
          <p:nvPr/>
        </p:nvSpPr>
        <p:spPr>
          <a:xfrm>
            <a:off x="1192161" y="1002274"/>
            <a:ext cx="9348020" cy="8259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b="1" dirty="0"/>
              <a:t>Situação de Aprendizagem</a:t>
            </a: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759EED4-3445-4E83-A045-136555BD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F732F7-FCE0-C73B-AC65-44570535E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171" y="2014383"/>
            <a:ext cx="7620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858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AA0A8-2DEA-C76C-B87C-4E31FE85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4C0991-B9A5-E72B-0FA4-2B477E2A825E}"/>
              </a:ext>
            </a:extLst>
          </p:cNvPr>
          <p:cNvSpPr txBox="1">
            <a:spLocks/>
          </p:cNvSpPr>
          <p:nvPr/>
        </p:nvSpPr>
        <p:spPr>
          <a:xfrm>
            <a:off x="789038" y="816078"/>
            <a:ext cx="11216149" cy="673509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b="1" dirty="0"/>
              <a:t>Situação de Aprendizagem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Projeto exemplo: Fila Técnica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📍 Contexto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Em diversos ambientes industriais — como centros de serviços técnicos, áreas de suporte interno e atendimento a colaboradores — ainda é comum o uso de filas presenciais sem controle adequado. Isso gera perda de tempo, aglomeração e baixa eficiência no atendimento.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Com o avanço da digitalização nos ambientes corporativos, há uma demanda crescente por soluções simples e que organizem melhor o atendimento por ordem de chegada, de forma automatizada, sem necessidade de presença física contínua.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🎯 Objetivo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Planejar a apresentação de um projeto simulado que proponha a criação de um sistema de controle de filas com uso de senhas digitais. O projeto deve demonstrar a aplicação da solução em um contexto industrial, sendo útil em qualquer ambiente que demande organização de atendimentos presenciais — como suporte de TI, entrega de uniformes, laboratórios técnicos ou serviços administrativos.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📦 Entrega esperada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Cada grupo deverá elaborar uma apresentação completa do projeto fictício proposto, com base nos seguintes itens: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sz="1400" dirty="0"/>
              <a:t>Contexto do problema e público-alvo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sz="1400" dirty="0"/>
              <a:t>Descrição da solução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sz="1400" dirty="0"/>
              <a:t>Recursos necessários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sz="1400" dirty="0"/>
              <a:t>Tempo estimado de apresentação real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sz="1400" dirty="0"/>
              <a:t>Local e tipo de apresentação planejada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sz="1400" dirty="0"/>
              <a:t>Demonstração (esboço ou simulação do sistema)</a:t>
            </a: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</a:pPr>
            <a:r>
              <a:rPr lang="pt-BR" sz="1400" dirty="0"/>
              <a:t>Produção de uma gravação de até 5 minutos, simulando a apresentação final do projeto. 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O vídeo deve ser objetivo, organizado e incluir a participação de todos os integrantes do grupo, como se estivessem em uma apresentação real de TCC.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43ED844-5DF0-434F-47EE-955BFA65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2595727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200" y="1278194"/>
            <a:ext cx="4274574" cy="551098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323850" algn="l"/>
              </a:tabLst>
              <a:defRPr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1. Qualidade de software </a:t>
            </a:r>
          </a:p>
          <a:p>
            <a:r>
              <a:rPr lang="pt-BR" dirty="0"/>
              <a:t>    1.1. Definição </a:t>
            </a:r>
          </a:p>
          <a:p>
            <a:r>
              <a:rPr lang="pt-BR" dirty="0"/>
              <a:t>    1.2. Ferramentas </a:t>
            </a:r>
          </a:p>
          <a:p>
            <a:r>
              <a:rPr lang="pt-BR" dirty="0"/>
              <a:t>    1.3. Processos de trabalho </a:t>
            </a:r>
          </a:p>
          <a:p>
            <a:r>
              <a:rPr lang="pt-BR" dirty="0"/>
              <a:t>2. Metodologias de desenvolvimento </a:t>
            </a:r>
          </a:p>
          <a:p>
            <a:r>
              <a:rPr lang="pt-BR" dirty="0"/>
              <a:t>    2.1. Clássicas </a:t>
            </a:r>
          </a:p>
          <a:p>
            <a:r>
              <a:rPr lang="pt-BR" dirty="0"/>
              <a:t>           2.1.1. Definição </a:t>
            </a:r>
          </a:p>
          <a:p>
            <a:r>
              <a:rPr lang="pt-BR" dirty="0"/>
              <a:t>           2.1.2. Características </a:t>
            </a:r>
          </a:p>
          <a:p>
            <a:r>
              <a:rPr lang="pt-BR" dirty="0"/>
              <a:t>           2.1.3. Aplicabilidade </a:t>
            </a:r>
          </a:p>
          <a:p>
            <a:r>
              <a:rPr lang="pt-BR" dirty="0"/>
              <a:t>           2.1.4. Fases de desenvolvimento </a:t>
            </a:r>
          </a:p>
          <a:p>
            <a:r>
              <a:rPr lang="pt-BR" dirty="0"/>
              <a:t>    2.2. Ágeis </a:t>
            </a:r>
          </a:p>
          <a:p>
            <a:r>
              <a:rPr lang="pt-BR" dirty="0"/>
              <a:t>           2.2.1. Aplicabilidade </a:t>
            </a:r>
          </a:p>
          <a:p>
            <a:r>
              <a:rPr lang="pt-BR" dirty="0"/>
              <a:t>           2.2.2. Fases de desenvolvimento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 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1429D7D-BC8E-7580-7A2D-93E9FB54BC77}"/>
              </a:ext>
            </a:extLst>
          </p:cNvPr>
          <p:cNvSpPr txBox="1">
            <a:spLocks/>
          </p:cNvSpPr>
          <p:nvPr/>
        </p:nvSpPr>
        <p:spPr>
          <a:xfrm>
            <a:off x="4854575" y="1278194"/>
            <a:ext cx="4112240" cy="55798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Metodologia de gerenciamento de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3.1. Escopo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3.2. Revisão dos objetivos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3.3. Análise de riscos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3.4. Cronograma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3.5. Recursos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3.6. Custos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3.7. Documentação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3.8. Avaliação do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3.8.1. Análise do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3.8.2. Documentação de avaliação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4. Apresentação do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4.1. Definição dos recursos necessários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4.2. Definição da programação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4.2.1. Tempo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4.2.2. Local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4.2.3. Público (participantes)</a:t>
            </a:r>
            <a:r>
              <a:rPr lang="pt-BR" sz="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05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8600" algn="l">
              <a:spcBef>
                <a:spcPts val="100"/>
              </a:spcBef>
            </a:pPr>
            <a:endParaRPr lang="pt-BR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 descr="Blog da Casel Profissionalização: O que é Software?">
            <a:extLst>
              <a:ext uri="{FF2B5EF4-FFF2-40B4-BE49-F238E27FC236}">
                <a16:creationId xmlns:a16="http://schemas.microsoft.com/office/drawing/2014/main" id="{3CA021B2-C9BE-EA09-5FEE-3EBD88BD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172" y="2043419"/>
            <a:ext cx="2314807" cy="18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07BBBC-0B99-7936-5302-C50EC8F3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0441" y="3895265"/>
            <a:ext cx="2291121" cy="6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199" y="1060588"/>
            <a:ext cx="6545389" cy="510423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2385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4. Apresentação do projeto 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4.1. Definição dos recursos necessários 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4.2. Definição da programação 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4.2.1. Tempo 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4.2.2. Local 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4.2.3. Público (participantes)</a:t>
            </a:r>
            <a:r>
              <a:rPr lang="pt-BR" sz="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A13B3C-346B-F4DB-2E87-7BC79F7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12"/>
            <a:ext cx="10515600" cy="464165"/>
          </a:xfrm>
        </p:spPr>
        <p:txBody>
          <a:bodyPr/>
          <a:lstStyle/>
          <a:p>
            <a:r>
              <a:rPr lang="pt-BR" sz="2800" dirty="0"/>
              <a:t>Tópicos de hoje</a:t>
            </a:r>
          </a:p>
        </p:txBody>
      </p:sp>
      <p:pic>
        <p:nvPicPr>
          <p:cNvPr id="1028" name="Picture 4" descr="homem de negocios organizando projeto dados em apresentação ...">
            <a:extLst>
              <a:ext uri="{FF2B5EF4-FFF2-40B4-BE49-F238E27FC236}">
                <a16:creationId xmlns:a16="http://schemas.microsoft.com/office/drawing/2014/main" id="{FD4E156B-A7A7-5C06-7A58-106462A8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370" y="1425676"/>
            <a:ext cx="4364601" cy="454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E717-3D7F-777C-AE41-BD68523B8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6940F-6BCB-7DA7-AF81-D4B3A2DD5192}"/>
              </a:ext>
            </a:extLst>
          </p:cNvPr>
          <p:cNvSpPr txBox="1">
            <a:spLocks/>
          </p:cNvSpPr>
          <p:nvPr/>
        </p:nvSpPr>
        <p:spPr>
          <a:xfrm>
            <a:off x="1192161" y="1297858"/>
            <a:ext cx="9348020" cy="213114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23850" algn="l"/>
              </a:tabLst>
            </a:pPr>
            <a:endParaRPr lang="pt-BR" sz="36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FAABCBD-CB3D-6891-64D7-06200466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7B2BE6-7DBB-5299-7018-47E47C18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17" y="944824"/>
            <a:ext cx="8703966" cy="580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94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689F4-7DB6-BF65-80E5-8ED1407C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9756E3-B341-0CD1-3190-3A08C2FAD180}"/>
              </a:ext>
            </a:extLst>
          </p:cNvPr>
          <p:cNvSpPr txBox="1">
            <a:spLocks/>
          </p:cNvSpPr>
          <p:nvPr/>
        </p:nvSpPr>
        <p:spPr>
          <a:xfrm>
            <a:off x="1192161" y="1297857"/>
            <a:ext cx="9348020" cy="543724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sz="2400" b="1" dirty="0"/>
              <a:t>Introdução – Passo a passo para apresentar um projeto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Por que apresentar é importante?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Analise os recursos que vai precisar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Defina o tempo da apresentação, ou ajuste o conteúdo ao tempo disposto.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Escolha ou conheça o local da apresentação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Identifique e adeque ao público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pt-BR" b="1" dirty="0"/>
              <a:t>Organize e treine as falas</a:t>
            </a:r>
            <a:endParaRPr lang="pt-BR" dirty="0"/>
          </a:p>
          <a:p>
            <a:pPr algn="l">
              <a:lnSpc>
                <a:spcPct val="150000"/>
              </a:lnSpc>
              <a:buNone/>
            </a:pPr>
            <a:endParaRPr lang="pt-BR" sz="24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BB48812-E348-463D-8483-6D055AD3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276380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9879-5364-7753-26CA-56F498467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5A6FC2C-3C17-E84C-5DEC-DF4FF8E48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kern="120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Apresentação de Projetos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09A30C-3D4A-5B1C-210D-583C1B039F28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5592097" cy="435133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b="1" dirty="0"/>
              <a:t>Por que </a:t>
            </a:r>
            <a:r>
              <a:rPr lang="pt-BR" sz="4800" b="1" dirty="0"/>
              <a:t>planejar</a:t>
            </a:r>
            <a:r>
              <a:rPr lang="pt-BR" b="1" dirty="0"/>
              <a:t> a apresentação?</a:t>
            </a:r>
          </a:p>
          <a:p>
            <a:pPr marL="457200" lvl="1" indent="-457200">
              <a:spcBef>
                <a:spcPts val="1000"/>
              </a:spcBef>
            </a:pPr>
            <a:r>
              <a:rPr lang="pt-BR" sz="2800" dirty="0"/>
              <a:t>É o momento de mostrar o resultado do seu trabalho</a:t>
            </a:r>
          </a:p>
          <a:p>
            <a:pPr marL="457200" lvl="1" indent="-457200">
              <a:spcBef>
                <a:spcPts val="1000"/>
              </a:spcBef>
            </a:pPr>
            <a:r>
              <a:rPr lang="pt-BR" sz="2800" dirty="0"/>
              <a:t>Uma boa ideia mal apresentada parece ruim</a:t>
            </a:r>
          </a:p>
          <a:p>
            <a:pPr marL="457200" lvl="1" indent="-457200">
              <a:spcBef>
                <a:spcPts val="1000"/>
              </a:spcBef>
            </a:pPr>
            <a:r>
              <a:rPr lang="pt-BR" sz="2800" dirty="0"/>
              <a:t>Avaliadores não conhecem seu projeto: você precisa convencê-los</a:t>
            </a:r>
          </a:p>
          <a:p>
            <a:pPr marL="457200" lvl="1" indent="-457200">
              <a:spcBef>
                <a:spcPts val="1000"/>
              </a:spcBef>
            </a:pPr>
            <a:r>
              <a:rPr lang="pt-BR" sz="2800" dirty="0"/>
              <a:t>A apresentação também </a:t>
            </a:r>
            <a:r>
              <a:rPr lang="pt-BR" sz="2800" b="1" dirty="0"/>
              <a:t>é avaliada</a:t>
            </a:r>
            <a:endParaRPr lang="pt-BR" sz="2800" dirty="0"/>
          </a:p>
        </p:txBody>
      </p:sp>
      <p:pic>
        <p:nvPicPr>
          <p:cNvPr id="3074" name="Picture 2" descr="Planejamento Png Imagens – Download Grátis no Freepik">
            <a:extLst>
              <a:ext uri="{FF2B5EF4-FFF2-40B4-BE49-F238E27FC236}">
                <a16:creationId xmlns:a16="http://schemas.microsoft.com/office/drawing/2014/main" id="{DC28CB82-5458-D3C0-96EE-5E2B1B98A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23"/>
          <a:stretch/>
        </p:blipFill>
        <p:spPr bwMode="auto">
          <a:xfrm>
            <a:off x="6172200" y="1825625"/>
            <a:ext cx="5181600" cy="435133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70759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20BE6-CCE7-496B-A880-90ED1EB19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B8A724C-B143-F251-018B-9119523E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07" y="368710"/>
            <a:ext cx="8903980" cy="539750"/>
          </a:xfrm>
        </p:spPr>
        <p:txBody>
          <a:bodyPr anchor="b">
            <a:normAutofit fontScale="90000"/>
          </a:bodyPr>
          <a:lstStyle/>
          <a:p>
            <a:r>
              <a:rPr lang="pt-BR" kern="1200" dirty="0"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Apresentação de Projetos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65A4DF6-5DF0-523B-70C2-0D2F6DEBE2C3}"/>
              </a:ext>
            </a:extLst>
          </p:cNvPr>
          <p:cNvSpPr/>
          <p:nvPr/>
        </p:nvSpPr>
        <p:spPr>
          <a:xfrm>
            <a:off x="835741" y="988095"/>
            <a:ext cx="7917645" cy="653319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15" name="Retângulo 14" descr="Question mark">
            <a:extLst>
              <a:ext uri="{FF2B5EF4-FFF2-40B4-BE49-F238E27FC236}">
                <a16:creationId xmlns:a16="http://schemas.microsoft.com/office/drawing/2014/main" id="{B511D774-19EE-1670-A2FE-EFE57D5A0ADC}"/>
              </a:ext>
            </a:extLst>
          </p:cNvPr>
          <p:cNvSpPr/>
          <p:nvPr/>
        </p:nvSpPr>
        <p:spPr>
          <a:xfrm>
            <a:off x="1006398" y="1115031"/>
            <a:ext cx="349015" cy="35932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EFC1BE29-BE17-51D9-1827-1588CE6592BF}"/>
              </a:ext>
            </a:extLst>
          </p:cNvPr>
          <p:cNvSpPr/>
          <p:nvPr/>
        </p:nvSpPr>
        <p:spPr>
          <a:xfrm>
            <a:off x="1487340" y="988095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📊 Alguns dados interessantes:</a:t>
            </a:r>
            <a:endParaRPr lang="en-US" sz="2000" kern="1200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C1BCF87-54F4-0BEA-1082-7D9071BE5F6C}"/>
              </a:ext>
            </a:extLst>
          </p:cNvPr>
          <p:cNvSpPr/>
          <p:nvPr/>
        </p:nvSpPr>
        <p:spPr>
          <a:xfrm>
            <a:off x="835741" y="1693290"/>
            <a:ext cx="7917645" cy="6533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18" name="Retângulo 17" descr="Cronômetro">
            <a:extLst>
              <a:ext uri="{FF2B5EF4-FFF2-40B4-BE49-F238E27FC236}">
                <a16:creationId xmlns:a16="http://schemas.microsoft.com/office/drawing/2014/main" id="{BA108DC7-14A9-ECA8-EF29-621F6CB3FEAA}"/>
              </a:ext>
            </a:extLst>
          </p:cNvPr>
          <p:cNvSpPr/>
          <p:nvPr/>
        </p:nvSpPr>
        <p:spPr>
          <a:xfrm>
            <a:off x="1006398" y="1820226"/>
            <a:ext cx="349015" cy="359325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DB70CD0-49C4-82C4-730A-A1DB8C6ECBC8}"/>
              </a:ext>
            </a:extLst>
          </p:cNvPr>
          <p:cNvSpPr/>
          <p:nvPr/>
        </p:nvSpPr>
        <p:spPr>
          <a:xfrm>
            <a:off x="1487340" y="1693290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As pessoas decidem se vão prestar atenção em até 90 segundos.</a:t>
            </a:r>
            <a:endParaRPr lang="en-US" sz="2000" kern="1200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34620283-CE31-CACF-4E73-D60F38959BB4}"/>
              </a:ext>
            </a:extLst>
          </p:cNvPr>
          <p:cNvSpPr/>
          <p:nvPr/>
        </p:nvSpPr>
        <p:spPr>
          <a:xfrm>
            <a:off x="835741" y="2398485"/>
            <a:ext cx="7917645" cy="6533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21" name="Retângulo 20" descr="Palestrante">
            <a:extLst>
              <a:ext uri="{FF2B5EF4-FFF2-40B4-BE49-F238E27FC236}">
                <a16:creationId xmlns:a16="http://schemas.microsoft.com/office/drawing/2014/main" id="{E756D06D-1D62-B302-6DEB-0CEBF5AC6D8D}"/>
              </a:ext>
            </a:extLst>
          </p:cNvPr>
          <p:cNvSpPr/>
          <p:nvPr/>
        </p:nvSpPr>
        <p:spPr>
          <a:xfrm>
            <a:off x="1006398" y="2525421"/>
            <a:ext cx="349015" cy="359325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1A33E37F-F5B2-2F85-0F86-53493A339C70}"/>
              </a:ext>
            </a:extLst>
          </p:cNvPr>
          <p:cNvSpPr/>
          <p:nvPr/>
        </p:nvSpPr>
        <p:spPr>
          <a:xfrm>
            <a:off x="1487340" y="2398485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Nos primeiros 5 minutos, você já conquistou o público... ou perdeu.</a:t>
            </a:r>
            <a:endParaRPr lang="en-US" sz="2000" kern="1200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B31809F-AF80-E699-123F-A48CCD7B5319}"/>
              </a:ext>
            </a:extLst>
          </p:cNvPr>
          <p:cNvSpPr/>
          <p:nvPr/>
        </p:nvSpPr>
        <p:spPr>
          <a:xfrm>
            <a:off x="835741" y="3103680"/>
            <a:ext cx="7917645" cy="6533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24" name="Retângulo 23" descr="Board Room">
            <a:extLst>
              <a:ext uri="{FF2B5EF4-FFF2-40B4-BE49-F238E27FC236}">
                <a16:creationId xmlns:a16="http://schemas.microsoft.com/office/drawing/2014/main" id="{DAF58574-46B6-525A-DF6D-9168385EF5F2}"/>
              </a:ext>
            </a:extLst>
          </p:cNvPr>
          <p:cNvSpPr/>
          <p:nvPr/>
        </p:nvSpPr>
        <p:spPr>
          <a:xfrm>
            <a:off x="1006398" y="3230617"/>
            <a:ext cx="349015" cy="359325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4F05FBAE-4595-DFE3-B6BD-DDA141299147}"/>
              </a:ext>
            </a:extLst>
          </p:cNvPr>
          <p:cNvSpPr/>
          <p:nvPr/>
        </p:nvSpPr>
        <p:spPr>
          <a:xfrm>
            <a:off x="1487340" y="3103680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Apresentações com imagens, exemplos e linguagem clara têm 65% mais chance de serem lembradas.</a:t>
            </a:r>
            <a:endParaRPr lang="en-US" sz="2000" kern="1200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004DD6E-0A34-42A1-9931-237898B7F9FF}"/>
              </a:ext>
            </a:extLst>
          </p:cNvPr>
          <p:cNvSpPr/>
          <p:nvPr/>
        </p:nvSpPr>
        <p:spPr>
          <a:xfrm>
            <a:off x="835741" y="3808876"/>
            <a:ext cx="7917645" cy="6533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27" name="Retângulo 26" descr="Presentation with Checklist">
            <a:extLst>
              <a:ext uri="{FF2B5EF4-FFF2-40B4-BE49-F238E27FC236}">
                <a16:creationId xmlns:a16="http://schemas.microsoft.com/office/drawing/2014/main" id="{D11D68D9-1C84-41CE-E641-BC24EECA2DFA}"/>
              </a:ext>
            </a:extLst>
          </p:cNvPr>
          <p:cNvSpPr/>
          <p:nvPr/>
        </p:nvSpPr>
        <p:spPr>
          <a:xfrm>
            <a:off x="1006398" y="3935812"/>
            <a:ext cx="349015" cy="359325"/>
          </a:xfrm>
          <a:prstGeom prst="rect">
            <a:avLst/>
          </a:prstGeom>
          <a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D4C0D6D-646E-4946-BED2-70EE18966851}"/>
              </a:ext>
            </a:extLst>
          </p:cNvPr>
          <p:cNvSpPr/>
          <p:nvPr/>
        </p:nvSpPr>
        <p:spPr>
          <a:xfrm>
            <a:off x="1487340" y="3808876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Mais de 50% dos avaliadores consideram a clareza na apresentação mais importante do que o design do sistema.</a:t>
            </a:r>
            <a:endParaRPr lang="en-US" sz="2000" kern="1200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D1F9B91-CBBA-D864-D594-81094C71F15E}"/>
              </a:ext>
            </a:extLst>
          </p:cNvPr>
          <p:cNvSpPr/>
          <p:nvPr/>
        </p:nvSpPr>
        <p:spPr>
          <a:xfrm>
            <a:off x="835741" y="4514071"/>
            <a:ext cx="7917645" cy="653319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30" name="Retângulo 29" descr="Scales of Justice">
            <a:extLst>
              <a:ext uri="{FF2B5EF4-FFF2-40B4-BE49-F238E27FC236}">
                <a16:creationId xmlns:a16="http://schemas.microsoft.com/office/drawing/2014/main" id="{08665D37-FBFD-8470-80B4-874093A7EFF1}"/>
              </a:ext>
            </a:extLst>
          </p:cNvPr>
          <p:cNvSpPr/>
          <p:nvPr/>
        </p:nvSpPr>
        <p:spPr>
          <a:xfrm>
            <a:off x="1006398" y="4641007"/>
            <a:ext cx="349015" cy="359325"/>
          </a:xfrm>
          <a:prstGeom prst="rect">
            <a:avLst/>
          </a:prstGeom>
          <a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E27EF64E-89C4-115B-754E-2C44F66C5D78}"/>
              </a:ext>
            </a:extLst>
          </p:cNvPr>
          <p:cNvSpPr/>
          <p:nvPr/>
        </p:nvSpPr>
        <p:spPr>
          <a:xfrm>
            <a:off x="1487340" y="4514071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💬 Moral da história:</a:t>
            </a:r>
            <a:endParaRPr lang="en-US" sz="2000" kern="1200" dirty="0"/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0A190E72-C403-98F2-AE19-A0FE3E8126EB}"/>
              </a:ext>
            </a:extLst>
          </p:cNvPr>
          <p:cNvSpPr/>
          <p:nvPr/>
        </p:nvSpPr>
        <p:spPr>
          <a:xfrm>
            <a:off x="835741" y="5219266"/>
            <a:ext cx="7917645" cy="6533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33" name="Retângulo 32" descr="Sad Face with No Fill">
            <a:extLst>
              <a:ext uri="{FF2B5EF4-FFF2-40B4-BE49-F238E27FC236}">
                <a16:creationId xmlns:a16="http://schemas.microsoft.com/office/drawing/2014/main" id="{D9D0364E-136F-2DB5-E70E-378C9083052F}"/>
              </a:ext>
            </a:extLst>
          </p:cNvPr>
          <p:cNvSpPr/>
          <p:nvPr/>
        </p:nvSpPr>
        <p:spPr>
          <a:xfrm>
            <a:off x="1006398" y="5346202"/>
            <a:ext cx="349015" cy="359325"/>
          </a:xfrm>
          <a:prstGeom prst="rect">
            <a:avLst/>
          </a:prstGeom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7CFDB5B0-35C5-E6CE-489E-2BA489EFF2F2}"/>
              </a:ext>
            </a:extLst>
          </p:cNvPr>
          <p:cNvSpPr/>
          <p:nvPr/>
        </p:nvSpPr>
        <p:spPr>
          <a:xfrm>
            <a:off x="1487340" y="5219266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Uma boa ideia mal apresentada parece ruim.</a:t>
            </a:r>
            <a:endParaRPr lang="en-US" sz="2000" kern="1200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A51845F-FA1C-DA4E-A71A-61232580E23E}"/>
              </a:ext>
            </a:extLst>
          </p:cNvPr>
          <p:cNvSpPr/>
          <p:nvPr/>
        </p:nvSpPr>
        <p:spPr>
          <a:xfrm>
            <a:off x="835741" y="5924461"/>
            <a:ext cx="7917645" cy="653319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36" name="Retângulo 35" descr="Aspas">
            <a:extLst>
              <a:ext uri="{FF2B5EF4-FFF2-40B4-BE49-F238E27FC236}">
                <a16:creationId xmlns:a16="http://schemas.microsoft.com/office/drawing/2014/main" id="{6BDFDFE9-6DDB-91C4-E19F-4EFB937FC0FD}"/>
              </a:ext>
            </a:extLst>
          </p:cNvPr>
          <p:cNvSpPr/>
          <p:nvPr/>
        </p:nvSpPr>
        <p:spPr>
          <a:xfrm>
            <a:off x="1006398" y="6051397"/>
            <a:ext cx="349015" cy="35932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DF00129B-068C-739E-43A1-2AAE55D8DF16}"/>
              </a:ext>
            </a:extLst>
          </p:cNvPr>
          <p:cNvSpPr/>
          <p:nvPr/>
        </p:nvSpPr>
        <p:spPr>
          <a:xfrm>
            <a:off x="1487340" y="5924461"/>
            <a:ext cx="7184711" cy="653319"/>
          </a:xfrm>
          <a:custGeom>
            <a:avLst/>
            <a:gdLst>
              <a:gd name="connsiteX0" fmla="*/ 0 w 6387426"/>
              <a:gd name="connsiteY0" fmla="*/ 0 h 564156"/>
              <a:gd name="connsiteX1" fmla="*/ 6387426 w 6387426"/>
              <a:gd name="connsiteY1" fmla="*/ 0 h 564156"/>
              <a:gd name="connsiteX2" fmla="*/ 6387426 w 6387426"/>
              <a:gd name="connsiteY2" fmla="*/ 564156 h 564156"/>
              <a:gd name="connsiteX3" fmla="*/ 0 w 6387426"/>
              <a:gd name="connsiteY3" fmla="*/ 564156 h 564156"/>
              <a:gd name="connsiteX4" fmla="*/ 0 w 6387426"/>
              <a:gd name="connsiteY4" fmla="*/ 0 h 5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87426" h="564156">
                <a:moveTo>
                  <a:pt x="0" y="0"/>
                </a:moveTo>
                <a:lnTo>
                  <a:pt x="6387426" y="0"/>
                </a:lnTo>
                <a:lnTo>
                  <a:pt x="6387426" y="564156"/>
                </a:lnTo>
                <a:lnTo>
                  <a:pt x="0" y="56415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707" tIns="59707" rIns="59707" bIns="59707" numCol="1" spcCol="1270" anchor="ctr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000" kern="1200" dirty="0"/>
              <a:t>Um projeto simples, bem apresentado, impressiona.</a:t>
            </a:r>
            <a:endParaRPr lang="en-US" sz="2000" kern="1200" dirty="0"/>
          </a:p>
        </p:txBody>
      </p:sp>
      <p:pic>
        <p:nvPicPr>
          <p:cNvPr id="11" name="Imagem 10" descr="Uma imagem contendo comida, computador&#10;&#10;O conteúdo gerado por IA pode estar incorreto.">
            <a:extLst>
              <a:ext uri="{FF2B5EF4-FFF2-40B4-BE49-F238E27FC236}">
                <a16:creationId xmlns:a16="http://schemas.microsoft.com/office/drawing/2014/main" id="{BDEB6DD5-A1A6-CE55-B7C6-99E80124B60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914" y="2179551"/>
            <a:ext cx="4262872" cy="2561695"/>
          </a:xfrm>
          <a:prstGeom prst="rect">
            <a:avLst/>
          </a:prstGeom>
        </p:spPr>
      </p:pic>
      <p:sp>
        <p:nvSpPr>
          <p:cNvPr id="38" name="Retângulo 37" descr="Aspas">
            <a:extLst>
              <a:ext uri="{FF2B5EF4-FFF2-40B4-BE49-F238E27FC236}">
                <a16:creationId xmlns:a16="http://schemas.microsoft.com/office/drawing/2014/main" id="{6464F6CF-0E43-309F-6A58-09B789132E0A}"/>
              </a:ext>
            </a:extLst>
          </p:cNvPr>
          <p:cNvSpPr/>
          <p:nvPr/>
        </p:nvSpPr>
        <p:spPr>
          <a:xfrm>
            <a:off x="987033" y="6071457"/>
            <a:ext cx="349015" cy="359325"/>
          </a:xfrm>
          <a:prstGeom prst="rect">
            <a:avLst/>
          </a:prstGeom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197160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 animBg="1"/>
      <p:bldP spid="22" grpId="0"/>
      <p:bldP spid="23" grpId="0" animBg="1"/>
      <p:bldP spid="25" grpId="0"/>
      <p:bldP spid="26" grpId="0" animBg="1"/>
      <p:bldP spid="28" grpId="0"/>
      <p:bldP spid="29" grpId="0" animBg="1"/>
      <p:bldP spid="31" grpId="0"/>
      <p:bldP spid="32" grpId="0" animBg="1"/>
      <p:bldP spid="34" grpId="0"/>
      <p:bldP spid="35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8BFA6-511C-8CC1-B93A-CA8B7E5A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1E88B0-6F0C-6BAA-F6B5-E5683D59F239}"/>
              </a:ext>
            </a:extLst>
          </p:cNvPr>
          <p:cNvSpPr txBox="1">
            <a:spLocks/>
          </p:cNvSpPr>
          <p:nvPr/>
        </p:nvSpPr>
        <p:spPr>
          <a:xfrm>
            <a:off x="1192161" y="1297857"/>
            <a:ext cx="9348020" cy="462116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sz="4400" b="1" dirty="0"/>
              <a:t>Recursos</a:t>
            </a:r>
            <a:r>
              <a:rPr lang="pt-BR" b="1" dirty="0"/>
              <a:t> necessários</a:t>
            </a:r>
          </a:p>
          <a:p>
            <a:pPr algn="l">
              <a:lnSpc>
                <a:spcPct val="150000"/>
              </a:lnSpc>
              <a:buNone/>
            </a:pPr>
            <a:r>
              <a:rPr lang="pt-BR" b="1" dirty="0"/>
              <a:t>O que você vai precisar para apresentar?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Equipamentos (notebook, projetor, carregador...)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Materiais físicos (banner, crachá, encadernação...)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Sistema ou protótipo funcional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Internet, extensão elétrica, adaptador...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Itens extras (uniforme? música? material de apoio?)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278EBE2-A6A5-67A8-F901-D530A5B9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</p:spTree>
    <p:extLst>
      <p:ext uri="{BB962C8B-B14F-4D97-AF65-F5344CB8AC3E}">
        <p14:creationId xmlns:p14="http://schemas.microsoft.com/office/powerpoint/2010/main" val="2394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72A40-A487-9387-9390-208CC64F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2A8F11-38C3-AE02-5963-547E2D727F3B}"/>
              </a:ext>
            </a:extLst>
          </p:cNvPr>
          <p:cNvSpPr txBox="1">
            <a:spLocks/>
          </p:cNvSpPr>
          <p:nvPr/>
        </p:nvSpPr>
        <p:spPr>
          <a:xfrm>
            <a:off x="1192161" y="1297857"/>
            <a:ext cx="9348020" cy="462116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pt-BR" b="1" dirty="0"/>
              <a:t>Recursos necessários</a:t>
            </a:r>
          </a:p>
          <a:p>
            <a:pPr algn="l">
              <a:lnSpc>
                <a:spcPct val="150000"/>
              </a:lnSpc>
              <a:buNone/>
            </a:pPr>
            <a:r>
              <a:rPr lang="pt-BR" b="1" dirty="0"/>
              <a:t>Dicas</a:t>
            </a:r>
          </a:p>
          <a:p>
            <a:pPr lvl="1">
              <a:lnSpc>
                <a:spcPct val="150000"/>
              </a:lnSpc>
            </a:pPr>
            <a:r>
              <a:rPr lang="pt-BR" sz="2800" b="1" dirty="0"/>
              <a:t>Teste tudo com antecedência</a:t>
            </a:r>
            <a:endParaRPr lang="pt-BR" sz="2800" dirty="0"/>
          </a:p>
          <a:p>
            <a:pPr lvl="1">
              <a:lnSpc>
                <a:spcPct val="150000"/>
              </a:lnSpc>
            </a:pPr>
            <a:r>
              <a:rPr lang="pt-BR" sz="2800" dirty="0"/>
              <a:t>Leve </a:t>
            </a:r>
            <a:r>
              <a:rPr lang="pt-BR" sz="2800" b="1" dirty="0"/>
              <a:t>extensão, adaptador e plano B</a:t>
            </a:r>
            <a:endParaRPr lang="pt-BR" sz="2800" dirty="0"/>
          </a:p>
          <a:p>
            <a:pPr lvl="1">
              <a:lnSpc>
                <a:spcPct val="150000"/>
              </a:lnSpc>
            </a:pPr>
            <a:r>
              <a:rPr lang="pt-BR" sz="2800" dirty="0"/>
              <a:t>Organize os arquivos em uma </a:t>
            </a:r>
            <a:r>
              <a:rPr lang="pt-BR" sz="2800" b="1" dirty="0"/>
              <a:t>pasta única</a:t>
            </a:r>
            <a:endParaRPr lang="pt-BR" sz="2800" dirty="0"/>
          </a:p>
          <a:p>
            <a:pPr lvl="1">
              <a:lnSpc>
                <a:spcPct val="150000"/>
              </a:lnSpc>
            </a:pPr>
            <a:r>
              <a:rPr lang="pt-BR" sz="2800" dirty="0"/>
              <a:t>Se for em outro local, chegue antes para montar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91A5C9C-9519-1A11-405D-416CD82F6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87" y="351912"/>
            <a:ext cx="10515600" cy="464165"/>
          </a:xfrm>
        </p:spPr>
        <p:txBody>
          <a:bodyPr/>
          <a:lstStyle/>
          <a:p>
            <a:r>
              <a:rPr lang="pt-BR" sz="2800" dirty="0"/>
              <a:t>Apresentação de Projetos</a:t>
            </a:r>
          </a:p>
        </p:txBody>
      </p:sp>
      <p:pic>
        <p:nvPicPr>
          <p:cNvPr id="9218" name="Picture 2" descr="Dicas para o Enem no Universia – Colégio Bandeirantes">
            <a:extLst>
              <a:ext uri="{FF2B5EF4-FFF2-40B4-BE49-F238E27FC236}">
                <a16:creationId xmlns:a16="http://schemas.microsoft.com/office/drawing/2014/main" id="{3547FADA-E6A2-858F-62DF-C45B1D274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861" y="332247"/>
            <a:ext cx="5108140" cy="292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385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AECA2C957FACD4BB009625F652144CC" ma:contentTypeVersion="11" ma:contentTypeDescription="Crie um novo documento." ma:contentTypeScope="" ma:versionID="b1140d4eae916f4108a70eba93230efd">
  <xsd:schema xmlns:xsd="http://www.w3.org/2001/XMLSchema" xmlns:xs="http://www.w3.org/2001/XMLSchema" xmlns:p="http://schemas.microsoft.com/office/2006/metadata/properties" xmlns:ns2="fd8aa6f0-ef0f-481d-a41a-cdf4f85bc7b7" xmlns:ns3="21da9247-78d8-4e93-95a0-1bee9f738b5c" targetNamespace="http://schemas.microsoft.com/office/2006/metadata/properties" ma:root="true" ma:fieldsID="aebc892b604648470321fd4fef296653" ns2:_="" ns3:_="">
    <xsd:import namespace="fd8aa6f0-ef0f-481d-a41a-cdf4f85bc7b7"/>
    <xsd:import namespace="21da9247-78d8-4e93-95a0-1bee9f738b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8aa6f0-ef0f-481d-a41a-cdf4f85bc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0b24568-bc51-4d24-b182-68fd093a1f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a9247-78d8-4e93-95a0-1bee9f738b5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f38ecb1-ec43-4093-8f65-a8724676780f}" ma:internalName="TaxCatchAll" ma:showField="CatchAllData" ma:web="21da9247-78d8-4e93-95a0-1bee9f738b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da9247-78d8-4e93-95a0-1bee9f738b5c" xsi:nil="true"/>
    <lcf76f155ced4ddcb4097134ff3c332f xmlns="fd8aa6f0-ef0f-481d-a41a-cdf4f85bc7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CD0B4E-E43D-48D4-86A2-CBB37D596C5A}"/>
</file>

<file path=customXml/itemProps2.xml><?xml version="1.0" encoding="utf-8"?>
<ds:datastoreItem xmlns:ds="http://schemas.openxmlformats.org/officeDocument/2006/customXml" ds:itemID="{DC3CB186-AF11-41DE-9E1E-3B382037284A}"/>
</file>

<file path=customXml/itemProps3.xml><?xml version="1.0" encoding="utf-8"?>
<ds:datastoreItem xmlns:ds="http://schemas.openxmlformats.org/officeDocument/2006/customXml" ds:itemID="{7AFC54AB-D91F-47E9-A9D0-CE07A54BF909}"/>
</file>

<file path=docProps/app.xml><?xml version="1.0" encoding="utf-8"?>
<Properties xmlns="http://schemas.openxmlformats.org/officeDocument/2006/extended-properties" xmlns:vt="http://schemas.openxmlformats.org/officeDocument/2006/docPropsVTypes">
  <TotalTime>3256</TotalTime>
  <Words>1199</Words>
  <Application>Microsoft Office PowerPoint</Application>
  <PresentationFormat>Widescreen</PresentationFormat>
  <Paragraphs>197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Aharoni</vt:lpstr>
      <vt:lpstr>Arial</vt:lpstr>
      <vt:lpstr>Baguet Script</vt:lpstr>
      <vt:lpstr>Calibri</vt:lpstr>
      <vt:lpstr>Calibri Light</vt:lpstr>
      <vt:lpstr>Tema do Office</vt:lpstr>
      <vt:lpstr>Apresentação do PowerPoint</vt:lpstr>
      <vt:lpstr>Tópicos</vt:lpstr>
      <vt:lpstr>Tópicos de hoje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  <vt:lpstr>Apresentação de Projetos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64</cp:revision>
  <dcterms:created xsi:type="dcterms:W3CDTF">2023-07-19T21:24:48Z</dcterms:created>
  <dcterms:modified xsi:type="dcterms:W3CDTF">2025-05-22T11:46:48Z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0x0101002AECA2C957FACD4BB009625F652144CC</vt:lpwstr>
  </property>
</Properties>
</file>