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0" r:id="rId3"/>
    <p:sldId id="366" r:id="rId4"/>
    <p:sldId id="264" r:id="rId5"/>
    <p:sldId id="313" r:id="rId6"/>
    <p:sldId id="367" r:id="rId7"/>
    <p:sldId id="401" r:id="rId8"/>
    <p:sldId id="402" r:id="rId9"/>
    <p:sldId id="397" r:id="rId10"/>
    <p:sldId id="399" r:id="rId11"/>
    <p:sldId id="398" r:id="rId12"/>
    <p:sldId id="396" r:id="rId13"/>
    <p:sldId id="395" r:id="rId14"/>
    <p:sldId id="400" r:id="rId15"/>
    <p:sldId id="368" r:id="rId16"/>
    <p:sldId id="369" r:id="rId17"/>
    <p:sldId id="370" r:id="rId18"/>
    <p:sldId id="403" r:id="rId19"/>
    <p:sldId id="371" r:id="rId20"/>
    <p:sldId id="372" r:id="rId21"/>
    <p:sldId id="408" r:id="rId22"/>
    <p:sldId id="404" r:id="rId23"/>
    <p:sldId id="409" r:id="rId24"/>
    <p:sldId id="416" r:id="rId25"/>
    <p:sldId id="410" r:id="rId26"/>
    <p:sldId id="411" r:id="rId27"/>
    <p:sldId id="413" r:id="rId28"/>
    <p:sldId id="414" r:id="rId29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7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EC7303-7E43-6DE0-557B-C3EDB346F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A99639-9FF0-05FC-8B41-2925E8887D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401A9-6E05-47A9-B265-E4923B56BA5C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7CB834-166C-526E-BF57-D25657E4C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2FA530-0F67-53DE-D44A-0EDF3C0DE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85DA-FB76-48D2-8AA4-F0DA3BD3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6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BBC6-8A01-4D5D-9546-2BB8A3AF49A3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9941-0429-46A3-A175-7ABBA64DD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9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9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04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39F12A9-4EE2-A46B-119F-F8C8EE120657}"/>
              </a:ext>
            </a:extLst>
          </p:cNvPr>
          <p:cNvSpPr txBox="1">
            <a:spLocks/>
          </p:cNvSpPr>
          <p:nvPr userDrawn="1"/>
        </p:nvSpPr>
        <p:spPr>
          <a:xfrm>
            <a:off x="838200" y="361148"/>
            <a:ext cx="10515600" cy="464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pt-BR" sz="2800" dirty="0"/>
              <a:t>Tópicos de hoje</a:t>
            </a:r>
          </a:p>
        </p:txBody>
      </p:sp>
    </p:spTree>
    <p:extLst>
      <p:ext uri="{BB962C8B-B14F-4D97-AF65-F5344CB8AC3E}">
        <p14:creationId xmlns:p14="http://schemas.microsoft.com/office/powerpoint/2010/main" val="55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1C2B-6A63-D233-4D44-B520D712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F26917-5348-AEE9-9009-E8BA14CB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342D7-D4E1-DAAD-AFD5-F49DAEE4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29A5C-55B6-635D-8CA0-0C99BF7F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FE195-C3A2-D23E-D17E-44EF674B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F7995E-CDFD-B526-94B7-07AD90FB6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BC9A2-87BD-CDFA-38C5-7CDF5FE7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CEC56-3FAE-E873-D07E-F427A6E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119DC-3975-1A32-B3D7-FDE74C2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E2336-76FF-504E-2BEA-A1583158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2644-CAAC-8670-630B-9934FE3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E0F72-096C-839B-9BBA-DB4C9DD6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53788-2465-8D45-4B23-D85DF7BA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34583-1884-1CE1-1B71-5E15D73E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ACAAC-F38E-69CA-0332-8D7FD133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F3867-9A69-38E2-1C77-D726B7AA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F2644-6C63-6E9C-8113-A2FD2A50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43F4E-8C8F-3803-DB33-E74D9F8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E229D-ACD5-EF69-C0E1-2AEAD87A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40CF3-E861-BE0E-2ADD-CE72FAF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19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13B9-BAF0-FA24-1E01-24B295DD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A952B-3C7D-BEE8-6586-D600B36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EC02D5-159F-4E03-3D78-AC91DA3F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29FDED-8764-CDBB-1208-B28F2441C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2E4E86-4486-8EFD-CBD0-28A7A610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50B679-5F61-B93F-23D0-91EA05DF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956DED-B233-DA21-D94D-EF18669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EE9A12-5370-0A77-ECE3-FA7F6512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47F94-42FD-183E-8B3D-44266F9F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59603E-C37C-E7E5-746C-7C6A3A59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DF6B9-FEC5-90FD-5E37-DDBFE17F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51F8-92C5-BD87-3ACC-5284315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101AF2-9693-1087-8009-070DBF61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340527-F428-3B54-EE86-11F4651E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3CBE16-C378-3EE8-E595-E7DF5721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F4F5-0406-A60C-D339-727C8012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629B2-D800-EFF0-F752-1804FEBA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667030-AF3C-C5CC-4EEB-44084C38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9812-BE9D-26D3-EF8E-F9EAEF05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B1CD2-829B-98F1-A9D9-4D9FDF8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7370C-8B56-C8CC-8BD3-DC389AD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2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8617-1B1C-D52D-6236-EB4487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1F9435-ED9E-C8D2-2114-CBEF723E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BA23C-86E3-EF80-17F5-0EFFCEB6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167FF-D95E-07BA-B55C-5FF81E2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44F51-EE72-06A1-70D4-06E16E37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15C59-DBAF-350A-70C4-9317562D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978F955-4510-0ECB-ED83-2F12F5BBA8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-492114" y="492116"/>
            <a:ext cx="1325563" cy="34133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AAAD03A-1B81-A2E3-D8F9-865946E9E727}"/>
              </a:ext>
            </a:extLst>
          </p:cNvPr>
          <p:cNvSpPr/>
          <p:nvPr userDrawn="1"/>
        </p:nvSpPr>
        <p:spPr>
          <a:xfrm rot="16200000">
            <a:off x="-2595551" y="3921115"/>
            <a:ext cx="5532436" cy="341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/>
              <a:t>Banco de Dados (BCD)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CF7FDB-B115-F52F-3978-7A28A252DF74}"/>
              </a:ext>
            </a:extLst>
          </p:cNvPr>
          <p:cNvSpPr txBox="1">
            <a:spLocks/>
          </p:cNvSpPr>
          <p:nvPr userDrawn="1"/>
        </p:nvSpPr>
        <p:spPr>
          <a:xfrm>
            <a:off x="817583" y="3035299"/>
            <a:ext cx="11850665" cy="3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BB11BD-7568-10E1-010E-7A3E548497E8}"/>
              </a:ext>
            </a:extLst>
          </p:cNvPr>
          <p:cNvSpPr/>
          <p:nvPr userDrawn="1"/>
        </p:nvSpPr>
        <p:spPr>
          <a:xfrm>
            <a:off x="341334" y="0"/>
            <a:ext cx="11850665" cy="3413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dirty="0">
                <a:solidFill>
                  <a:schemeClr val="bg1"/>
                </a:solidFill>
              </a:rPr>
              <a:t>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16361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BC4EC-30A0-9AA5-AED6-340A8FB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140543"/>
            <a:ext cx="10515600" cy="5466734"/>
          </a:xfrm>
        </p:spPr>
        <p:txBody>
          <a:bodyPr/>
          <a:lstStyle/>
          <a:p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Desenvolvimento</a:t>
            </a:r>
            <a:r>
              <a:rPr lang="pt-BR" sz="8000" dirty="0">
                <a:solidFill>
                  <a:srgbClr val="0070C0"/>
                </a:solidFill>
                <a:latin typeface="Baguet Script" panose="020F0502020204030204" pitchFamily="2" charset="0"/>
              </a:rPr>
              <a:t> </a:t>
            </a:r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 Sistemas</a:t>
            </a: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Unidade curricular:</a:t>
            </a:r>
          </a:p>
          <a:p>
            <a:pPr algn="l"/>
            <a:endParaRPr lang="pt-BR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Banco de Dados</a:t>
            </a: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 - BCD -</a:t>
            </a:r>
          </a:p>
        </p:txBody>
      </p:sp>
    </p:spTree>
    <p:extLst>
      <p:ext uri="{BB962C8B-B14F-4D97-AF65-F5344CB8AC3E}">
        <p14:creationId xmlns:p14="http://schemas.microsoft.com/office/powerpoint/2010/main" val="42042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D5190-7727-7F5A-D49F-CB87F50E3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B34552AB-F5C4-3951-ECDD-306482CBCB11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B26078-37FA-CA7E-2075-DAF0B2F03CDE}"/>
              </a:ext>
            </a:extLst>
          </p:cNvPr>
          <p:cNvSpPr txBox="1">
            <a:spLocks/>
          </p:cNvSpPr>
          <p:nvPr/>
        </p:nvSpPr>
        <p:spPr>
          <a:xfrm>
            <a:off x="838200" y="1484671"/>
            <a:ext cx="10685206" cy="5008205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 que é o dado?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O </a:t>
            </a:r>
            <a:r>
              <a:rPr lang="pt-BR" b="1" dirty="0"/>
              <a:t>dado</a:t>
            </a:r>
            <a:r>
              <a:rPr lang="pt-BR" dirty="0"/>
              <a:t> é a base de tudo em uma empresa. </a:t>
            </a:r>
            <a:endParaRPr lang="pt-BR" sz="2000" dirty="0"/>
          </a:p>
          <a:p>
            <a:pPr algn="l"/>
            <a:endParaRPr lang="pt-BR" sz="2000" dirty="0"/>
          </a:p>
          <a:p>
            <a:pPr algn="l"/>
            <a:r>
              <a:rPr lang="pt-BR" dirty="0"/>
              <a:t>Sem os dados, uma empresa não teria como entender seus processos, clientes ou mercado. </a:t>
            </a:r>
            <a:endParaRPr lang="pt-BR" sz="2000" dirty="0"/>
          </a:p>
          <a:p>
            <a:pPr algn="l"/>
            <a:endParaRPr lang="pt-BR" sz="2000" dirty="0"/>
          </a:p>
          <a:p>
            <a:pPr algn="l"/>
            <a:r>
              <a:rPr lang="pt-BR" dirty="0"/>
              <a:t>Eles são como peças de um quebra-cabeça que, quando organizadas, criam um panorama claro e completo para orientar ações e estratégias.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74DF9DC-0158-2D6D-805A-A883CD32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DADO 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2D9A7EE6-E29D-8C1B-38F1-9511BA40BB0E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447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F6EF7-C4C3-B779-410C-448A3F81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D6E057F6-1E97-88A5-0A62-ACF19075B46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5C1A86-9D06-1A1D-CFDA-C64296D47793}"/>
              </a:ext>
            </a:extLst>
          </p:cNvPr>
          <p:cNvSpPr txBox="1">
            <a:spLocks/>
          </p:cNvSpPr>
          <p:nvPr/>
        </p:nvSpPr>
        <p:spPr>
          <a:xfrm>
            <a:off x="838200" y="1150375"/>
            <a:ext cx="10685206" cy="534250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50E780-C5BF-2E3F-ACA4-049CE4CF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Fluxo de Transformação do DADO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88E0497E-8FCD-1C68-9239-905A1CE8E3FC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7826274-9C5A-19E3-E686-4C1C67B2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64" y="825909"/>
            <a:ext cx="8497648" cy="59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47FF3-E3C9-9EE9-DE3F-2AEEE69BD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5CE9EA3-D00C-5A06-82B2-055D7573A124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D75578-2651-2E70-208E-83A2E92A474F}"/>
              </a:ext>
            </a:extLst>
          </p:cNvPr>
          <p:cNvSpPr txBox="1">
            <a:spLocks/>
          </p:cNvSpPr>
          <p:nvPr/>
        </p:nvSpPr>
        <p:spPr>
          <a:xfrm>
            <a:off x="838200" y="1523999"/>
            <a:ext cx="10685206" cy="4968877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Dado</a:t>
            </a:r>
            <a:r>
              <a:rPr lang="pt-BR" dirty="0"/>
              <a:t> é qualquer elemento básico, bruto e não interpretado, que por si só não transmite significado. 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São registros isolados, como números, palavras, ou símbolos, que precisam ser processados para se tornarem úteis.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O dado é o ponto de partida para gerar </a:t>
            </a:r>
            <a:r>
              <a:rPr lang="pt-BR" b="1" dirty="0"/>
              <a:t>informações</a:t>
            </a:r>
            <a:r>
              <a:rPr lang="pt-BR" dirty="0"/>
              <a:t>, que, quando analisadas, se transformam em </a:t>
            </a:r>
            <a:r>
              <a:rPr lang="pt-BR" b="1" dirty="0"/>
              <a:t>conhecimento</a:t>
            </a:r>
            <a:r>
              <a:rPr lang="pt-BR" dirty="0"/>
              <a:t> e permitem decisões estratégicas com base na </a:t>
            </a:r>
            <a:r>
              <a:rPr lang="pt-BR" b="1" dirty="0"/>
              <a:t>sabedoria</a:t>
            </a:r>
            <a:r>
              <a:rPr lang="pt-BR" dirty="0"/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84A7FC1-1547-668F-09D9-732F86E9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O que é um dado?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1A9E744E-7DBF-4E4B-1AA8-29D3A59F5BEC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8714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7953B-DFCF-7582-575D-23C7F79AD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2BA154BD-EFCC-2C93-7B68-85DA53B3A5EF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3ACA20-09DB-F2AD-39B7-FB9C44128ADF}"/>
              </a:ext>
            </a:extLst>
          </p:cNvPr>
          <p:cNvSpPr txBox="1">
            <a:spLocks/>
          </p:cNvSpPr>
          <p:nvPr/>
        </p:nvSpPr>
        <p:spPr>
          <a:xfrm>
            <a:off x="838199" y="1101213"/>
            <a:ext cx="10685207" cy="5653547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Informação:</a:t>
            </a:r>
            <a:r>
              <a:rPr lang="pt-BR" dirty="0"/>
              <a:t> É o dado organizado e interpretado em um contexto, ganhando significado. Responde a perguntas como:</a:t>
            </a:r>
          </a:p>
          <a:p>
            <a:pPr algn="l"/>
            <a:r>
              <a:rPr lang="pt-BR" dirty="0"/>
              <a:t>	 "o quê?", "quem?", "onde?" ou "quando?"</a:t>
            </a:r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b="1" dirty="0"/>
              <a:t>Conhecimento:</a:t>
            </a:r>
            <a:r>
              <a:rPr lang="pt-BR" dirty="0"/>
              <a:t> É o uso da informação com base na experiência, habilidades ou análise, permitindo compreender e tomar decisões. Responde ao:</a:t>
            </a:r>
          </a:p>
          <a:p>
            <a:pPr algn="l"/>
            <a:r>
              <a:rPr lang="pt-BR" dirty="0"/>
              <a:t>	 "como?"</a:t>
            </a:r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b="1" dirty="0"/>
              <a:t>Sabedoria:</a:t>
            </a:r>
            <a:r>
              <a:rPr lang="pt-BR" dirty="0"/>
              <a:t> É a aplicação prática e ética do conhecimento, considerando experiências, valores e julgamentos. Busca a melhor solução em um contexto mais amplo e responde ao: </a:t>
            </a:r>
          </a:p>
          <a:p>
            <a:pPr algn="l"/>
            <a:r>
              <a:rPr lang="pt-BR" dirty="0"/>
              <a:t>	“por quê?”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8F111F4-B0B2-D18E-D0AE-89A12AFC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Informação e Conhecimento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26E2588F-6135-21E6-11EB-84562AE2DEB3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209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2F19-AE1D-BFDC-33B1-3396751E6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24760E2C-6EAC-C57B-DCD6-2CE94B9542C7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B0357B-BEF3-F72E-AB12-F38FFD788C4D}"/>
              </a:ext>
            </a:extLst>
          </p:cNvPr>
          <p:cNvSpPr txBox="1">
            <a:spLocks/>
          </p:cNvSpPr>
          <p:nvPr/>
        </p:nvSpPr>
        <p:spPr>
          <a:xfrm>
            <a:off x="914400" y="5486399"/>
            <a:ext cx="11100618" cy="1006477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Esse ciclo reflete a evolução da compreensão: </a:t>
            </a:r>
          </a:p>
          <a:p>
            <a:pPr algn="l"/>
            <a:r>
              <a:rPr lang="pt-BR" dirty="0"/>
              <a:t>dados se transformam em informação, que gera conhecimento e, finalmente, sabedoria.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7A8207-EDFF-A041-9ED1-54AE4B53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Fluxo de Transformação do DADO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F5256682-B8A5-D341-82AA-65A75215F8AA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8DCF64A4-2102-FAB6-4EC7-91C0D8B3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31" y="825909"/>
            <a:ext cx="6281693" cy="43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200" y="1219201"/>
            <a:ext cx="7322574" cy="553556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Quando curtimos uma foto no Instagram, essa curtida é um dado. 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Com esse dado, o Instagram tem uma informação valiosa sobre você, e pode chegar à conclusão de que você gosta de animais (mais especificamente, cachorros). 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 com essa conclusão, a ação do Instagram será a de mostrar mais e mais conteúdo semelhante para que você possa passar mais tempo na rede social.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Os dados estão em todo lugar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5859EE-7149-2E4C-FA02-B91C6F1F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27" y="651382"/>
            <a:ext cx="3159395" cy="610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219201"/>
            <a:ext cx="10409903" cy="553556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De forma geral, todas as empresas possuem um grande volume de informações/dados que precisam ser organizados e armazenados.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Qualquer empresa precisa manipular diariamente centenas, milhares ou até milhões de dados.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Não é só o Instagram que vive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271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219201"/>
            <a:ext cx="10409903" cy="553556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Vamos tomar como exemplo a situação anterior do Instagram. </a:t>
            </a:r>
          </a:p>
          <a:p>
            <a:pPr algn="l"/>
            <a:r>
              <a:rPr lang="pt-BR" dirty="0"/>
              <a:t>O aplicativo possui mais de 100 milhões de usuários. Imagine a quantidade de dados que precisam ser armazenados: </a:t>
            </a:r>
          </a:p>
          <a:p>
            <a:pPr marL="457200" lvl="1" indent="0">
              <a:buNone/>
            </a:pPr>
            <a:r>
              <a:rPr lang="pt-BR" dirty="0"/>
              <a:t>• Perfis </a:t>
            </a:r>
          </a:p>
          <a:p>
            <a:pPr marL="457200" lvl="1" indent="0">
              <a:buNone/>
            </a:pPr>
            <a:r>
              <a:rPr lang="pt-BR" dirty="0"/>
              <a:t>• Fotos </a:t>
            </a:r>
          </a:p>
          <a:p>
            <a:pPr marL="457200" lvl="1" indent="0">
              <a:buNone/>
            </a:pPr>
            <a:r>
              <a:rPr lang="pt-BR" dirty="0"/>
              <a:t>• Vídeos </a:t>
            </a:r>
          </a:p>
          <a:p>
            <a:pPr marL="457200" lvl="1" indent="0">
              <a:buNone/>
            </a:pPr>
            <a:r>
              <a:rPr lang="pt-BR" dirty="0"/>
              <a:t>• Mensagens </a:t>
            </a:r>
          </a:p>
          <a:p>
            <a:pPr marL="457200" lvl="1" indent="0">
              <a:buNone/>
            </a:pPr>
            <a:r>
              <a:rPr lang="pt-BR" dirty="0"/>
              <a:t>• Etc.. </a:t>
            </a:r>
          </a:p>
          <a:p>
            <a:pPr algn="l"/>
            <a:r>
              <a:rPr lang="pt-BR" dirty="0"/>
              <a:t>A partir dessas informações, o Instagram vai entender quais são as suas preferências como usuário, o que você gosta ou não, o que deve mostrar a você ou não e como prender a sua atenção, a fim de atingir um objetivo simples: gerar o maior engajamento possível.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Não é só o Instagram que vive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3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5607E1-F6C8-44D0-719E-49CFFD2EC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616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8" name="Picture 4" descr="Diagrama&#10;&#10;Descrição gerada automaticamente com confiança baixa">
            <a:extLst>
              <a:ext uri="{FF2B5EF4-FFF2-40B4-BE49-F238E27FC236}">
                <a16:creationId xmlns:a16="http://schemas.microsoft.com/office/drawing/2014/main" id="{6F412E08-B1CA-D740-09A3-8C73ABB53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" b="759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A642F5FE-4B66-B11C-CBDA-920AAC161A15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ADBA14-F9C6-A277-269E-8D06231E89B9}"/>
              </a:ext>
            </a:extLst>
          </p:cNvPr>
          <p:cNvSpPr txBox="1">
            <a:spLocks/>
          </p:cNvSpPr>
          <p:nvPr/>
        </p:nvSpPr>
        <p:spPr>
          <a:xfrm>
            <a:off x="838199" y="1219201"/>
            <a:ext cx="10409903" cy="553556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FF891FD-5232-460B-7F1E-E453C5C9A2A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057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219201"/>
            <a:ext cx="10872020" cy="553556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/>
              <a:t>Como vimos anteriormente, um dado é uma informação que nos permite chegar ao conhecimento de algo. </a:t>
            </a:r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2400" dirty="0"/>
              <a:t>Imagine a imagem abaixo. Um dado carrega consigo alguma informação. Quando temos vários dados, precisamos organizar em uma tabela. E quando temos várias tabelas, temos um banco de dados.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Evoluindo o conceito de Banco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10BC68-CB6D-3052-A48D-BDBBCEC8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4" y="3775587"/>
            <a:ext cx="11047646" cy="29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Gerais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1" y="1866121"/>
            <a:ext cx="10515600" cy="458444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Calendário Escolar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Plano de Curso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Plano de Ensino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Professor referencial</a:t>
            </a:r>
          </a:p>
        </p:txBody>
      </p:sp>
    </p:spTree>
    <p:extLst>
      <p:ext uri="{BB962C8B-B14F-4D97-AF65-F5344CB8AC3E}">
        <p14:creationId xmlns:p14="http://schemas.microsoft.com/office/powerpoint/2010/main" val="380003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ma fila de assentos em uma estação de metrô">
            <a:extLst>
              <a:ext uri="{FF2B5EF4-FFF2-40B4-BE49-F238E27FC236}">
                <a16:creationId xmlns:a16="http://schemas.microsoft.com/office/drawing/2014/main" id="{2249C355-73C3-0B75-3E58-94A958AB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2146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  <a:latin typeface="+mj-lt"/>
                <a:cs typeface="+mj-cs"/>
              </a:rPr>
              <a:t>Banco de Dados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1100051" y="3208407"/>
            <a:ext cx="10058400" cy="21463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FFFFFF"/>
                </a:solidFill>
              </a:rPr>
              <a:t>PARA ILUSTRAR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219201"/>
            <a:ext cx="10872020" cy="553556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2637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17874-D02B-4C47-2D2D-57E8740D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0797B91-E5A4-1D03-87CE-002588885F3C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CF7240-5B54-65C3-3BC1-15CB208174C4}"/>
              </a:ext>
            </a:extLst>
          </p:cNvPr>
          <p:cNvSpPr txBox="1">
            <a:spLocks/>
          </p:cNvSpPr>
          <p:nvPr/>
        </p:nvSpPr>
        <p:spPr>
          <a:xfrm>
            <a:off x="838199" y="1337187"/>
            <a:ext cx="10872020" cy="541757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Ex.: Escola 1 - Gerenciando Alunos</a:t>
            </a:r>
          </a:p>
          <a:p>
            <a:pPr algn="l"/>
            <a:r>
              <a:rPr lang="pt-BR" sz="1200" b="1" dirty="0"/>
              <a:t>Arquivo “BCD-Aula01-0-Introdução-1-Dados_Normalizadas_Simplificados”</a:t>
            </a:r>
          </a:p>
          <a:p>
            <a:pPr algn="l"/>
            <a:endParaRPr lang="pt-BR" sz="1200" b="1" dirty="0"/>
          </a:p>
          <a:p>
            <a:pPr algn="l"/>
            <a:r>
              <a:rPr lang="pt-BR" sz="2400" b="1" dirty="0"/>
              <a:t>Contextualização:</a:t>
            </a:r>
            <a:endParaRPr lang="pt-BR" sz="2400" dirty="0"/>
          </a:p>
          <a:p>
            <a:pPr marL="457200" lvl="1" indent="0">
              <a:buNone/>
            </a:pPr>
            <a:r>
              <a:rPr lang="pt-BR" dirty="0"/>
              <a:t>Imagine que você trabalha na secretaria de uma escola e precisa extrair informação de um conjunto de dados.</a:t>
            </a:r>
            <a:endParaRPr lang="pt-BR" sz="1600" dirty="0"/>
          </a:p>
          <a:p>
            <a:pPr marL="457200" lvl="1" indent="0">
              <a:buNone/>
            </a:pPr>
            <a:r>
              <a:rPr lang="pt-BR" dirty="0"/>
              <a:t>Vocês receberam um conjunto de tabelas com informações de uma escola. Essas tabelas estão separadas e sua tarefa é encontrar uma forma de relacionar as informações. Por exemplo: como descobrir as notas dos alunos em cada disciplina?</a:t>
            </a:r>
          </a:p>
          <a:p>
            <a:pPr marL="457200" lvl="1" indent="0">
              <a:buNone/>
            </a:pPr>
            <a:endParaRPr lang="pt-BR" sz="1200" dirty="0"/>
          </a:p>
          <a:p>
            <a:pPr marL="0" lvl="1" indent="0">
              <a:spcBef>
                <a:spcPts val="1000"/>
              </a:spcBef>
              <a:buNone/>
            </a:pPr>
            <a:r>
              <a:rPr lang="pt-BR" b="1" dirty="0"/>
              <a:t>Exercício: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pt-BR" dirty="0"/>
              <a:t>Observem as tabelas e, individualmente ou dupla, responda: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pt-BR" dirty="0"/>
              <a:t>Quem é o aluno que tirou a maior nota em cada disciplina?</a:t>
            </a:r>
          </a:p>
          <a:p>
            <a:pPr marL="0" lvl="1" indent="0">
              <a:spcBef>
                <a:spcPts val="1000"/>
              </a:spcBef>
              <a:buNone/>
            </a:pP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586D254-0178-E343-4DC2-34E32936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Banco de Dados?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E5E98E9A-36D4-7B6D-071A-29FFD7E43E1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3075" name="Picture 3" descr="Vamos Analisar Rafael Procopio Sticker - Vamos Analisar Rafael Procopio  Matematica Rio - Discover &amp; Share GIFs">
            <a:extLst>
              <a:ext uri="{FF2B5EF4-FFF2-40B4-BE49-F238E27FC236}">
                <a16:creationId xmlns:a16="http://schemas.microsoft.com/office/drawing/2014/main" id="{3253B33D-6BA0-3620-C578-54E7205A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865" y="348117"/>
            <a:ext cx="3333135" cy="239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8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344B9-51CC-CFF9-31D5-6416BF74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C33681A4-C5EB-5CB4-36BF-E3E45A5494B3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ED7B50-2891-38DB-3F3A-390222329F7C}"/>
              </a:ext>
            </a:extLst>
          </p:cNvPr>
          <p:cNvSpPr txBox="1">
            <a:spLocks/>
          </p:cNvSpPr>
          <p:nvPr/>
        </p:nvSpPr>
        <p:spPr>
          <a:xfrm>
            <a:off x="838199" y="1848465"/>
            <a:ext cx="10872020" cy="490629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Ex.: Escola 2 - Gerenciando Alunos</a:t>
            </a:r>
          </a:p>
          <a:p>
            <a:pPr algn="l"/>
            <a:r>
              <a:rPr lang="pt-BR" sz="1200" b="1" dirty="0"/>
              <a:t>Arquivo “BCD-Aula01-0-Introdução-2-Dados_Desnormalizados_Simplificados”</a:t>
            </a:r>
          </a:p>
          <a:p>
            <a:pPr algn="l"/>
            <a:endParaRPr lang="pt-BR" sz="1200" b="1" dirty="0"/>
          </a:p>
          <a:p>
            <a:pPr algn="l"/>
            <a:r>
              <a:rPr lang="pt-BR" sz="2400" b="1" dirty="0"/>
              <a:t>Contextualização:</a:t>
            </a:r>
            <a:endParaRPr lang="pt-BR" sz="2400" dirty="0"/>
          </a:p>
          <a:p>
            <a:pPr lvl="1"/>
            <a:r>
              <a:rPr lang="pt-BR" dirty="0"/>
              <a:t>Imagine que você trabalha na secretaria de uma escola e precisa extrair informação de um conjunto de dados.</a:t>
            </a:r>
            <a:endParaRPr lang="pt-BR" sz="1600" dirty="0"/>
          </a:p>
          <a:p>
            <a:pPr lvl="1"/>
            <a:endParaRPr lang="pt-BR" sz="1200" dirty="0"/>
          </a:p>
          <a:p>
            <a:pPr algn="l"/>
            <a:r>
              <a:rPr lang="pt-BR" sz="2400" b="1" dirty="0"/>
              <a:t>Exercício:</a:t>
            </a:r>
            <a:endParaRPr lang="pt-BR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pt-BR" dirty="0"/>
              <a:t>Observem as tabelas e, individualmente ou dupla, responda: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pt-BR" dirty="0"/>
              <a:t>Quem é o aluno que tirou a maior nota em cada disciplina?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E97B3F1-FA67-9E6F-2916-D283B3CA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Banco de Dados?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0E3669AF-8D55-E4C2-4FC9-2F7F2DE88ADF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122048-DC39-6967-154C-0C94D13A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74" y="-24149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9F0D9-0BFE-1479-E732-DE09001B5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F06229C1-17A7-1CAD-37D5-25846E7DFCEC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31F78-5C1B-3F90-A9FB-E0BF5B1FF998}"/>
              </a:ext>
            </a:extLst>
          </p:cNvPr>
          <p:cNvSpPr txBox="1">
            <a:spLocks/>
          </p:cNvSpPr>
          <p:nvPr/>
        </p:nvSpPr>
        <p:spPr>
          <a:xfrm>
            <a:off x="838199" y="1848465"/>
            <a:ext cx="10872020" cy="490629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Ex.: Escola 3 - Gerenciando Alunos</a:t>
            </a:r>
          </a:p>
          <a:p>
            <a:pPr algn="l"/>
            <a:r>
              <a:rPr lang="pt-BR" sz="1200" b="1" dirty="0"/>
              <a:t>Arquivo “BCD-Aula01-0-Introdução-3-Dados_Desnormalizados_Extensos”</a:t>
            </a:r>
          </a:p>
          <a:p>
            <a:pPr algn="l"/>
            <a:endParaRPr lang="pt-BR" sz="1200" b="1" dirty="0"/>
          </a:p>
          <a:p>
            <a:pPr algn="l"/>
            <a:r>
              <a:rPr lang="pt-BR" sz="2400" b="1" dirty="0"/>
              <a:t>Contextualização:</a:t>
            </a:r>
            <a:endParaRPr lang="pt-BR" sz="2400" dirty="0"/>
          </a:p>
          <a:p>
            <a:pPr lvl="1"/>
            <a:r>
              <a:rPr lang="pt-BR" dirty="0"/>
              <a:t>Imagine que você trabalha na secretaria de uma escola e precisa extrair informação de um conjunto de dados.</a:t>
            </a:r>
            <a:endParaRPr lang="pt-BR" sz="1600" dirty="0"/>
          </a:p>
          <a:p>
            <a:pPr lvl="1"/>
            <a:endParaRPr lang="pt-BR" sz="1200" dirty="0"/>
          </a:p>
          <a:p>
            <a:pPr algn="l"/>
            <a:r>
              <a:rPr lang="pt-BR" sz="2400" b="1" dirty="0"/>
              <a:t>Exercício:</a:t>
            </a:r>
            <a:endParaRPr lang="pt-BR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pt-BR" dirty="0"/>
              <a:t>Observem as tabelas e, individualmente ou dupla, responda: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pt-BR" dirty="0"/>
              <a:t>Quem é o aluno que tirou a maior nota em cada disciplina?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530E45D-92B1-C6C6-B1A1-E18E00E8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Banco de Dados?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23FA5CDB-BCD6-1267-A438-FBA825C3D94C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68DB1A-E725-4D91-2E76-CEBDBAB2F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74" y="-24149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3FFD53-B60B-1769-EDC5-8D9FEB398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7B324B-22AB-659D-D61D-FD83B9B8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Banco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93ECF1-F394-FB09-C882-1E5F9CF94702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092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Difícil extrair informação?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"O que dificultou a busca das informações?"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"O que vocês fariam para melhorar a organização desses dados?"</a:t>
            </a:r>
          </a:p>
        </p:txBody>
      </p:sp>
      <p:sp>
        <p:nvSpPr>
          <p:cNvPr id="3081" name="Oval 308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Emoji De Rosto Pensativo PNG , Emoji De Rosto Pensativo PNG ...">
            <a:extLst>
              <a:ext uri="{FF2B5EF4-FFF2-40B4-BE49-F238E27FC236}">
                <a16:creationId xmlns:a16="http://schemas.microsoft.com/office/drawing/2014/main" id="{8CA6DA8A-89AF-A5A8-5BB6-D89DC6D5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Arc 308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032BD5-AEF5-3E06-B8ED-22EB36321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7" r="-3" b="4642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66289085-D35B-C962-0B38-25DD42DE254A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7A99F92F-F2E5-313E-2585-FB02D6691E36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512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3E7A2-E901-915A-6424-03932FA7E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261BCDCE-7A6F-AE91-B22C-8B026E8BA0F5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1962B6-359C-0A41-53EB-208748248CA1}"/>
              </a:ext>
            </a:extLst>
          </p:cNvPr>
          <p:cNvSpPr txBox="1">
            <a:spLocks/>
          </p:cNvSpPr>
          <p:nvPr/>
        </p:nvSpPr>
        <p:spPr>
          <a:xfrm>
            <a:off x="838199" y="1848465"/>
            <a:ext cx="10872020" cy="490629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Ex.: Escola 4 - Gerenciando Alunos</a:t>
            </a:r>
          </a:p>
          <a:p>
            <a:pPr algn="l"/>
            <a:r>
              <a:rPr lang="pt-BR" sz="1200" b="1" dirty="0"/>
              <a:t>Arquivo “BCD-Aula01-0-Introdução-4-Dados_Normalizados_Extensos”</a:t>
            </a:r>
          </a:p>
          <a:p>
            <a:pPr algn="l"/>
            <a:endParaRPr lang="pt-BR" sz="1200" b="1" dirty="0"/>
          </a:p>
          <a:p>
            <a:pPr algn="l"/>
            <a:r>
              <a:rPr lang="pt-BR" sz="2400" b="1" dirty="0"/>
              <a:t>Contextualização:</a:t>
            </a:r>
            <a:endParaRPr lang="pt-BR" sz="2400" dirty="0"/>
          </a:p>
          <a:p>
            <a:pPr lvl="1"/>
            <a:r>
              <a:rPr lang="pt-BR" dirty="0"/>
              <a:t>Imagine que você trabalha na secretaria de uma escola e precisa extrair informação de um conjunto de dados.</a:t>
            </a:r>
            <a:endParaRPr lang="pt-BR" sz="1200" dirty="0"/>
          </a:p>
          <a:p>
            <a:pPr lvl="1"/>
            <a:endParaRPr lang="pt-BR" sz="1200" dirty="0"/>
          </a:p>
          <a:p>
            <a:pPr algn="l"/>
            <a:r>
              <a:rPr lang="pt-BR" sz="2400" b="1" dirty="0"/>
              <a:t>Exercício:</a:t>
            </a:r>
            <a:endParaRPr lang="pt-BR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pt-BR" dirty="0"/>
              <a:t>Observem as tabelas e, individualmente ou dupla, responda: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pt-BR" dirty="0"/>
              <a:t>Quem é o aluno que tirou a maior nota em cada disciplina?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985322D-D437-7C94-0703-A055584D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Banco de Dados?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D85BFD5E-67F8-233B-7C0C-DDDE198228D2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B8328-B75B-9FFD-441E-906B15CDB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74" y="-24149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29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AC688-25DD-AEBB-6BA6-2A1FE798D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9" name="Arc 4118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879BACD-8450-3A90-BB90-7E279A59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Banco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F5149A-EAFB-D200-23DA-76A73482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dersen Lima | Fonte Brasil">
            <a:extLst>
              <a:ext uri="{FF2B5EF4-FFF2-40B4-BE49-F238E27FC236}">
                <a16:creationId xmlns:a16="http://schemas.microsoft.com/office/drawing/2014/main" id="{AFD4D601-2A65-CAE1-EE93-9702D386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416F8E-CAEB-78AE-983D-867C13C33648}"/>
              </a:ext>
            </a:extLst>
          </p:cNvPr>
          <p:cNvSpPr txBox="1">
            <a:spLocks/>
          </p:cNvSpPr>
          <p:nvPr/>
        </p:nvSpPr>
        <p:spPr>
          <a:xfrm>
            <a:off x="4184542" y="1946684"/>
            <a:ext cx="73639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Difícil</a:t>
            </a:r>
            <a:r>
              <a:rPr lang="en-US" dirty="0"/>
              <a:t> </a:t>
            </a:r>
            <a:r>
              <a:rPr lang="en-US"/>
              <a:t>extrair</a:t>
            </a:r>
            <a:r>
              <a:rPr lang="en-US" dirty="0"/>
              <a:t> </a:t>
            </a:r>
            <a:r>
              <a:rPr lang="en-US"/>
              <a:t>informação</a:t>
            </a:r>
            <a:r>
              <a:rPr lang="en-US" dirty="0"/>
              <a:t>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"O que </a:t>
            </a:r>
            <a:r>
              <a:rPr lang="en-US"/>
              <a:t>mudou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experiência</a:t>
            </a:r>
            <a:r>
              <a:rPr lang="en-US" dirty="0"/>
              <a:t> com </a:t>
            </a:r>
            <a:r>
              <a:rPr lang="en-US"/>
              <a:t>este</a:t>
            </a:r>
            <a:r>
              <a:rPr lang="en-US" dirty="0"/>
              <a:t> novo </a:t>
            </a:r>
            <a:r>
              <a:rPr lang="en-US"/>
              <a:t>formato</a:t>
            </a:r>
            <a:r>
              <a:rPr lang="en-US" dirty="0"/>
              <a:t>?"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75F95484-78FD-3DB7-A0C3-7D518BA82686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74BD3DA5-142C-996C-A1BB-B8EB4DA4B444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519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0089-942F-B6D3-7D48-0C1A7D394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2E447AAE-7ACB-7E73-B720-2B69627D4A10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27F65C-6213-2835-75CD-1F5EDEEE9AD5}"/>
              </a:ext>
            </a:extLst>
          </p:cNvPr>
          <p:cNvSpPr txBox="1">
            <a:spLocks/>
          </p:cNvSpPr>
          <p:nvPr/>
        </p:nvSpPr>
        <p:spPr>
          <a:xfrm>
            <a:off x="838199" y="1012722"/>
            <a:ext cx="10872020" cy="5845277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04CCF8-EC7E-6D43-BA4F-B3410837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Banco de Dados?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C674C72-008A-0D11-CC87-C6BAD1E00700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5122" name="Picture 2" descr="O que são as Formas Normais em Bancos de Dados?">
            <a:extLst>
              <a:ext uri="{FF2B5EF4-FFF2-40B4-BE49-F238E27FC236}">
                <a16:creationId xmlns:a16="http://schemas.microsoft.com/office/drawing/2014/main" id="{B60FB8AC-6E65-1BBF-E439-AF3BC894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61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7072-DC8E-5C58-4FAD-948EAE1E1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D4FFA554-6ED4-592F-D187-E1163DD9497D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6E2731-78F0-EFFD-E3B4-D9CA363C4995}"/>
              </a:ext>
            </a:extLst>
          </p:cNvPr>
          <p:cNvSpPr txBox="1">
            <a:spLocks/>
          </p:cNvSpPr>
          <p:nvPr/>
        </p:nvSpPr>
        <p:spPr>
          <a:xfrm>
            <a:off x="838199" y="1307691"/>
            <a:ext cx="10872020" cy="518518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dirty="0"/>
              <a:t>Normalização do banco de dados</a:t>
            </a:r>
            <a:r>
              <a:rPr lang="pt-BR" sz="2400" dirty="0"/>
              <a:t> é o processo de </a:t>
            </a:r>
            <a:r>
              <a:rPr lang="pt-BR" sz="2400" b="1" dirty="0"/>
              <a:t>organizar os dados em tabelas menores e relacionadas</a:t>
            </a:r>
            <a:r>
              <a:rPr lang="pt-BR" sz="2400" dirty="0"/>
              <a:t>, para:</a:t>
            </a:r>
          </a:p>
          <a:p>
            <a:pPr marL="1028700" lvl="1" indent="-342900"/>
            <a:r>
              <a:rPr lang="pt-BR" b="1" dirty="0"/>
              <a:t>Evitar dados repetidos</a:t>
            </a:r>
            <a:r>
              <a:rPr lang="pt-BR" dirty="0"/>
              <a:t> (redundância).</a:t>
            </a:r>
          </a:p>
          <a:p>
            <a:pPr marL="1028700" lvl="1" indent="-342900"/>
            <a:r>
              <a:rPr lang="pt-BR" b="1" dirty="0"/>
              <a:t>Facilitar buscas</a:t>
            </a:r>
            <a:r>
              <a:rPr lang="pt-BR" dirty="0"/>
              <a:t> e atualizações.</a:t>
            </a:r>
          </a:p>
          <a:p>
            <a:pPr marL="1028700" lvl="1" indent="-342900"/>
            <a:r>
              <a:rPr lang="pt-BR" b="1" dirty="0"/>
              <a:t>Garantir que os dados estejam consistentes.</a:t>
            </a:r>
            <a:endParaRPr lang="pt-BR" dirty="0"/>
          </a:p>
          <a:p>
            <a:pPr algn="l"/>
            <a:endParaRPr lang="pt-BR" sz="2400" b="1" dirty="0"/>
          </a:p>
          <a:p>
            <a:pPr algn="l"/>
            <a:r>
              <a:rPr lang="pt-BR" sz="2400" dirty="0"/>
              <a:t>É como separar um armário bagunçado em gavetas organizadas. Cada gaveta guarda um tipo específico de coisa, e você sabe exatamente onde procurar quando precisar.</a:t>
            </a:r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Assim, em vez de tudo ficar em uma tabela gigante e confusa, dividimos em tabelas menores que se conectam por um ID. Isso torna o banco mais eficiente e fácil de usar.</a:t>
            </a:r>
          </a:p>
          <a:p>
            <a:pPr algn="l"/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D99A6A-52F4-C67F-90CA-1C746806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Banco de Dados  - Normalização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8D36BFC-A91E-57C4-709E-5BB1F517AEE5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944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838200" y="1179871"/>
            <a:ext cx="5257800" cy="52519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Sistema Gerenciador de Banco de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Dados (SGBD)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Características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Estrutura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1.5. Instalação e configuração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Modelo relacional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Modelagem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SQL (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Structured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Query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 DCL (Data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 DDL (Data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Definition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 Migração de dados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 DML (Data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Manipulation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 Operadores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 Funções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2.9. Agrupamento de dados (GROUP BY)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2.10. União de dados (UNION)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7953F0F-B44D-70E1-ECC6-203D0F97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57" y="5690624"/>
            <a:ext cx="3923069" cy="1120877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E5E38C58-9512-ED17-B7BC-07A8117EB62F}"/>
              </a:ext>
            </a:extLst>
          </p:cNvPr>
          <p:cNvSpPr txBox="1">
            <a:spLocks/>
          </p:cNvSpPr>
          <p:nvPr/>
        </p:nvSpPr>
        <p:spPr>
          <a:xfrm>
            <a:off x="5613767" y="1160207"/>
            <a:ext cx="4775567" cy="52519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 Associação de tabelas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Subconsultas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 TCL (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transaction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2.14. VIEW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2.15. STORED PROCEDURE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2.16. FUNCTION 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2.17. TRIGGERS 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2.18. EVENT 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6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248265" y="966627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Sistema Gerenciador de Banco de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Dados (SGBD)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1.2.1.Relacional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1.2.2.Não relacional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Características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Estrutura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1.4.1.Tabela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1.4.2.Registro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1.4.3.Campo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1.4.4.Tipos de dados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1.5. Instalação e configuração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Modelo relacional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Modelagem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2.1.1.Dicionário de dados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2.1.2.Modelo Entidade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Relacionamento - MER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2.1.3.Diagrama Entidade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Relacionamento - DER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2.1.4.Formas normais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SQL (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Structured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Query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 DCL (Data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2.3.1.GRANT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2.3.2.REVOKE 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9D0CE4B0-5E54-8EE3-AB0E-55B89F58BDD4}"/>
              </a:ext>
            </a:extLst>
          </p:cNvPr>
          <p:cNvSpPr txBox="1">
            <a:spLocks/>
          </p:cNvSpPr>
          <p:nvPr/>
        </p:nvSpPr>
        <p:spPr>
          <a:xfrm>
            <a:off x="4087762" y="966626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 DDL (Data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Definition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2.4.1.CREATE DATABASE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2.4.2.DROP DATABASE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2.4.3.USE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2.4.4.CREATE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2.4.5.ALTER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2.4.6.DROP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2.4.7.CREATE INDEX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2.4.8.DROP INDEX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 Migração de dados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2.5.1.Exportação de dados 2.5.2.Importação de dados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 DML (Data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Manipulation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2.6.1.INSERT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2.6.2.UPDATE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2.6.3.DELETE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2.6.4.SELECT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 Operadores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2.7.1.Aritméticos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2.7.2.Relacionais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2.7.3.Lógicos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2.7.4.Auxiliares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 Funções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2.8.1.Data e hora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2.8.2.Matemáticas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2.8.3.String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2.8.4.De agregação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2.9. Agrupamento de dados (GROUP BY)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F3B56974-77E3-F06C-95C5-11AD9596BADF}"/>
              </a:ext>
            </a:extLst>
          </p:cNvPr>
          <p:cNvSpPr txBox="1">
            <a:spLocks/>
          </p:cNvSpPr>
          <p:nvPr/>
        </p:nvSpPr>
        <p:spPr>
          <a:xfrm>
            <a:off x="7927259" y="966628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2.10. União de dados (UNION)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 Associação de tabelas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2.11.1. WHERE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2.11.2. CROSS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2.11.3. INNER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2.11.4. OUTER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2.11.5. LEFT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2.11.6. RIGTH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Subconsultas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2.12.1. IN e NOT 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2.12.2. ALL e ANY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2.12.3. EXISTS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 TCL (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transaction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2.13.1. COMMIT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2.13.2. ROLLBACK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2.13.3. SAVEPOINT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2.14. VIEW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2.15. STORED PROCEDURE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2.16. FUNCTION 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2.17. TRIGGERS 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2.18. EVENT 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BA13B3C-346B-F4DB-2E87-7BC79F79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Tópicos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hoje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804672" y="2005780"/>
            <a:ext cx="5816328" cy="4891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  <a:effectLst/>
              </a:rPr>
              <a:t>Teoria</a:t>
            </a: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Conceitos básicos de banco de dados.</a:t>
            </a: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Introdução ao MySQL.</a:t>
            </a: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Visão geral do MySQL Workbench.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pt-BR" sz="2800" dirty="0">
                <a:solidFill>
                  <a:schemeClr val="tx2"/>
                </a:solidFill>
              </a:rPr>
              <a:t>Prática:</a:t>
            </a: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Instalação do MySQL e do MySQL Workbench.</a:t>
            </a: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Criação de um banco de dados simples.</a:t>
            </a: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Exploração da interface do MySQL Workbench.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E Hoje Today Sticker by Fonte Criativa for iOS &amp; Android | GIPHY">
            <a:extLst>
              <a:ext uri="{FF2B5EF4-FFF2-40B4-BE49-F238E27FC236}">
                <a16:creationId xmlns:a16="http://schemas.microsoft.com/office/drawing/2014/main" id="{56F7D8ED-BE6A-E696-9ADA-E036F1742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620" y="152998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1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032387"/>
            <a:ext cx="10515600" cy="5460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/>
              <a:t>O que é um banco de </a:t>
            </a:r>
            <a:r>
              <a:rPr lang="pt-BR" sz="2400" dirty="0" err="1"/>
              <a:t>ddados</a:t>
            </a:r>
            <a:r>
              <a:rPr lang="pt-BR" sz="2400" dirty="0"/>
              <a:t>?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Banco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231E63-128F-094C-C5DA-F9B7ED9C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48" y="1342103"/>
            <a:ext cx="5319252" cy="53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4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1FFF-3925-F036-4FCC-F5E12765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04A6AD1-BC43-C2ED-55AD-B66C2346D4F5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2779CB-F191-564F-470F-2C2583FEFEEB}"/>
              </a:ext>
            </a:extLst>
          </p:cNvPr>
          <p:cNvSpPr txBox="1">
            <a:spLocks/>
          </p:cNvSpPr>
          <p:nvPr/>
        </p:nvSpPr>
        <p:spPr>
          <a:xfrm>
            <a:off x="838200" y="993058"/>
            <a:ext cx="10685206" cy="549981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/>
              <a:t>No semestre passado, vocês criaram um e-commerce estático, onde cada produto tinha sua própria página criada manualmente. Isso funcionava porque o número de produtos era pequeno e não mudava. Mas, em um e-commerce real, essa abordagem se torna inviável. Imagine se tivéssemos centenas ou milhares de produtos: criar uma página para cada um seria extremamente trabalhoso e nada eficiente.</a:t>
            </a:r>
            <a:endParaRPr lang="pt-BR" sz="1100" dirty="0"/>
          </a:p>
          <a:p>
            <a:pPr algn="l"/>
            <a:endParaRPr lang="pt-BR" sz="1100" dirty="0"/>
          </a:p>
          <a:p>
            <a:pPr algn="l"/>
            <a:r>
              <a:rPr lang="pt-BR" sz="2400" dirty="0"/>
              <a:t>Em um projeto mais dinâmico e realista, em vez de criar páginas manualmente, você vai usar um </a:t>
            </a:r>
            <a:r>
              <a:rPr lang="pt-BR" sz="2400" b="1" dirty="0"/>
              <a:t>banco de dados</a:t>
            </a:r>
            <a:r>
              <a:rPr lang="pt-BR" sz="2400" dirty="0"/>
              <a:t> para armazenar as informações dos produtos. Assim, o site poderá gerar automaticamente as páginas dos produtos a partir dos dados salvos, como nome, preço, descrição e imagens.</a:t>
            </a:r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2400" dirty="0"/>
              <a:t>Dessa forma, você terá o código de somente uma página padrão de produto e quando você quiser adicionar ou editar um produto, não será necessário mexer no código ou criar uma nova página. Basta atualizar os dados no banco, e o site cuidará de exibir tudo corretamente. Essa é a diferença entre um e-commerce estático e um dinâmico, e é assim que os grandes sites de vendas funcionam.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B508F0E-B3E5-B9A4-3A25-8BF38792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Banco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15C1AB3C-8FAF-2943-7607-F5D2F086184F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665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01016-EA3D-58BC-C88E-6EAF575B9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0A6D9B4-F356-4B7B-5D12-05AA6D1AADEE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1F0877-2C56-9423-3EB4-A7A7501512E1}"/>
              </a:ext>
            </a:extLst>
          </p:cNvPr>
          <p:cNvSpPr txBox="1">
            <a:spLocks/>
          </p:cNvSpPr>
          <p:nvPr/>
        </p:nvSpPr>
        <p:spPr>
          <a:xfrm>
            <a:off x="838200" y="1238865"/>
            <a:ext cx="10685206" cy="525401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Banco de dados é um conjunto organizado que </a:t>
            </a:r>
          </a:p>
          <a:p>
            <a:pPr marL="1143000" lvl="1" indent="-457200"/>
            <a:r>
              <a:rPr lang="pt-BR" sz="2800" dirty="0"/>
              <a:t>armazena, </a:t>
            </a:r>
          </a:p>
          <a:p>
            <a:pPr marL="1143000" lvl="1" indent="-457200"/>
            <a:r>
              <a:rPr lang="pt-BR" sz="2800" dirty="0"/>
              <a:t>gerencia e </a:t>
            </a:r>
          </a:p>
          <a:p>
            <a:pPr marL="1143000" lvl="1" indent="-457200"/>
            <a:r>
              <a:rPr lang="pt-BR" sz="2800" dirty="0"/>
              <a:t>recupera dados </a:t>
            </a:r>
          </a:p>
          <a:p>
            <a:pPr algn="l"/>
            <a:r>
              <a:rPr lang="pt-BR" dirty="0"/>
              <a:t>de forma estruturada para serem usadas por um software. 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Ele funciona como um "cérebro" onde o software busca os dados que precisa para funcionar, como registros de usuários, produtos, vendas ou qualquer outra informação relevante.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DF4ACA6-3C8B-3B54-3D64-EFC77165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Banco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C2EC6BC-78E4-AC79-4414-5EF27DA2BD0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0564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FAB56-184A-8204-0767-18F81C93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86F15DE-11C1-9C76-C992-B21DB2000108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7C3A6-2965-E681-31EE-3A51FAD050DE}"/>
              </a:ext>
            </a:extLst>
          </p:cNvPr>
          <p:cNvSpPr txBox="1">
            <a:spLocks/>
          </p:cNvSpPr>
          <p:nvPr/>
        </p:nvSpPr>
        <p:spPr>
          <a:xfrm>
            <a:off x="838200" y="1150375"/>
            <a:ext cx="10685206" cy="534250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 Banco de Dados permite que o software:</a:t>
            </a:r>
          </a:p>
          <a:p>
            <a:pPr marL="1143000" lvl="1" indent="-457200"/>
            <a:r>
              <a:rPr lang="pt-BR" sz="2800" dirty="0"/>
              <a:t>Salve dados de forma segura.</a:t>
            </a:r>
          </a:p>
          <a:p>
            <a:pPr marL="1143000" lvl="1" indent="-457200"/>
            <a:r>
              <a:rPr lang="pt-BR" sz="2800" dirty="0"/>
              <a:t>Acesse informações rapidamente.</a:t>
            </a:r>
          </a:p>
          <a:p>
            <a:pPr marL="1143000" lvl="1" indent="-457200"/>
            <a:r>
              <a:rPr lang="pt-BR" sz="2800" dirty="0"/>
              <a:t>Relacione diferentes tipos de dados.</a:t>
            </a:r>
          </a:p>
          <a:p>
            <a:pPr marL="1143000" lvl="1" indent="-457200"/>
            <a:r>
              <a:rPr lang="pt-BR" sz="2800" dirty="0"/>
              <a:t>Atualize ou modifique dados conforme necessário.</a:t>
            </a:r>
          </a:p>
          <a:p>
            <a:pPr lvl="1" indent="0">
              <a:buNone/>
            </a:pPr>
            <a:endParaRPr lang="pt-BR" sz="2800" dirty="0"/>
          </a:p>
          <a:p>
            <a:pPr algn="l"/>
            <a:r>
              <a:rPr lang="pt-BR" dirty="0"/>
              <a:t>Em resumo, o banco de dados é essencial para que o software armazene e manipule as informações que dão vida às suas funcionalidades.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B9746D-C642-EB85-AC0A-63411EAB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Banco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6D4B4C9D-59A6-7D71-C445-DF82667E1E53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387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1857</Words>
  <Application>Microsoft Office PowerPoint</Application>
  <PresentationFormat>Widescreen</PresentationFormat>
  <Paragraphs>265</Paragraphs>
  <Slides>28</Slides>
  <Notes>3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Aharoni</vt:lpstr>
      <vt:lpstr>Arial</vt:lpstr>
      <vt:lpstr>Baguet Script</vt:lpstr>
      <vt:lpstr>Calibri</vt:lpstr>
      <vt:lpstr>Calibri Light</vt:lpstr>
      <vt:lpstr>Söhne</vt:lpstr>
      <vt:lpstr>Tema do Office</vt:lpstr>
      <vt:lpstr>Apresentação do PowerPoint</vt:lpstr>
      <vt:lpstr>Gerais</vt:lpstr>
      <vt:lpstr>Tópicos</vt:lpstr>
      <vt:lpstr>Tópicos</vt:lpstr>
      <vt:lpstr>Tópicos de hoje</vt:lpstr>
      <vt:lpstr>Banco de dados</vt:lpstr>
      <vt:lpstr>Banco de dados</vt:lpstr>
      <vt:lpstr>Banco de dados</vt:lpstr>
      <vt:lpstr>Banco de dados</vt:lpstr>
      <vt:lpstr>DADO </vt:lpstr>
      <vt:lpstr>Fluxo de Transformação do DADO</vt:lpstr>
      <vt:lpstr>O que é um dado?</vt:lpstr>
      <vt:lpstr>Informação e Conhecimento</vt:lpstr>
      <vt:lpstr>Fluxo de Transformação do DADO</vt:lpstr>
      <vt:lpstr>Os dados estão em todo lugar</vt:lpstr>
      <vt:lpstr>Não é só o Instagram que vive de dados</vt:lpstr>
      <vt:lpstr>Não é só o Instagram que vive de dados</vt:lpstr>
      <vt:lpstr>Apresentação do PowerPoint</vt:lpstr>
      <vt:lpstr>Evoluindo o conceito de Banco de Dados</vt:lpstr>
      <vt:lpstr>Banco de Dados</vt:lpstr>
      <vt:lpstr>Banco de Dados?</vt:lpstr>
      <vt:lpstr>Banco de Dados?</vt:lpstr>
      <vt:lpstr>Banco de Dados?</vt:lpstr>
      <vt:lpstr>Banco de Dados</vt:lpstr>
      <vt:lpstr>Banco de Dados?</vt:lpstr>
      <vt:lpstr>Banco de Dados</vt:lpstr>
      <vt:lpstr>Banco de Dados?</vt:lpstr>
      <vt:lpstr>Banco de Dados  - Normalização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 Scanacapra</dc:creator>
  <cp:lastModifiedBy>MARCIA CRISTINA SCANACAPRA</cp:lastModifiedBy>
  <cp:revision>46</cp:revision>
  <dcterms:created xsi:type="dcterms:W3CDTF">2023-07-19T21:24:48Z</dcterms:created>
  <dcterms:modified xsi:type="dcterms:W3CDTF">2025-01-27T12:31:49Z</dcterms:modified>
</cp:coreProperties>
</file>