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2872FD-F7C8-F4D6-5232-9E2BB10DC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962BFC0-4663-2A28-40BD-C7157D40B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915B2A-CCB3-605A-3352-6FA75AA2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3209-5489-49CC-8B15-10AE6D4F9E41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42EF6B-874C-7BB8-7AC5-6F9C2BC6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BA8C92-5BAF-B20D-70DC-A597DD8C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29-C445-482F-A461-6E10DC2C7A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79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A21F49-FD47-A8A5-8E85-4D05B9E6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C3623F6-78A0-A030-43E1-1702FCF68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DDAD5E-D51C-3672-2A0D-2B43CDD9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3209-5489-49CC-8B15-10AE6D4F9E41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0346D3-4D08-8347-0F8E-8826CA67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C24D4C-510B-4C0C-2E4C-68147EDA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29-C445-482F-A461-6E10DC2C7A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950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1D9FA20-9482-6D81-7C7B-3BFF6C98B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1E6CFD4-307C-BA7D-61DB-AE3902DCC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9858AD-922D-7C05-8866-3A224B56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3209-5489-49CC-8B15-10AE6D4F9E41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8C7850-83C1-AB1C-7C1C-8DD5E3FD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972CDA-7532-B8B6-1C5D-7BF030AE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29-C445-482F-A461-6E10DC2C7A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74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CF6A5C-0740-6032-96C6-415D6FE4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F02E78-65A0-68B8-B4A1-BACB866CD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CEBE8B-2860-CFCB-A31D-88C9D872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3209-5489-49CC-8B15-10AE6D4F9E41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70EF04-008D-C726-1F87-3FAED410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BE88CF-B74D-57EF-15EC-C5E5A190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29-C445-482F-A461-6E10DC2C7A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005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48F8A9-16B2-D2BF-C5EB-15D36460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7438A8-E83A-0B69-F95D-9CA6B723F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FEEC81-0423-B0E4-6CE0-CF32A686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3209-5489-49CC-8B15-10AE6D4F9E41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F5F792-899B-29C8-73CD-60122FEC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C9C6D1-90B2-813D-0A58-11A8C85A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29-C445-482F-A461-6E10DC2C7A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73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76B828-F26D-AD2C-907A-BADC8844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FE476F-2EE1-3E5B-7A79-83F338699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6B53FE5-02AB-80F0-DE09-C90ECEAD2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2605EE-A2C4-84C2-6F01-E8FEEA84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3209-5489-49CC-8B15-10AE6D4F9E41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24F3A8-2ED7-F1AB-ADE3-A960389D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2ECA78-88AC-A323-6286-E38EE01A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29-C445-482F-A461-6E10DC2C7A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898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7A97F4-C1FB-7663-581E-FE9C18391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1163FC-24AD-5D54-C48A-AA0B4052A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DD82A05-DDFB-CCEC-0723-2A1B87A4F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766131A-3EFF-AE18-E4E2-A1EE74AE0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9AF4CD5-A7D4-FB53-47A1-07376D655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93D7D69-7B30-3CA5-1A70-F8C1C4CD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3209-5489-49CC-8B15-10AE6D4F9E41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FA3E380-DC78-598D-C69C-CFF9FA84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E096A91-D6D0-E955-75C2-5219A00B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29-C445-482F-A461-6E10DC2C7A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00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A3D533-5994-A809-DFE9-B12E5D93D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A11B0C3-4B27-379C-23DE-A7493143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3209-5489-49CC-8B15-10AE6D4F9E41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2639143-2498-2A21-9272-EB32419B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AC0AAD6-30C0-D669-3109-29C69BA4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29-C445-482F-A461-6E10DC2C7A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237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F4932DA-9DB8-70E6-5CC6-FD2BA5F7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3209-5489-49CC-8B15-10AE6D4F9E41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68DCCCF-5DF0-F4E1-1A7A-F5387134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C412DAF-11AA-5AA1-2D44-C880264C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29-C445-482F-A461-6E10DC2C7A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212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2D384C-FBA8-004D-ED3B-9AA87AF8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83995D-4E99-AF1E-4ED3-4B4B5B7B8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6C6A0A9-57BE-F60B-CFD9-A494861CB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188BB5-78C3-8113-BC5F-59F65593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3209-5489-49CC-8B15-10AE6D4F9E41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D2594B-5ED7-45E2-D593-DC9776C1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1D859C-78FC-4D7B-56A4-6B8E3A1F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29-C445-482F-A461-6E10DC2C7A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306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95769B-005A-4675-B67C-FAB638CF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685DC75-79F7-AA6C-580A-A4F8C6CFF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F6135E8-460A-D47F-D08B-AF90EB709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3E612EB-69E7-69C9-A5DA-BC6C8005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3209-5489-49CC-8B15-10AE6D4F9E41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49B401-9FD3-8EFA-9E94-17B5F568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103DCAC-6EF7-2280-C4D4-E063478B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29-C445-482F-A461-6E10DC2C7A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504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A9B5A37-50A2-D453-5CFF-116DA4B5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92314F4-7905-35EB-63F8-99D25DD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92A31E-C526-55A4-AE09-ADAB65E2B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053209-5489-49CC-8B15-10AE6D4F9E41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FFBB7F-29F6-5B51-2C7D-1FB5DBE2D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12B56E-D063-B1E7-7585-67B12674E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FD4D29-C445-482F-A461-6E10DC2C7A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550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A0E1BE2-4AA7-0BBA-FFF1-83A2EF7E9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it-IT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Progetto M5 - CSPT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D7664C-AB29-A824-8D55-5DA73843D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it-IT" sz="28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Operation &amp; Threat Intelligence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 descr="Immagine che contiene Carattere, testo, design, bianco&#10;&#10;Descrizione generata automaticamente">
            <a:extLst>
              <a:ext uri="{FF2B5EF4-FFF2-40B4-BE49-F238E27FC236}">
                <a16:creationId xmlns:a16="http://schemas.microsoft.com/office/drawing/2014/main" id="{B0062289-ED24-954D-5C71-1FBE4133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391" y="0"/>
            <a:ext cx="3146465" cy="287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2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DAB2C6-B0B3-6060-9730-9AEE58C79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Autofit/>
          </a:bodyPr>
          <a:lstStyle/>
          <a:p>
            <a:r>
              <a:rPr lang="it-IT" sz="4800" dirty="0"/>
              <a:t>Architettura da analizzare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Segnaposto contenuto 4" descr="Immagine che contiene testo, diagramma, schermata, Carattere&#10;&#10;Descrizione generata automaticamente">
            <a:extLst>
              <a:ext uri="{FF2B5EF4-FFF2-40B4-BE49-F238E27FC236}">
                <a16:creationId xmlns:a16="http://schemas.microsoft.com/office/drawing/2014/main" id="{C9DF6461-A7EB-7425-B2F1-434B2C1D4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750" y="1921841"/>
            <a:ext cx="7124442" cy="311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7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D33F54-58B8-826B-4D63-D7B8D72D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it-IT" sz="4000"/>
              <a:t>Principali caratteristiche dell’architettura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43C71B-CDA5-1505-4AEB-7CC03C0AF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it-IT" sz="2000"/>
              <a:t>L’applicazione di e-commerce deve essere disponibile per gli utenti tramite internet per effettuare acquisti sulla piattaforma. </a:t>
            </a:r>
          </a:p>
          <a:p>
            <a:pPr marL="0" indent="0">
              <a:buNone/>
            </a:pPr>
            <a:endParaRPr lang="it-IT" sz="2000"/>
          </a:p>
          <a:p>
            <a:r>
              <a:rPr lang="it-IT" sz="2000"/>
              <a:t>La rete interna è raggiungibile dalla DMZ per via delle policy sul firewall, quindi se il server in DMZ viene compromesso potenzialmente un attaccante potrebbe raggiungere la rete interna. </a:t>
            </a:r>
          </a:p>
        </p:txBody>
      </p:sp>
    </p:spTree>
    <p:extLst>
      <p:ext uri="{BB962C8B-B14F-4D97-AF65-F5344CB8AC3E}">
        <p14:creationId xmlns:p14="http://schemas.microsoft.com/office/powerpoint/2010/main" val="207502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54342A-DB88-FA2E-0E38-63ACA030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3709839" cy="1239012"/>
          </a:xfrm>
        </p:spPr>
        <p:txBody>
          <a:bodyPr anchor="ctr">
            <a:normAutofit/>
          </a:bodyPr>
          <a:lstStyle/>
          <a:p>
            <a:r>
              <a:rPr lang="it-IT" sz="2800" dirty="0"/>
              <a:t>1. AZIONI PREVENTIVE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FA5058-ACB2-802B-7EFA-1B2C30E7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it-IT" sz="1800" dirty="0"/>
              <a:t>Per la difesa e protezione dell’applicazione Web da attacchi di tipo XSS e </a:t>
            </a:r>
            <a:r>
              <a:rPr lang="it-IT" sz="1800" dirty="0" err="1"/>
              <a:t>SQLi</a:t>
            </a:r>
            <a:r>
              <a:rPr lang="it-IT" sz="1800" dirty="0"/>
              <a:t> possiamo pensare di utilizzare un </a:t>
            </a:r>
            <a:r>
              <a:rPr lang="it-IT" sz="1800" b="1" dirty="0"/>
              <a:t>WAF</a:t>
            </a:r>
            <a:r>
              <a:rPr lang="it-IT" sz="1800" dirty="0"/>
              <a:t>, ovvero un </a:t>
            </a:r>
            <a:r>
              <a:rPr lang="it-IT" sz="1800" i="1" dirty="0"/>
              <a:t>Web Application Firewall</a:t>
            </a:r>
            <a:r>
              <a:rPr lang="it-IT" sz="1800" dirty="0"/>
              <a:t>. Le regole dovranno essere implementante in modo tale da proteggere il traffico in entrata sulla Web App da Internet, e quindi da attaccante e utenti.</a:t>
            </a:r>
          </a:p>
          <a:p>
            <a:pPr marL="0" indent="0">
              <a:buNone/>
            </a:pPr>
            <a:r>
              <a:rPr lang="it-IT" sz="1800" dirty="0"/>
              <a:t>Sulla destra si può notare come l’architettura di rete dovrà essere implementata se verrà utilizzata questa strategia.</a:t>
            </a:r>
          </a:p>
          <a:p>
            <a:pPr marL="0" indent="0">
              <a:buNone/>
            </a:pPr>
            <a:endParaRPr lang="it-IT" sz="1700" dirty="0"/>
          </a:p>
        </p:txBody>
      </p:sp>
      <p:pic>
        <p:nvPicPr>
          <p:cNvPr id="5" name="Immagine 4" descr="Immagine che contiene testo, diagramma, schermata, Carattere&#10;&#10;Descrizione generata automaticamente">
            <a:extLst>
              <a:ext uri="{FF2B5EF4-FFF2-40B4-BE49-F238E27FC236}">
                <a16:creationId xmlns:a16="http://schemas.microsoft.com/office/drawing/2014/main" id="{8A8D0787-821E-2047-31F7-0A6FEE08E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662265"/>
            <a:ext cx="6922008" cy="363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7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54342A-DB88-FA2E-0E38-63ACA030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54" y="1133991"/>
            <a:ext cx="3947419" cy="1239012"/>
          </a:xfrm>
        </p:spPr>
        <p:txBody>
          <a:bodyPr anchor="ctr">
            <a:normAutofit/>
          </a:bodyPr>
          <a:lstStyle/>
          <a:p>
            <a:r>
              <a:rPr lang="it-IT" sz="2800" dirty="0"/>
              <a:t>2. IMPATTI SUL BUSINESS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FA5058-ACB2-802B-7EFA-1B2C30E7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166" y="5169080"/>
            <a:ext cx="6911028" cy="657171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it-IT" sz="2400" b="1" dirty="0"/>
              <a:t>Impatto sul business: 1500€ x 10 minuti = 15000€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34F704FE-0BC1-3C1C-4FE5-805CFE203318}"/>
              </a:ext>
            </a:extLst>
          </p:cNvPr>
          <p:cNvSpPr txBox="1">
            <a:spLocks/>
          </p:cNvSpPr>
          <p:nvPr/>
        </p:nvSpPr>
        <p:spPr>
          <a:xfrm>
            <a:off x="523494" y="28704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700"/>
              <a:t>Simuliamo che l’applicazione Web subisce un attacco di tipo Ddos dall’esterno che la rende non raggiungibile per 10 minuti. Considerando che in media ogni minuto gli utenti spendono 1500€  sulla piattaforma di e-commerce possiamo stimare che l’impatto di questo attacco sul business è di 15000€. </a:t>
            </a:r>
            <a:endParaRPr lang="it-IT" sz="1700" dirty="0"/>
          </a:p>
        </p:txBody>
      </p:sp>
      <p:pic>
        <p:nvPicPr>
          <p:cNvPr id="1026" name="Picture 2" descr="Grafico-perdite - HR Support">
            <a:extLst>
              <a:ext uri="{FF2B5EF4-FFF2-40B4-BE49-F238E27FC236}">
                <a16:creationId xmlns:a16="http://schemas.microsoft.com/office/drawing/2014/main" id="{F7B0B005-DF1F-0C14-0180-5D46C5859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280" y="946404"/>
            <a:ext cx="51308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05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54342A-DB88-FA2E-0E38-63ACA030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54" y="1133991"/>
            <a:ext cx="3947419" cy="1239012"/>
          </a:xfrm>
        </p:spPr>
        <p:txBody>
          <a:bodyPr anchor="ctr">
            <a:normAutofit/>
          </a:bodyPr>
          <a:lstStyle/>
          <a:p>
            <a:r>
              <a:rPr lang="it-IT" sz="2800" dirty="0"/>
              <a:t>3. RESPONSE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34F704FE-0BC1-3C1C-4FE5-805CFE203318}"/>
              </a:ext>
            </a:extLst>
          </p:cNvPr>
          <p:cNvSpPr txBox="1">
            <a:spLocks/>
          </p:cNvSpPr>
          <p:nvPr/>
        </p:nvSpPr>
        <p:spPr>
          <a:xfrm>
            <a:off x="523494" y="28704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700" dirty="0"/>
              <a:t>Nel caso in cui l’applicazione Web venisse infettata da un malware la priorità è quella di evitare che lo stesso si espanda nella nostra rete. La soluzione da adottare in questo caso è l’isolamento della macchina colpita, perché non ci interessa rimuovere l’accesso da parte dell’attaccante alla macchina infettata.  Sulla destra possiamo notare l’architettura di rete modificata dopo l’isolamento della macchina attaccata.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D86CBFE-5EF8-D999-4014-1F9DE94D4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602" y="1761892"/>
            <a:ext cx="6658904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2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54342A-DB88-FA2E-0E38-63ACA030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54" y="1133991"/>
            <a:ext cx="3947419" cy="1239012"/>
          </a:xfrm>
        </p:spPr>
        <p:txBody>
          <a:bodyPr anchor="ctr">
            <a:normAutofit/>
          </a:bodyPr>
          <a:lstStyle/>
          <a:p>
            <a:r>
              <a:rPr lang="it-IT" sz="2800" dirty="0"/>
              <a:t>4. CONCLUSIONI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34F704FE-0BC1-3C1C-4FE5-805CFE203318}"/>
              </a:ext>
            </a:extLst>
          </p:cNvPr>
          <p:cNvSpPr txBox="1">
            <a:spLocks/>
          </p:cNvSpPr>
          <p:nvPr/>
        </p:nvSpPr>
        <p:spPr>
          <a:xfrm>
            <a:off x="503810" y="2705862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700" dirty="0"/>
              <a:t>Analizzando il seguente report possiamo capire che il primo tema su cui focalizzarsi è la protezione della Web App, poiché un attacco su di essa porterebbe grandi perdite all’azienda. Occorre, poi, analizzare bene anche la fase di </a:t>
            </a:r>
            <a:r>
              <a:rPr lang="it-IT" sz="1700" i="1" dirty="0" err="1"/>
              <a:t>response</a:t>
            </a:r>
            <a:r>
              <a:rPr lang="it-IT" sz="1700" dirty="0"/>
              <a:t> in modo tale da essere preparati qualora ci fosse un attacco sulla Web App.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700" dirty="0"/>
              <a:t>Al di là degli interventi tecnici da attuare come descritto, è consigliabile eseguire anche una campagna di sensibilizzazione sui dipendenti circa il tema della sicurezza informatica ed eventualmente proporre dei corsi di formazione entry </a:t>
            </a:r>
            <a:r>
              <a:rPr lang="it-IT" sz="1700" dirty="0" err="1"/>
              <a:t>level</a:t>
            </a:r>
            <a:r>
              <a:rPr lang="it-IT" sz="1700" dirty="0"/>
              <a:t> obbligatori. </a:t>
            </a:r>
          </a:p>
        </p:txBody>
      </p:sp>
      <p:pic>
        <p:nvPicPr>
          <p:cNvPr id="6" name="Immagine 5" descr="Immagine che contiene Carattere, testo, design, bianco&#10;&#10;Descrizione generata automaticamente">
            <a:extLst>
              <a:ext uri="{FF2B5EF4-FFF2-40B4-BE49-F238E27FC236}">
                <a16:creationId xmlns:a16="http://schemas.microsoft.com/office/drawing/2014/main" id="{F20D673A-83FE-D755-9A8E-8335B5CBE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706" y="421532"/>
            <a:ext cx="6014936" cy="601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00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372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Tema di Office</vt:lpstr>
      <vt:lpstr>Progetto M5 - CSPT</vt:lpstr>
      <vt:lpstr>Architettura da analizzare</vt:lpstr>
      <vt:lpstr>Principali caratteristiche dell’architettura</vt:lpstr>
      <vt:lpstr>1. AZIONI PREVENTIVE</vt:lpstr>
      <vt:lpstr>2. IMPATTI SUL BUSINESS</vt:lpstr>
      <vt:lpstr>3. RESPONSE</vt:lpstr>
      <vt:lpstr>4. 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M5 - CSPT</dc:title>
  <dc:creator>Niccolò Pinelli</dc:creator>
  <cp:lastModifiedBy>Niccolò Pinelli</cp:lastModifiedBy>
  <cp:revision>2</cp:revision>
  <dcterms:created xsi:type="dcterms:W3CDTF">2024-04-29T18:08:51Z</dcterms:created>
  <dcterms:modified xsi:type="dcterms:W3CDTF">2024-05-02T17:41:57Z</dcterms:modified>
</cp:coreProperties>
</file>