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sa_angeles_lansc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4400">
                <a:solidFill>
                  <a:srgbClr val="FFFFFF"/>
                </a:solidFill>
              </a:defRPr>
            </a:pPr>
            <a:r>
              <a:t>Housing Price Analysis: Clustering and 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800">
                <a:solidFill>
                  <a:srgbClr val="C8C8C8"/>
                </a:solidFill>
              </a:defRPr>
            </a:pPr>
            <a:r>
              <a:t>A Machine Learning Approach to Real Estate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36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66CC"/>
                </a:solidFill>
              </a:defRPr>
            </a:pPr>
            <a:r>
              <a:t>Problem Statement: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What are the factors affecting house prices?</a:t>
            </a:r>
            <a:br/>
            <a:r>
              <a:t>- How can clustering and prediction help in real estate analysis?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66CC"/>
                </a:solidFill>
              </a:defRPr>
            </a:pPr>
            <a:r>
              <a:t>Objectives: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Explore the dataset and identify trends.</a:t>
            </a:r>
            <a:br/>
            <a:r>
              <a:t>- Perform clustering to uncover patterns.</a:t>
            </a:r>
            <a:br/>
            <a:r>
              <a:t>- Build models to predict house prices.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3600">
                <a:solidFill>
                  <a:srgbClr val="003366"/>
                </a:solidFill>
              </a:defRPr>
            </a:pPr>
            <a:r>
              <a:t>Overview of the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66CC"/>
                </a:solidFill>
              </a:defRPr>
            </a:pPr>
            <a:r>
              <a:t>Dataset Shape: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Total Rows: 20,640</a:t>
            </a:r>
            <a:br/>
            <a:r>
              <a:t>- Total Columns: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6032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66CC"/>
                </a:solidFill>
              </a:defRPr>
            </a:pPr>
            <a:r>
              <a:t>Key Features: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longitude: How far west a house is.</a:t>
            </a:r>
            <a:br/>
            <a:r>
              <a:t>2. latitude: How far north a house is.</a:t>
            </a:r>
            <a:br/>
            <a:r>
              <a:t>3. housingMedianAge: Median age of a house within a block.</a:t>
            </a:r>
            <a:br/>
            <a:r>
              <a:t>4. totalRooms: Total number of rooms within a block.</a:t>
            </a:r>
            <a:br/>
            <a:r>
              <a:t>5. totalBedrooms: Total number of bedrooms within a block.</a:t>
            </a:r>
            <a:br/>
            <a:r>
              <a:t>6. population: Total population within a block.</a:t>
            </a:r>
            <a:br/>
            <a:r>
              <a:t>7. households: Total households within a block.</a:t>
            </a:r>
            <a:br/>
            <a:r>
              <a:t>8. medianIncome: Median income for households.</a:t>
            </a:r>
            <a:br/>
            <a:r>
              <a:t>9. medianHouseValue: Median house value for households.</a:t>
            </a:r>
            <a:br/>
            <a:r>
              <a:t>10. oceanProximity: Proximity of the house to the ocean (categorical).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66CC"/>
                </a:solidFill>
              </a:defRPr>
            </a:pPr>
            <a:r>
              <a:t>Sample Data (First 5 Rows):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59436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81000"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housing_median_age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total_rooms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total_bedrooms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median_income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median_house_value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ocean_proximity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-122.23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8.3252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452600.0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NEAR BAY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-122.22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1106.0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2401.0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8.3014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358500.0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NEAR BAY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-122.24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1467.0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7.2574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352100.0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NEAR BAY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-122.25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1274.0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5.6431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341300.0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NEAR BAY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-122.25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3.8462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342200.0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NEAR BAY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Technique: DBSCAN</a:t>
            </a:r>
          </a:p>
          <a:p>
            <a:r>
              <a:t>• PCA-reduced data visualized as clusters.</a:t>
            </a:r>
          </a:p>
          <a:p>
            <a:r>
              <a:t>• Findings:</a:t>
            </a:r>
          </a:p>
          <a:p>
            <a:r>
              <a:t>  - Clusters correspond to coastal and inland areas.</a:t>
            </a:r>
          </a:p>
          <a:p>
            <a:r>
              <a:t>  - Outliers identified as noise points.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 Used:</a:t>
            </a:r>
          </a:p>
          <a:p>
            <a:r>
              <a:t>  - Linear Regression, Random Forest, Neural Network, XGBoost.</a:t>
            </a:r>
          </a:p>
          <a:p>
            <a:r>
              <a:t>• Evaluation Metrics:</a:t>
            </a:r>
          </a:p>
          <a:p>
            <a:r>
              <a:t>  - MAE, RMSE, R², Adjusted R².</a:t>
            </a:r>
          </a:p>
          <a:p>
            <a:r>
              <a:t>• Best Model: XGBoost with lowest RMSE.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Clustering:</a:t>
            </a:r>
          </a:p>
          <a:p>
            <a:r>
              <a:t>  - Coastal properties generally have higher values.</a:t>
            </a:r>
          </a:p>
          <a:p>
            <a:r>
              <a:t>  - Median income is the strongest predictor of house prices.</a:t>
            </a:r>
          </a:p>
          <a:p>
            <a:r>
              <a:t>• Prediction:</a:t>
            </a:r>
          </a:p>
          <a:p>
            <a:r>
              <a:t>  - XGBoost achieved the best performance.</a:t>
            </a:r>
          </a:p>
          <a:p>
            <a:r>
              <a:t>  - Feature importance analysis highlighted key drivers.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Clustering:</a:t>
            </a:r>
          </a:p>
          <a:p>
            <a:r>
              <a:t>  - Unbalanced clusters and noise points.</a:t>
            </a:r>
          </a:p>
          <a:p>
            <a:r>
              <a:t>• Data:</a:t>
            </a:r>
          </a:p>
          <a:p>
            <a:r>
              <a:t>  - Limited dataset size and missing values.</a:t>
            </a:r>
          </a:p>
          <a:p>
            <a:r>
              <a:t>• Modeling:</a:t>
            </a:r>
          </a:p>
          <a:p>
            <a:r>
              <a:t>  - Hyperparameter tuning required for best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Conclusion:</a:t>
            </a:r>
          </a:p>
          <a:p>
            <a:r>
              <a:t>  - Identified key factors affecting house prices.</a:t>
            </a:r>
          </a:p>
          <a:p>
            <a:r>
              <a:t>  - Built predictive models for accurate price estimation.</a:t>
            </a:r>
          </a:p>
          <a:p>
            <a:r>
              <a:t>• Future Work:</a:t>
            </a:r>
          </a:p>
          <a:p>
            <a:r>
              <a:t>  - Use larger datasets for better generalization.</a:t>
            </a:r>
          </a:p>
          <a:p>
            <a:r>
              <a:t>  - Build a real-time price prediction dashboard.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