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79" r:id="rId5"/>
    <p:sldId id="280" r:id="rId6"/>
    <p:sldId id="281" r:id="rId7"/>
    <p:sldId id="282" r:id="rId8"/>
    <p:sldId id="297" r:id="rId9"/>
    <p:sldId id="283" r:id="rId10"/>
    <p:sldId id="284" r:id="rId11"/>
    <p:sldId id="285" r:id="rId12"/>
    <p:sldId id="286" r:id="rId13"/>
    <p:sldId id="288" r:id="rId14"/>
    <p:sldId id="289" r:id="rId15"/>
    <p:sldId id="290" r:id="rId16"/>
    <p:sldId id="271" r:id="rId17"/>
    <p:sldId id="291" r:id="rId18"/>
    <p:sldId id="292" r:id="rId19"/>
    <p:sldId id="293" r:id="rId20"/>
    <p:sldId id="294" r:id="rId21"/>
    <p:sldId id="295" r:id="rId22"/>
    <p:sldId id="296" r:id="rId23"/>
    <p:sldId id="278"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sa_angeles_lanscape.pn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914400" y="1828800"/>
            <a:ext cx="7315200" cy="914400"/>
          </a:xfrm>
          <a:prstGeom prst="rect">
            <a:avLst/>
          </a:prstGeom>
          <a:noFill/>
        </p:spPr>
        <p:txBody>
          <a:bodyPr wrap="square">
            <a:spAutoFit/>
          </a:bodyPr>
          <a:lstStyle/>
          <a:p>
            <a:endParaRPr/>
          </a:p>
          <a:p>
            <a:pPr algn="l">
              <a:defRPr sz="4400" b="1">
                <a:solidFill>
                  <a:srgbClr val="FFFFFF"/>
                </a:solidFill>
              </a:defRPr>
            </a:pPr>
            <a:r>
              <a:t>Housing Price Analysis: Clustering and Prediction</a:t>
            </a:r>
          </a:p>
        </p:txBody>
      </p:sp>
      <p:sp>
        <p:nvSpPr>
          <p:cNvPr id="4" name="TextBox 3"/>
          <p:cNvSpPr txBox="1"/>
          <p:nvPr/>
        </p:nvSpPr>
        <p:spPr>
          <a:xfrm>
            <a:off x="914400" y="3200400"/>
            <a:ext cx="7315200" cy="1231106"/>
          </a:xfrm>
          <a:prstGeom prst="rect">
            <a:avLst/>
          </a:prstGeom>
          <a:noFill/>
        </p:spPr>
        <p:txBody>
          <a:bodyPr wrap="square">
            <a:spAutoFit/>
          </a:bodyPr>
          <a:lstStyle/>
          <a:p>
            <a:endParaRPr dirty="0"/>
          </a:p>
          <a:p>
            <a:pPr algn="l">
              <a:defRPr sz="2800">
                <a:solidFill>
                  <a:srgbClr val="C8C8C8"/>
                </a:solidFill>
              </a:defRPr>
            </a:pPr>
            <a:r>
              <a:rPr dirty="0">
                <a:solidFill>
                  <a:schemeClr val="bg1"/>
                </a:solidFill>
              </a:rPr>
              <a:t>A Machine Learning Approach to Real Estate Insights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298B58-756C-2087-4D60-6F1A55B6486A}"/>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DB27EF-2174-DC71-B740-3A41D5856C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91294B-5A14-2418-563A-31D2234AFD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99F6E88-A81B-7577-93DD-742C47AB57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8244982-C64D-83B9-C932-B8EB8D4AE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BFD6D01-425A-7072-D7B1-F672F640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9B7A482-836A-9ABF-69C3-1CF70AECA869}"/>
              </a:ext>
            </a:extLst>
          </p:cNvPr>
          <p:cNvSpPr txBox="1"/>
          <p:nvPr/>
        </p:nvSpPr>
        <p:spPr>
          <a:xfrm>
            <a:off x="344512" y="238288"/>
            <a:ext cx="7421963" cy="1033669"/>
          </a:xfrm>
          <a:prstGeom prst="rect">
            <a:avLst/>
          </a:prstGeom>
        </p:spPr>
        <p:txBody>
          <a:bodyPr vert="horz" lIns="91440" tIns="45720" rIns="91440" bIns="45720" rtlCol="0" anchor="ctr">
            <a:normAutofit lnSpcReduction="10000"/>
          </a:bodyPr>
          <a:lstStyle/>
          <a:p>
            <a:pPr defTabSz="914400">
              <a:lnSpc>
                <a:spcPct val="90000"/>
              </a:lnSpc>
              <a:spcBef>
                <a:spcPct val="0"/>
              </a:spcBef>
              <a:spcAft>
                <a:spcPts val="600"/>
              </a:spcAft>
              <a:defRPr sz="3600" b="1">
                <a:solidFill>
                  <a:srgbClr val="003366"/>
                </a:solidFill>
              </a:defRPr>
            </a:pPr>
            <a:endParaRPr lang="en-US" sz="3200" kern="1200" dirty="0">
              <a:solidFill>
                <a:srgbClr val="FFFFFF"/>
              </a:solidFill>
              <a:latin typeface="+mj-lt"/>
              <a:ea typeface="+mj-ea"/>
              <a:cs typeface="+mj-cs"/>
            </a:endParaRPr>
          </a:p>
          <a:p>
            <a:pPr defTabSz="914400">
              <a:lnSpc>
                <a:spcPct val="90000"/>
              </a:lnSpc>
              <a:spcBef>
                <a:spcPct val="0"/>
              </a:spcBef>
              <a:spcAft>
                <a:spcPts val="600"/>
              </a:spcAft>
              <a:defRPr sz="3600" b="1">
                <a:solidFill>
                  <a:srgbClr val="003366"/>
                </a:solidFill>
              </a:defRPr>
            </a:pPr>
            <a:r>
              <a:rPr lang="en-US" sz="3200" kern="1200" dirty="0">
                <a:solidFill>
                  <a:srgbClr val="FFFFFF"/>
                </a:solidFill>
                <a:latin typeface="+mj-lt"/>
                <a:ea typeface="+mj-ea"/>
                <a:cs typeface="+mj-cs"/>
              </a:rPr>
              <a:t>Principal Component Analysis (PCA)</a:t>
            </a:r>
          </a:p>
        </p:txBody>
      </p:sp>
      <p:sp>
        <p:nvSpPr>
          <p:cNvPr id="3" name="TextBox 2">
            <a:extLst>
              <a:ext uri="{FF2B5EF4-FFF2-40B4-BE49-F238E27FC236}">
                <a16:creationId xmlns:a16="http://schemas.microsoft.com/office/drawing/2014/main" id="{F82732DC-185E-B047-15CB-B78E284F1430}"/>
              </a:ext>
            </a:extLst>
          </p:cNvPr>
          <p:cNvSpPr txBox="1"/>
          <p:nvPr/>
        </p:nvSpPr>
        <p:spPr>
          <a:xfrm>
            <a:off x="344512" y="1752615"/>
            <a:ext cx="4249788" cy="4724370"/>
          </a:xfrm>
          <a:prstGeom prst="rect">
            <a:avLst/>
          </a:prstGeom>
        </p:spPr>
        <p:txBody>
          <a:bodyPr vert="horz" lIns="91440" tIns="45720" rIns="91440" bIns="45720" rtlCol="0" anchor="t">
            <a:normAutofit/>
          </a:bodyPr>
          <a:lstStyle/>
          <a:p>
            <a:pPr marL="342900" indent="-285750" defTabSz="914400">
              <a:lnSpc>
                <a:spcPct val="150000"/>
              </a:lnSpc>
              <a:spcAft>
                <a:spcPts val="600"/>
              </a:spcAft>
              <a:buFontTx/>
              <a:buChar char="-"/>
              <a:defRPr sz="1800">
                <a:solidFill>
                  <a:srgbClr val="000000"/>
                </a:solidFill>
              </a:defRPr>
            </a:pPr>
            <a:endParaRPr lang="en-US" dirty="0"/>
          </a:p>
        </p:txBody>
      </p:sp>
      <p:sp>
        <p:nvSpPr>
          <p:cNvPr id="5" name="CasellaDiTesto 4">
            <a:extLst>
              <a:ext uri="{FF2B5EF4-FFF2-40B4-BE49-F238E27FC236}">
                <a16:creationId xmlns:a16="http://schemas.microsoft.com/office/drawing/2014/main" id="{BA51445A-385B-4EFE-BF5E-854089554646}"/>
              </a:ext>
            </a:extLst>
          </p:cNvPr>
          <p:cNvSpPr txBox="1"/>
          <p:nvPr/>
        </p:nvSpPr>
        <p:spPr>
          <a:xfrm>
            <a:off x="260555" y="1752615"/>
            <a:ext cx="8799484" cy="1200329"/>
          </a:xfrm>
          <a:prstGeom prst="rect">
            <a:avLst/>
          </a:prstGeom>
          <a:noFill/>
        </p:spPr>
        <p:txBody>
          <a:bodyPr wrap="square">
            <a:spAutoFit/>
          </a:bodyPr>
          <a:lstStyle/>
          <a:p>
            <a:pPr marL="285750" indent="-285750">
              <a:buFontTx/>
              <a:buChar char="-"/>
              <a:defRPr sz="1800">
                <a:solidFill>
                  <a:srgbClr val="000000"/>
                </a:solidFill>
              </a:defRPr>
            </a:pPr>
            <a:r>
              <a:rPr lang="it-IT" dirty="0"/>
              <a:t>Non-</a:t>
            </a:r>
            <a:r>
              <a:rPr lang="it-IT" dirty="0" err="1"/>
              <a:t>numeric</a:t>
            </a:r>
            <a:r>
              <a:rPr lang="it-IT" dirty="0"/>
              <a:t> data </a:t>
            </a:r>
            <a:r>
              <a:rPr lang="it-IT" dirty="0" err="1"/>
              <a:t>converted</a:t>
            </a:r>
            <a:r>
              <a:rPr lang="it-IT" dirty="0"/>
              <a:t> to </a:t>
            </a:r>
            <a:r>
              <a:rPr lang="it-IT" dirty="0" err="1"/>
              <a:t>numeric</a:t>
            </a:r>
            <a:r>
              <a:rPr lang="it-IT" dirty="0"/>
              <a:t>.</a:t>
            </a:r>
          </a:p>
          <a:p>
            <a:pPr marL="285750" indent="-285750">
              <a:buFontTx/>
              <a:buChar char="-"/>
              <a:defRPr sz="1800">
                <a:solidFill>
                  <a:srgbClr val="000000"/>
                </a:solidFill>
              </a:defRPr>
            </a:pPr>
            <a:r>
              <a:rPr lang="en-US" b="1" dirty="0"/>
              <a:t>Kaiser Rule</a:t>
            </a:r>
            <a:r>
              <a:rPr lang="en-US" dirty="0"/>
              <a:t>: 3 components retained (eigenvalues &gt; 1).</a:t>
            </a:r>
            <a:endParaRPr lang="it-IT" dirty="0"/>
          </a:p>
          <a:p>
            <a:pPr marL="285750" indent="-285750">
              <a:buFontTx/>
              <a:buChar char="-"/>
              <a:defRPr sz="1800">
                <a:solidFill>
                  <a:srgbClr val="000000"/>
                </a:solidFill>
              </a:defRPr>
            </a:pPr>
            <a:r>
              <a:rPr lang="da-DK" dirty="0"/>
              <a:t>PC1: </a:t>
            </a:r>
            <a:r>
              <a:rPr lang="da-DK" b="1" dirty="0"/>
              <a:t>43.48%</a:t>
            </a:r>
            <a:r>
              <a:rPr lang="da-DK" dirty="0"/>
              <a:t>, PC2: </a:t>
            </a:r>
            <a:r>
              <a:rPr lang="da-DK" b="1" dirty="0"/>
              <a:t>21.36%</a:t>
            </a:r>
            <a:r>
              <a:rPr lang="da-DK" dirty="0"/>
              <a:t>, PC3: </a:t>
            </a:r>
            <a:r>
              <a:rPr lang="da-DK" b="1" dirty="0"/>
              <a:t>18.86%</a:t>
            </a:r>
            <a:r>
              <a:rPr lang="da-DK" dirty="0"/>
              <a:t>.</a:t>
            </a:r>
            <a:endParaRPr lang="it-IT" dirty="0"/>
          </a:p>
          <a:p>
            <a:pPr marL="285750" indent="-285750">
              <a:buFontTx/>
              <a:buChar char="-"/>
              <a:defRPr sz="1800">
                <a:solidFill>
                  <a:srgbClr val="000000"/>
                </a:solidFill>
              </a:defRPr>
            </a:pPr>
            <a:r>
              <a:rPr lang="it-IT" b="1" dirty="0"/>
              <a:t>Total </a:t>
            </a:r>
            <a:r>
              <a:rPr lang="it-IT" b="1" dirty="0" err="1"/>
              <a:t>Variance</a:t>
            </a:r>
            <a:r>
              <a:rPr lang="it-IT" b="1" dirty="0"/>
              <a:t> </a:t>
            </a:r>
            <a:r>
              <a:rPr lang="it-IT" b="1" dirty="0" err="1"/>
              <a:t>Explained</a:t>
            </a:r>
            <a:r>
              <a:rPr lang="it-IT" dirty="0"/>
              <a:t>: </a:t>
            </a:r>
            <a:r>
              <a:rPr lang="it-IT" b="1" dirty="0"/>
              <a:t>83.7%</a:t>
            </a:r>
            <a:r>
              <a:rPr lang="it-IT" dirty="0"/>
              <a:t>.</a:t>
            </a:r>
            <a:endParaRPr lang="en-US" dirty="0"/>
          </a:p>
        </p:txBody>
      </p:sp>
      <p:graphicFrame>
        <p:nvGraphicFramePr>
          <p:cNvPr id="4" name="Tabella 3">
            <a:extLst>
              <a:ext uri="{FF2B5EF4-FFF2-40B4-BE49-F238E27FC236}">
                <a16:creationId xmlns:a16="http://schemas.microsoft.com/office/drawing/2014/main" id="{BAC26992-5C8D-EEA0-0D69-986FAE97B557}"/>
              </a:ext>
            </a:extLst>
          </p:cNvPr>
          <p:cNvGraphicFramePr>
            <a:graphicFrameLocks noGrp="1"/>
          </p:cNvGraphicFramePr>
          <p:nvPr/>
        </p:nvGraphicFramePr>
        <p:xfrm>
          <a:off x="344512" y="3276585"/>
          <a:ext cx="8229600" cy="32004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588646619"/>
                    </a:ext>
                  </a:extLst>
                </a:gridCol>
                <a:gridCol w="2057400">
                  <a:extLst>
                    <a:ext uri="{9D8B030D-6E8A-4147-A177-3AD203B41FA5}">
                      <a16:colId xmlns:a16="http://schemas.microsoft.com/office/drawing/2014/main" val="949079444"/>
                    </a:ext>
                  </a:extLst>
                </a:gridCol>
                <a:gridCol w="2057400">
                  <a:extLst>
                    <a:ext uri="{9D8B030D-6E8A-4147-A177-3AD203B41FA5}">
                      <a16:colId xmlns:a16="http://schemas.microsoft.com/office/drawing/2014/main" val="1970745887"/>
                    </a:ext>
                  </a:extLst>
                </a:gridCol>
                <a:gridCol w="2057400">
                  <a:extLst>
                    <a:ext uri="{9D8B030D-6E8A-4147-A177-3AD203B41FA5}">
                      <a16:colId xmlns:a16="http://schemas.microsoft.com/office/drawing/2014/main" val="2680204159"/>
                    </a:ext>
                  </a:extLst>
                </a:gridCol>
              </a:tblGrid>
              <a:tr h="320040">
                <a:tc>
                  <a:txBody>
                    <a:bodyPr/>
                    <a:lstStyle/>
                    <a:p>
                      <a:pPr>
                        <a:defRPr sz="1200" b="1">
                          <a:solidFill>
                            <a:srgbClr val="FFFFFF"/>
                          </a:solidFill>
                        </a:defRPr>
                      </a:pPr>
                      <a:r>
                        <a:rPr lang="it-IT"/>
                        <a:t>Feature</a:t>
                      </a:r>
                    </a:p>
                  </a:txBody>
                  <a:tcPr>
                    <a:solidFill>
                      <a:srgbClr val="003366"/>
                    </a:solidFill>
                  </a:tcPr>
                </a:tc>
                <a:tc>
                  <a:txBody>
                    <a:bodyPr/>
                    <a:lstStyle/>
                    <a:p>
                      <a:pPr>
                        <a:defRPr sz="1200" b="1">
                          <a:solidFill>
                            <a:srgbClr val="FFFFFF"/>
                          </a:solidFill>
                        </a:defRPr>
                      </a:pPr>
                      <a:r>
                        <a:rPr lang="it-IT"/>
                        <a:t>PC1</a:t>
                      </a:r>
                    </a:p>
                  </a:txBody>
                  <a:tcPr>
                    <a:solidFill>
                      <a:srgbClr val="003366"/>
                    </a:solidFill>
                  </a:tcPr>
                </a:tc>
                <a:tc>
                  <a:txBody>
                    <a:bodyPr/>
                    <a:lstStyle/>
                    <a:p>
                      <a:pPr>
                        <a:defRPr sz="1200" b="1">
                          <a:solidFill>
                            <a:srgbClr val="FFFFFF"/>
                          </a:solidFill>
                        </a:defRPr>
                      </a:pPr>
                      <a:r>
                        <a:rPr lang="it-IT"/>
                        <a:t>PC2</a:t>
                      </a:r>
                    </a:p>
                  </a:txBody>
                  <a:tcPr>
                    <a:solidFill>
                      <a:srgbClr val="003366"/>
                    </a:solidFill>
                  </a:tcPr>
                </a:tc>
                <a:tc>
                  <a:txBody>
                    <a:bodyPr/>
                    <a:lstStyle/>
                    <a:p>
                      <a:pPr>
                        <a:defRPr sz="1200" b="1">
                          <a:solidFill>
                            <a:srgbClr val="FFFFFF"/>
                          </a:solidFill>
                        </a:defRPr>
                      </a:pPr>
                      <a:r>
                        <a:rPr lang="it-IT"/>
                        <a:t>PC3</a:t>
                      </a:r>
                    </a:p>
                  </a:txBody>
                  <a:tcPr>
                    <a:solidFill>
                      <a:srgbClr val="003366"/>
                    </a:solidFill>
                  </a:tcPr>
                </a:tc>
                <a:extLst>
                  <a:ext uri="{0D108BD9-81ED-4DB2-BD59-A6C34878D82A}">
                    <a16:rowId xmlns:a16="http://schemas.microsoft.com/office/drawing/2014/main" val="3413007832"/>
                  </a:ext>
                </a:extLst>
              </a:tr>
              <a:tr h="320040">
                <a:tc>
                  <a:txBody>
                    <a:bodyPr/>
                    <a:lstStyle/>
                    <a:p>
                      <a:pPr>
                        <a:defRPr sz="1000">
                          <a:solidFill>
                            <a:srgbClr val="000000"/>
                          </a:solidFill>
                        </a:defRPr>
                      </a:pPr>
                      <a:r>
                        <a:rPr lang="it-IT"/>
                        <a:t>longitude</a:t>
                      </a:r>
                    </a:p>
                  </a:txBody>
                  <a:tcPr/>
                </a:tc>
                <a:tc>
                  <a:txBody>
                    <a:bodyPr/>
                    <a:lstStyle/>
                    <a:p>
                      <a:pPr>
                        <a:defRPr sz="1000">
                          <a:solidFill>
                            <a:srgbClr val="000000"/>
                          </a:solidFill>
                        </a:defRPr>
                      </a:pPr>
                      <a:r>
                        <a:rPr lang="it-IT"/>
                        <a:t>0.0762</a:t>
                      </a:r>
                    </a:p>
                  </a:txBody>
                  <a:tcPr/>
                </a:tc>
                <a:tc>
                  <a:txBody>
                    <a:bodyPr/>
                    <a:lstStyle/>
                    <a:p>
                      <a:pPr>
                        <a:defRPr sz="1000">
                          <a:solidFill>
                            <a:srgbClr val="000000"/>
                          </a:solidFill>
                        </a:defRPr>
                      </a:pPr>
                      <a:r>
                        <a:rPr lang="it-IT"/>
                        <a:t>-0.6620</a:t>
                      </a:r>
                    </a:p>
                  </a:txBody>
                  <a:tcPr/>
                </a:tc>
                <a:tc>
                  <a:txBody>
                    <a:bodyPr/>
                    <a:lstStyle/>
                    <a:p>
                      <a:pPr>
                        <a:defRPr sz="1000">
                          <a:solidFill>
                            <a:srgbClr val="000000"/>
                          </a:solidFill>
                        </a:defRPr>
                      </a:pPr>
                      <a:r>
                        <a:rPr lang="it-IT"/>
                        <a:t>-0.2480</a:t>
                      </a:r>
                    </a:p>
                  </a:txBody>
                  <a:tcPr/>
                </a:tc>
                <a:extLst>
                  <a:ext uri="{0D108BD9-81ED-4DB2-BD59-A6C34878D82A}">
                    <a16:rowId xmlns:a16="http://schemas.microsoft.com/office/drawing/2014/main" val="3780205021"/>
                  </a:ext>
                </a:extLst>
              </a:tr>
              <a:tr h="320040">
                <a:tc>
                  <a:txBody>
                    <a:bodyPr/>
                    <a:lstStyle/>
                    <a:p>
                      <a:pPr>
                        <a:defRPr sz="1000">
                          <a:solidFill>
                            <a:srgbClr val="000000"/>
                          </a:solidFill>
                        </a:defRPr>
                      </a:pPr>
                      <a:r>
                        <a:rPr lang="it-IT"/>
                        <a:t>latitude</a:t>
                      </a:r>
                    </a:p>
                  </a:txBody>
                  <a:tcPr/>
                </a:tc>
                <a:tc>
                  <a:txBody>
                    <a:bodyPr/>
                    <a:lstStyle/>
                    <a:p>
                      <a:pPr>
                        <a:defRPr sz="1000">
                          <a:solidFill>
                            <a:srgbClr val="000000"/>
                          </a:solidFill>
                        </a:defRPr>
                      </a:pPr>
                      <a:r>
                        <a:rPr lang="it-IT"/>
                        <a:t>-0.0759</a:t>
                      </a:r>
                    </a:p>
                  </a:txBody>
                  <a:tcPr/>
                </a:tc>
                <a:tc>
                  <a:txBody>
                    <a:bodyPr/>
                    <a:lstStyle/>
                    <a:p>
                      <a:pPr>
                        <a:defRPr sz="1000">
                          <a:solidFill>
                            <a:srgbClr val="000000"/>
                          </a:solidFill>
                        </a:defRPr>
                      </a:pPr>
                      <a:r>
                        <a:rPr lang="it-IT"/>
                        <a:t>0.6905</a:t>
                      </a:r>
                    </a:p>
                  </a:txBody>
                  <a:tcPr/>
                </a:tc>
                <a:tc>
                  <a:txBody>
                    <a:bodyPr/>
                    <a:lstStyle/>
                    <a:p>
                      <a:pPr>
                        <a:defRPr sz="1000">
                          <a:solidFill>
                            <a:srgbClr val="000000"/>
                          </a:solidFill>
                        </a:defRPr>
                      </a:pPr>
                      <a:r>
                        <a:rPr lang="it-IT"/>
                        <a:t>0.1278</a:t>
                      </a:r>
                    </a:p>
                  </a:txBody>
                  <a:tcPr/>
                </a:tc>
                <a:extLst>
                  <a:ext uri="{0D108BD9-81ED-4DB2-BD59-A6C34878D82A}">
                    <a16:rowId xmlns:a16="http://schemas.microsoft.com/office/drawing/2014/main" val="4061800653"/>
                  </a:ext>
                </a:extLst>
              </a:tr>
              <a:tr h="320040">
                <a:tc>
                  <a:txBody>
                    <a:bodyPr/>
                    <a:lstStyle/>
                    <a:p>
                      <a:pPr>
                        <a:defRPr sz="1000">
                          <a:solidFill>
                            <a:srgbClr val="000000"/>
                          </a:solidFill>
                        </a:defRPr>
                      </a:pPr>
                      <a:r>
                        <a:rPr lang="it-IT" dirty="0" err="1"/>
                        <a:t>housing_median_age</a:t>
                      </a:r>
                      <a:endParaRPr lang="it-IT" dirty="0"/>
                    </a:p>
                  </a:txBody>
                  <a:tcPr/>
                </a:tc>
                <a:tc>
                  <a:txBody>
                    <a:bodyPr/>
                    <a:lstStyle/>
                    <a:p>
                      <a:pPr>
                        <a:defRPr sz="1000">
                          <a:solidFill>
                            <a:srgbClr val="000000"/>
                          </a:solidFill>
                        </a:defRPr>
                      </a:pPr>
                      <a:r>
                        <a:rPr lang="it-IT"/>
                        <a:t>-0.2164</a:t>
                      </a:r>
                    </a:p>
                  </a:txBody>
                  <a:tcPr/>
                </a:tc>
                <a:tc>
                  <a:txBody>
                    <a:bodyPr/>
                    <a:lstStyle/>
                    <a:p>
                      <a:pPr>
                        <a:defRPr sz="1000">
                          <a:solidFill>
                            <a:srgbClr val="000000"/>
                          </a:solidFill>
                        </a:defRPr>
                      </a:pPr>
                      <a:r>
                        <a:rPr lang="it-IT"/>
                        <a:t>0.0009</a:t>
                      </a:r>
                    </a:p>
                  </a:txBody>
                  <a:tcPr/>
                </a:tc>
                <a:tc>
                  <a:txBody>
                    <a:bodyPr/>
                    <a:lstStyle/>
                    <a:p>
                      <a:pPr>
                        <a:defRPr sz="1000">
                          <a:solidFill>
                            <a:srgbClr val="000000"/>
                          </a:solidFill>
                        </a:defRPr>
                      </a:pPr>
                      <a:r>
                        <a:rPr lang="it-IT"/>
                        <a:t>0.0496</a:t>
                      </a:r>
                    </a:p>
                  </a:txBody>
                  <a:tcPr/>
                </a:tc>
                <a:extLst>
                  <a:ext uri="{0D108BD9-81ED-4DB2-BD59-A6C34878D82A}">
                    <a16:rowId xmlns:a16="http://schemas.microsoft.com/office/drawing/2014/main" val="1985099143"/>
                  </a:ext>
                </a:extLst>
              </a:tr>
              <a:tr h="320040">
                <a:tc>
                  <a:txBody>
                    <a:bodyPr/>
                    <a:lstStyle/>
                    <a:p>
                      <a:pPr>
                        <a:defRPr sz="1000">
                          <a:solidFill>
                            <a:srgbClr val="000000"/>
                          </a:solidFill>
                        </a:defRPr>
                      </a:pPr>
                      <a:r>
                        <a:rPr lang="it-IT"/>
                        <a:t>total_rooms</a:t>
                      </a:r>
                    </a:p>
                  </a:txBody>
                  <a:tcPr/>
                </a:tc>
                <a:tc>
                  <a:txBody>
                    <a:bodyPr/>
                    <a:lstStyle/>
                    <a:p>
                      <a:pPr>
                        <a:defRPr sz="1000">
                          <a:solidFill>
                            <a:srgbClr val="000000"/>
                          </a:solidFill>
                        </a:defRPr>
                      </a:pPr>
                      <a:r>
                        <a:rPr lang="it-IT"/>
                        <a:t>0.4844</a:t>
                      </a:r>
                      <a:endParaRPr lang="it-IT" dirty="0"/>
                    </a:p>
                  </a:txBody>
                  <a:tcPr/>
                </a:tc>
                <a:tc>
                  <a:txBody>
                    <a:bodyPr/>
                    <a:lstStyle/>
                    <a:p>
                      <a:pPr>
                        <a:defRPr sz="1000">
                          <a:solidFill>
                            <a:srgbClr val="000000"/>
                          </a:solidFill>
                        </a:defRPr>
                      </a:pPr>
                      <a:r>
                        <a:rPr lang="it-IT"/>
                        <a:t>0.0607</a:t>
                      </a:r>
                    </a:p>
                  </a:txBody>
                  <a:tcPr/>
                </a:tc>
                <a:tc>
                  <a:txBody>
                    <a:bodyPr/>
                    <a:lstStyle/>
                    <a:p>
                      <a:pPr>
                        <a:defRPr sz="1000">
                          <a:solidFill>
                            <a:srgbClr val="000000"/>
                          </a:solidFill>
                        </a:defRPr>
                      </a:pPr>
                      <a:r>
                        <a:rPr lang="it-IT"/>
                        <a:t>0.0850</a:t>
                      </a:r>
                    </a:p>
                  </a:txBody>
                  <a:tcPr/>
                </a:tc>
                <a:extLst>
                  <a:ext uri="{0D108BD9-81ED-4DB2-BD59-A6C34878D82A}">
                    <a16:rowId xmlns:a16="http://schemas.microsoft.com/office/drawing/2014/main" val="1120922729"/>
                  </a:ext>
                </a:extLst>
              </a:tr>
              <a:tr h="320040">
                <a:tc>
                  <a:txBody>
                    <a:bodyPr/>
                    <a:lstStyle/>
                    <a:p>
                      <a:pPr>
                        <a:defRPr sz="1000">
                          <a:solidFill>
                            <a:srgbClr val="000000"/>
                          </a:solidFill>
                        </a:defRPr>
                      </a:pPr>
                      <a:r>
                        <a:rPr lang="it-IT"/>
                        <a:t>total_bedrooms</a:t>
                      </a:r>
                    </a:p>
                  </a:txBody>
                  <a:tcPr/>
                </a:tc>
                <a:tc>
                  <a:txBody>
                    <a:bodyPr/>
                    <a:lstStyle/>
                    <a:p>
                      <a:pPr>
                        <a:defRPr sz="1000">
                          <a:solidFill>
                            <a:srgbClr val="000000"/>
                          </a:solidFill>
                        </a:defRPr>
                      </a:pPr>
                      <a:r>
                        <a:rPr lang="it-IT"/>
                        <a:t>0.4895</a:t>
                      </a:r>
                    </a:p>
                  </a:txBody>
                  <a:tcPr/>
                </a:tc>
                <a:tc>
                  <a:txBody>
                    <a:bodyPr/>
                    <a:lstStyle/>
                    <a:p>
                      <a:pPr>
                        <a:defRPr sz="1000">
                          <a:solidFill>
                            <a:srgbClr val="000000"/>
                          </a:solidFill>
                        </a:defRPr>
                      </a:pPr>
                      <a:r>
                        <a:rPr lang="it-IT"/>
                        <a:t>0.0721</a:t>
                      </a:r>
                    </a:p>
                  </a:txBody>
                  <a:tcPr/>
                </a:tc>
                <a:tc>
                  <a:txBody>
                    <a:bodyPr/>
                    <a:lstStyle/>
                    <a:p>
                      <a:pPr>
                        <a:defRPr sz="1000">
                          <a:solidFill>
                            <a:srgbClr val="000000"/>
                          </a:solidFill>
                        </a:defRPr>
                      </a:pPr>
                      <a:r>
                        <a:rPr lang="it-IT"/>
                        <a:t>-0.0412</a:t>
                      </a:r>
                    </a:p>
                  </a:txBody>
                  <a:tcPr/>
                </a:tc>
                <a:extLst>
                  <a:ext uri="{0D108BD9-81ED-4DB2-BD59-A6C34878D82A}">
                    <a16:rowId xmlns:a16="http://schemas.microsoft.com/office/drawing/2014/main" val="2185332536"/>
                  </a:ext>
                </a:extLst>
              </a:tr>
              <a:tr h="320040">
                <a:tc>
                  <a:txBody>
                    <a:bodyPr/>
                    <a:lstStyle/>
                    <a:p>
                      <a:pPr>
                        <a:defRPr sz="1000">
                          <a:solidFill>
                            <a:srgbClr val="000000"/>
                          </a:solidFill>
                        </a:defRPr>
                      </a:pPr>
                      <a:r>
                        <a:rPr lang="it-IT"/>
                        <a:t>population</a:t>
                      </a:r>
                    </a:p>
                  </a:txBody>
                  <a:tcPr/>
                </a:tc>
                <a:tc>
                  <a:txBody>
                    <a:bodyPr/>
                    <a:lstStyle/>
                    <a:p>
                      <a:pPr>
                        <a:defRPr sz="1000">
                          <a:solidFill>
                            <a:srgbClr val="000000"/>
                          </a:solidFill>
                        </a:defRPr>
                      </a:pPr>
                      <a:r>
                        <a:rPr lang="it-IT"/>
                        <a:t>0.4701</a:t>
                      </a:r>
                    </a:p>
                  </a:txBody>
                  <a:tcPr/>
                </a:tc>
                <a:tc>
                  <a:txBody>
                    <a:bodyPr/>
                    <a:lstStyle/>
                    <a:p>
                      <a:pPr>
                        <a:defRPr sz="1000">
                          <a:solidFill>
                            <a:srgbClr val="000000"/>
                          </a:solidFill>
                        </a:defRPr>
                      </a:pPr>
                      <a:r>
                        <a:rPr lang="it-IT"/>
                        <a:t>0.0461</a:t>
                      </a:r>
                    </a:p>
                  </a:txBody>
                  <a:tcPr/>
                </a:tc>
                <a:tc>
                  <a:txBody>
                    <a:bodyPr/>
                    <a:lstStyle/>
                    <a:p>
                      <a:pPr>
                        <a:defRPr sz="1000">
                          <a:solidFill>
                            <a:srgbClr val="000000"/>
                          </a:solidFill>
                        </a:defRPr>
                      </a:pPr>
                      <a:r>
                        <a:rPr lang="it-IT"/>
                        <a:t>-0.0780</a:t>
                      </a:r>
                    </a:p>
                  </a:txBody>
                  <a:tcPr/>
                </a:tc>
                <a:extLst>
                  <a:ext uri="{0D108BD9-81ED-4DB2-BD59-A6C34878D82A}">
                    <a16:rowId xmlns:a16="http://schemas.microsoft.com/office/drawing/2014/main" val="1588421863"/>
                  </a:ext>
                </a:extLst>
              </a:tr>
              <a:tr h="320040">
                <a:tc>
                  <a:txBody>
                    <a:bodyPr/>
                    <a:lstStyle/>
                    <a:p>
                      <a:pPr>
                        <a:defRPr sz="1000">
                          <a:solidFill>
                            <a:srgbClr val="000000"/>
                          </a:solidFill>
                        </a:defRPr>
                      </a:pPr>
                      <a:r>
                        <a:rPr lang="it-IT"/>
                        <a:t>households</a:t>
                      </a:r>
                    </a:p>
                  </a:txBody>
                  <a:tcPr/>
                </a:tc>
                <a:tc>
                  <a:txBody>
                    <a:bodyPr/>
                    <a:lstStyle/>
                    <a:p>
                      <a:pPr>
                        <a:defRPr sz="1000">
                          <a:solidFill>
                            <a:srgbClr val="000000"/>
                          </a:solidFill>
                        </a:defRPr>
                      </a:pPr>
                      <a:r>
                        <a:rPr lang="it-IT"/>
                        <a:t>0.4910</a:t>
                      </a:r>
                    </a:p>
                  </a:txBody>
                  <a:tcPr/>
                </a:tc>
                <a:tc>
                  <a:txBody>
                    <a:bodyPr/>
                    <a:lstStyle/>
                    <a:p>
                      <a:pPr>
                        <a:defRPr sz="1000">
                          <a:solidFill>
                            <a:srgbClr val="000000"/>
                          </a:solidFill>
                        </a:defRPr>
                      </a:pPr>
                      <a:r>
                        <a:rPr lang="it-IT"/>
                        <a:t>0.0718</a:t>
                      </a:r>
                    </a:p>
                  </a:txBody>
                  <a:tcPr/>
                </a:tc>
                <a:tc>
                  <a:txBody>
                    <a:bodyPr/>
                    <a:lstStyle/>
                    <a:p>
                      <a:pPr>
                        <a:defRPr sz="1000">
                          <a:solidFill>
                            <a:srgbClr val="000000"/>
                          </a:solidFill>
                        </a:defRPr>
                      </a:pPr>
                      <a:r>
                        <a:rPr lang="it-IT"/>
                        <a:t>-0.0265</a:t>
                      </a:r>
                    </a:p>
                  </a:txBody>
                  <a:tcPr/>
                </a:tc>
                <a:extLst>
                  <a:ext uri="{0D108BD9-81ED-4DB2-BD59-A6C34878D82A}">
                    <a16:rowId xmlns:a16="http://schemas.microsoft.com/office/drawing/2014/main" val="2402970964"/>
                  </a:ext>
                </a:extLst>
              </a:tr>
              <a:tr h="320040">
                <a:tc>
                  <a:txBody>
                    <a:bodyPr/>
                    <a:lstStyle/>
                    <a:p>
                      <a:pPr>
                        <a:defRPr sz="1000">
                          <a:solidFill>
                            <a:srgbClr val="000000"/>
                          </a:solidFill>
                        </a:defRPr>
                      </a:pPr>
                      <a:r>
                        <a:rPr lang="it-IT"/>
                        <a:t>median_income</a:t>
                      </a:r>
                    </a:p>
                  </a:txBody>
                  <a:tcPr/>
                </a:tc>
                <a:tc>
                  <a:txBody>
                    <a:bodyPr/>
                    <a:lstStyle/>
                    <a:p>
                      <a:pPr>
                        <a:defRPr sz="1000">
                          <a:solidFill>
                            <a:srgbClr val="000000"/>
                          </a:solidFill>
                        </a:defRPr>
                      </a:pPr>
                      <a:r>
                        <a:rPr lang="it-IT"/>
                        <a:t>0.0558</a:t>
                      </a:r>
                    </a:p>
                  </a:txBody>
                  <a:tcPr/>
                </a:tc>
                <a:tc>
                  <a:txBody>
                    <a:bodyPr/>
                    <a:lstStyle/>
                    <a:p>
                      <a:pPr>
                        <a:defRPr sz="1000">
                          <a:solidFill>
                            <a:srgbClr val="000000"/>
                          </a:solidFill>
                        </a:defRPr>
                      </a:pPr>
                      <a:r>
                        <a:rPr lang="it-IT"/>
                        <a:t>-0.1783</a:t>
                      </a:r>
                    </a:p>
                  </a:txBody>
                  <a:tcPr/>
                </a:tc>
                <a:tc>
                  <a:txBody>
                    <a:bodyPr/>
                    <a:lstStyle/>
                    <a:p>
                      <a:pPr>
                        <a:defRPr sz="1000">
                          <a:solidFill>
                            <a:srgbClr val="000000"/>
                          </a:solidFill>
                        </a:defRPr>
                      </a:pPr>
                      <a:r>
                        <a:rPr lang="it-IT"/>
                        <a:t>0.6711</a:t>
                      </a:r>
                      <a:endParaRPr lang="it-IT" dirty="0"/>
                    </a:p>
                  </a:txBody>
                  <a:tcPr/>
                </a:tc>
                <a:extLst>
                  <a:ext uri="{0D108BD9-81ED-4DB2-BD59-A6C34878D82A}">
                    <a16:rowId xmlns:a16="http://schemas.microsoft.com/office/drawing/2014/main" val="188985646"/>
                  </a:ext>
                </a:extLst>
              </a:tr>
              <a:tr h="320040">
                <a:tc>
                  <a:txBody>
                    <a:bodyPr/>
                    <a:lstStyle/>
                    <a:p>
                      <a:pPr>
                        <a:defRPr sz="1000">
                          <a:solidFill>
                            <a:srgbClr val="000000"/>
                          </a:solidFill>
                        </a:defRPr>
                      </a:pPr>
                      <a:r>
                        <a:rPr lang="it-IT"/>
                        <a:t>median_house_value</a:t>
                      </a:r>
                    </a:p>
                  </a:txBody>
                  <a:tcPr/>
                </a:tc>
                <a:tc>
                  <a:txBody>
                    <a:bodyPr/>
                    <a:lstStyle/>
                    <a:p>
                      <a:pPr>
                        <a:defRPr sz="1000">
                          <a:solidFill>
                            <a:srgbClr val="000000"/>
                          </a:solidFill>
                        </a:defRPr>
                      </a:pPr>
                      <a:r>
                        <a:rPr lang="it-IT"/>
                        <a:t>0.0452</a:t>
                      </a:r>
                    </a:p>
                  </a:txBody>
                  <a:tcPr/>
                </a:tc>
                <a:tc>
                  <a:txBody>
                    <a:bodyPr/>
                    <a:lstStyle/>
                    <a:p>
                      <a:pPr>
                        <a:defRPr sz="1000">
                          <a:solidFill>
                            <a:srgbClr val="000000"/>
                          </a:solidFill>
                        </a:defRPr>
                      </a:pPr>
                      <a:r>
                        <a:rPr lang="it-IT"/>
                        <a:t>-0.1922</a:t>
                      </a:r>
                    </a:p>
                  </a:txBody>
                  <a:tcPr/>
                </a:tc>
                <a:tc>
                  <a:txBody>
                    <a:bodyPr/>
                    <a:lstStyle/>
                    <a:p>
                      <a:pPr>
                        <a:defRPr sz="1000">
                          <a:solidFill>
                            <a:srgbClr val="000000"/>
                          </a:solidFill>
                        </a:defRPr>
                      </a:pPr>
                      <a:r>
                        <a:rPr lang="it-IT" dirty="0"/>
                        <a:t>0.6735</a:t>
                      </a:r>
                    </a:p>
                  </a:txBody>
                  <a:tcPr/>
                </a:tc>
                <a:extLst>
                  <a:ext uri="{0D108BD9-81ED-4DB2-BD59-A6C34878D82A}">
                    <a16:rowId xmlns:a16="http://schemas.microsoft.com/office/drawing/2014/main" val="2776548795"/>
                  </a:ext>
                </a:extLst>
              </a:tr>
            </a:tbl>
          </a:graphicData>
        </a:graphic>
      </p:graphicFrame>
    </p:spTree>
    <p:extLst>
      <p:ext uri="{BB962C8B-B14F-4D97-AF65-F5344CB8AC3E}">
        <p14:creationId xmlns:p14="http://schemas.microsoft.com/office/powerpoint/2010/main" val="1194980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AF24BB2-D5F9-4757-C5B6-7CD1F6EE5177}"/>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E8A5EC-841A-2FC5-9953-3B36209E92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8434C30-E249-8E6F-9E21-A213A63F4F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2CD5C3C-774C-7BCB-5505-A63AEF20CC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5DECC6B-2A53-46E9-E2CD-2783B3AC8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5CBA3E7-1D51-E1AA-3863-2A18A6DA4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B0B39E0-03FD-A9EC-00EF-98F2D5C6F89E}"/>
              </a:ext>
            </a:extLst>
          </p:cNvPr>
          <p:cNvSpPr txBox="1"/>
          <p:nvPr/>
        </p:nvSpPr>
        <p:spPr>
          <a:xfrm>
            <a:off x="344512" y="238288"/>
            <a:ext cx="7421963" cy="1033669"/>
          </a:xfrm>
          <a:prstGeom prst="rect">
            <a:avLst/>
          </a:prstGeom>
        </p:spPr>
        <p:txBody>
          <a:bodyPr vert="horz" lIns="91440" tIns="45720" rIns="91440" bIns="45720" rtlCol="0" anchor="ctr">
            <a:normAutofit lnSpcReduction="10000"/>
          </a:bodyPr>
          <a:lstStyle/>
          <a:p>
            <a:pPr defTabSz="914400">
              <a:lnSpc>
                <a:spcPct val="90000"/>
              </a:lnSpc>
              <a:spcBef>
                <a:spcPct val="0"/>
              </a:spcBef>
              <a:spcAft>
                <a:spcPts val="600"/>
              </a:spcAft>
              <a:defRPr sz="3600" b="1">
                <a:solidFill>
                  <a:srgbClr val="003366"/>
                </a:solidFill>
              </a:defRPr>
            </a:pPr>
            <a:endParaRPr lang="en-US" sz="3200" kern="1200" dirty="0">
              <a:solidFill>
                <a:srgbClr val="FFFFFF"/>
              </a:solidFill>
              <a:latin typeface="+mj-lt"/>
              <a:ea typeface="+mj-ea"/>
              <a:cs typeface="+mj-cs"/>
            </a:endParaRPr>
          </a:p>
          <a:p>
            <a:pPr defTabSz="914400">
              <a:lnSpc>
                <a:spcPct val="90000"/>
              </a:lnSpc>
              <a:spcBef>
                <a:spcPct val="0"/>
              </a:spcBef>
              <a:spcAft>
                <a:spcPts val="600"/>
              </a:spcAft>
              <a:defRPr sz="3600" b="1">
                <a:solidFill>
                  <a:srgbClr val="003366"/>
                </a:solidFill>
              </a:defRPr>
            </a:pPr>
            <a:r>
              <a:rPr lang="en-US" sz="3200" kern="1200" dirty="0">
                <a:solidFill>
                  <a:srgbClr val="FFFFFF"/>
                </a:solidFill>
                <a:latin typeface="+mj-lt"/>
                <a:ea typeface="+mj-ea"/>
                <a:cs typeface="+mj-cs"/>
              </a:rPr>
              <a:t>Scree Plot (Eigenvalues)</a:t>
            </a:r>
          </a:p>
        </p:txBody>
      </p:sp>
      <p:sp>
        <p:nvSpPr>
          <p:cNvPr id="3" name="TextBox 2">
            <a:extLst>
              <a:ext uri="{FF2B5EF4-FFF2-40B4-BE49-F238E27FC236}">
                <a16:creationId xmlns:a16="http://schemas.microsoft.com/office/drawing/2014/main" id="{55B21D56-C890-09EA-A8C5-E1CEDAA17B5A}"/>
              </a:ext>
            </a:extLst>
          </p:cNvPr>
          <p:cNvSpPr txBox="1"/>
          <p:nvPr/>
        </p:nvSpPr>
        <p:spPr>
          <a:xfrm>
            <a:off x="344512" y="1752615"/>
            <a:ext cx="4249788" cy="4724370"/>
          </a:xfrm>
          <a:prstGeom prst="rect">
            <a:avLst/>
          </a:prstGeom>
        </p:spPr>
        <p:txBody>
          <a:bodyPr vert="horz" lIns="91440" tIns="45720" rIns="91440" bIns="45720" rtlCol="0" anchor="t">
            <a:normAutofit/>
          </a:bodyPr>
          <a:lstStyle/>
          <a:p>
            <a:pPr marL="342900" indent="-285750" defTabSz="914400">
              <a:lnSpc>
                <a:spcPct val="150000"/>
              </a:lnSpc>
              <a:spcAft>
                <a:spcPts val="600"/>
              </a:spcAft>
              <a:buFontTx/>
              <a:buChar char="-"/>
              <a:defRPr sz="1800">
                <a:solidFill>
                  <a:srgbClr val="000000"/>
                </a:solidFill>
              </a:defRPr>
            </a:pPr>
            <a:endParaRPr lang="en-US" dirty="0"/>
          </a:p>
        </p:txBody>
      </p:sp>
      <p:sp>
        <p:nvSpPr>
          <p:cNvPr id="5" name="CasellaDiTesto 4">
            <a:extLst>
              <a:ext uri="{FF2B5EF4-FFF2-40B4-BE49-F238E27FC236}">
                <a16:creationId xmlns:a16="http://schemas.microsoft.com/office/drawing/2014/main" id="{90D957C8-7562-3B5E-89F5-006D9914E431}"/>
              </a:ext>
            </a:extLst>
          </p:cNvPr>
          <p:cNvSpPr txBox="1"/>
          <p:nvPr/>
        </p:nvSpPr>
        <p:spPr>
          <a:xfrm>
            <a:off x="260555" y="1427140"/>
            <a:ext cx="8799484" cy="1200329"/>
          </a:xfrm>
          <a:prstGeom prst="rect">
            <a:avLst/>
          </a:prstGeom>
          <a:noFill/>
        </p:spPr>
        <p:txBody>
          <a:bodyPr wrap="square">
            <a:spAutoFit/>
          </a:bodyPr>
          <a:lstStyle/>
          <a:p>
            <a:endParaRPr lang="en-US" dirty="0"/>
          </a:p>
          <a:p>
            <a:pPr>
              <a:defRPr sz="1800">
                <a:solidFill>
                  <a:srgbClr val="000000"/>
                </a:solidFill>
              </a:defRPr>
            </a:pPr>
            <a:r>
              <a:rPr lang="en-US" dirty="0"/>
              <a:t>The scree plot shows the eigenvalues of the principal components. Using the Kaiser Rule (eigenvalue &gt; 1), we retain 3 components that capture the majority of the dataset's variance. This helps reduce dimensionality while maintaining important information.</a:t>
            </a:r>
          </a:p>
        </p:txBody>
      </p:sp>
      <p:pic>
        <p:nvPicPr>
          <p:cNvPr id="6" name="Picture 3" descr="scree_plot.png"/>
          <p:cNvPicPr>
            <a:picLocks noChangeAspect="1"/>
          </p:cNvPicPr>
          <p:nvPr/>
        </p:nvPicPr>
        <p:blipFill>
          <a:blip r:embed="rId2"/>
          <a:stretch>
            <a:fillRect/>
          </a:stretch>
        </p:blipFill>
        <p:spPr>
          <a:xfrm>
            <a:off x="344512" y="2627469"/>
            <a:ext cx="8229600" cy="4151873"/>
          </a:xfrm>
          <a:prstGeom prst="rect">
            <a:avLst/>
          </a:prstGeom>
        </p:spPr>
      </p:pic>
    </p:spTree>
    <p:extLst>
      <p:ext uri="{BB962C8B-B14F-4D97-AF65-F5344CB8AC3E}">
        <p14:creationId xmlns:p14="http://schemas.microsoft.com/office/powerpoint/2010/main" val="2247092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08E8DBA-740C-0634-DC84-DFB3E9CECA36}"/>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B87CF9E-6749-9100-4278-F9D90EBCE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5FAB303-70DC-B3D7-8D02-6A42AE696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B1A6DB-63E7-633F-DBCA-BC58AE265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2EE73D0-F3A2-E390-0021-FE25E9DDA4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EB28197-7655-499D-2C5D-8091DFB01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6E2B551-A153-8A72-F426-5E43DAAC30F9}"/>
              </a:ext>
            </a:extLst>
          </p:cNvPr>
          <p:cNvSpPr txBox="1"/>
          <p:nvPr/>
        </p:nvSpPr>
        <p:spPr>
          <a:xfrm>
            <a:off x="344512" y="238288"/>
            <a:ext cx="7421963" cy="1033669"/>
          </a:xfrm>
          <a:prstGeom prst="rect">
            <a:avLst/>
          </a:prstGeom>
        </p:spPr>
        <p:txBody>
          <a:bodyPr vert="horz" lIns="91440" tIns="45720" rIns="91440" bIns="45720" rtlCol="0" anchor="ctr">
            <a:normAutofit lnSpcReduction="10000"/>
          </a:bodyPr>
          <a:lstStyle/>
          <a:p>
            <a:pPr defTabSz="914400">
              <a:lnSpc>
                <a:spcPct val="90000"/>
              </a:lnSpc>
              <a:spcBef>
                <a:spcPct val="0"/>
              </a:spcBef>
              <a:spcAft>
                <a:spcPts val="600"/>
              </a:spcAft>
              <a:defRPr sz="3600" b="1">
                <a:solidFill>
                  <a:srgbClr val="003366"/>
                </a:solidFill>
              </a:defRPr>
            </a:pPr>
            <a:endParaRPr lang="en-US" sz="3200" kern="1200" dirty="0">
              <a:solidFill>
                <a:srgbClr val="FFFFFF"/>
              </a:solidFill>
              <a:latin typeface="+mj-lt"/>
              <a:ea typeface="+mj-ea"/>
              <a:cs typeface="+mj-cs"/>
            </a:endParaRPr>
          </a:p>
          <a:p>
            <a:pPr defTabSz="914400">
              <a:lnSpc>
                <a:spcPct val="90000"/>
              </a:lnSpc>
              <a:spcBef>
                <a:spcPct val="0"/>
              </a:spcBef>
              <a:spcAft>
                <a:spcPts val="600"/>
              </a:spcAft>
              <a:defRPr sz="3600" b="1">
                <a:solidFill>
                  <a:srgbClr val="003366"/>
                </a:solidFill>
              </a:defRPr>
            </a:pPr>
            <a:r>
              <a:rPr lang="en-US" sz="3200" kern="1200" dirty="0">
                <a:solidFill>
                  <a:srgbClr val="FFFFFF"/>
                </a:solidFill>
                <a:latin typeface="+mj-lt"/>
                <a:ea typeface="+mj-ea"/>
                <a:cs typeface="+mj-cs"/>
              </a:rPr>
              <a:t>PCA Biplot</a:t>
            </a:r>
          </a:p>
        </p:txBody>
      </p:sp>
      <p:sp>
        <p:nvSpPr>
          <p:cNvPr id="3" name="TextBox 2">
            <a:extLst>
              <a:ext uri="{FF2B5EF4-FFF2-40B4-BE49-F238E27FC236}">
                <a16:creationId xmlns:a16="http://schemas.microsoft.com/office/drawing/2014/main" id="{E6CCD32E-9536-64F5-302A-748F54B85F88}"/>
              </a:ext>
            </a:extLst>
          </p:cNvPr>
          <p:cNvSpPr txBox="1"/>
          <p:nvPr/>
        </p:nvSpPr>
        <p:spPr>
          <a:xfrm>
            <a:off x="344512" y="1752615"/>
            <a:ext cx="4249788" cy="4724370"/>
          </a:xfrm>
          <a:prstGeom prst="rect">
            <a:avLst/>
          </a:prstGeom>
        </p:spPr>
        <p:txBody>
          <a:bodyPr vert="horz" lIns="91440" tIns="45720" rIns="91440" bIns="45720" rtlCol="0" anchor="t">
            <a:normAutofit/>
          </a:bodyPr>
          <a:lstStyle/>
          <a:p>
            <a:pPr marL="342900" indent="-285750" defTabSz="914400">
              <a:lnSpc>
                <a:spcPct val="150000"/>
              </a:lnSpc>
              <a:spcAft>
                <a:spcPts val="600"/>
              </a:spcAft>
              <a:buFontTx/>
              <a:buChar char="-"/>
              <a:defRPr sz="1800">
                <a:solidFill>
                  <a:srgbClr val="000000"/>
                </a:solidFill>
              </a:defRPr>
            </a:pPr>
            <a:endParaRPr lang="en-US" dirty="0"/>
          </a:p>
        </p:txBody>
      </p:sp>
      <p:sp>
        <p:nvSpPr>
          <p:cNvPr id="5" name="CasellaDiTesto 4">
            <a:extLst>
              <a:ext uri="{FF2B5EF4-FFF2-40B4-BE49-F238E27FC236}">
                <a16:creationId xmlns:a16="http://schemas.microsoft.com/office/drawing/2014/main" id="{06306AB7-B159-0B9A-87DB-ABEFCBE0D7E1}"/>
              </a:ext>
            </a:extLst>
          </p:cNvPr>
          <p:cNvSpPr txBox="1"/>
          <p:nvPr/>
        </p:nvSpPr>
        <p:spPr>
          <a:xfrm>
            <a:off x="260555" y="1625481"/>
            <a:ext cx="8799484" cy="923330"/>
          </a:xfrm>
          <a:prstGeom prst="rect">
            <a:avLst/>
          </a:prstGeom>
          <a:noFill/>
        </p:spPr>
        <p:txBody>
          <a:bodyPr wrap="square">
            <a:spAutoFit/>
          </a:bodyPr>
          <a:lstStyle/>
          <a:p>
            <a:pPr>
              <a:defRPr sz="1800">
                <a:solidFill>
                  <a:srgbClr val="000000"/>
                </a:solidFill>
              </a:defRPr>
            </a:pPr>
            <a:r>
              <a:rPr lang="en-US" dirty="0"/>
              <a:t>The PCA Biplot visualizes the dataset in the space of the first two principal components. It also shows the direction and magnitude of each original feature's contribution to these components. This helps to understand the influence of variables on the reduced dimensions.</a:t>
            </a:r>
          </a:p>
        </p:txBody>
      </p:sp>
      <p:pic>
        <p:nvPicPr>
          <p:cNvPr id="4" name="Picture 3" descr="biplot.png"/>
          <p:cNvPicPr>
            <a:picLocks noChangeAspect="1"/>
          </p:cNvPicPr>
          <p:nvPr/>
        </p:nvPicPr>
        <p:blipFill>
          <a:blip r:embed="rId2"/>
          <a:stretch>
            <a:fillRect/>
          </a:stretch>
        </p:blipFill>
        <p:spPr>
          <a:xfrm>
            <a:off x="457198" y="2548810"/>
            <a:ext cx="8229600" cy="4309189"/>
          </a:xfrm>
          <a:prstGeom prst="rect">
            <a:avLst/>
          </a:prstGeom>
        </p:spPr>
      </p:pic>
    </p:spTree>
    <p:extLst>
      <p:ext uri="{BB962C8B-B14F-4D97-AF65-F5344CB8AC3E}">
        <p14:creationId xmlns:p14="http://schemas.microsoft.com/office/powerpoint/2010/main" val="2929358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39D3990-9C8E-BB9F-53C4-7553B291D7C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17A0A7-A6F6-6918-423D-2E521A505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2BDBD06-4062-6B05-A3E5-DD4B41FA2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012B9BD-1119-CCB3-529F-6DE19939C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5A5D06-3605-87FA-BA93-19CFDB288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0AB151C-50C8-7131-F135-C743E046C8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CD7079D-82BB-2048-5E62-B64160AA9F1F}"/>
              </a:ext>
            </a:extLst>
          </p:cNvPr>
          <p:cNvSpPr txBox="1"/>
          <p:nvPr/>
        </p:nvSpPr>
        <p:spPr>
          <a:xfrm>
            <a:off x="344512" y="238288"/>
            <a:ext cx="7421963" cy="1033669"/>
          </a:xfrm>
          <a:prstGeom prst="rect">
            <a:avLst/>
          </a:prstGeom>
        </p:spPr>
        <p:txBody>
          <a:bodyPr vert="horz" lIns="91440" tIns="45720" rIns="91440" bIns="45720" rtlCol="0" anchor="ctr">
            <a:normAutofit lnSpcReduction="10000"/>
          </a:bodyPr>
          <a:lstStyle/>
          <a:p>
            <a:pPr defTabSz="914400">
              <a:lnSpc>
                <a:spcPct val="90000"/>
              </a:lnSpc>
              <a:spcBef>
                <a:spcPct val="0"/>
              </a:spcBef>
              <a:spcAft>
                <a:spcPts val="600"/>
              </a:spcAft>
              <a:defRPr sz="3600" b="1">
                <a:solidFill>
                  <a:srgbClr val="003366"/>
                </a:solidFill>
              </a:defRPr>
            </a:pPr>
            <a:endParaRPr lang="en-US" sz="3200" kern="1200" dirty="0">
              <a:solidFill>
                <a:srgbClr val="FFFFFF"/>
              </a:solidFill>
              <a:latin typeface="+mj-lt"/>
              <a:ea typeface="+mj-ea"/>
              <a:cs typeface="+mj-cs"/>
            </a:endParaRPr>
          </a:p>
          <a:p>
            <a:pPr defTabSz="914400">
              <a:lnSpc>
                <a:spcPct val="90000"/>
              </a:lnSpc>
              <a:spcBef>
                <a:spcPct val="0"/>
              </a:spcBef>
              <a:spcAft>
                <a:spcPts val="600"/>
              </a:spcAft>
              <a:defRPr sz="3600" b="1">
                <a:solidFill>
                  <a:srgbClr val="003366"/>
                </a:solidFill>
              </a:defRPr>
            </a:pPr>
            <a:r>
              <a:rPr lang="en-US" sz="3200" kern="1200" dirty="0">
                <a:solidFill>
                  <a:srgbClr val="FFFFFF"/>
                </a:solidFill>
                <a:latin typeface="+mj-lt"/>
                <a:ea typeface="+mj-ea"/>
                <a:cs typeface="+mj-cs"/>
              </a:rPr>
              <a:t>Clustering Analysis Introduction</a:t>
            </a:r>
          </a:p>
        </p:txBody>
      </p:sp>
      <p:sp>
        <p:nvSpPr>
          <p:cNvPr id="3" name="TextBox 2">
            <a:extLst>
              <a:ext uri="{FF2B5EF4-FFF2-40B4-BE49-F238E27FC236}">
                <a16:creationId xmlns:a16="http://schemas.microsoft.com/office/drawing/2014/main" id="{2502A5B3-12C2-F54C-931F-0367381F4DE1}"/>
              </a:ext>
            </a:extLst>
          </p:cNvPr>
          <p:cNvSpPr txBox="1"/>
          <p:nvPr/>
        </p:nvSpPr>
        <p:spPr>
          <a:xfrm>
            <a:off x="344512" y="1752615"/>
            <a:ext cx="4249788" cy="4724370"/>
          </a:xfrm>
          <a:prstGeom prst="rect">
            <a:avLst/>
          </a:prstGeom>
        </p:spPr>
        <p:txBody>
          <a:bodyPr vert="horz" lIns="91440" tIns="45720" rIns="91440" bIns="45720" rtlCol="0" anchor="t">
            <a:normAutofit/>
          </a:bodyPr>
          <a:lstStyle/>
          <a:p>
            <a:pPr marL="342900" indent="-285750" defTabSz="914400">
              <a:lnSpc>
                <a:spcPct val="150000"/>
              </a:lnSpc>
              <a:spcAft>
                <a:spcPts val="600"/>
              </a:spcAft>
              <a:buFontTx/>
              <a:buChar char="-"/>
              <a:defRPr sz="1800">
                <a:solidFill>
                  <a:srgbClr val="000000"/>
                </a:solidFill>
              </a:defRPr>
            </a:pPr>
            <a:endParaRPr lang="en-US" dirty="0"/>
          </a:p>
        </p:txBody>
      </p:sp>
      <p:sp>
        <p:nvSpPr>
          <p:cNvPr id="10" name="CasellaDiTesto 9">
            <a:extLst>
              <a:ext uri="{FF2B5EF4-FFF2-40B4-BE49-F238E27FC236}">
                <a16:creationId xmlns:a16="http://schemas.microsoft.com/office/drawing/2014/main" id="{D6E4F37D-888B-ADD5-EC47-07D3391E9344}"/>
              </a:ext>
            </a:extLst>
          </p:cNvPr>
          <p:cNvSpPr txBox="1"/>
          <p:nvPr/>
        </p:nvSpPr>
        <p:spPr>
          <a:xfrm>
            <a:off x="0" y="1659901"/>
            <a:ext cx="9143996" cy="646331"/>
          </a:xfrm>
          <a:prstGeom prst="rect">
            <a:avLst/>
          </a:prstGeom>
          <a:noFill/>
        </p:spPr>
        <p:txBody>
          <a:bodyPr wrap="square">
            <a:spAutoFit/>
          </a:bodyPr>
          <a:lstStyle/>
          <a:p>
            <a:r>
              <a:rPr lang="en-US" dirty="0"/>
              <a:t>We used </a:t>
            </a:r>
            <a:r>
              <a:rPr lang="en-US" b="1" dirty="0" err="1"/>
              <a:t>KMeans</a:t>
            </a:r>
            <a:r>
              <a:rPr lang="en-US" b="1" dirty="0"/>
              <a:t> clustering</a:t>
            </a:r>
            <a:r>
              <a:rPr lang="en-US" dirty="0"/>
              <a:t>, determining the optimal number of clusters via </a:t>
            </a:r>
            <a:r>
              <a:rPr lang="en-US" b="1" dirty="0"/>
              <a:t>Silhouette Scores</a:t>
            </a:r>
            <a:r>
              <a:rPr lang="en-US" dirty="0"/>
              <a:t>. The plot below shows how scores vary with cluster numbers, guiding the best choice.</a:t>
            </a:r>
          </a:p>
        </p:txBody>
      </p:sp>
      <p:pic>
        <p:nvPicPr>
          <p:cNvPr id="12" name="Picture 4" descr="silouhette_score_plot.png"/>
          <p:cNvPicPr>
            <a:picLocks noChangeAspect="1"/>
          </p:cNvPicPr>
          <p:nvPr/>
        </p:nvPicPr>
        <p:blipFill>
          <a:blip r:embed="rId2"/>
          <a:stretch>
            <a:fillRect/>
          </a:stretch>
        </p:blipFill>
        <p:spPr>
          <a:xfrm>
            <a:off x="344512" y="2368701"/>
            <a:ext cx="8189888" cy="4305794"/>
          </a:xfrm>
          <a:prstGeom prst="rect">
            <a:avLst/>
          </a:prstGeom>
        </p:spPr>
      </p:pic>
    </p:spTree>
    <p:extLst>
      <p:ext uri="{BB962C8B-B14F-4D97-AF65-F5344CB8AC3E}">
        <p14:creationId xmlns:p14="http://schemas.microsoft.com/office/powerpoint/2010/main" val="2997880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6BC66E-ECD5-FCE2-A1C1-734CBCEA742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38B787-C642-9A8B-CF98-DC9592D4B5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5FB6F3-24E2-D0E7-EB6D-D949F367B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C1E3E41-6E12-5158-6A3C-88E5509BC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8CF427C-D0D8-5D3F-C4E1-B832DA5F2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B787FD5-D7EB-4D34-024E-F900F163D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C80CC81-B708-96A8-2A80-8DB63C8A9448}"/>
              </a:ext>
            </a:extLst>
          </p:cNvPr>
          <p:cNvSpPr txBox="1"/>
          <p:nvPr/>
        </p:nvSpPr>
        <p:spPr>
          <a:xfrm>
            <a:off x="344512" y="238288"/>
            <a:ext cx="7421963" cy="1033669"/>
          </a:xfrm>
          <a:prstGeom prst="rect">
            <a:avLst/>
          </a:prstGeom>
        </p:spPr>
        <p:txBody>
          <a:bodyPr vert="horz" lIns="91440" tIns="45720" rIns="91440" bIns="45720" rtlCol="0" anchor="ctr">
            <a:normAutofit lnSpcReduction="10000"/>
          </a:bodyPr>
          <a:lstStyle/>
          <a:p>
            <a:pPr defTabSz="914400">
              <a:lnSpc>
                <a:spcPct val="90000"/>
              </a:lnSpc>
              <a:spcBef>
                <a:spcPct val="0"/>
              </a:spcBef>
              <a:spcAft>
                <a:spcPts val="600"/>
              </a:spcAft>
              <a:defRPr sz="3600" b="1">
                <a:solidFill>
                  <a:srgbClr val="003366"/>
                </a:solidFill>
              </a:defRPr>
            </a:pPr>
            <a:endParaRPr lang="en-US" sz="3200" kern="1200" dirty="0">
              <a:solidFill>
                <a:srgbClr val="FFFFFF"/>
              </a:solidFill>
              <a:latin typeface="+mj-lt"/>
              <a:ea typeface="+mj-ea"/>
              <a:cs typeface="+mj-cs"/>
            </a:endParaRPr>
          </a:p>
          <a:p>
            <a:pPr defTabSz="914400">
              <a:lnSpc>
                <a:spcPct val="90000"/>
              </a:lnSpc>
              <a:spcBef>
                <a:spcPct val="0"/>
              </a:spcBef>
              <a:spcAft>
                <a:spcPts val="600"/>
              </a:spcAft>
              <a:defRPr sz="3600" b="1">
                <a:solidFill>
                  <a:srgbClr val="003366"/>
                </a:solidFill>
              </a:defRPr>
            </a:pPr>
            <a:r>
              <a:rPr lang="en-US" sz="3200" kern="1200" dirty="0">
                <a:solidFill>
                  <a:srgbClr val="FFFFFF"/>
                </a:solidFill>
                <a:latin typeface="+mj-lt"/>
                <a:ea typeface="+mj-ea"/>
                <a:cs typeface="+mj-cs"/>
              </a:rPr>
              <a:t>Clustering Analysis</a:t>
            </a:r>
          </a:p>
        </p:txBody>
      </p:sp>
      <p:sp>
        <p:nvSpPr>
          <p:cNvPr id="3" name="TextBox 2">
            <a:extLst>
              <a:ext uri="{FF2B5EF4-FFF2-40B4-BE49-F238E27FC236}">
                <a16:creationId xmlns:a16="http://schemas.microsoft.com/office/drawing/2014/main" id="{DE8B26DC-7472-9C95-B36F-630B22A19390}"/>
              </a:ext>
            </a:extLst>
          </p:cNvPr>
          <p:cNvSpPr txBox="1"/>
          <p:nvPr/>
        </p:nvSpPr>
        <p:spPr>
          <a:xfrm>
            <a:off x="344512" y="1752615"/>
            <a:ext cx="4249788" cy="4724370"/>
          </a:xfrm>
          <a:prstGeom prst="rect">
            <a:avLst/>
          </a:prstGeom>
        </p:spPr>
        <p:txBody>
          <a:bodyPr vert="horz" lIns="91440" tIns="45720" rIns="91440" bIns="45720" rtlCol="0" anchor="t">
            <a:normAutofit/>
          </a:bodyPr>
          <a:lstStyle/>
          <a:p>
            <a:pPr marL="342900" indent="-285750" defTabSz="914400">
              <a:lnSpc>
                <a:spcPct val="150000"/>
              </a:lnSpc>
              <a:spcAft>
                <a:spcPts val="600"/>
              </a:spcAft>
              <a:buFontTx/>
              <a:buChar char="-"/>
              <a:defRPr sz="1800">
                <a:solidFill>
                  <a:srgbClr val="000000"/>
                </a:solidFill>
              </a:defRPr>
            </a:pPr>
            <a:endParaRPr lang="en-US" dirty="0"/>
          </a:p>
        </p:txBody>
      </p:sp>
      <p:sp>
        <p:nvSpPr>
          <p:cNvPr id="10" name="CasellaDiTesto 9">
            <a:extLst>
              <a:ext uri="{FF2B5EF4-FFF2-40B4-BE49-F238E27FC236}">
                <a16:creationId xmlns:a16="http://schemas.microsoft.com/office/drawing/2014/main" id="{8E3BA845-506C-A87A-5D46-1C32D7D99ECA}"/>
              </a:ext>
            </a:extLst>
          </p:cNvPr>
          <p:cNvSpPr txBox="1"/>
          <p:nvPr/>
        </p:nvSpPr>
        <p:spPr>
          <a:xfrm>
            <a:off x="0" y="1659901"/>
            <a:ext cx="9143996" cy="646331"/>
          </a:xfrm>
          <a:prstGeom prst="rect">
            <a:avLst/>
          </a:prstGeom>
          <a:noFill/>
        </p:spPr>
        <p:txBody>
          <a:bodyPr wrap="square">
            <a:spAutoFit/>
          </a:bodyPr>
          <a:lstStyle/>
          <a:p>
            <a:r>
              <a:rPr lang="en-US" dirty="0"/>
              <a:t>The table below highlights the average values of key features across the identified clusters, providing insights into their distinct characteristics</a:t>
            </a:r>
          </a:p>
        </p:txBody>
      </p:sp>
      <p:graphicFrame>
        <p:nvGraphicFramePr>
          <p:cNvPr id="25" name="Tabella 24">
            <a:extLst>
              <a:ext uri="{FF2B5EF4-FFF2-40B4-BE49-F238E27FC236}">
                <a16:creationId xmlns:a16="http://schemas.microsoft.com/office/drawing/2014/main" id="{787BC28D-AA97-128E-BDB9-BBAB13E82EDB}"/>
              </a:ext>
            </a:extLst>
          </p:cNvPr>
          <p:cNvGraphicFramePr>
            <a:graphicFrameLocks noGrp="1"/>
          </p:cNvGraphicFramePr>
          <p:nvPr>
            <p:extLst>
              <p:ext uri="{D42A27DB-BD31-4B8C-83A1-F6EECF244321}">
                <p14:modId xmlns:p14="http://schemas.microsoft.com/office/powerpoint/2010/main" val="3331077660"/>
              </p:ext>
            </p:extLst>
          </p:nvPr>
        </p:nvGraphicFramePr>
        <p:xfrm>
          <a:off x="457198" y="2619872"/>
          <a:ext cx="8229600" cy="32004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759579838"/>
                    </a:ext>
                  </a:extLst>
                </a:gridCol>
                <a:gridCol w="2057400">
                  <a:extLst>
                    <a:ext uri="{9D8B030D-6E8A-4147-A177-3AD203B41FA5}">
                      <a16:colId xmlns:a16="http://schemas.microsoft.com/office/drawing/2014/main" val="3416014530"/>
                    </a:ext>
                  </a:extLst>
                </a:gridCol>
                <a:gridCol w="2057400">
                  <a:extLst>
                    <a:ext uri="{9D8B030D-6E8A-4147-A177-3AD203B41FA5}">
                      <a16:colId xmlns:a16="http://schemas.microsoft.com/office/drawing/2014/main" val="349686030"/>
                    </a:ext>
                  </a:extLst>
                </a:gridCol>
                <a:gridCol w="2057400">
                  <a:extLst>
                    <a:ext uri="{9D8B030D-6E8A-4147-A177-3AD203B41FA5}">
                      <a16:colId xmlns:a16="http://schemas.microsoft.com/office/drawing/2014/main" val="3627724574"/>
                    </a:ext>
                  </a:extLst>
                </a:gridCol>
              </a:tblGrid>
              <a:tr h="320040">
                <a:tc>
                  <a:txBody>
                    <a:bodyPr/>
                    <a:lstStyle/>
                    <a:p>
                      <a:pPr algn="l" fontAlgn="b"/>
                      <a:r>
                        <a:rPr lang="it-IT" sz="1600" b="0" i="0" u="none" strike="noStrike" dirty="0">
                          <a:solidFill>
                            <a:schemeClr val="bg1"/>
                          </a:solidFill>
                          <a:effectLst/>
                          <a:latin typeface="+mn-lt"/>
                        </a:rPr>
                        <a:t>Feature</a:t>
                      </a:r>
                    </a:p>
                  </a:txBody>
                  <a:tcPr marL="7620" marR="7620" marT="7620" marB="0" anchor="b">
                    <a:solidFill>
                      <a:srgbClr val="003366"/>
                    </a:solidFill>
                  </a:tcPr>
                </a:tc>
                <a:tc>
                  <a:txBody>
                    <a:bodyPr/>
                    <a:lstStyle/>
                    <a:p>
                      <a:pPr algn="l" fontAlgn="b"/>
                      <a:r>
                        <a:rPr lang="it-IT" sz="1600" b="0" i="0" u="none" strike="noStrike" dirty="0">
                          <a:solidFill>
                            <a:schemeClr val="bg1"/>
                          </a:solidFill>
                          <a:effectLst/>
                          <a:latin typeface="+mn-lt"/>
                        </a:rPr>
                        <a:t>Cluster 0</a:t>
                      </a:r>
                    </a:p>
                  </a:txBody>
                  <a:tcPr marL="7620" marR="7620" marT="7620" marB="0" anchor="b">
                    <a:solidFill>
                      <a:srgbClr val="003366"/>
                    </a:solidFill>
                  </a:tcPr>
                </a:tc>
                <a:tc>
                  <a:txBody>
                    <a:bodyPr/>
                    <a:lstStyle/>
                    <a:p>
                      <a:pPr algn="l" fontAlgn="b"/>
                      <a:r>
                        <a:rPr lang="it-IT" sz="1600" b="0" i="0" u="none" strike="noStrike" dirty="0">
                          <a:solidFill>
                            <a:schemeClr val="bg1"/>
                          </a:solidFill>
                          <a:effectLst/>
                          <a:latin typeface="+mn-lt"/>
                        </a:rPr>
                        <a:t>Cluster 1</a:t>
                      </a:r>
                    </a:p>
                  </a:txBody>
                  <a:tcPr marL="7620" marR="7620" marT="7620" marB="0" anchor="b">
                    <a:solidFill>
                      <a:srgbClr val="003366"/>
                    </a:solidFill>
                  </a:tcPr>
                </a:tc>
                <a:tc>
                  <a:txBody>
                    <a:bodyPr/>
                    <a:lstStyle/>
                    <a:p>
                      <a:pPr algn="l" fontAlgn="b"/>
                      <a:r>
                        <a:rPr lang="it-IT" sz="1600" b="0" i="0" u="none" strike="noStrike" dirty="0">
                          <a:solidFill>
                            <a:schemeClr val="bg1"/>
                          </a:solidFill>
                          <a:effectLst/>
                          <a:latin typeface="+mn-lt"/>
                        </a:rPr>
                        <a:t>Cluster 2</a:t>
                      </a:r>
                    </a:p>
                  </a:txBody>
                  <a:tcPr marL="7620" marR="7620" marT="7620" marB="0" anchor="b">
                    <a:solidFill>
                      <a:srgbClr val="003366"/>
                    </a:solidFill>
                  </a:tcPr>
                </a:tc>
                <a:extLst>
                  <a:ext uri="{0D108BD9-81ED-4DB2-BD59-A6C34878D82A}">
                    <a16:rowId xmlns:a16="http://schemas.microsoft.com/office/drawing/2014/main" val="3896848636"/>
                  </a:ext>
                </a:extLst>
              </a:tr>
              <a:tr h="320040">
                <a:tc>
                  <a:txBody>
                    <a:bodyPr/>
                    <a:lstStyle/>
                    <a:p>
                      <a:pPr algn="l" fontAlgn="b"/>
                      <a:r>
                        <a:rPr lang="it-IT" sz="1600" b="0" i="0" u="none" strike="noStrike" dirty="0" err="1">
                          <a:solidFill>
                            <a:srgbClr val="000000"/>
                          </a:solidFill>
                          <a:effectLst/>
                          <a:latin typeface="+mn-lt"/>
                        </a:rPr>
                        <a:t>Longitude</a:t>
                      </a:r>
                      <a:endParaRPr lang="it-IT" sz="1600" b="0" i="0" u="none" strike="noStrike" dirty="0">
                        <a:solidFill>
                          <a:srgbClr val="000000"/>
                        </a:solidFill>
                        <a:effectLst/>
                        <a:latin typeface="+mn-lt"/>
                      </a:endParaRPr>
                    </a:p>
                  </a:txBody>
                  <a:tcPr marL="7620" marR="7620" marT="7620" marB="0" anchor="b"/>
                </a:tc>
                <a:tc>
                  <a:txBody>
                    <a:bodyPr/>
                    <a:lstStyle/>
                    <a:p>
                      <a:pPr algn="r" fontAlgn="b"/>
                      <a:r>
                        <a:rPr lang="it-IT" sz="1600" b="0" i="0" u="none" strike="noStrike" dirty="0">
                          <a:solidFill>
                            <a:srgbClr val="000000"/>
                          </a:solidFill>
                          <a:effectLst/>
                          <a:latin typeface="+mn-lt"/>
                        </a:rPr>
                        <a:t>-121.700</a:t>
                      </a:r>
                    </a:p>
                  </a:txBody>
                  <a:tcPr marL="7620" marR="7620" marT="7620" marB="0" anchor="b"/>
                </a:tc>
                <a:tc>
                  <a:txBody>
                    <a:bodyPr/>
                    <a:lstStyle/>
                    <a:p>
                      <a:pPr algn="r" fontAlgn="b"/>
                      <a:r>
                        <a:rPr lang="it-IT" sz="1600" b="0" i="0" u="none" strike="noStrike">
                          <a:solidFill>
                            <a:srgbClr val="000000"/>
                          </a:solidFill>
                          <a:effectLst/>
                          <a:latin typeface="+mn-lt"/>
                        </a:rPr>
                        <a:t>-119.165</a:t>
                      </a:r>
                    </a:p>
                  </a:txBody>
                  <a:tcPr marL="7620" marR="7620" marT="7620" marB="0" anchor="b"/>
                </a:tc>
                <a:tc>
                  <a:txBody>
                    <a:bodyPr/>
                    <a:lstStyle/>
                    <a:p>
                      <a:pPr algn="r" fontAlgn="b"/>
                      <a:r>
                        <a:rPr lang="it-IT" sz="1600" b="0" i="0" u="none" strike="noStrike">
                          <a:solidFill>
                            <a:srgbClr val="000000"/>
                          </a:solidFill>
                          <a:effectLst/>
                          <a:latin typeface="+mn-lt"/>
                        </a:rPr>
                        <a:t>-118.013</a:t>
                      </a:r>
                    </a:p>
                  </a:txBody>
                  <a:tcPr marL="7620" marR="7620" marT="7620" marB="0" anchor="b"/>
                </a:tc>
                <a:extLst>
                  <a:ext uri="{0D108BD9-81ED-4DB2-BD59-A6C34878D82A}">
                    <a16:rowId xmlns:a16="http://schemas.microsoft.com/office/drawing/2014/main" val="416487270"/>
                  </a:ext>
                </a:extLst>
              </a:tr>
              <a:tr h="320040">
                <a:tc>
                  <a:txBody>
                    <a:bodyPr/>
                    <a:lstStyle/>
                    <a:p>
                      <a:pPr algn="l" fontAlgn="b"/>
                      <a:r>
                        <a:rPr lang="it-IT" sz="1600" b="0" i="0" u="none" strike="noStrike" dirty="0" err="1">
                          <a:solidFill>
                            <a:srgbClr val="000000"/>
                          </a:solidFill>
                          <a:effectLst/>
                          <a:latin typeface="+mn-lt"/>
                        </a:rPr>
                        <a:t>Latitude</a:t>
                      </a:r>
                      <a:endParaRPr lang="it-IT" sz="1600" b="0" i="0" u="none" strike="noStrike" dirty="0">
                        <a:solidFill>
                          <a:srgbClr val="000000"/>
                        </a:solidFill>
                        <a:effectLst/>
                        <a:latin typeface="+mn-lt"/>
                      </a:endParaRPr>
                    </a:p>
                  </a:txBody>
                  <a:tcPr marL="7620" marR="7620" marT="7620" marB="0" anchor="b"/>
                </a:tc>
                <a:tc>
                  <a:txBody>
                    <a:bodyPr/>
                    <a:lstStyle/>
                    <a:p>
                      <a:pPr algn="r" fontAlgn="b"/>
                      <a:r>
                        <a:rPr lang="it-IT" sz="1600" b="0" i="0" u="none" strike="noStrike" dirty="0">
                          <a:solidFill>
                            <a:srgbClr val="000000"/>
                          </a:solidFill>
                          <a:effectLst/>
                          <a:latin typeface="+mn-lt"/>
                        </a:rPr>
                        <a:t>37.951</a:t>
                      </a:r>
                    </a:p>
                  </a:txBody>
                  <a:tcPr marL="7620" marR="7620" marT="7620" marB="0" anchor="b"/>
                </a:tc>
                <a:tc>
                  <a:txBody>
                    <a:bodyPr/>
                    <a:lstStyle/>
                    <a:p>
                      <a:pPr algn="r" fontAlgn="b"/>
                      <a:r>
                        <a:rPr lang="it-IT" sz="1600" b="0" i="0" u="none" strike="noStrike">
                          <a:solidFill>
                            <a:srgbClr val="000000"/>
                          </a:solidFill>
                          <a:effectLst/>
                          <a:latin typeface="+mn-lt"/>
                        </a:rPr>
                        <a:t>35.252</a:t>
                      </a:r>
                    </a:p>
                  </a:txBody>
                  <a:tcPr marL="7620" marR="7620" marT="7620" marB="0" anchor="b"/>
                </a:tc>
                <a:tc>
                  <a:txBody>
                    <a:bodyPr/>
                    <a:lstStyle/>
                    <a:p>
                      <a:pPr algn="r" fontAlgn="b"/>
                      <a:r>
                        <a:rPr lang="it-IT" sz="1600" b="0" i="0" u="none" strike="noStrike">
                          <a:solidFill>
                            <a:srgbClr val="000000"/>
                          </a:solidFill>
                          <a:effectLst/>
                          <a:latin typeface="+mn-lt"/>
                        </a:rPr>
                        <a:t>33.929</a:t>
                      </a:r>
                    </a:p>
                  </a:txBody>
                  <a:tcPr marL="7620" marR="7620" marT="7620" marB="0" anchor="b"/>
                </a:tc>
                <a:extLst>
                  <a:ext uri="{0D108BD9-81ED-4DB2-BD59-A6C34878D82A}">
                    <a16:rowId xmlns:a16="http://schemas.microsoft.com/office/drawing/2014/main" val="1383947984"/>
                  </a:ext>
                </a:extLst>
              </a:tr>
              <a:tr h="320040">
                <a:tc>
                  <a:txBody>
                    <a:bodyPr/>
                    <a:lstStyle/>
                    <a:p>
                      <a:pPr algn="l" fontAlgn="b"/>
                      <a:r>
                        <a:rPr lang="it-IT" sz="1600" b="0" i="0" u="none" strike="noStrike">
                          <a:solidFill>
                            <a:srgbClr val="000000"/>
                          </a:solidFill>
                          <a:effectLst/>
                          <a:latin typeface="+mn-lt"/>
                        </a:rPr>
                        <a:t>Housing Median Age</a:t>
                      </a:r>
                    </a:p>
                  </a:txBody>
                  <a:tcPr marL="7620" marR="7620" marT="7620" marB="0" anchor="b"/>
                </a:tc>
                <a:tc>
                  <a:txBody>
                    <a:bodyPr/>
                    <a:lstStyle/>
                    <a:p>
                      <a:pPr algn="r" fontAlgn="b"/>
                      <a:r>
                        <a:rPr lang="it-IT" sz="1600" b="0" i="0" u="none" strike="noStrike" dirty="0">
                          <a:solidFill>
                            <a:srgbClr val="000000"/>
                          </a:solidFill>
                          <a:effectLst/>
                          <a:latin typeface="+mn-lt"/>
                        </a:rPr>
                        <a:t>0.093</a:t>
                      </a:r>
                    </a:p>
                  </a:txBody>
                  <a:tcPr marL="7620" marR="7620" marT="7620" marB="0" anchor="b"/>
                </a:tc>
                <a:tc>
                  <a:txBody>
                    <a:bodyPr/>
                    <a:lstStyle/>
                    <a:p>
                      <a:pPr algn="r" fontAlgn="b"/>
                      <a:r>
                        <a:rPr lang="it-IT" sz="1600" b="0" i="0" u="none" strike="noStrike">
                          <a:solidFill>
                            <a:srgbClr val="000000"/>
                          </a:solidFill>
                          <a:effectLst/>
                          <a:latin typeface="+mn-lt"/>
                        </a:rPr>
                        <a:t>-0.953</a:t>
                      </a:r>
                    </a:p>
                  </a:txBody>
                  <a:tcPr marL="7620" marR="7620" marT="7620" marB="0" anchor="b"/>
                </a:tc>
                <a:tc>
                  <a:txBody>
                    <a:bodyPr/>
                    <a:lstStyle/>
                    <a:p>
                      <a:pPr algn="r" fontAlgn="b"/>
                      <a:r>
                        <a:rPr lang="it-IT" sz="1600" b="0" i="0" u="none" strike="noStrike">
                          <a:solidFill>
                            <a:srgbClr val="000000"/>
                          </a:solidFill>
                          <a:effectLst/>
                          <a:latin typeface="+mn-lt"/>
                        </a:rPr>
                        <a:t>0.079</a:t>
                      </a:r>
                    </a:p>
                  </a:txBody>
                  <a:tcPr marL="7620" marR="7620" marT="7620" marB="0" anchor="b"/>
                </a:tc>
                <a:extLst>
                  <a:ext uri="{0D108BD9-81ED-4DB2-BD59-A6C34878D82A}">
                    <a16:rowId xmlns:a16="http://schemas.microsoft.com/office/drawing/2014/main" val="3935579898"/>
                  </a:ext>
                </a:extLst>
              </a:tr>
              <a:tr h="320040">
                <a:tc>
                  <a:txBody>
                    <a:bodyPr/>
                    <a:lstStyle/>
                    <a:p>
                      <a:pPr algn="l" fontAlgn="b"/>
                      <a:r>
                        <a:rPr lang="it-IT" sz="1600" b="0" i="0" u="none" strike="noStrike">
                          <a:solidFill>
                            <a:srgbClr val="000000"/>
                          </a:solidFill>
                          <a:effectLst/>
                          <a:latin typeface="+mn-lt"/>
                        </a:rPr>
                        <a:t>Total Rooms</a:t>
                      </a:r>
                    </a:p>
                  </a:txBody>
                  <a:tcPr marL="7620" marR="7620" marT="7620" marB="0" anchor="b"/>
                </a:tc>
                <a:tc>
                  <a:txBody>
                    <a:bodyPr/>
                    <a:lstStyle/>
                    <a:p>
                      <a:pPr algn="r" fontAlgn="b"/>
                      <a:r>
                        <a:rPr lang="it-IT" sz="1600" b="0" i="0" u="none" strike="noStrike">
                          <a:solidFill>
                            <a:srgbClr val="000000"/>
                          </a:solidFill>
                          <a:effectLst/>
                          <a:latin typeface="+mn-lt"/>
                        </a:rPr>
                        <a:t>-0.207</a:t>
                      </a:r>
                    </a:p>
                  </a:txBody>
                  <a:tcPr marL="7620" marR="7620" marT="7620" marB="0" anchor="b"/>
                </a:tc>
                <a:tc>
                  <a:txBody>
                    <a:bodyPr/>
                    <a:lstStyle/>
                    <a:p>
                      <a:pPr algn="r" fontAlgn="b"/>
                      <a:r>
                        <a:rPr lang="it-IT" sz="1600" b="0" i="0" u="none" strike="noStrike" dirty="0">
                          <a:solidFill>
                            <a:srgbClr val="000000"/>
                          </a:solidFill>
                          <a:effectLst/>
                          <a:latin typeface="+mn-lt"/>
                        </a:rPr>
                        <a:t>2.370</a:t>
                      </a:r>
                    </a:p>
                  </a:txBody>
                  <a:tcPr marL="7620" marR="7620" marT="7620" marB="0" anchor="b"/>
                </a:tc>
                <a:tc>
                  <a:txBody>
                    <a:bodyPr/>
                    <a:lstStyle/>
                    <a:p>
                      <a:pPr algn="r" fontAlgn="b"/>
                      <a:r>
                        <a:rPr lang="it-IT" sz="1600" b="0" i="0" u="none" strike="noStrike">
                          <a:solidFill>
                            <a:srgbClr val="000000"/>
                          </a:solidFill>
                          <a:effectLst/>
                          <a:latin typeface="+mn-lt"/>
                        </a:rPr>
                        <a:t>-0.214</a:t>
                      </a:r>
                    </a:p>
                  </a:txBody>
                  <a:tcPr marL="7620" marR="7620" marT="7620" marB="0" anchor="b"/>
                </a:tc>
                <a:extLst>
                  <a:ext uri="{0D108BD9-81ED-4DB2-BD59-A6C34878D82A}">
                    <a16:rowId xmlns:a16="http://schemas.microsoft.com/office/drawing/2014/main" val="3959646524"/>
                  </a:ext>
                </a:extLst>
              </a:tr>
              <a:tr h="320040">
                <a:tc>
                  <a:txBody>
                    <a:bodyPr/>
                    <a:lstStyle/>
                    <a:p>
                      <a:pPr algn="l" fontAlgn="b"/>
                      <a:r>
                        <a:rPr lang="it-IT" sz="1600" b="0" i="0" u="none" strike="noStrike">
                          <a:solidFill>
                            <a:srgbClr val="000000"/>
                          </a:solidFill>
                          <a:effectLst/>
                          <a:latin typeface="+mn-lt"/>
                        </a:rPr>
                        <a:t>Total Bedrooms</a:t>
                      </a:r>
                    </a:p>
                  </a:txBody>
                  <a:tcPr marL="7620" marR="7620" marT="7620" marB="0" anchor="b"/>
                </a:tc>
                <a:tc>
                  <a:txBody>
                    <a:bodyPr/>
                    <a:lstStyle/>
                    <a:p>
                      <a:pPr algn="r" fontAlgn="b"/>
                      <a:r>
                        <a:rPr lang="it-IT" sz="1600" b="0" i="0" u="none" strike="noStrike">
                          <a:solidFill>
                            <a:srgbClr val="000000"/>
                          </a:solidFill>
                          <a:effectLst/>
                          <a:latin typeface="+mn-lt"/>
                        </a:rPr>
                        <a:t>-0.243</a:t>
                      </a:r>
                    </a:p>
                  </a:txBody>
                  <a:tcPr marL="7620" marR="7620" marT="7620" marB="0" anchor="b"/>
                </a:tc>
                <a:tc>
                  <a:txBody>
                    <a:bodyPr/>
                    <a:lstStyle/>
                    <a:p>
                      <a:pPr algn="r" fontAlgn="b"/>
                      <a:r>
                        <a:rPr lang="it-IT" sz="1600" b="0" i="0" u="none" strike="noStrike" dirty="0">
                          <a:solidFill>
                            <a:srgbClr val="000000"/>
                          </a:solidFill>
                          <a:effectLst/>
                          <a:latin typeface="+mn-lt"/>
                        </a:rPr>
                        <a:t>2.437</a:t>
                      </a:r>
                    </a:p>
                  </a:txBody>
                  <a:tcPr marL="7620" marR="7620" marT="7620" marB="0" anchor="b"/>
                </a:tc>
                <a:tc>
                  <a:txBody>
                    <a:bodyPr/>
                    <a:lstStyle/>
                    <a:p>
                      <a:pPr algn="r" fontAlgn="b"/>
                      <a:r>
                        <a:rPr lang="it-IT" sz="1600" b="0" i="0" u="none" strike="noStrike">
                          <a:solidFill>
                            <a:srgbClr val="000000"/>
                          </a:solidFill>
                          <a:effectLst/>
                          <a:latin typeface="+mn-lt"/>
                        </a:rPr>
                        <a:t>-0.197</a:t>
                      </a:r>
                    </a:p>
                  </a:txBody>
                  <a:tcPr marL="7620" marR="7620" marT="7620" marB="0" anchor="b"/>
                </a:tc>
                <a:extLst>
                  <a:ext uri="{0D108BD9-81ED-4DB2-BD59-A6C34878D82A}">
                    <a16:rowId xmlns:a16="http://schemas.microsoft.com/office/drawing/2014/main" val="2878458144"/>
                  </a:ext>
                </a:extLst>
              </a:tr>
              <a:tr h="320040">
                <a:tc>
                  <a:txBody>
                    <a:bodyPr/>
                    <a:lstStyle/>
                    <a:p>
                      <a:pPr algn="l" fontAlgn="b"/>
                      <a:r>
                        <a:rPr lang="it-IT" sz="1600" b="0" i="0" u="none" strike="noStrike">
                          <a:solidFill>
                            <a:srgbClr val="000000"/>
                          </a:solidFill>
                          <a:effectLst/>
                          <a:latin typeface="+mn-lt"/>
                        </a:rPr>
                        <a:t>Population</a:t>
                      </a:r>
                    </a:p>
                  </a:txBody>
                  <a:tcPr marL="7620" marR="7620" marT="7620" marB="0" anchor="b"/>
                </a:tc>
                <a:tc>
                  <a:txBody>
                    <a:bodyPr/>
                    <a:lstStyle/>
                    <a:p>
                      <a:pPr algn="r" fontAlgn="b"/>
                      <a:r>
                        <a:rPr lang="it-IT" sz="1600" b="0" i="0" u="none" strike="noStrike">
                          <a:solidFill>
                            <a:srgbClr val="000000"/>
                          </a:solidFill>
                          <a:effectLst/>
                          <a:latin typeface="+mn-lt"/>
                        </a:rPr>
                        <a:t>-0.281</a:t>
                      </a:r>
                    </a:p>
                  </a:txBody>
                  <a:tcPr marL="7620" marR="7620" marT="7620" marB="0" anchor="b"/>
                </a:tc>
                <a:tc>
                  <a:txBody>
                    <a:bodyPr/>
                    <a:lstStyle/>
                    <a:p>
                      <a:pPr algn="r" fontAlgn="b"/>
                      <a:r>
                        <a:rPr lang="it-IT" sz="1600" b="0" i="0" u="none" strike="noStrike">
                          <a:solidFill>
                            <a:srgbClr val="000000"/>
                          </a:solidFill>
                          <a:effectLst/>
                          <a:latin typeface="+mn-lt"/>
                        </a:rPr>
                        <a:t>2.250</a:t>
                      </a:r>
                    </a:p>
                  </a:txBody>
                  <a:tcPr marL="7620" marR="7620" marT="7620" marB="0" anchor="b"/>
                </a:tc>
                <a:tc>
                  <a:txBody>
                    <a:bodyPr/>
                    <a:lstStyle/>
                    <a:p>
                      <a:pPr algn="r" fontAlgn="b"/>
                      <a:r>
                        <a:rPr lang="it-IT" sz="1600" b="0" i="0" u="none" strike="noStrike">
                          <a:solidFill>
                            <a:srgbClr val="000000"/>
                          </a:solidFill>
                          <a:effectLst/>
                          <a:latin typeface="+mn-lt"/>
                        </a:rPr>
                        <a:t>-0.139</a:t>
                      </a:r>
                    </a:p>
                  </a:txBody>
                  <a:tcPr marL="7620" marR="7620" marT="7620" marB="0" anchor="b"/>
                </a:tc>
                <a:extLst>
                  <a:ext uri="{0D108BD9-81ED-4DB2-BD59-A6C34878D82A}">
                    <a16:rowId xmlns:a16="http://schemas.microsoft.com/office/drawing/2014/main" val="1659939980"/>
                  </a:ext>
                </a:extLst>
              </a:tr>
              <a:tr h="320040">
                <a:tc>
                  <a:txBody>
                    <a:bodyPr/>
                    <a:lstStyle/>
                    <a:p>
                      <a:pPr algn="l" fontAlgn="b"/>
                      <a:r>
                        <a:rPr lang="it-IT" sz="1600" b="0" i="0" u="none" strike="noStrike">
                          <a:solidFill>
                            <a:srgbClr val="000000"/>
                          </a:solidFill>
                          <a:effectLst/>
                          <a:latin typeface="+mn-lt"/>
                        </a:rPr>
                        <a:t>Households</a:t>
                      </a:r>
                    </a:p>
                  </a:txBody>
                  <a:tcPr marL="7620" marR="7620" marT="7620" marB="0" anchor="b"/>
                </a:tc>
                <a:tc>
                  <a:txBody>
                    <a:bodyPr/>
                    <a:lstStyle/>
                    <a:p>
                      <a:pPr algn="r" fontAlgn="b"/>
                      <a:r>
                        <a:rPr lang="it-IT" sz="1600" b="0" i="0" u="none" strike="noStrike">
                          <a:solidFill>
                            <a:srgbClr val="000000"/>
                          </a:solidFill>
                          <a:effectLst/>
                          <a:latin typeface="+mn-lt"/>
                        </a:rPr>
                        <a:t>-0.249</a:t>
                      </a:r>
                    </a:p>
                  </a:txBody>
                  <a:tcPr marL="7620" marR="7620" marT="7620" marB="0" anchor="b"/>
                </a:tc>
                <a:tc>
                  <a:txBody>
                    <a:bodyPr/>
                    <a:lstStyle/>
                    <a:p>
                      <a:pPr algn="r" fontAlgn="b"/>
                      <a:r>
                        <a:rPr lang="it-IT" sz="1600" b="0" i="0" u="none" strike="noStrike" dirty="0">
                          <a:solidFill>
                            <a:srgbClr val="000000"/>
                          </a:solidFill>
                          <a:effectLst/>
                          <a:latin typeface="+mn-lt"/>
                        </a:rPr>
                        <a:t>2.430</a:t>
                      </a:r>
                    </a:p>
                  </a:txBody>
                  <a:tcPr marL="7620" marR="7620" marT="7620" marB="0" anchor="b"/>
                </a:tc>
                <a:tc>
                  <a:txBody>
                    <a:bodyPr/>
                    <a:lstStyle/>
                    <a:p>
                      <a:pPr algn="r" fontAlgn="b"/>
                      <a:r>
                        <a:rPr lang="it-IT" sz="1600" b="0" i="0" u="none" strike="noStrike">
                          <a:solidFill>
                            <a:srgbClr val="000000"/>
                          </a:solidFill>
                          <a:effectLst/>
                          <a:latin typeface="+mn-lt"/>
                        </a:rPr>
                        <a:t>-0.192</a:t>
                      </a:r>
                    </a:p>
                  </a:txBody>
                  <a:tcPr marL="7620" marR="7620" marT="7620" marB="0" anchor="b"/>
                </a:tc>
                <a:extLst>
                  <a:ext uri="{0D108BD9-81ED-4DB2-BD59-A6C34878D82A}">
                    <a16:rowId xmlns:a16="http://schemas.microsoft.com/office/drawing/2014/main" val="858159334"/>
                  </a:ext>
                </a:extLst>
              </a:tr>
              <a:tr h="320040">
                <a:tc>
                  <a:txBody>
                    <a:bodyPr/>
                    <a:lstStyle/>
                    <a:p>
                      <a:pPr algn="l" fontAlgn="b"/>
                      <a:r>
                        <a:rPr lang="it-IT" sz="1600" b="0" i="0" u="none" strike="noStrike">
                          <a:solidFill>
                            <a:srgbClr val="000000"/>
                          </a:solidFill>
                          <a:effectLst/>
                          <a:latin typeface="+mn-lt"/>
                        </a:rPr>
                        <a:t>Median Income</a:t>
                      </a:r>
                    </a:p>
                  </a:txBody>
                  <a:tcPr marL="7620" marR="7620" marT="7620" marB="0" anchor="b"/>
                </a:tc>
                <a:tc>
                  <a:txBody>
                    <a:bodyPr/>
                    <a:lstStyle/>
                    <a:p>
                      <a:pPr algn="r" fontAlgn="b"/>
                      <a:r>
                        <a:rPr lang="it-IT" sz="1600" b="0" i="0" u="none" strike="noStrike">
                          <a:solidFill>
                            <a:srgbClr val="000000"/>
                          </a:solidFill>
                          <a:effectLst/>
                          <a:latin typeface="+mn-lt"/>
                        </a:rPr>
                        <a:t>-0.063</a:t>
                      </a:r>
                    </a:p>
                  </a:txBody>
                  <a:tcPr marL="7620" marR="7620" marT="7620" marB="0" anchor="b"/>
                </a:tc>
                <a:tc>
                  <a:txBody>
                    <a:bodyPr/>
                    <a:lstStyle/>
                    <a:p>
                      <a:pPr algn="r" fontAlgn="b"/>
                      <a:r>
                        <a:rPr lang="it-IT" sz="1600" b="0" i="0" u="none" strike="noStrike">
                          <a:solidFill>
                            <a:srgbClr val="000000"/>
                          </a:solidFill>
                          <a:effectLst/>
                          <a:latin typeface="+mn-lt"/>
                        </a:rPr>
                        <a:t>0.195</a:t>
                      </a:r>
                    </a:p>
                  </a:txBody>
                  <a:tcPr marL="7620" marR="7620" marT="7620" marB="0" anchor="b"/>
                </a:tc>
                <a:tc>
                  <a:txBody>
                    <a:bodyPr/>
                    <a:lstStyle/>
                    <a:p>
                      <a:pPr algn="r" fontAlgn="b"/>
                      <a:r>
                        <a:rPr lang="it-IT" sz="1600" b="0" i="0" u="none" strike="noStrike" dirty="0">
                          <a:solidFill>
                            <a:srgbClr val="000000"/>
                          </a:solidFill>
                          <a:effectLst/>
                          <a:latin typeface="+mn-lt"/>
                        </a:rPr>
                        <a:t>0.017</a:t>
                      </a:r>
                    </a:p>
                  </a:txBody>
                  <a:tcPr marL="7620" marR="7620" marT="7620" marB="0" anchor="b"/>
                </a:tc>
                <a:extLst>
                  <a:ext uri="{0D108BD9-81ED-4DB2-BD59-A6C34878D82A}">
                    <a16:rowId xmlns:a16="http://schemas.microsoft.com/office/drawing/2014/main" val="2261336556"/>
                  </a:ext>
                </a:extLst>
              </a:tr>
              <a:tr h="320040">
                <a:tc>
                  <a:txBody>
                    <a:bodyPr/>
                    <a:lstStyle/>
                    <a:p>
                      <a:pPr algn="l" fontAlgn="b"/>
                      <a:r>
                        <a:rPr lang="it-IT" sz="1600" b="0" i="0" u="none" strike="noStrike">
                          <a:solidFill>
                            <a:srgbClr val="000000"/>
                          </a:solidFill>
                          <a:effectLst/>
                          <a:latin typeface="+mn-lt"/>
                        </a:rPr>
                        <a:t>Median House Value</a:t>
                      </a:r>
                    </a:p>
                  </a:txBody>
                  <a:tcPr marL="7620" marR="7620" marT="7620" marB="0" anchor="b"/>
                </a:tc>
                <a:tc>
                  <a:txBody>
                    <a:bodyPr/>
                    <a:lstStyle/>
                    <a:p>
                      <a:pPr algn="r" fontAlgn="b"/>
                      <a:r>
                        <a:rPr lang="it-IT" sz="1600" b="0" i="0" u="none" strike="noStrike" dirty="0">
                          <a:solidFill>
                            <a:srgbClr val="000000"/>
                          </a:solidFill>
                          <a:effectLst/>
                          <a:latin typeface="+mn-lt"/>
                        </a:rPr>
                        <a:t>194,23</a:t>
                      </a:r>
                    </a:p>
                  </a:txBody>
                  <a:tcPr marL="7620" marR="7620" marT="7620" marB="0" anchor="b"/>
                </a:tc>
                <a:tc>
                  <a:txBody>
                    <a:bodyPr/>
                    <a:lstStyle/>
                    <a:p>
                      <a:pPr algn="r" fontAlgn="b"/>
                      <a:r>
                        <a:rPr lang="it-IT" sz="1600" b="0" i="0" u="none" strike="noStrike">
                          <a:solidFill>
                            <a:srgbClr val="000000"/>
                          </a:solidFill>
                          <a:effectLst/>
                          <a:latin typeface="+mn-lt"/>
                        </a:rPr>
                        <a:t>223,578</a:t>
                      </a:r>
                    </a:p>
                  </a:txBody>
                  <a:tcPr marL="7620" marR="7620" marT="7620" marB="0" anchor="b"/>
                </a:tc>
                <a:tc>
                  <a:txBody>
                    <a:bodyPr/>
                    <a:lstStyle/>
                    <a:p>
                      <a:pPr algn="r" fontAlgn="b"/>
                      <a:r>
                        <a:rPr lang="it-IT" sz="1600" b="0" i="0" u="none" strike="noStrike" dirty="0">
                          <a:solidFill>
                            <a:srgbClr val="000000"/>
                          </a:solidFill>
                          <a:effectLst/>
                          <a:latin typeface="+mn-lt"/>
                        </a:rPr>
                        <a:t>213,86</a:t>
                      </a:r>
                    </a:p>
                  </a:txBody>
                  <a:tcPr marL="7620" marR="7620" marT="7620" marB="0" anchor="b"/>
                </a:tc>
                <a:extLst>
                  <a:ext uri="{0D108BD9-81ED-4DB2-BD59-A6C34878D82A}">
                    <a16:rowId xmlns:a16="http://schemas.microsoft.com/office/drawing/2014/main" val="1382411664"/>
                  </a:ext>
                </a:extLst>
              </a:tr>
            </a:tbl>
          </a:graphicData>
        </a:graphic>
      </p:graphicFrame>
    </p:spTree>
    <p:extLst>
      <p:ext uri="{BB962C8B-B14F-4D97-AF65-F5344CB8AC3E}">
        <p14:creationId xmlns:p14="http://schemas.microsoft.com/office/powerpoint/2010/main" val="2139650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1BDED9-4D18-831D-01BB-D686AD4AF1AC}"/>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56BF97-8AFC-33EC-607D-84F748993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D75D4A-7314-E1D8-5902-6AF49568F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DFF513D-2682-6753-6E7A-4DCDB6B0B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1B0300A-1C7F-F172-1A6F-18357BEFD1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0F7D1D-3E95-88E8-F33D-1A5550C12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B3D58A6-DF87-330A-4275-8292B702D06E}"/>
              </a:ext>
            </a:extLst>
          </p:cNvPr>
          <p:cNvSpPr txBox="1"/>
          <p:nvPr/>
        </p:nvSpPr>
        <p:spPr>
          <a:xfrm>
            <a:off x="344512" y="238288"/>
            <a:ext cx="7421963" cy="1033669"/>
          </a:xfrm>
          <a:prstGeom prst="rect">
            <a:avLst/>
          </a:prstGeom>
        </p:spPr>
        <p:txBody>
          <a:bodyPr vert="horz" lIns="91440" tIns="45720" rIns="91440" bIns="45720" rtlCol="0" anchor="ctr">
            <a:normAutofit lnSpcReduction="10000"/>
          </a:bodyPr>
          <a:lstStyle/>
          <a:p>
            <a:pPr defTabSz="914400">
              <a:lnSpc>
                <a:spcPct val="90000"/>
              </a:lnSpc>
              <a:spcBef>
                <a:spcPct val="0"/>
              </a:spcBef>
              <a:spcAft>
                <a:spcPts val="600"/>
              </a:spcAft>
              <a:defRPr sz="3600" b="1">
                <a:solidFill>
                  <a:srgbClr val="003366"/>
                </a:solidFill>
              </a:defRPr>
            </a:pPr>
            <a:endParaRPr lang="en-US" sz="3200" kern="1200" dirty="0">
              <a:solidFill>
                <a:srgbClr val="FFFFFF"/>
              </a:solidFill>
              <a:latin typeface="+mj-lt"/>
              <a:ea typeface="+mj-ea"/>
              <a:cs typeface="+mj-cs"/>
            </a:endParaRPr>
          </a:p>
          <a:p>
            <a:pPr defTabSz="914400">
              <a:lnSpc>
                <a:spcPct val="90000"/>
              </a:lnSpc>
              <a:spcBef>
                <a:spcPct val="0"/>
              </a:spcBef>
              <a:spcAft>
                <a:spcPts val="600"/>
              </a:spcAft>
              <a:defRPr sz="3600" b="1">
                <a:solidFill>
                  <a:srgbClr val="003366"/>
                </a:solidFill>
              </a:defRPr>
            </a:pPr>
            <a:r>
              <a:rPr lang="en-US" sz="3200" kern="1200" dirty="0">
                <a:solidFill>
                  <a:srgbClr val="FFFFFF"/>
                </a:solidFill>
                <a:latin typeface="+mj-lt"/>
                <a:ea typeface="+mj-ea"/>
                <a:cs typeface="+mj-cs"/>
              </a:rPr>
              <a:t>Map of Houses with Clusters</a:t>
            </a:r>
          </a:p>
        </p:txBody>
      </p:sp>
      <p:sp>
        <p:nvSpPr>
          <p:cNvPr id="3" name="TextBox 2">
            <a:extLst>
              <a:ext uri="{FF2B5EF4-FFF2-40B4-BE49-F238E27FC236}">
                <a16:creationId xmlns:a16="http://schemas.microsoft.com/office/drawing/2014/main" id="{A1081876-54BE-2D0C-8FCD-53A0568AAE3D}"/>
              </a:ext>
            </a:extLst>
          </p:cNvPr>
          <p:cNvSpPr txBox="1"/>
          <p:nvPr/>
        </p:nvSpPr>
        <p:spPr>
          <a:xfrm>
            <a:off x="344512" y="1752615"/>
            <a:ext cx="4249788" cy="4724370"/>
          </a:xfrm>
          <a:prstGeom prst="rect">
            <a:avLst/>
          </a:prstGeom>
        </p:spPr>
        <p:txBody>
          <a:bodyPr vert="horz" lIns="91440" tIns="45720" rIns="91440" bIns="45720" rtlCol="0" anchor="t">
            <a:normAutofit/>
          </a:bodyPr>
          <a:lstStyle/>
          <a:p>
            <a:pPr marL="342900" indent="-285750" defTabSz="914400">
              <a:lnSpc>
                <a:spcPct val="150000"/>
              </a:lnSpc>
              <a:spcAft>
                <a:spcPts val="600"/>
              </a:spcAft>
              <a:buFontTx/>
              <a:buChar char="-"/>
              <a:defRPr sz="1800">
                <a:solidFill>
                  <a:srgbClr val="000000"/>
                </a:solidFill>
              </a:defRPr>
            </a:pPr>
            <a:endParaRPr lang="en-US" dirty="0"/>
          </a:p>
        </p:txBody>
      </p:sp>
      <p:sp>
        <p:nvSpPr>
          <p:cNvPr id="10" name="CasellaDiTesto 9">
            <a:extLst>
              <a:ext uri="{FF2B5EF4-FFF2-40B4-BE49-F238E27FC236}">
                <a16:creationId xmlns:a16="http://schemas.microsoft.com/office/drawing/2014/main" id="{571176CB-651A-93AC-C017-3AFC2B51D2A6}"/>
              </a:ext>
            </a:extLst>
          </p:cNvPr>
          <p:cNvSpPr txBox="1"/>
          <p:nvPr/>
        </p:nvSpPr>
        <p:spPr>
          <a:xfrm>
            <a:off x="0" y="1659901"/>
            <a:ext cx="9143996" cy="1200329"/>
          </a:xfrm>
          <a:prstGeom prst="rect">
            <a:avLst/>
          </a:prstGeom>
          <a:noFill/>
        </p:spPr>
        <p:txBody>
          <a:bodyPr wrap="square">
            <a:spAutoFit/>
          </a:bodyPr>
          <a:lstStyle/>
          <a:p>
            <a:pPr>
              <a:defRPr sz="1800">
                <a:solidFill>
                  <a:srgbClr val="000000"/>
                </a:solidFill>
              </a:defRPr>
            </a:pPr>
            <a:r>
              <a:rPr lang="en-US" dirty="0"/>
              <a:t>The map visualizes the clusters identified by </a:t>
            </a:r>
            <a:r>
              <a:rPr lang="en-US" dirty="0" err="1"/>
              <a:t>KMeans</a:t>
            </a:r>
            <a:r>
              <a:rPr lang="en-US" dirty="0"/>
              <a:t> in the context of their geographical locations. Each house is color-coded according to its cluster. Geographic patterns in clustering can provide insights into regional trends.</a:t>
            </a:r>
          </a:p>
          <a:p>
            <a:endParaRPr lang="en-US" dirty="0"/>
          </a:p>
        </p:txBody>
      </p:sp>
      <p:pic>
        <p:nvPicPr>
          <p:cNvPr id="6" name="Immagine 5" descr="Immagine che contiene testo, mappa, schermata&#10;&#10;Descrizione generata automaticamente">
            <a:extLst>
              <a:ext uri="{FF2B5EF4-FFF2-40B4-BE49-F238E27FC236}">
                <a16:creationId xmlns:a16="http://schemas.microsoft.com/office/drawing/2014/main" id="{24A0A94E-C90E-F2D3-EEE1-52A68AC632BB}"/>
              </a:ext>
            </a:extLst>
          </p:cNvPr>
          <p:cNvPicPr>
            <a:picLocks noChangeAspect="1"/>
          </p:cNvPicPr>
          <p:nvPr/>
        </p:nvPicPr>
        <p:blipFill>
          <a:blip r:embed="rId2"/>
          <a:stretch>
            <a:fillRect/>
          </a:stretch>
        </p:blipFill>
        <p:spPr>
          <a:xfrm>
            <a:off x="892455" y="2514941"/>
            <a:ext cx="7403690" cy="4152552"/>
          </a:xfrm>
          <a:prstGeom prst="rect">
            <a:avLst/>
          </a:prstGeom>
        </p:spPr>
      </p:pic>
    </p:spTree>
    <p:extLst>
      <p:ext uri="{BB962C8B-B14F-4D97-AF65-F5344CB8AC3E}">
        <p14:creationId xmlns:p14="http://schemas.microsoft.com/office/powerpoint/2010/main" val="3110211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50041" y="586855"/>
            <a:ext cx="2401025" cy="3387497"/>
          </a:xfrm>
          <a:prstGeom prst="rect">
            <a:avLst/>
          </a:prstGeom>
        </p:spPr>
        <p:txBody>
          <a:bodyPr vert="horz" lIns="91440" tIns="45720" rIns="91440" bIns="45720" rtlCol="0" anchor="b">
            <a:normAutofit/>
          </a:bodyPr>
          <a:lstStyle/>
          <a:p>
            <a:pPr algn="r" defTabSz="914400">
              <a:lnSpc>
                <a:spcPct val="90000"/>
              </a:lnSpc>
              <a:spcBef>
                <a:spcPct val="0"/>
              </a:spcBef>
              <a:spcAft>
                <a:spcPts val="600"/>
              </a:spcAft>
            </a:pPr>
            <a:endParaRPr lang="en-US" sz="3500" kern="1200">
              <a:solidFill>
                <a:srgbClr val="FFFFFF"/>
              </a:solidFill>
              <a:latin typeface="+mj-lt"/>
              <a:ea typeface="+mj-ea"/>
              <a:cs typeface="+mj-cs"/>
            </a:endParaRPr>
          </a:p>
          <a:p>
            <a:pPr algn="r" defTabSz="914400">
              <a:lnSpc>
                <a:spcPct val="90000"/>
              </a:lnSpc>
              <a:spcBef>
                <a:spcPct val="0"/>
              </a:spcBef>
              <a:spcAft>
                <a:spcPts val="600"/>
              </a:spcAft>
              <a:defRPr sz="3600" b="1">
                <a:solidFill>
                  <a:srgbClr val="003366"/>
                </a:solidFill>
              </a:defRPr>
            </a:pPr>
            <a:r>
              <a:rPr lang="en-US" sz="3500" kern="1200">
                <a:solidFill>
                  <a:srgbClr val="FFFFFF"/>
                </a:solidFill>
                <a:latin typeface="+mj-lt"/>
                <a:ea typeface="+mj-ea"/>
                <a:cs typeface="+mj-cs"/>
              </a:rPr>
              <a:t>Supervised Analysis</a:t>
            </a:r>
          </a:p>
        </p:txBody>
      </p:sp>
      <p:sp>
        <p:nvSpPr>
          <p:cNvPr id="3" name="TextBox 2"/>
          <p:cNvSpPr txBox="1"/>
          <p:nvPr/>
        </p:nvSpPr>
        <p:spPr>
          <a:xfrm>
            <a:off x="3607694" y="649480"/>
            <a:ext cx="4916510" cy="5546047"/>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endParaRPr lang="en-US" sz="1700" dirty="0"/>
          </a:p>
          <a:p>
            <a:pPr defTabSz="914400">
              <a:lnSpc>
                <a:spcPct val="90000"/>
              </a:lnSpc>
              <a:spcAft>
                <a:spcPts val="600"/>
              </a:spcAft>
              <a:defRPr sz="2000">
                <a:solidFill>
                  <a:srgbClr val="000000"/>
                </a:solidFill>
              </a:defRPr>
            </a:pPr>
            <a:r>
              <a:rPr lang="en-US" sz="1700" dirty="0"/>
              <a:t>In the Supervised Analysis, we aim to predict housing prices based on the features in the dataset.</a:t>
            </a:r>
            <a:br>
              <a:rPr lang="en-US" sz="1700" dirty="0"/>
            </a:br>
            <a:br>
              <a:rPr lang="en-US" sz="1700" dirty="0"/>
            </a:br>
            <a:r>
              <a:rPr lang="en-US" sz="1700" dirty="0"/>
              <a:t>Techniques used:</a:t>
            </a:r>
            <a:br>
              <a:rPr lang="en-US" sz="1700" dirty="0"/>
            </a:br>
            <a:r>
              <a:rPr lang="en-US" sz="1700" dirty="0"/>
              <a:t>• Linear Regression</a:t>
            </a:r>
            <a:br>
              <a:rPr lang="en-US" sz="1700" dirty="0"/>
            </a:br>
            <a:r>
              <a:rPr lang="en-US" sz="1700" dirty="0"/>
              <a:t>• Random Forest</a:t>
            </a:r>
            <a:br>
              <a:rPr lang="en-US" sz="1700" dirty="0"/>
            </a:br>
            <a:r>
              <a:rPr lang="en-US" sz="1700" dirty="0"/>
              <a:t>• Neural Network (TensorFlow)</a:t>
            </a:r>
            <a:br>
              <a:rPr lang="en-US" sz="1700" dirty="0"/>
            </a:br>
            <a:r>
              <a:rPr lang="en-US" sz="1700" dirty="0"/>
              <a:t>• </a:t>
            </a:r>
            <a:r>
              <a:rPr lang="en-US" sz="1700" dirty="0" err="1"/>
              <a:t>XGBoost</a:t>
            </a:r>
            <a:endParaRPr lang="en-US" sz="17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796D19-B1C8-A741-B8BC-9AC5EE2A69FB}"/>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D0EF61E-FB49-15A9-9392-C5197CB42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48BE56-12D9-539E-B3F2-110474E707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92EE511-913B-ADB0-E70C-928EC2F23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73A4BC-C4B2-7B36-30CC-E6A67FA3D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8C1860D-2022-F8B3-B89C-5DBD4B370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9251DDA-52F6-3E7A-433D-D5AA6E488D90}"/>
              </a:ext>
            </a:extLst>
          </p:cNvPr>
          <p:cNvSpPr txBox="1"/>
          <p:nvPr/>
        </p:nvSpPr>
        <p:spPr>
          <a:xfrm>
            <a:off x="344512" y="238288"/>
            <a:ext cx="7421963" cy="1033669"/>
          </a:xfrm>
          <a:prstGeom prst="rect">
            <a:avLst/>
          </a:prstGeom>
        </p:spPr>
        <p:txBody>
          <a:bodyPr vert="horz" lIns="91440" tIns="45720" rIns="91440" bIns="45720" rtlCol="0" anchor="ctr">
            <a:normAutofit lnSpcReduction="10000"/>
          </a:bodyPr>
          <a:lstStyle/>
          <a:p>
            <a:pPr defTabSz="914400">
              <a:lnSpc>
                <a:spcPct val="90000"/>
              </a:lnSpc>
              <a:spcBef>
                <a:spcPct val="0"/>
              </a:spcBef>
              <a:spcAft>
                <a:spcPts val="600"/>
              </a:spcAft>
              <a:defRPr sz="3600" b="1">
                <a:solidFill>
                  <a:srgbClr val="003366"/>
                </a:solidFill>
              </a:defRPr>
            </a:pPr>
            <a:endParaRPr lang="en-US" sz="3200" kern="1200" dirty="0">
              <a:solidFill>
                <a:srgbClr val="FFFFFF"/>
              </a:solidFill>
              <a:latin typeface="+mj-lt"/>
              <a:ea typeface="+mj-ea"/>
              <a:cs typeface="+mj-cs"/>
            </a:endParaRPr>
          </a:p>
          <a:p>
            <a:pPr defTabSz="914400">
              <a:lnSpc>
                <a:spcPct val="90000"/>
              </a:lnSpc>
              <a:spcBef>
                <a:spcPct val="0"/>
              </a:spcBef>
              <a:spcAft>
                <a:spcPts val="600"/>
              </a:spcAft>
              <a:defRPr sz="3600" b="1">
                <a:solidFill>
                  <a:srgbClr val="003366"/>
                </a:solidFill>
              </a:defRPr>
            </a:pPr>
            <a:r>
              <a:rPr lang="en-US" sz="3200" kern="1200" dirty="0">
                <a:solidFill>
                  <a:srgbClr val="FFFFFF"/>
                </a:solidFill>
                <a:latin typeface="+mj-lt"/>
                <a:ea typeface="+mj-ea"/>
                <a:cs typeface="+mj-cs"/>
              </a:rPr>
              <a:t>Linear Regression</a:t>
            </a:r>
          </a:p>
        </p:txBody>
      </p:sp>
      <p:sp>
        <p:nvSpPr>
          <p:cNvPr id="3" name="TextBox 2">
            <a:extLst>
              <a:ext uri="{FF2B5EF4-FFF2-40B4-BE49-F238E27FC236}">
                <a16:creationId xmlns:a16="http://schemas.microsoft.com/office/drawing/2014/main" id="{FE1FF2A0-C687-F781-EDA7-C73848705A72}"/>
              </a:ext>
            </a:extLst>
          </p:cNvPr>
          <p:cNvSpPr txBox="1"/>
          <p:nvPr/>
        </p:nvSpPr>
        <p:spPr>
          <a:xfrm>
            <a:off x="344512" y="1752615"/>
            <a:ext cx="4249788" cy="4724370"/>
          </a:xfrm>
          <a:prstGeom prst="rect">
            <a:avLst/>
          </a:prstGeom>
        </p:spPr>
        <p:txBody>
          <a:bodyPr vert="horz" lIns="91440" tIns="45720" rIns="91440" bIns="45720" rtlCol="0" anchor="t">
            <a:normAutofit/>
          </a:bodyPr>
          <a:lstStyle/>
          <a:p>
            <a:pPr marL="342900" indent="-285750" defTabSz="914400">
              <a:lnSpc>
                <a:spcPct val="150000"/>
              </a:lnSpc>
              <a:spcAft>
                <a:spcPts val="600"/>
              </a:spcAft>
              <a:buFontTx/>
              <a:buChar char="-"/>
              <a:defRPr sz="1800">
                <a:solidFill>
                  <a:srgbClr val="000000"/>
                </a:solidFill>
              </a:defRPr>
            </a:pPr>
            <a:endParaRPr lang="en-US" dirty="0"/>
          </a:p>
        </p:txBody>
      </p:sp>
      <p:sp>
        <p:nvSpPr>
          <p:cNvPr id="10" name="CasellaDiTesto 9">
            <a:extLst>
              <a:ext uri="{FF2B5EF4-FFF2-40B4-BE49-F238E27FC236}">
                <a16:creationId xmlns:a16="http://schemas.microsoft.com/office/drawing/2014/main" id="{EBDF3B65-CD9B-2ACD-5CC6-C0056A2C07EF}"/>
              </a:ext>
            </a:extLst>
          </p:cNvPr>
          <p:cNvSpPr txBox="1"/>
          <p:nvPr/>
        </p:nvSpPr>
        <p:spPr>
          <a:xfrm>
            <a:off x="0" y="1659901"/>
            <a:ext cx="9143996" cy="923330"/>
          </a:xfrm>
          <a:prstGeom prst="rect">
            <a:avLst/>
          </a:prstGeom>
          <a:noFill/>
        </p:spPr>
        <p:txBody>
          <a:bodyPr wrap="square">
            <a:spAutoFit/>
          </a:bodyPr>
          <a:lstStyle/>
          <a:p>
            <a:r>
              <a:rPr lang="it-IT" dirty="0"/>
              <a:t>• Mean Absolute </a:t>
            </a:r>
            <a:r>
              <a:rPr lang="it-IT" dirty="0" err="1"/>
              <a:t>Error</a:t>
            </a:r>
            <a:r>
              <a:rPr lang="it-IT" dirty="0"/>
              <a:t> (MAE): 50,413.43            • Mean </a:t>
            </a:r>
            <a:r>
              <a:rPr lang="it-IT" dirty="0" err="1"/>
              <a:t>Squared</a:t>
            </a:r>
            <a:r>
              <a:rPr lang="it-IT" dirty="0"/>
              <a:t> </a:t>
            </a:r>
            <a:r>
              <a:rPr lang="it-IT" dirty="0" err="1"/>
              <a:t>Error</a:t>
            </a:r>
            <a:r>
              <a:rPr lang="it-IT" dirty="0"/>
              <a:t> (MSE): 4,802,173,538.60</a:t>
            </a:r>
            <a:br>
              <a:rPr lang="it-IT" dirty="0"/>
            </a:br>
            <a:r>
              <a:rPr lang="it-IT" dirty="0"/>
              <a:t>• Root Mean </a:t>
            </a:r>
            <a:r>
              <a:rPr lang="it-IT" dirty="0" err="1"/>
              <a:t>Squared</a:t>
            </a:r>
            <a:r>
              <a:rPr lang="it-IT" dirty="0"/>
              <a:t> </a:t>
            </a:r>
            <a:r>
              <a:rPr lang="it-IT" dirty="0" err="1"/>
              <a:t>Error</a:t>
            </a:r>
            <a:r>
              <a:rPr lang="it-IT" dirty="0"/>
              <a:t> (RMSE): 69,297.72  • R-</a:t>
            </a:r>
            <a:r>
              <a:rPr lang="it-IT" dirty="0" err="1"/>
              <a:t>squared</a:t>
            </a:r>
            <a:r>
              <a:rPr lang="it-IT" dirty="0"/>
              <a:t> (R²): 0.6488</a:t>
            </a:r>
            <a:br>
              <a:rPr lang="it-IT" dirty="0"/>
            </a:br>
            <a:r>
              <a:rPr lang="it-IT" dirty="0"/>
              <a:t>• </a:t>
            </a:r>
            <a:r>
              <a:rPr lang="it-IT" dirty="0" err="1"/>
              <a:t>Adjusted</a:t>
            </a:r>
            <a:r>
              <a:rPr lang="it-IT" dirty="0"/>
              <a:t> R-</a:t>
            </a:r>
            <a:r>
              <a:rPr lang="it-IT" dirty="0" err="1"/>
              <a:t>squared</a:t>
            </a:r>
            <a:r>
              <a:rPr lang="it-IT" dirty="0"/>
              <a:t>: 0.6478</a:t>
            </a:r>
            <a:endParaRPr lang="en-US" dirty="0"/>
          </a:p>
        </p:txBody>
      </p:sp>
      <p:pic>
        <p:nvPicPr>
          <p:cNvPr id="4" name="Picture 3" descr="OLS_features.png"/>
          <p:cNvPicPr>
            <a:picLocks noChangeAspect="1"/>
          </p:cNvPicPr>
          <p:nvPr/>
        </p:nvPicPr>
        <p:blipFill>
          <a:blip r:embed="rId2"/>
          <a:stretch>
            <a:fillRect/>
          </a:stretch>
        </p:blipFill>
        <p:spPr>
          <a:xfrm>
            <a:off x="344512" y="2583232"/>
            <a:ext cx="7851346" cy="4120310"/>
          </a:xfrm>
          <a:prstGeom prst="rect">
            <a:avLst/>
          </a:prstGeom>
        </p:spPr>
      </p:pic>
    </p:spTree>
    <p:extLst>
      <p:ext uri="{BB962C8B-B14F-4D97-AF65-F5344CB8AC3E}">
        <p14:creationId xmlns:p14="http://schemas.microsoft.com/office/powerpoint/2010/main" val="1185595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247DA4-0E93-FE01-571B-20CA9D96C43C}"/>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5554BD-252B-4AB3-A014-F4FC232E2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6CE78B2-C3E8-4651-6AAB-33828872D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12259B-4AD2-C94D-82D0-A11CCE756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33FD999-7C39-F53C-3073-4C5F534A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1FC771B-25C4-E7D3-3555-8D445186B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162E5C0-8E6A-7322-6060-6D73FF3BB221}"/>
              </a:ext>
            </a:extLst>
          </p:cNvPr>
          <p:cNvSpPr txBox="1"/>
          <p:nvPr/>
        </p:nvSpPr>
        <p:spPr>
          <a:xfrm>
            <a:off x="344512" y="238288"/>
            <a:ext cx="7421963" cy="1033669"/>
          </a:xfrm>
          <a:prstGeom prst="rect">
            <a:avLst/>
          </a:prstGeom>
        </p:spPr>
        <p:txBody>
          <a:bodyPr vert="horz" lIns="91440" tIns="45720" rIns="91440" bIns="45720" rtlCol="0" anchor="ctr">
            <a:normAutofit lnSpcReduction="10000"/>
          </a:bodyPr>
          <a:lstStyle/>
          <a:p>
            <a:pPr defTabSz="914400">
              <a:lnSpc>
                <a:spcPct val="90000"/>
              </a:lnSpc>
              <a:spcBef>
                <a:spcPct val="0"/>
              </a:spcBef>
              <a:spcAft>
                <a:spcPts val="600"/>
              </a:spcAft>
              <a:defRPr sz="3600" b="1">
                <a:solidFill>
                  <a:srgbClr val="003366"/>
                </a:solidFill>
              </a:defRPr>
            </a:pPr>
            <a:endParaRPr lang="en-US" sz="3200" kern="1200" dirty="0">
              <a:solidFill>
                <a:srgbClr val="FFFFFF"/>
              </a:solidFill>
              <a:latin typeface="+mj-lt"/>
              <a:ea typeface="+mj-ea"/>
              <a:cs typeface="+mj-cs"/>
            </a:endParaRPr>
          </a:p>
          <a:p>
            <a:pPr defTabSz="914400">
              <a:lnSpc>
                <a:spcPct val="90000"/>
              </a:lnSpc>
              <a:spcBef>
                <a:spcPct val="0"/>
              </a:spcBef>
              <a:spcAft>
                <a:spcPts val="600"/>
              </a:spcAft>
              <a:defRPr sz="3600" b="1">
                <a:solidFill>
                  <a:srgbClr val="003366"/>
                </a:solidFill>
              </a:defRPr>
            </a:pPr>
            <a:r>
              <a:rPr lang="en-US" sz="3200" kern="1200" dirty="0">
                <a:solidFill>
                  <a:srgbClr val="FFFFFF"/>
                </a:solidFill>
                <a:latin typeface="+mj-lt"/>
                <a:ea typeface="+mj-ea"/>
                <a:cs typeface="+mj-cs"/>
              </a:rPr>
              <a:t>Random Forest</a:t>
            </a:r>
          </a:p>
        </p:txBody>
      </p:sp>
      <p:sp>
        <p:nvSpPr>
          <p:cNvPr id="3" name="TextBox 2">
            <a:extLst>
              <a:ext uri="{FF2B5EF4-FFF2-40B4-BE49-F238E27FC236}">
                <a16:creationId xmlns:a16="http://schemas.microsoft.com/office/drawing/2014/main" id="{F21426C5-A563-8E93-6824-312C57F3634F}"/>
              </a:ext>
            </a:extLst>
          </p:cNvPr>
          <p:cNvSpPr txBox="1"/>
          <p:nvPr/>
        </p:nvSpPr>
        <p:spPr>
          <a:xfrm>
            <a:off x="344512" y="1752615"/>
            <a:ext cx="4249788" cy="4724370"/>
          </a:xfrm>
          <a:prstGeom prst="rect">
            <a:avLst/>
          </a:prstGeom>
        </p:spPr>
        <p:txBody>
          <a:bodyPr vert="horz" lIns="91440" tIns="45720" rIns="91440" bIns="45720" rtlCol="0" anchor="t">
            <a:normAutofit/>
          </a:bodyPr>
          <a:lstStyle/>
          <a:p>
            <a:pPr marL="342900" indent="-285750" defTabSz="914400">
              <a:lnSpc>
                <a:spcPct val="150000"/>
              </a:lnSpc>
              <a:spcAft>
                <a:spcPts val="600"/>
              </a:spcAft>
              <a:buFontTx/>
              <a:buChar char="-"/>
              <a:defRPr sz="1800">
                <a:solidFill>
                  <a:srgbClr val="000000"/>
                </a:solidFill>
              </a:defRPr>
            </a:pPr>
            <a:endParaRPr lang="en-US" dirty="0"/>
          </a:p>
        </p:txBody>
      </p:sp>
      <p:sp>
        <p:nvSpPr>
          <p:cNvPr id="10" name="CasellaDiTesto 9">
            <a:extLst>
              <a:ext uri="{FF2B5EF4-FFF2-40B4-BE49-F238E27FC236}">
                <a16:creationId xmlns:a16="http://schemas.microsoft.com/office/drawing/2014/main" id="{158F6422-F895-2C92-FA1A-71261858DCDE}"/>
              </a:ext>
            </a:extLst>
          </p:cNvPr>
          <p:cNvSpPr txBox="1"/>
          <p:nvPr/>
        </p:nvSpPr>
        <p:spPr>
          <a:xfrm>
            <a:off x="0" y="1659901"/>
            <a:ext cx="9143996" cy="2246769"/>
          </a:xfrm>
          <a:prstGeom prst="rect">
            <a:avLst/>
          </a:prstGeom>
          <a:noFill/>
        </p:spPr>
        <p:txBody>
          <a:bodyPr wrap="square">
            <a:spAutoFit/>
          </a:bodyPr>
          <a:lstStyle/>
          <a:p>
            <a:pPr>
              <a:defRPr sz="2000">
                <a:solidFill>
                  <a:srgbClr val="000000"/>
                </a:solidFill>
              </a:defRPr>
            </a:pPr>
            <a:r>
              <a:rPr lang="it-IT" dirty="0"/>
              <a:t>• Best </a:t>
            </a:r>
            <a:r>
              <a:rPr lang="it-IT" dirty="0" err="1"/>
              <a:t>Parameters</a:t>
            </a:r>
            <a:r>
              <a:rPr lang="it-IT" dirty="0"/>
              <a:t>: {'</a:t>
            </a:r>
            <a:r>
              <a:rPr lang="it-IT" dirty="0" err="1"/>
              <a:t>max_depth</a:t>
            </a:r>
            <a:r>
              <a:rPr lang="it-IT" dirty="0"/>
              <a:t>': 20, '</a:t>
            </a:r>
            <a:r>
              <a:rPr lang="it-IT" dirty="0" err="1"/>
              <a:t>min_samples_split</a:t>
            </a:r>
            <a:r>
              <a:rPr lang="it-IT" dirty="0"/>
              <a:t>': 2, '</a:t>
            </a:r>
            <a:r>
              <a:rPr lang="it-IT" dirty="0" err="1"/>
              <a:t>n_estimators</a:t>
            </a:r>
            <a:r>
              <a:rPr lang="it-IT" dirty="0"/>
              <a:t>': 500}</a:t>
            </a:r>
            <a:br>
              <a:rPr lang="it-IT" dirty="0"/>
            </a:br>
            <a:r>
              <a:rPr lang="it-IT" dirty="0"/>
              <a:t>• Mean Absolute </a:t>
            </a:r>
            <a:r>
              <a:rPr lang="it-IT" dirty="0" err="1"/>
              <a:t>Error</a:t>
            </a:r>
            <a:r>
              <a:rPr lang="it-IT" dirty="0"/>
              <a:t> (MAE): 31,641.57</a:t>
            </a:r>
            <a:br>
              <a:rPr lang="it-IT" dirty="0"/>
            </a:br>
            <a:r>
              <a:rPr lang="it-IT" dirty="0"/>
              <a:t>• Mean </a:t>
            </a:r>
            <a:r>
              <a:rPr lang="it-IT" dirty="0" err="1"/>
              <a:t>Squared</a:t>
            </a:r>
            <a:r>
              <a:rPr lang="it-IT" dirty="0"/>
              <a:t> </a:t>
            </a:r>
            <a:r>
              <a:rPr lang="it-IT" dirty="0" err="1"/>
              <a:t>Error</a:t>
            </a:r>
            <a:r>
              <a:rPr lang="it-IT" dirty="0"/>
              <a:t> (MSE): 2,375,466,293.68</a:t>
            </a:r>
            <a:br>
              <a:rPr lang="it-IT" dirty="0"/>
            </a:br>
            <a:r>
              <a:rPr lang="it-IT" dirty="0"/>
              <a:t>• Root Mean </a:t>
            </a:r>
            <a:r>
              <a:rPr lang="it-IT" dirty="0" err="1"/>
              <a:t>Squared</a:t>
            </a:r>
            <a:r>
              <a:rPr lang="it-IT" dirty="0"/>
              <a:t> </a:t>
            </a:r>
            <a:r>
              <a:rPr lang="it-IT" dirty="0" err="1"/>
              <a:t>Error</a:t>
            </a:r>
            <a:r>
              <a:rPr lang="it-IT" dirty="0"/>
              <a:t> (RMSE): 48,738.76</a:t>
            </a:r>
            <a:br>
              <a:rPr lang="it-IT" dirty="0"/>
            </a:br>
            <a:r>
              <a:rPr lang="it-IT" dirty="0"/>
              <a:t>• R-</a:t>
            </a:r>
            <a:r>
              <a:rPr lang="it-IT" dirty="0" err="1"/>
              <a:t>squared</a:t>
            </a:r>
            <a:r>
              <a:rPr lang="it-IT" dirty="0"/>
              <a:t> (R²): 0.8263</a:t>
            </a:r>
            <a:br>
              <a:rPr lang="it-IT" dirty="0"/>
            </a:br>
            <a:r>
              <a:rPr lang="it-IT" dirty="0"/>
              <a:t>• </a:t>
            </a:r>
            <a:r>
              <a:rPr lang="it-IT" dirty="0" err="1"/>
              <a:t>Adjusted</a:t>
            </a:r>
            <a:r>
              <a:rPr lang="it-IT" dirty="0"/>
              <a:t> R-</a:t>
            </a:r>
            <a:r>
              <a:rPr lang="it-IT" dirty="0" err="1"/>
              <a:t>squared</a:t>
            </a:r>
            <a:r>
              <a:rPr lang="it-IT" dirty="0"/>
              <a:t>: 0.8258</a:t>
            </a:r>
            <a:br>
              <a:rPr lang="it-IT" dirty="0"/>
            </a:br>
            <a:endParaRPr lang="it-IT" dirty="0"/>
          </a:p>
        </p:txBody>
      </p:sp>
      <p:pic>
        <p:nvPicPr>
          <p:cNvPr id="5" name="Picture 3" descr="rf_feature_importance.png"/>
          <p:cNvPicPr>
            <a:picLocks noChangeAspect="1"/>
          </p:cNvPicPr>
          <p:nvPr/>
        </p:nvPicPr>
        <p:blipFill>
          <a:blip r:embed="rId2"/>
          <a:stretch>
            <a:fillRect/>
          </a:stretch>
        </p:blipFill>
        <p:spPr>
          <a:xfrm>
            <a:off x="226621" y="3510749"/>
            <a:ext cx="7657744" cy="3374700"/>
          </a:xfrm>
          <a:prstGeom prst="rect">
            <a:avLst/>
          </a:prstGeom>
        </p:spPr>
      </p:pic>
    </p:spTree>
    <p:extLst>
      <p:ext uri="{BB962C8B-B14F-4D97-AF65-F5344CB8AC3E}">
        <p14:creationId xmlns:p14="http://schemas.microsoft.com/office/powerpoint/2010/main" val="1361622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30DFB8-739B-7A6D-14CF-E086EFC7343B}"/>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176235-276F-40D4-A8CA-F483614D2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6277D98-10CE-D664-BCCD-F3FC5902E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73D037B-4E16-1A1F-772F-F63DE29B3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89233F3-1003-4D4A-542E-F1FBA6669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0C77B7F-0D2A-AB48-93F1-12C025032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3F0DD49-55F6-B884-8443-9FC40855BEC2}"/>
              </a:ext>
            </a:extLst>
          </p:cNvPr>
          <p:cNvSpPr txBox="1"/>
          <p:nvPr/>
        </p:nvSpPr>
        <p:spPr>
          <a:xfrm>
            <a:off x="344512" y="238288"/>
            <a:ext cx="7421963" cy="1033669"/>
          </a:xfrm>
          <a:prstGeom prst="rect">
            <a:avLst/>
          </a:prstGeom>
        </p:spPr>
        <p:txBody>
          <a:bodyPr vert="horz" lIns="91440" tIns="45720" rIns="91440" bIns="45720" rtlCol="0" anchor="ctr">
            <a:normAutofit lnSpcReduction="10000"/>
          </a:bodyPr>
          <a:lstStyle/>
          <a:p>
            <a:pPr defTabSz="914400">
              <a:lnSpc>
                <a:spcPct val="90000"/>
              </a:lnSpc>
              <a:spcBef>
                <a:spcPct val="0"/>
              </a:spcBef>
              <a:spcAft>
                <a:spcPts val="600"/>
              </a:spcAft>
              <a:defRPr sz="3600" b="1">
                <a:solidFill>
                  <a:srgbClr val="003366"/>
                </a:solidFill>
              </a:defRPr>
            </a:pPr>
            <a:endParaRPr lang="en-US" sz="3200" kern="1200" dirty="0">
              <a:solidFill>
                <a:srgbClr val="FFFFFF"/>
              </a:solidFill>
              <a:latin typeface="+mj-lt"/>
              <a:ea typeface="+mj-ea"/>
              <a:cs typeface="+mj-cs"/>
            </a:endParaRPr>
          </a:p>
          <a:p>
            <a:pPr defTabSz="914400">
              <a:lnSpc>
                <a:spcPct val="90000"/>
              </a:lnSpc>
              <a:spcBef>
                <a:spcPct val="0"/>
              </a:spcBef>
              <a:spcAft>
                <a:spcPts val="600"/>
              </a:spcAft>
              <a:defRPr sz="3600" b="1">
                <a:solidFill>
                  <a:srgbClr val="003366"/>
                </a:solidFill>
              </a:defRPr>
            </a:pPr>
            <a:r>
              <a:rPr lang="en-US" sz="3200" kern="1200" dirty="0">
                <a:solidFill>
                  <a:srgbClr val="FFFFFF"/>
                </a:solidFill>
                <a:latin typeface="+mj-lt"/>
                <a:ea typeface="+mj-ea"/>
                <a:cs typeface="+mj-cs"/>
              </a:rPr>
              <a:t>Neural Network</a:t>
            </a:r>
          </a:p>
        </p:txBody>
      </p:sp>
      <p:sp>
        <p:nvSpPr>
          <p:cNvPr id="3" name="TextBox 2">
            <a:extLst>
              <a:ext uri="{FF2B5EF4-FFF2-40B4-BE49-F238E27FC236}">
                <a16:creationId xmlns:a16="http://schemas.microsoft.com/office/drawing/2014/main" id="{320CC921-F8D2-8FD5-8BA6-7A660F724159}"/>
              </a:ext>
            </a:extLst>
          </p:cNvPr>
          <p:cNvSpPr txBox="1"/>
          <p:nvPr/>
        </p:nvSpPr>
        <p:spPr>
          <a:xfrm>
            <a:off x="344512" y="1752615"/>
            <a:ext cx="4249788" cy="4724370"/>
          </a:xfrm>
          <a:prstGeom prst="rect">
            <a:avLst/>
          </a:prstGeom>
        </p:spPr>
        <p:txBody>
          <a:bodyPr vert="horz" lIns="91440" tIns="45720" rIns="91440" bIns="45720" rtlCol="0" anchor="t">
            <a:normAutofit/>
          </a:bodyPr>
          <a:lstStyle/>
          <a:p>
            <a:pPr marL="342900" indent="-285750" defTabSz="914400">
              <a:lnSpc>
                <a:spcPct val="150000"/>
              </a:lnSpc>
              <a:spcAft>
                <a:spcPts val="600"/>
              </a:spcAft>
              <a:buFontTx/>
              <a:buChar char="-"/>
              <a:defRPr sz="1800">
                <a:solidFill>
                  <a:srgbClr val="000000"/>
                </a:solidFill>
              </a:defRPr>
            </a:pPr>
            <a:endParaRPr lang="en-US" dirty="0"/>
          </a:p>
        </p:txBody>
      </p:sp>
      <p:sp>
        <p:nvSpPr>
          <p:cNvPr id="10" name="CasellaDiTesto 9">
            <a:extLst>
              <a:ext uri="{FF2B5EF4-FFF2-40B4-BE49-F238E27FC236}">
                <a16:creationId xmlns:a16="http://schemas.microsoft.com/office/drawing/2014/main" id="{AF5E85D1-C1BF-164D-02C1-77CDA93297FD}"/>
              </a:ext>
            </a:extLst>
          </p:cNvPr>
          <p:cNvSpPr txBox="1"/>
          <p:nvPr/>
        </p:nvSpPr>
        <p:spPr>
          <a:xfrm>
            <a:off x="0" y="1659901"/>
            <a:ext cx="9143996" cy="1631216"/>
          </a:xfrm>
          <a:prstGeom prst="rect">
            <a:avLst/>
          </a:prstGeom>
          <a:noFill/>
        </p:spPr>
        <p:txBody>
          <a:bodyPr wrap="square">
            <a:spAutoFit/>
          </a:bodyPr>
          <a:lstStyle/>
          <a:p>
            <a:pPr>
              <a:defRPr sz="2000">
                <a:solidFill>
                  <a:srgbClr val="000000"/>
                </a:solidFill>
              </a:defRPr>
            </a:pPr>
            <a:r>
              <a:rPr lang="en-US" dirty="0"/>
              <a:t>• Mean Absolute Error (MAE): 43,290.98</a:t>
            </a:r>
            <a:br>
              <a:rPr lang="en-US" dirty="0"/>
            </a:br>
            <a:r>
              <a:rPr lang="en-US" dirty="0"/>
              <a:t>• Mean Squared Error (MSE): 3,882,304,308.67</a:t>
            </a:r>
            <a:br>
              <a:rPr lang="en-US" dirty="0"/>
            </a:br>
            <a:r>
              <a:rPr lang="en-US" dirty="0"/>
              <a:t>• Root Mean Squared Error (RMSE): 62,308.14</a:t>
            </a:r>
            <a:br>
              <a:rPr lang="en-US" dirty="0"/>
            </a:br>
            <a:r>
              <a:rPr lang="en-US" dirty="0"/>
              <a:t>• R-squared (R²): 0.7161</a:t>
            </a:r>
            <a:br>
              <a:rPr lang="en-US" dirty="0"/>
            </a:br>
            <a:r>
              <a:rPr lang="en-US" dirty="0"/>
              <a:t>• Adjusted R-squared: 0.7153</a:t>
            </a:r>
            <a:endParaRPr lang="it-IT" dirty="0"/>
          </a:p>
        </p:txBody>
      </p:sp>
      <p:pic>
        <p:nvPicPr>
          <p:cNvPr id="4" name="Picture 3" descr="Train_val_loss.png"/>
          <p:cNvPicPr>
            <a:picLocks noChangeAspect="1"/>
          </p:cNvPicPr>
          <p:nvPr/>
        </p:nvPicPr>
        <p:blipFill>
          <a:blip r:embed="rId2"/>
          <a:stretch>
            <a:fillRect/>
          </a:stretch>
        </p:blipFill>
        <p:spPr>
          <a:xfrm>
            <a:off x="303840" y="3187878"/>
            <a:ext cx="8495648" cy="3635709"/>
          </a:xfrm>
          <a:prstGeom prst="rect">
            <a:avLst/>
          </a:prstGeom>
        </p:spPr>
      </p:pic>
    </p:spTree>
    <p:extLst>
      <p:ext uri="{BB962C8B-B14F-4D97-AF65-F5344CB8AC3E}">
        <p14:creationId xmlns:p14="http://schemas.microsoft.com/office/powerpoint/2010/main" val="1599239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028699" y="294538"/>
            <a:ext cx="7421963" cy="1033669"/>
          </a:xfrm>
          <a:prstGeom prst="rect">
            <a:avLst/>
          </a:prstGeom>
        </p:spPr>
        <p:txBody>
          <a:bodyPr vert="horz" lIns="91440" tIns="45720" rIns="91440" bIns="45720" rtlCol="0" anchor="ctr">
            <a:normAutofit/>
          </a:bodyPr>
          <a:lstStyle/>
          <a:p>
            <a:pPr defTabSz="914400">
              <a:lnSpc>
                <a:spcPct val="90000"/>
              </a:lnSpc>
              <a:spcBef>
                <a:spcPct val="0"/>
              </a:spcBef>
              <a:spcAft>
                <a:spcPts val="600"/>
              </a:spcAft>
              <a:defRPr sz="3600" b="1">
                <a:solidFill>
                  <a:srgbClr val="003366"/>
                </a:solidFill>
              </a:defRPr>
            </a:pPr>
            <a:r>
              <a:rPr lang="en-US" sz="3200" kern="1200" dirty="0">
                <a:solidFill>
                  <a:srgbClr val="FFFFFF"/>
                </a:solidFill>
                <a:latin typeface="+mj-lt"/>
                <a:ea typeface="+mj-ea"/>
                <a:cs typeface="+mj-cs"/>
              </a:rPr>
              <a:t>Introduction</a:t>
            </a:r>
          </a:p>
        </p:txBody>
      </p:sp>
      <p:sp>
        <p:nvSpPr>
          <p:cNvPr id="3" name="TextBox 2"/>
          <p:cNvSpPr txBox="1"/>
          <p:nvPr/>
        </p:nvSpPr>
        <p:spPr>
          <a:xfrm>
            <a:off x="344512" y="1752615"/>
            <a:ext cx="4249788" cy="4724370"/>
          </a:xfrm>
          <a:prstGeom prst="rect">
            <a:avLst/>
          </a:prstGeom>
        </p:spPr>
        <p:txBody>
          <a:bodyPr vert="horz" lIns="91440" tIns="45720" rIns="91440" bIns="45720" rtlCol="0" anchor="t">
            <a:normAutofit/>
          </a:bodyPr>
          <a:lstStyle/>
          <a:p>
            <a:pPr algn="ctr" defTabSz="914400">
              <a:lnSpc>
                <a:spcPct val="90000"/>
              </a:lnSpc>
              <a:spcAft>
                <a:spcPts val="600"/>
              </a:spcAft>
              <a:defRPr sz="2400" b="1">
                <a:solidFill>
                  <a:srgbClr val="0066CC"/>
                </a:solidFill>
              </a:defRPr>
            </a:pPr>
            <a:r>
              <a:rPr lang="en-US" sz="3200" dirty="0"/>
              <a:t>Problem Statement:</a:t>
            </a:r>
            <a:endParaRPr lang="en-US" sz="1700" dirty="0"/>
          </a:p>
          <a:p>
            <a:pPr marL="342900" indent="-285750" algn="just" defTabSz="914400">
              <a:lnSpc>
                <a:spcPct val="150000"/>
              </a:lnSpc>
              <a:spcAft>
                <a:spcPts val="600"/>
              </a:spcAft>
              <a:buFontTx/>
              <a:buChar char="-"/>
              <a:defRPr sz="1800">
                <a:solidFill>
                  <a:srgbClr val="000000"/>
                </a:solidFill>
              </a:defRPr>
            </a:pPr>
            <a:r>
              <a:rPr lang="en-US" dirty="0"/>
              <a:t>What are the key factors influencing house prices, and how can we quantify their impact?</a:t>
            </a:r>
          </a:p>
          <a:p>
            <a:pPr marL="342900" indent="-285750" algn="just" defTabSz="914400">
              <a:lnSpc>
                <a:spcPct val="150000"/>
              </a:lnSpc>
              <a:spcAft>
                <a:spcPts val="600"/>
              </a:spcAft>
              <a:buFontTx/>
              <a:buChar char="-"/>
              <a:defRPr sz="1800">
                <a:solidFill>
                  <a:srgbClr val="000000"/>
                </a:solidFill>
              </a:defRPr>
            </a:pPr>
            <a:r>
              <a:rPr lang="en-US" dirty="0"/>
              <a:t>How can clustering techniques reveal hidden patterns in the housing market?</a:t>
            </a:r>
          </a:p>
          <a:p>
            <a:pPr marL="342900" indent="-285750" algn="just" defTabSz="914400">
              <a:lnSpc>
                <a:spcPct val="150000"/>
              </a:lnSpc>
              <a:spcAft>
                <a:spcPts val="600"/>
              </a:spcAft>
              <a:buFontTx/>
              <a:buChar char="-"/>
              <a:defRPr sz="1800">
                <a:solidFill>
                  <a:srgbClr val="000000"/>
                </a:solidFill>
              </a:defRPr>
            </a:pPr>
            <a:r>
              <a:rPr lang="en-US" dirty="0"/>
              <a:t>How accurate can predictive models be in forecasting house prices, and which approach performs best?</a:t>
            </a:r>
          </a:p>
          <a:p>
            <a:pPr marL="342900" indent="-285750" defTabSz="914400">
              <a:lnSpc>
                <a:spcPct val="150000"/>
              </a:lnSpc>
              <a:spcAft>
                <a:spcPts val="600"/>
              </a:spcAft>
              <a:buFontTx/>
              <a:buChar char="-"/>
              <a:defRPr sz="1800">
                <a:solidFill>
                  <a:srgbClr val="000000"/>
                </a:solidFill>
              </a:defRPr>
            </a:pPr>
            <a:endParaRPr lang="en-US" dirty="0"/>
          </a:p>
        </p:txBody>
      </p:sp>
      <p:sp>
        <p:nvSpPr>
          <p:cNvPr id="4" name="TextBox 3"/>
          <p:cNvSpPr txBox="1"/>
          <p:nvPr/>
        </p:nvSpPr>
        <p:spPr>
          <a:xfrm>
            <a:off x="4572000" y="1371600"/>
            <a:ext cx="4114800" cy="6032421"/>
          </a:xfrm>
          <a:prstGeom prst="rect">
            <a:avLst/>
          </a:prstGeom>
          <a:noFill/>
        </p:spPr>
        <p:txBody>
          <a:bodyPr wrap="square">
            <a:spAutoFit/>
          </a:bodyPr>
          <a:lstStyle/>
          <a:p>
            <a:pPr>
              <a:spcAft>
                <a:spcPts val="600"/>
              </a:spcAft>
            </a:pPr>
            <a:endParaRPr lang="it-IT" dirty="0"/>
          </a:p>
          <a:p>
            <a:pPr algn="ctr">
              <a:spcAft>
                <a:spcPts val="600"/>
              </a:spcAft>
              <a:defRPr sz="2400" b="1">
                <a:solidFill>
                  <a:srgbClr val="0066CC"/>
                </a:solidFill>
              </a:defRPr>
            </a:pPr>
            <a:r>
              <a:rPr sz="3200" dirty="0"/>
              <a:t>Objectives:</a:t>
            </a:r>
            <a:endParaRPr lang="it-IT" dirty="0"/>
          </a:p>
          <a:p>
            <a:pPr marL="285750" indent="-285750" algn="just">
              <a:lnSpc>
                <a:spcPct val="150000"/>
              </a:lnSpc>
              <a:spcAft>
                <a:spcPts val="600"/>
              </a:spcAft>
              <a:buFontTx/>
              <a:buChar char="-"/>
              <a:defRPr sz="1800">
                <a:solidFill>
                  <a:srgbClr val="000000"/>
                </a:solidFill>
              </a:defRPr>
            </a:pPr>
            <a:r>
              <a:rPr lang="en-US" dirty="0"/>
              <a:t>Conduct an exploratory data analysis (EDA) to uncover trends and key insights in the housing dataset.</a:t>
            </a:r>
          </a:p>
          <a:p>
            <a:pPr marL="285750" indent="-285750" algn="just">
              <a:lnSpc>
                <a:spcPct val="150000"/>
              </a:lnSpc>
              <a:spcAft>
                <a:spcPts val="600"/>
              </a:spcAft>
              <a:buFontTx/>
              <a:buChar char="-"/>
              <a:defRPr sz="1800">
                <a:solidFill>
                  <a:srgbClr val="000000"/>
                </a:solidFill>
              </a:defRPr>
            </a:pPr>
            <a:r>
              <a:rPr lang="en-US" dirty="0"/>
              <a:t>Apply clustering techniques to identify distinct patterns and groupings within the data.</a:t>
            </a:r>
          </a:p>
          <a:p>
            <a:pPr marL="285750" indent="-285750" algn="just">
              <a:lnSpc>
                <a:spcPct val="150000"/>
              </a:lnSpc>
              <a:spcAft>
                <a:spcPts val="600"/>
              </a:spcAft>
              <a:buFontTx/>
              <a:buChar char="-"/>
              <a:defRPr sz="1800">
                <a:solidFill>
                  <a:srgbClr val="000000"/>
                </a:solidFill>
              </a:defRPr>
            </a:pPr>
            <a:r>
              <a:rPr lang="en-US" dirty="0"/>
              <a:t>Develop and evaluate predictive models to accurately forecast house prices using various machine learning methods.</a:t>
            </a:r>
            <a:endParaRPr lang="it-IT" dirty="0"/>
          </a:p>
          <a:p>
            <a:pPr>
              <a:spcAft>
                <a:spcPts val="600"/>
              </a:spcAft>
              <a:defRPr sz="1800">
                <a:solidFill>
                  <a:srgbClr val="000000"/>
                </a:solidFill>
              </a:defRPr>
            </a:pPr>
            <a:endParaRPr lang="it-IT" dirty="0"/>
          </a:p>
          <a:p>
            <a:pPr>
              <a:spcAft>
                <a:spcPts val="600"/>
              </a:spcAft>
              <a:defRPr sz="1800">
                <a:solidFill>
                  <a:srgbClr val="000000"/>
                </a:solidFill>
              </a:defRPr>
            </a:pPr>
            <a:r>
              <a:rPr lang="it-IT"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E7513E-5A30-F76B-76AC-8CDE97A7F9AC}"/>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EF5998-C98D-492C-729C-4E31682CF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9C41C2F-7059-3475-70D6-C20E2E391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3AD9A69-AF62-B1D5-D1AF-6C48B8DB1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5832B3F-C87A-A114-F5E8-0025CD455B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AE75034-19F9-46BA-CE39-C18C591BA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BD810B8-E791-F6F2-988A-CAC7DB460D01}"/>
              </a:ext>
            </a:extLst>
          </p:cNvPr>
          <p:cNvSpPr txBox="1"/>
          <p:nvPr/>
        </p:nvSpPr>
        <p:spPr>
          <a:xfrm>
            <a:off x="344512" y="238288"/>
            <a:ext cx="7421963" cy="1033669"/>
          </a:xfrm>
          <a:prstGeom prst="rect">
            <a:avLst/>
          </a:prstGeom>
        </p:spPr>
        <p:txBody>
          <a:bodyPr vert="horz" lIns="91440" tIns="45720" rIns="91440" bIns="45720" rtlCol="0" anchor="ctr">
            <a:normAutofit lnSpcReduction="10000"/>
          </a:bodyPr>
          <a:lstStyle/>
          <a:p>
            <a:pPr defTabSz="914400">
              <a:lnSpc>
                <a:spcPct val="90000"/>
              </a:lnSpc>
              <a:spcBef>
                <a:spcPct val="0"/>
              </a:spcBef>
              <a:spcAft>
                <a:spcPts val="600"/>
              </a:spcAft>
              <a:defRPr sz="3600" b="1">
                <a:solidFill>
                  <a:srgbClr val="003366"/>
                </a:solidFill>
              </a:defRPr>
            </a:pPr>
            <a:endParaRPr lang="en-US" sz="3200" kern="1200" dirty="0">
              <a:solidFill>
                <a:srgbClr val="FFFFFF"/>
              </a:solidFill>
              <a:latin typeface="+mj-lt"/>
              <a:ea typeface="+mj-ea"/>
              <a:cs typeface="+mj-cs"/>
            </a:endParaRPr>
          </a:p>
          <a:p>
            <a:pPr defTabSz="914400">
              <a:lnSpc>
                <a:spcPct val="90000"/>
              </a:lnSpc>
              <a:spcBef>
                <a:spcPct val="0"/>
              </a:spcBef>
              <a:spcAft>
                <a:spcPts val="600"/>
              </a:spcAft>
              <a:defRPr sz="3600" b="1">
                <a:solidFill>
                  <a:srgbClr val="003366"/>
                </a:solidFill>
              </a:defRPr>
            </a:pPr>
            <a:r>
              <a:rPr lang="en-US" sz="3200" kern="1200" dirty="0" err="1">
                <a:solidFill>
                  <a:srgbClr val="FFFFFF"/>
                </a:solidFill>
                <a:latin typeface="+mj-lt"/>
                <a:ea typeface="+mj-ea"/>
                <a:cs typeface="+mj-cs"/>
              </a:rPr>
              <a:t>XGBoost</a:t>
            </a:r>
            <a:endParaRPr lang="en-US" sz="3200" kern="12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A713C904-04A4-0FA6-309D-80762F588FF1}"/>
              </a:ext>
            </a:extLst>
          </p:cNvPr>
          <p:cNvSpPr txBox="1"/>
          <p:nvPr/>
        </p:nvSpPr>
        <p:spPr>
          <a:xfrm>
            <a:off x="344512" y="1752615"/>
            <a:ext cx="4249788" cy="4724370"/>
          </a:xfrm>
          <a:prstGeom prst="rect">
            <a:avLst/>
          </a:prstGeom>
        </p:spPr>
        <p:txBody>
          <a:bodyPr vert="horz" lIns="91440" tIns="45720" rIns="91440" bIns="45720" rtlCol="0" anchor="t">
            <a:normAutofit/>
          </a:bodyPr>
          <a:lstStyle/>
          <a:p>
            <a:pPr marL="342900" indent="-285750" defTabSz="914400">
              <a:lnSpc>
                <a:spcPct val="150000"/>
              </a:lnSpc>
              <a:spcAft>
                <a:spcPts val="600"/>
              </a:spcAft>
              <a:buFontTx/>
              <a:buChar char="-"/>
              <a:defRPr sz="1800">
                <a:solidFill>
                  <a:srgbClr val="000000"/>
                </a:solidFill>
              </a:defRPr>
            </a:pPr>
            <a:endParaRPr lang="en-US" dirty="0"/>
          </a:p>
        </p:txBody>
      </p:sp>
      <p:sp>
        <p:nvSpPr>
          <p:cNvPr id="10" name="CasellaDiTesto 9">
            <a:extLst>
              <a:ext uri="{FF2B5EF4-FFF2-40B4-BE49-F238E27FC236}">
                <a16:creationId xmlns:a16="http://schemas.microsoft.com/office/drawing/2014/main" id="{B9B77034-FBB3-FD49-C872-DA5065FC7718}"/>
              </a:ext>
            </a:extLst>
          </p:cNvPr>
          <p:cNvSpPr txBox="1"/>
          <p:nvPr/>
        </p:nvSpPr>
        <p:spPr>
          <a:xfrm>
            <a:off x="0" y="1659901"/>
            <a:ext cx="9143996" cy="1631216"/>
          </a:xfrm>
          <a:prstGeom prst="rect">
            <a:avLst/>
          </a:prstGeom>
          <a:noFill/>
        </p:spPr>
        <p:txBody>
          <a:bodyPr wrap="square">
            <a:spAutoFit/>
          </a:bodyPr>
          <a:lstStyle/>
          <a:p>
            <a:pPr>
              <a:defRPr sz="2000">
                <a:solidFill>
                  <a:srgbClr val="000000"/>
                </a:solidFill>
              </a:defRPr>
            </a:pPr>
            <a:r>
              <a:rPr lang="en-US" dirty="0"/>
              <a:t>• Mean Absolute Error (MAE): 30,660.61</a:t>
            </a:r>
            <a:br>
              <a:rPr lang="en-US" dirty="0"/>
            </a:br>
            <a:r>
              <a:rPr lang="en-US" dirty="0"/>
              <a:t>• Mean Squared Error (MSE): 2,204,422,834.38</a:t>
            </a:r>
            <a:br>
              <a:rPr lang="en-US" dirty="0"/>
            </a:br>
            <a:r>
              <a:rPr lang="en-US" dirty="0"/>
              <a:t>• Root Mean Squared Error (RMSE): 46,951.28</a:t>
            </a:r>
            <a:br>
              <a:rPr lang="en-US" dirty="0"/>
            </a:br>
            <a:r>
              <a:rPr lang="en-US" dirty="0"/>
              <a:t>• R-squared (R²): 0.8388</a:t>
            </a:r>
            <a:br>
              <a:rPr lang="en-US" dirty="0"/>
            </a:br>
            <a:r>
              <a:rPr lang="en-US" dirty="0"/>
              <a:t>• Adjusted R-squared: 0.8383</a:t>
            </a:r>
            <a:endParaRPr lang="it-IT" dirty="0"/>
          </a:p>
        </p:txBody>
      </p:sp>
      <p:pic>
        <p:nvPicPr>
          <p:cNvPr id="5" name="Picture 3" descr="Xgboost_features.png"/>
          <p:cNvPicPr>
            <a:picLocks noChangeAspect="1"/>
          </p:cNvPicPr>
          <p:nvPr/>
        </p:nvPicPr>
        <p:blipFill>
          <a:blip r:embed="rId2"/>
          <a:stretch>
            <a:fillRect/>
          </a:stretch>
        </p:blipFill>
        <p:spPr>
          <a:xfrm>
            <a:off x="133871" y="3291117"/>
            <a:ext cx="8876253" cy="3566883"/>
          </a:xfrm>
          <a:prstGeom prst="rect">
            <a:avLst/>
          </a:prstGeom>
        </p:spPr>
      </p:pic>
    </p:spTree>
    <p:extLst>
      <p:ext uri="{BB962C8B-B14F-4D97-AF65-F5344CB8AC3E}">
        <p14:creationId xmlns:p14="http://schemas.microsoft.com/office/powerpoint/2010/main" val="3653538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DEB872-D15B-7995-D19B-24F6CE614823}"/>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93A2F87-A1C7-973B-461E-4C50606FA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235E8EF-DBDA-B256-CBDB-641E2541E5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54E1C4A-444A-1BD3-7E7C-A072260FF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58C36FE-1556-3B0B-2310-4F8F2135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764D51F-4251-39A5-F1AE-939EDE7EF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5A8FB34-1C73-81F2-3018-F84EF8C2A48A}"/>
              </a:ext>
            </a:extLst>
          </p:cNvPr>
          <p:cNvSpPr txBox="1"/>
          <p:nvPr/>
        </p:nvSpPr>
        <p:spPr>
          <a:xfrm>
            <a:off x="344512" y="238288"/>
            <a:ext cx="7421963" cy="1033669"/>
          </a:xfrm>
          <a:prstGeom prst="rect">
            <a:avLst/>
          </a:prstGeom>
        </p:spPr>
        <p:txBody>
          <a:bodyPr vert="horz" lIns="91440" tIns="45720" rIns="91440" bIns="45720" rtlCol="0" anchor="ctr">
            <a:normAutofit lnSpcReduction="10000"/>
          </a:bodyPr>
          <a:lstStyle/>
          <a:p>
            <a:pPr defTabSz="914400">
              <a:lnSpc>
                <a:spcPct val="90000"/>
              </a:lnSpc>
              <a:spcBef>
                <a:spcPct val="0"/>
              </a:spcBef>
              <a:spcAft>
                <a:spcPts val="600"/>
              </a:spcAft>
              <a:defRPr sz="3600" b="1">
                <a:solidFill>
                  <a:srgbClr val="003366"/>
                </a:solidFill>
              </a:defRPr>
            </a:pPr>
            <a:endParaRPr lang="en-US" sz="3200" kern="1200" dirty="0">
              <a:solidFill>
                <a:srgbClr val="FFFFFF"/>
              </a:solidFill>
              <a:latin typeface="+mj-lt"/>
              <a:ea typeface="+mj-ea"/>
              <a:cs typeface="+mj-cs"/>
            </a:endParaRPr>
          </a:p>
          <a:p>
            <a:pPr defTabSz="914400">
              <a:lnSpc>
                <a:spcPct val="90000"/>
              </a:lnSpc>
              <a:spcBef>
                <a:spcPct val="0"/>
              </a:spcBef>
              <a:spcAft>
                <a:spcPts val="600"/>
              </a:spcAft>
              <a:defRPr sz="3600" b="1">
                <a:solidFill>
                  <a:srgbClr val="003366"/>
                </a:solidFill>
              </a:defRPr>
            </a:pPr>
            <a:r>
              <a:rPr lang="en-US" sz="3200" kern="1200" dirty="0">
                <a:solidFill>
                  <a:srgbClr val="FFFFFF"/>
                </a:solidFill>
                <a:latin typeface="+mj-lt"/>
                <a:ea typeface="+mj-ea"/>
                <a:cs typeface="+mj-cs"/>
              </a:rPr>
              <a:t>Model Evaluation Summary</a:t>
            </a:r>
          </a:p>
        </p:txBody>
      </p:sp>
      <p:sp>
        <p:nvSpPr>
          <p:cNvPr id="3" name="TextBox 2">
            <a:extLst>
              <a:ext uri="{FF2B5EF4-FFF2-40B4-BE49-F238E27FC236}">
                <a16:creationId xmlns:a16="http://schemas.microsoft.com/office/drawing/2014/main" id="{99177904-03E0-1A9F-6EEE-9268CD50966B}"/>
              </a:ext>
            </a:extLst>
          </p:cNvPr>
          <p:cNvSpPr txBox="1"/>
          <p:nvPr/>
        </p:nvSpPr>
        <p:spPr>
          <a:xfrm>
            <a:off x="344512" y="1752615"/>
            <a:ext cx="4249788" cy="4724370"/>
          </a:xfrm>
          <a:prstGeom prst="rect">
            <a:avLst/>
          </a:prstGeom>
        </p:spPr>
        <p:txBody>
          <a:bodyPr vert="horz" lIns="91440" tIns="45720" rIns="91440" bIns="45720" rtlCol="0" anchor="t">
            <a:normAutofit/>
          </a:bodyPr>
          <a:lstStyle/>
          <a:p>
            <a:pPr marL="342900" indent="-285750" defTabSz="914400">
              <a:lnSpc>
                <a:spcPct val="150000"/>
              </a:lnSpc>
              <a:spcAft>
                <a:spcPts val="600"/>
              </a:spcAft>
              <a:buFontTx/>
              <a:buChar char="-"/>
              <a:defRPr sz="1800">
                <a:solidFill>
                  <a:srgbClr val="000000"/>
                </a:solidFill>
              </a:defRPr>
            </a:pPr>
            <a:endParaRPr lang="en-US" dirty="0"/>
          </a:p>
        </p:txBody>
      </p:sp>
      <p:pic>
        <p:nvPicPr>
          <p:cNvPr id="4" name="Picture 3" descr="R2.png"/>
          <p:cNvPicPr>
            <a:picLocks noChangeAspect="1"/>
          </p:cNvPicPr>
          <p:nvPr/>
        </p:nvPicPr>
        <p:blipFill>
          <a:blip r:embed="rId2"/>
          <a:stretch>
            <a:fillRect/>
          </a:stretch>
        </p:blipFill>
        <p:spPr>
          <a:xfrm>
            <a:off x="370763" y="2282235"/>
            <a:ext cx="8399537" cy="3890962"/>
          </a:xfrm>
          <a:prstGeom prst="rect">
            <a:avLst/>
          </a:prstGeom>
        </p:spPr>
      </p:pic>
    </p:spTree>
    <p:extLst>
      <p:ext uri="{BB962C8B-B14F-4D97-AF65-F5344CB8AC3E}">
        <p14:creationId xmlns:p14="http://schemas.microsoft.com/office/powerpoint/2010/main" val="2506719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0D20240-50A1-7409-7E87-B6E5A625EBF5}"/>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4A8AF6-288D-B56F-71CE-7DD55DA6A5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A03BF3C-6DB5-B8D5-EAA4-3C1AFE3A8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6DE6680-194F-7F86-8BBE-285E538FB5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FDC4A1-45E3-FE87-BE13-E0B2FF9543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F7BE9C4-082C-7542-0FF8-94320819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CDB5106-5862-965E-ED44-8B0465E21810}"/>
              </a:ext>
            </a:extLst>
          </p:cNvPr>
          <p:cNvSpPr txBox="1"/>
          <p:nvPr/>
        </p:nvSpPr>
        <p:spPr>
          <a:xfrm>
            <a:off x="344512" y="238288"/>
            <a:ext cx="7421963" cy="1033669"/>
          </a:xfrm>
          <a:prstGeom prst="rect">
            <a:avLst/>
          </a:prstGeom>
        </p:spPr>
        <p:txBody>
          <a:bodyPr vert="horz" lIns="91440" tIns="45720" rIns="91440" bIns="45720" rtlCol="0" anchor="ctr">
            <a:normAutofit lnSpcReduction="10000"/>
          </a:bodyPr>
          <a:lstStyle/>
          <a:p>
            <a:pPr defTabSz="914400">
              <a:lnSpc>
                <a:spcPct val="90000"/>
              </a:lnSpc>
              <a:spcBef>
                <a:spcPct val="0"/>
              </a:spcBef>
              <a:spcAft>
                <a:spcPts val="600"/>
              </a:spcAft>
              <a:defRPr sz="3600" b="1">
                <a:solidFill>
                  <a:srgbClr val="003366"/>
                </a:solidFill>
              </a:defRPr>
            </a:pPr>
            <a:endParaRPr lang="en-US" sz="3200" kern="1200" dirty="0">
              <a:solidFill>
                <a:srgbClr val="FFFFFF"/>
              </a:solidFill>
              <a:latin typeface="+mj-lt"/>
              <a:ea typeface="+mj-ea"/>
              <a:cs typeface="+mj-cs"/>
            </a:endParaRPr>
          </a:p>
          <a:p>
            <a:pPr defTabSz="914400">
              <a:lnSpc>
                <a:spcPct val="90000"/>
              </a:lnSpc>
              <a:spcBef>
                <a:spcPct val="0"/>
              </a:spcBef>
              <a:spcAft>
                <a:spcPts val="600"/>
              </a:spcAft>
              <a:defRPr sz="3600" b="1">
                <a:solidFill>
                  <a:srgbClr val="003366"/>
                </a:solidFill>
              </a:defRPr>
            </a:pPr>
            <a:r>
              <a:rPr lang="en-US" sz="3200" kern="1200" dirty="0">
                <a:solidFill>
                  <a:srgbClr val="FFFFFF"/>
                </a:solidFill>
                <a:latin typeface="+mj-lt"/>
                <a:ea typeface="+mj-ea"/>
                <a:cs typeface="+mj-cs"/>
              </a:rPr>
              <a:t>Conclusion</a:t>
            </a:r>
          </a:p>
        </p:txBody>
      </p:sp>
      <p:sp>
        <p:nvSpPr>
          <p:cNvPr id="3" name="TextBox 2">
            <a:extLst>
              <a:ext uri="{FF2B5EF4-FFF2-40B4-BE49-F238E27FC236}">
                <a16:creationId xmlns:a16="http://schemas.microsoft.com/office/drawing/2014/main" id="{5937C69F-629F-A87C-50D9-52713A46E424}"/>
              </a:ext>
            </a:extLst>
          </p:cNvPr>
          <p:cNvSpPr txBox="1"/>
          <p:nvPr/>
        </p:nvSpPr>
        <p:spPr>
          <a:xfrm>
            <a:off x="344512" y="1752615"/>
            <a:ext cx="4249788" cy="4724370"/>
          </a:xfrm>
          <a:prstGeom prst="rect">
            <a:avLst/>
          </a:prstGeom>
        </p:spPr>
        <p:txBody>
          <a:bodyPr vert="horz" lIns="91440" tIns="45720" rIns="91440" bIns="45720" rtlCol="0" anchor="t">
            <a:normAutofit/>
          </a:bodyPr>
          <a:lstStyle/>
          <a:p>
            <a:pPr marL="342900" indent="-285750" defTabSz="914400">
              <a:lnSpc>
                <a:spcPct val="150000"/>
              </a:lnSpc>
              <a:spcAft>
                <a:spcPts val="600"/>
              </a:spcAft>
              <a:buFontTx/>
              <a:buChar char="-"/>
              <a:defRPr sz="1800">
                <a:solidFill>
                  <a:srgbClr val="000000"/>
                </a:solidFill>
              </a:defRPr>
            </a:pPr>
            <a:endParaRPr lang="en-US" dirty="0"/>
          </a:p>
        </p:txBody>
      </p:sp>
      <p:sp>
        <p:nvSpPr>
          <p:cNvPr id="6" name="CasellaDiTesto 5">
            <a:extLst>
              <a:ext uri="{FF2B5EF4-FFF2-40B4-BE49-F238E27FC236}">
                <a16:creationId xmlns:a16="http://schemas.microsoft.com/office/drawing/2014/main" id="{85ED86CE-FB39-4ADA-2841-1DD8CC8C9034}"/>
              </a:ext>
            </a:extLst>
          </p:cNvPr>
          <p:cNvSpPr txBox="1"/>
          <p:nvPr/>
        </p:nvSpPr>
        <p:spPr>
          <a:xfrm>
            <a:off x="223682" y="1714143"/>
            <a:ext cx="8696631" cy="4524315"/>
          </a:xfrm>
          <a:prstGeom prst="rect">
            <a:avLst/>
          </a:prstGeom>
          <a:noFill/>
        </p:spPr>
        <p:txBody>
          <a:bodyPr wrap="square">
            <a:spAutoFit/>
          </a:bodyPr>
          <a:lstStyle/>
          <a:p>
            <a:r>
              <a:rPr lang="en-US" b="1" dirty="0"/>
              <a:t>Unsupervised Analysis:</a:t>
            </a:r>
            <a:endParaRPr lang="en-US" dirty="0"/>
          </a:p>
          <a:p>
            <a:pPr>
              <a:buFont typeface="Arial" panose="020B0604020202020204" pitchFamily="34" charset="0"/>
              <a:buChar char="•"/>
            </a:pPr>
            <a:r>
              <a:rPr lang="en-US" dirty="0"/>
              <a:t> PCA reduced dimensionality, capturing 83.6% of variance with 3 components.</a:t>
            </a:r>
          </a:p>
          <a:p>
            <a:pPr>
              <a:buFont typeface="Arial" panose="020B0604020202020204" pitchFamily="34" charset="0"/>
              <a:buChar char="•"/>
            </a:pPr>
            <a:r>
              <a:rPr lang="en-US" dirty="0"/>
              <a:t> </a:t>
            </a:r>
            <a:r>
              <a:rPr lang="en-US" dirty="0" err="1"/>
              <a:t>KMeans</a:t>
            </a:r>
            <a:r>
              <a:rPr lang="en-US" dirty="0"/>
              <a:t> identified 3 clusters with moderate silhouette scores (~0.36).</a:t>
            </a:r>
          </a:p>
          <a:p>
            <a:pPr>
              <a:buFont typeface="Arial" panose="020B0604020202020204" pitchFamily="34" charset="0"/>
              <a:buChar char="•"/>
            </a:pPr>
            <a:r>
              <a:rPr lang="en-US" dirty="0"/>
              <a:t> Clustering revealed regional and economic patterns aiding decision-making.</a:t>
            </a:r>
          </a:p>
          <a:p>
            <a:pPr>
              <a:buFont typeface="Arial" panose="020B0604020202020204" pitchFamily="34" charset="0"/>
              <a:buChar char="•"/>
            </a:pPr>
            <a:endParaRPr lang="en-US" dirty="0"/>
          </a:p>
          <a:p>
            <a:r>
              <a:rPr lang="en-US" b="1" dirty="0"/>
              <a:t>• Supervised Analysis:</a:t>
            </a:r>
            <a:endParaRPr lang="en-US" dirty="0"/>
          </a:p>
          <a:p>
            <a:pPr>
              <a:buFont typeface="Arial" panose="020B0604020202020204" pitchFamily="34" charset="0"/>
              <a:buChar char="•"/>
            </a:pPr>
            <a:r>
              <a:rPr lang="en-US" dirty="0"/>
              <a:t> </a:t>
            </a:r>
            <a:r>
              <a:rPr lang="en-US" dirty="0" err="1"/>
              <a:t>XGBoost</a:t>
            </a:r>
            <a:r>
              <a:rPr lang="en-US" dirty="0"/>
              <a:t> excelled with R² = 0.8388 and MAE = 30,661.</a:t>
            </a:r>
          </a:p>
          <a:p>
            <a:pPr>
              <a:buFont typeface="Arial" panose="020B0604020202020204" pitchFamily="34" charset="0"/>
              <a:buChar char="•"/>
            </a:pPr>
            <a:r>
              <a:rPr lang="en-US" dirty="0"/>
              <a:t> Random Forest also performed well (R² = 0.8263), highlighting key features.</a:t>
            </a:r>
          </a:p>
          <a:p>
            <a:pPr>
              <a:buFont typeface="Arial" panose="020B0604020202020204" pitchFamily="34" charset="0"/>
              <a:buChar char="•"/>
            </a:pPr>
            <a:r>
              <a:rPr lang="en-US" dirty="0"/>
              <a:t> Linear Regression was interpretable but less accurate due to simplicity.</a:t>
            </a:r>
          </a:p>
          <a:p>
            <a:pPr>
              <a:buFont typeface="Arial" panose="020B0604020202020204" pitchFamily="34" charset="0"/>
              <a:buChar char="•"/>
            </a:pPr>
            <a:r>
              <a:rPr lang="en-US" dirty="0"/>
              <a:t> Neural Network required careful tuning but delivered reasonable results.</a:t>
            </a:r>
          </a:p>
          <a:p>
            <a:pPr>
              <a:buFont typeface="Arial" panose="020B0604020202020204" pitchFamily="34" charset="0"/>
              <a:buChar char="•"/>
            </a:pPr>
            <a:r>
              <a:rPr lang="en-US" dirty="0"/>
              <a:t> Key features like '</a:t>
            </a:r>
            <a:r>
              <a:rPr lang="en-US" dirty="0" err="1"/>
              <a:t>median_income</a:t>
            </a:r>
            <a:r>
              <a:rPr lang="en-US" dirty="0"/>
              <a:t>' and '</a:t>
            </a:r>
            <a:r>
              <a:rPr lang="en-US" dirty="0" err="1"/>
              <a:t>ocean_proximity</a:t>
            </a:r>
            <a:r>
              <a:rPr lang="en-US" dirty="0"/>
              <a:t>' were consistently impactful.</a:t>
            </a:r>
            <a:r>
              <a:rPr lang="en-US" b="1" dirty="0"/>
              <a:t> </a:t>
            </a:r>
          </a:p>
          <a:p>
            <a:endParaRPr lang="en-US" b="1" dirty="0"/>
          </a:p>
          <a:p>
            <a:r>
              <a:rPr lang="en-US" b="1" dirty="0"/>
              <a:t>Conclusion:</a:t>
            </a:r>
            <a:endParaRPr lang="en-US" dirty="0"/>
          </a:p>
          <a:p>
            <a:pPr>
              <a:buFont typeface="Arial" panose="020B0604020202020204" pitchFamily="34" charset="0"/>
              <a:buChar char="•"/>
            </a:pPr>
            <a:r>
              <a:rPr lang="en-US" dirty="0"/>
              <a:t> Clustering provides exploratory insights, while supervised models ensure predictive accuracy.</a:t>
            </a:r>
          </a:p>
          <a:p>
            <a:pPr>
              <a:buFont typeface="Arial" panose="020B0604020202020204" pitchFamily="34" charset="0"/>
              <a:buChar char="•"/>
            </a:pPr>
            <a:r>
              <a:rPr lang="en-US" dirty="0"/>
              <a:t> Together, they offer a comprehensive understanding and support better decisions.</a:t>
            </a:r>
          </a:p>
        </p:txBody>
      </p:sp>
    </p:spTree>
    <p:extLst>
      <p:ext uri="{BB962C8B-B14F-4D97-AF65-F5344CB8AC3E}">
        <p14:creationId xmlns:p14="http://schemas.microsoft.com/office/powerpoint/2010/main" val="617574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Immagine 6" descr="Immagine che contiene aria aperta, cielo, edificio, nuvola&#10;&#10;Descrizione generata automaticamente">
            <a:extLst>
              <a:ext uri="{FF2B5EF4-FFF2-40B4-BE49-F238E27FC236}">
                <a16:creationId xmlns:a16="http://schemas.microsoft.com/office/drawing/2014/main" id="{7031A1DA-483D-34ED-E674-77A16FC0B59A}"/>
              </a:ext>
            </a:extLst>
          </p:cNvPr>
          <p:cNvPicPr>
            <a:picLocks noChangeAspect="1"/>
          </p:cNvPicPr>
          <p:nvPr/>
        </p:nvPicPr>
        <p:blipFill>
          <a:blip r:embed="rId2"/>
          <a:srcRect l="6965" r="5035" b="-1"/>
          <a:stretch/>
        </p:blipFill>
        <p:spPr>
          <a:xfrm>
            <a:off x="20" y="10"/>
            <a:ext cx="9143980" cy="6857990"/>
          </a:xfrm>
          <a:prstGeom prst="rect">
            <a:avLst/>
          </a:prstGeom>
        </p:spPr>
      </p:pic>
      <p:sp>
        <p:nvSpPr>
          <p:cNvPr id="21" name="Rectangle 20">
            <a:extLst>
              <a:ext uri="{FF2B5EF4-FFF2-40B4-BE49-F238E27FC236}">
                <a16:creationId xmlns:a16="http://schemas.microsoft.com/office/drawing/2014/main" id="{B4916930-E76E-4100-9DCF-4981566A3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3031" y="1885950"/>
            <a:ext cx="6379369" cy="3152775"/>
          </a:xfrm>
          <a:prstGeom prst="rect">
            <a:avLst/>
          </a:prstGeom>
          <a:solidFill>
            <a:schemeClr val="bg1">
              <a:alpha val="75000"/>
            </a:schemeClr>
          </a:solidFill>
          <a:ln w="63500"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sellaDiTesto 4">
            <a:extLst>
              <a:ext uri="{FF2B5EF4-FFF2-40B4-BE49-F238E27FC236}">
                <a16:creationId xmlns:a16="http://schemas.microsoft.com/office/drawing/2014/main" id="{DCB7C1F1-A196-53E8-5C78-E20F3E644368}"/>
              </a:ext>
            </a:extLst>
          </p:cNvPr>
          <p:cNvSpPr txBox="1"/>
          <p:nvPr/>
        </p:nvSpPr>
        <p:spPr>
          <a:xfrm>
            <a:off x="1707356" y="2247900"/>
            <a:ext cx="5686425" cy="2514600"/>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600" b="1" dirty="0">
                <a:solidFill>
                  <a:schemeClr val="tx1">
                    <a:lumMod val="75000"/>
                    <a:lumOff val="25000"/>
                  </a:schemeClr>
                </a:solidFill>
                <a:latin typeface="+mj-lt"/>
                <a:ea typeface="+mj-ea"/>
                <a:cs typeface="+mj-cs"/>
              </a:rPr>
              <a:t>Questions?</a:t>
            </a:r>
          </a:p>
          <a:p>
            <a:pPr algn="ctr" defTabSz="914400">
              <a:lnSpc>
                <a:spcPct val="90000"/>
              </a:lnSpc>
              <a:spcBef>
                <a:spcPct val="0"/>
              </a:spcBef>
              <a:spcAft>
                <a:spcPts val="600"/>
              </a:spcAft>
            </a:pPr>
            <a:r>
              <a:rPr lang="en-US" sz="3600" dirty="0">
                <a:solidFill>
                  <a:schemeClr val="tx1">
                    <a:lumMod val="75000"/>
                    <a:lumOff val="25000"/>
                  </a:schemeClr>
                </a:solidFill>
                <a:latin typeface="+mj-lt"/>
                <a:ea typeface="+mj-ea"/>
                <a:cs typeface="+mj-cs"/>
              </a:rPr>
              <a:t>Thank you for your attention!</a:t>
            </a:r>
            <a:br>
              <a:rPr lang="en-US" sz="3600" dirty="0">
                <a:solidFill>
                  <a:schemeClr val="tx1">
                    <a:lumMod val="75000"/>
                    <a:lumOff val="25000"/>
                  </a:schemeClr>
                </a:solidFill>
                <a:latin typeface="+mj-lt"/>
                <a:ea typeface="+mj-ea"/>
                <a:cs typeface="+mj-cs"/>
              </a:rPr>
            </a:br>
            <a:r>
              <a:rPr lang="en-US" sz="3600" dirty="0">
                <a:solidFill>
                  <a:schemeClr val="tx1">
                    <a:lumMod val="75000"/>
                    <a:lumOff val="25000"/>
                  </a:schemeClr>
                </a:solidFill>
                <a:latin typeface="+mj-lt"/>
                <a:ea typeface="+mj-ea"/>
                <a:cs typeface="+mj-cs"/>
              </a:rPr>
              <a:t>Feel free to ask any questions or share your thoughts.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24168" y="207554"/>
            <a:ext cx="5679371" cy="1159200"/>
          </a:xfrm>
          <a:prstGeom prst="rect">
            <a:avLst/>
          </a:prstGeom>
        </p:spPr>
        <p:txBody>
          <a:bodyPr vert="horz" lIns="91440" tIns="45720" rIns="91440" bIns="45720" rtlCol="0" anchor="ctr">
            <a:normAutofit fontScale="70000" lnSpcReduction="20000"/>
          </a:bodyPr>
          <a:lstStyle/>
          <a:p>
            <a:pPr algn="l">
              <a:spcAft>
                <a:spcPts val="600"/>
              </a:spcAft>
              <a:defRPr sz="3600" b="1">
                <a:solidFill>
                  <a:srgbClr val="003366"/>
                </a:solidFill>
              </a:defRPr>
            </a:pPr>
            <a:r>
              <a:rPr lang="it-IT" sz="6000" dirty="0" err="1">
                <a:solidFill>
                  <a:schemeClr val="bg1"/>
                </a:solidFill>
              </a:rPr>
              <a:t>Overview</a:t>
            </a:r>
            <a:r>
              <a:rPr lang="it-IT" sz="6000" dirty="0">
                <a:solidFill>
                  <a:schemeClr val="bg1"/>
                </a:solidFill>
              </a:rPr>
              <a:t> of the Dataset</a:t>
            </a:r>
          </a:p>
        </p:txBody>
      </p:sp>
      <p:graphicFrame>
        <p:nvGraphicFramePr>
          <p:cNvPr id="3" name="Table 2"/>
          <p:cNvGraphicFramePr>
            <a:graphicFrameLocks noGrp="1"/>
          </p:cNvGraphicFramePr>
          <p:nvPr>
            <p:extLst>
              <p:ext uri="{D42A27DB-BD31-4B8C-83A1-F6EECF244321}">
                <p14:modId xmlns:p14="http://schemas.microsoft.com/office/powerpoint/2010/main" val="3500794763"/>
              </p:ext>
            </p:extLst>
          </p:nvPr>
        </p:nvGraphicFramePr>
        <p:xfrm>
          <a:off x="324168" y="1847722"/>
          <a:ext cx="8495669" cy="1412094"/>
        </p:xfrm>
        <a:graphic>
          <a:graphicData uri="http://schemas.openxmlformats.org/drawingml/2006/table">
            <a:tbl>
              <a:tblPr firstRow="1" bandRow="1">
                <a:tableStyleId>{5C22544A-7EE6-4342-B048-85BDC9FD1C3A}</a:tableStyleId>
              </a:tblPr>
              <a:tblGrid>
                <a:gridCol w="664282">
                  <a:extLst>
                    <a:ext uri="{9D8B030D-6E8A-4147-A177-3AD203B41FA5}">
                      <a16:colId xmlns:a16="http://schemas.microsoft.com/office/drawing/2014/main" val="20000"/>
                    </a:ext>
                  </a:extLst>
                </a:gridCol>
                <a:gridCol w="555500">
                  <a:extLst>
                    <a:ext uri="{9D8B030D-6E8A-4147-A177-3AD203B41FA5}">
                      <a16:colId xmlns:a16="http://schemas.microsoft.com/office/drawing/2014/main" val="20001"/>
                    </a:ext>
                  </a:extLst>
                </a:gridCol>
                <a:gridCol w="1153755">
                  <a:extLst>
                    <a:ext uri="{9D8B030D-6E8A-4147-A177-3AD203B41FA5}">
                      <a16:colId xmlns:a16="http://schemas.microsoft.com/office/drawing/2014/main" val="20002"/>
                    </a:ext>
                  </a:extLst>
                </a:gridCol>
                <a:gridCol w="800260">
                  <a:extLst>
                    <a:ext uri="{9D8B030D-6E8A-4147-A177-3AD203B41FA5}">
                      <a16:colId xmlns:a16="http://schemas.microsoft.com/office/drawing/2014/main" val="20003"/>
                    </a:ext>
                  </a:extLst>
                </a:gridCol>
                <a:gridCol w="901948">
                  <a:extLst>
                    <a:ext uri="{9D8B030D-6E8A-4147-A177-3AD203B41FA5}">
                      <a16:colId xmlns:a16="http://schemas.microsoft.com/office/drawing/2014/main" val="20004"/>
                    </a:ext>
                  </a:extLst>
                </a:gridCol>
                <a:gridCol w="734045">
                  <a:extLst>
                    <a:ext uri="{9D8B030D-6E8A-4147-A177-3AD203B41FA5}">
                      <a16:colId xmlns:a16="http://schemas.microsoft.com/office/drawing/2014/main" val="20005"/>
                    </a:ext>
                  </a:extLst>
                </a:gridCol>
                <a:gridCol w="689113">
                  <a:extLst>
                    <a:ext uri="{9D8B030D-6E8A-4147-A177-3AD203B41FA5}">
                      <a16:colId xmlns:a16="http://schemas.microsoft.com/office/drawing/2014/main" val="20006"/>
                    </a:ext>
                  </a:extLst>
                </a:gridCol>
                <a:gridCol w="904928">
                  <a:extLst>
                    <a:ext uri="{9D8B030D-6E8A-4147-A177-3AD203B41FA5}">
                      <a16:colId xmlns:a16="http://schemas.microsoft.com/office/drawing/2014/main" val="20007"/>
                    </a:ext>
                  </a:extLst>
                </a:gridCol>
                <a:gridCol w="1154512">
                  <a:extLst>
                    <a:ext uri="{9D8B030D-6E8A-4147-A177-3AD203B41FA5}">
                      <a16:colId xmlns:a16="http://schemas.microsoft.com/office/drawing/2014/main" val="20008"/>
                    </a:ext>
                  </a:extLst>
                </a:gridCol>
                <a:gridCol w="937326">
                  <a:extLst>
                    <a:ext uri="{9D8B030D-6E8A-4147-A177-3AD203B41FA5}">
                      <a16:colId xmlns:a16="http://schemas.microsoft.com/office/drawing/2014/main" val="20009"/>
                    </a:ext>
                  </a:extLst>
                </a:gridCol>
              </a:tblGrid>
              <a:tr h="367779">
                <a:tc>
                  <a:txBody>
                    <a:bodyPr/>
                    <a:lstStyle/>
                    <a:p>
                      <a:pPr>
                        <a:defRPr sz="1200" b="1">
                          <a:solidFill>
                            <a:srgbClr val="FFFFFF"/>
                          </a:solidFill>
                        </a:defRPr>
                      </a:pPr>
                      <a:r>
                        <a:rPr lang="it-IT" sz="900"/>
                        <a:t>longitude</a:t>
                      </a:r>
                    </a:p>
                  </a:txBody>
                  <a:tcPr marL="34054" marR="34054" marT="34054" marB="34054">
                    <a:solidFill>
                      <a:srgbClr val="003366"/>
                    </a:solidFill>
                  </a:tcPr>
                </a:tc>
                <a:tc>
                  <a:txBody>
                    <a:bodyPr/>
                    <a:lstStyle/>
                    <a:p>
                      <a:pPr>
                        <a:defRPr sz="1200" b="1">
                          <a:solidFill>
                            <a:srgbClr val="FFFFFF"/>
                          </a:solidFill>
                        </a:defRPr>
                      </a:pPr>
                      <a:r>
                        <a:rPr lang="it-IT" sz="900"/>
                        <a:t>latitude</a:t>
                      </a:r>
                    </a:p>
                  </a:txBody>
                  <a:tcPr marL="34054" marR="34054" marT="34054" marB="34054">
                    <a:solidFill>
                      <a:srgbClr val="003366"/>
                    </a:solidFill>
                  </a:tcPr>
                </a:tc>
                <a:tc>
                  <a:txBody>
                    <a:bodyPr/>
                    <a:lstStyle/>
                    <a:p>
                      <a:pPr>
                        <a:defRPr sz="1200" b="1">
                          <a:solidFill>
                            <a:srgbClr val="FFFFFF"/>
                          </a:solidFill>
                        </a:defRPr>
                      </a:pPr>
                      <a:r>
                        <a:rPr lang="it-IT" sz="900"/>
                        <a:t>housing_median_age</a:t>
                      </a:r>
                    </a:p>
                  </a:txBody>
                  <a:tcPr marL="34054" marR="34054" marT="34054" marB="34054">
                    <a:solidFill>
                      <a:srgbClr val="003366"/>
                    </a:solidFill>
                  </a:tcPr>
                </a:tc>
                <a:tc>
                  <a:txBody>
                    <a:bodyPr/>
                    <a:lstStyle/>
                    <a:p>
                      <a:pPr>
                        <a:defRPr sz="1200" b="1">
                          <a:solidFill>
                            <a:srgbClr val="FFFFFF"/>
                          </a:solidFill>
                        </a:defRPr>
                      </a:pPr>
                      <a:r>
                        <a:rPr lang="it-IT" sz="900" dirty="0" err="1"/>
                        <a:t>total_rooms</a:t>
                      </a:r>
                      <a:endParaRPr lang="it-IT" sz="900" dirty="0"/>
                    </a:p>
                  </a:txBody>
                  <a:tcPr marL="34054" marR="34054" marT="34054" marB="34054">
                    <a:solidFill>
                      <a:srgbClr val="003366"/>
                    </a:solidFill>
                  </a:tcPr>
                </a:tc>
                <a:tc>
                  <a:txBody>
                    <a:bodyPr/>
                    <a:lstStyle/>
                    <a:p>
                      <a:pPr>
                        <a:defRPr sz="1200" b="1">
                          <a:solidFill>
                            <a:srgbClr val="FFFFFF"/>
                          </a:solidFill>
                        </a:defRPr>
                      </a:pPr>
                      <a:r>
                        <a:rPr lang="it-IT" sz="900"/>
                        <a:t>total_bedrooms</a:t>
                      </a:r>
                    </a:p>
                  </a:txBody>
                  <a:tcPr marL="34054" marR="34054" marT="34054" marB="34054">
                    <a:solidFill>
                      <a:srgbClr val="003366"/>
                    </a:solidFill>
                  </a:tcPr>
                </a:tc>
                <a:tc>
                  <a:txBody>
                    <a:bodyPr/>
                    <a:lstStyle/>
                    <a:p>
                      <a:pPr>
                        <a:defRPr sz="1200" b="1">
                          <a:solidFill>
                            <a:srgbClr val="FFFFFF"/>
                          </a:solidFill>
                        </a:defRPr>
                      </a:pPr>
                      <a:r>
                        <a:rPr lang="it-IT" sz="900"/>
                        <a:t>population</a:t>
                      </a:r>
                    </a:p>
                  </a:txBody>
                  <a:tcPr marL="34054" marR="34054" marT="34054" marB="34054">
                    <a:solidFill>
                      <a:srgbClr val="003366"/>
                    </a:solidFill>
                  </a:tcPr>
                </a:tc>
                <a:tc>
                  <a:txBody>
                    <a:bodyPr/>
                    <a:lstStyle/>
                    <a:p>
                      <a:pPr>
                        <a:defRPr sz="1200" b="1">
                          <a:solidFill>
                            <a:srgbClr val="FFFFFF"/>
                          </a:solidFill>
                        </a:defRPr>
                      </a:pPr>
                      <a:r>
                        <a:rPr lang="it-IT" sz="900"/>
                        <a:t>households</a:t>
                      </a:r>
                    </a:p>
                  </a:txBody>
                  <a:tcPr marL="34054" marR="34054" marT="34054" marB="34054">
                    <a:solidFill>
                      <a:srgbClr val="003366"/>
                    </a:solidFill>
                  </a:tcPr>
                </a:tc>
                <a:tc>
                  <a:txBody>
                    <a:bodyPr/>
                    <a:lstStyle/>
                    <a:p>
                      <a:pPr>
                        <a:defRPr sz="1200" b="1">
                          <a:solidFill>
                            <a:srgbClr val="FFFFFF"/>
                          </a:solidFill>
                        </a:defRPr>
                      </a:pPr>
                      <a:r>
                        <a:rPr lang="it-IT" sz="900"/>
                        <a:t>median_income</a:t>
                      </a:r>
                    </a:p>
                  </a:txBody>
                  <a:tcPr marL="34054" marR="34054" marT="34054" marB="34054">
                    <a:solidFill>
                      <a:srgbClr val="003366"/>
                    </a:solidFill>
                  </a:tcPr>
                </a:tc>
                <a:tc>
                  <a:txBody>
                    <a:bodyPr/>
                    <a:lstStyle/>
                    <a:p>
                      <a:pPr>
                        <a:defRPr sz="1200" b="1">
                          <a:solidFill>
                            <a:srgbClr val="FFFFFF"/>
                          </a:solidFill>
                        </a:defRPr>
                      </a:pPr>
                      <a:r>
                        <a:rPr lang="it-IT" sz="900"/>
                        <a:t>median_house_value</a:t>
                      </a:r>
                    </a:p>
                  </a:txBody>
                  <a:tcPr marL="34054" marR="34054" marT="34054" marB="34054">
                    <a:solidFill>
                      <a:srgbClr val="003366"/>
                    </a:solidFill>
                  </a:tcPr>
                </a:tc>
                <a:tc>
                  <a:txBody>
                    <a:bodyPr/>
                    <a:lstStyle/>
                    <a:p>
                      <a:pPr>
                        <a:defRPr sz="1200" b="1">
                          <a:solidFill>
                            <a:srgbClr val="FFFFFF"/>
                          </a:solidFill>
                        </a:defRPr>
                      </a:pPr>
                      <a:r>
                        <a:rPr lang="it-IT" sz="900"/>
                        <a:t>ocean_proximity</a:t>
                      </a:r>
                    </a:p>
                  </a:txBody>
                  <a:tcPr marL="34054" marR="34054" marT="34054" marB="34054">
                    <a:solidFill>
                      <a:srgbClr val="003366"/>
                    </a:solidFill>
                  </a:tcPr>
                </a:tc>
                <a:extLst>
                  <a:ext uri="{0D108BD9-81ED-4DB2-BD59-A6C34878D82A}">
                    <a16:rowId xmlns:a16="http://schemas.microsoft.com/office/drawing/2014/main" val="10000"/>
                  </a:ext>
                </a:extLst>
              </a:tr>
              <a:tr h="208863">
                <a:tc>
                  <a:txBody>
                    <a:bodyPr/>
                    <a:lstStyle/>
                    <a:p>
                      <a:pPr>
                        <a:defRPr sz="1000">
                          <a:solidFill>
                            <a:srgbClr val="000000"/>
                          </a:solidFill>
                        </a:defRPr>
                      </a:pPr>
                      <a:r>
                        <a:rPr lang="it-IT" sz="700"/>
                        <a:t>-122.23</a:t>
                      </a:r>
                    </a:p>
                  </a:txBody>
                  <a:tcPr marL="34054" marR="34054" marT="34054" marB="34054"/>
                </a:tc>
                <a:tc>
                  <a:txBody>
                    <a:bodyPr/>
                    <a:lstStyle/>
                    <a:p>
                      <a:pPr>
                        <a:defRPr sz="1000">
                          <a:solidFill>
                            <a:srgbClr val="000000"/>
                          </a:solidFill>
                        </a:defRPr>
                      </a:pPr>
                      <a:r>
                        <a:rPr lang="it-IT" sz="700"/>
                        <a:t>37.88</a:t>
                      </a:r>
                    </a:p>
                  </a:txBody>
                  <a:tcPr marL="34054" marR="34054" marT="34054" marB="34054"/>
                </a:tc>
                <a:tc>
                  <a:txBody>
                    <a:bodyPr/>
                    <a:lstStyle/>
                    <a:p>
                      <a:pPr>
                        <a:defRPr sz="1000">
                          <a:solidFill>
                            <a:srgbClr val="000000"/>
                          </a:solidFill>
                        </a:defRPr>
                      </a:pPr>
                      <a:r>
                        <a:rPr lang="it-IT" sz="700"/>
                        <a:t>41.0</a:t>
                      </a:r>
                    </a:p>
                  </a:txBody>
                  <a:tcPr marL="34054" marR="34054" marT="34054" marB="34054"/>
                </a:tc>
                <a:tc>
                  <a:txBody>
                    <a:bodyPr/>
                    <a:lstStyle/>
                    <a:p>
                      <a:pPr>
                        <a:defRPr sz="1000">
                          <a:solidFill>
                            <a:srgbClr val="000000"/>
                          </a:solidFill>
                        </a:defRPr>
                      </a:pPr>
                      <a:r>
                        <a:rPr lang="it-IT" sz="700"/>
                        <a:t>880.0</a:t>
                      </a:r>
                    </a:p>
                  </a:txBody>
                  <a:tcPr marL="34054" marR="34054" marT="34054" marB="34054"/>
                </a:tc>
                <a:tc>
                  <a:txBody>
                    <a:bodyPr/>
                    <a:lstStyle/>
                    <a:p>
                      <a:pPr>
                        <a:defRPr sz="1000">
                          <a:solidFill>
                            <a:srgbClr val="000000"/>
                          </a:solidFill>
                        </a:defRPr>
                      </a:pPr>
                      <a:r>
                        <a:rPr lang="it-IT" sz="700"/>
                        <a:t>129.0</a:t>
                      </a:r>
                    </a:p>
                  </a:txBody>
                  <a:tcPr marL="34054" marR="34054" marT="34054" marB="34054"/>
                </a:tc>
                <a:tc>
                  <a:txBody>
                    <a:bodyPr/>
                    <a:lstStyle/>
                    <a:p>
                      <a:pPr>
                        <a:defRPr sz="1000">
                          <a:solidFill>
                            <a:srgbClr val="000000"/>
                          </a:solidFill>
                        </a:defRPr>
                      </a:pPr>
                      <a:r>
                        <a:rPr lang="it-IT" sz="700"/>
                        <a:t>322.0</a:t>
                      </a:r>
                    </a:p>
                  </a:txBody>
                  <a:tcPr marL="34054" marR="34054" marT="34054" marB="34054"/>
                </a:tc>
                <a:tc>
                  <a:txBody>
                    <a:bodyPr/>
                    <a:lstStyle/>
                    <a:p>
                      <a:pPr>
                        <a:defRPr sz="1000">
                          <a:solidFill>
                            <a:srgbClr val="000000"/>
                          </a:solidFill>
                        </a:defRPr>
                      </a:pPr>
                      <a:r>
                        <a:rPr lang="it-IT" sz="700"/>
                        <a:t>126.0</a:t>
                      </a:r>
                    </a:p>
                  </a:txBody>
                  <a:tcPr marL="34054" marR="34054" marT="34054" marB="34054"/>
                </a:tc>
                <a:tc>
                  <a:txBody>
                    <a:bodyPr/>
                    <a:lstStyle/>
                    <a:p>
                      <a:pPr>
                        <a:defRPr sz="1000">
                          <a:solidFill>
                            <a:srgbClr val="000000"/>
                          </a:solidFill>
                        </a:defRPr>
                      </a:pPr>
                      <a:r>
                        <a:rPr lang="it-IT" sz="700"/>
                        <a:t>8.3252</a:t>
                      </a:r>
                    </a:p>
                  </a:txBody>
                  <a:tcPr marL="34054" marR="34054" marT="34054" marB="34054"/>
                </a:tc>
                <a:tc>
                  <a:txBody>
                    <a:bodyPr/>
                    <a:lstStyle/>
                    <a:p>
                      <a:pPr>
                        <a:defRPr sz="1000">
                          <a:solidFill>
                            <a:srgbClr val="000000"/>
                          </a:solidFill>
                        </a:defRPr>
                      </a:pPr>
                      <a:r>
                        <a:rPr lang="it-IT" sz="700"/>
                        <a:t>452600.0</a:t>
                      </a:r>
                    </a:p>
                  </a:txBody>
                  <a:tcPr marL="34054" marR="34054" marT="34054" marB="34054"/>
                </a:tc>
                <a:tc>
                  <a:txBody>
                    <a:bodyPr/>
                    <a:lstStyle/>
                    <a:p>
                      <a:pPr>
                        <a:defRPr sz="1000">
                          <a:solidFill>
                            <a:srgbClr val="000000"/>
                          </a:solidFill>
                        </a:defRPr>
                      </a:pPr>
                      <a:r>
                        <a:rPr lang="it-IT" sz="700"/>
                        <a:t>NEAR BAY</a:t>
                      </a:r>
                    </a:p>
                  </a:txBody>
                  <a:tcPr marL="34054" marR="34054" marT="34054" marB="34054"/>
                </a:tc>
                <a:extLst>
                  <a:ext uri="{0D108BD9-81ED-4DB2-BD59-A6C34878D82A}">
                    <a16:rowId xmlns:a16="http://schemas.microsoft.com/office/drawing/2014/main" val="10001"/>
                  </a:ext>
                </a:extLst>
              </a:tr>
              <a:tr h="208863">
                <a:tc>
                  <a:txBody>
                    <a:bodyPr/>
                    <a:lstStyle/>
                    <a:p>
                      <a:pPr>
                        <a:defRPr sz="1000">
                          <a:solidFill>
                            <a:srgbClr val="000000"/>
                          </a:solidFill>
                        </a:defRPr>
                      </a:pPr>
                      <a:r>
                        <a:rPr lang="it-IT" sz="700"/>
                        <a:t>-122.22</a:t>
                      </a:r>
                    </a:p>
                  </a:txBody>
                  <a:tcPr marL="34054" marR="34054" marT="34054" marB="34054"/>
                </a:tc>
                <a:tc>
                  <a:txBody>
                    <a:bodyPr/>
                    <a:lstStyle/>
                    <a:p>
                      <a:pPr>
                        <a:defRPr sz="1000">
                          <a:solidFill>
                            <a:srgbClr val="000000"/>
                          </a:solidFill>
                        </a:defRPr>
                      </a:pPr>
                      <a:r>
                        <a:rPr lang="it-IT" sz="700"/>
                        <a:t>37.86</a:t>
                      </a:r>
                    </a:p>
                  </a:txBody>
                  <a:tcPr marL="34054" marR="34054" marT="34054" marB="34054"/>
                </a:tc>
                <a:tc>
                  <a:txBody>
                    <a:bodyPr/>
                    <a:lstStyle/>
                    <a:p>
                      <a:pPr>
                        <a:defRPr sz="1000">
                          <a:solidFill>
                            <a:srgbClr val="000000"/>
                          </a:solidFill>
                        </a:defRPr>
                      </a:pPr>
                      <a:r>
                        <a:rPr lang="it-IT" sz="700"/>
                        <a:t>21.0</a:t>
                      </a:r>
                    </a:p>
                  </a:txBody>
                  <a:tcPr marL="34054" marR="34054" marT="34054" marB="34054"/>
                </a:tc>
                <a:tc>
                  <a:txBody>
                    <a:bodyPr/>
                    <a:lstStyle/>
                    <a:p>
                      <a:pPr>
                        <a:defRPr sz="1000">
                          <a:solidFill>
                            <a:srgbClr val="000000"/>
                          </a:solidFill>
                        </a:defRPr>
                      </a:pPr>
                      <a:r>
                        <a:rPr lang="it-IT" sz="700"/>
                        <a:t>7099.0</a:t>
                      </a:r>
                    </a:p>
                  </a:txBody>
                  <a:tcPr marL="34054" marR="34054" marT="34054" marB="34054"/>
                </a:tc>
                <a:tc>
                  <a:txBody>
                    <a:bodyPr/>
                    <a:lstStyle/>
                    <a:p>
                      <a:pPr>
                        <a:defRPr sz="1000">
                          <a:solidFill>
                            <a:srgbClr val="000000"/>
                          </a:solidFill>
                        </a:defRPr>
                      </a:pPr>
                      <a:r>
                        <a:rPr lang="it-IT" sz="700"/>
                        <a:t>1106.0</a:t>
                      </a:r>
                    </a:p>
                  </a:txBody>
                  <a:tcPr marL="34054" marR="34054" marT="34054" marB="34054"/>
                </a:tc>
                <a:tc>
                  <a:txBody>
                    <a:bodyPr/>
                    <a:lstStyle/>
                    <a:p>
                      <a:pPr>
                        <a:defRPr sz="1000">
                          <a:solidFill>
                            <a:srgbClr val="000000"/>
                          </a:solidFill>
                        </a:defRPr>
                      </a:pPr>
                      <a:r>
                        <a:rPr lang="it-IT" sz="700"/>
                        <a:t>2401.0</a:t>
                      </a:r>
                    </a:p>
                  </a:txBody>
                  <a:tcPr marL="34054" marR="34054" marT="34054" marB="34054"/>
                </a:tc>
                <a:tc>
                  <a:txBody>
                    <a:bodyPr/>
                    <a:lstStyle/>
                    <a:p>
                      <a:pPr>
                        <a:defRPr sz="1000">
                          <a:solidFill>
                            <a:srgbClr val="000000"/>
                          </a:solidFill>
                        </a:defRPr>
                      </a:pPr>
                      <a:r>
                        <a:rPr lang="it-IT" sz="700"/>
                        <a:t>1138.0</a:t>
                      </a:r>
                    </a:p>
                  </a:txBody>
                  <a:tcPr marL="34054" marR="34054" marT="34054" marB="34054"/>
                </a:tc>
                <a:tc>
                  <a:txBody>
                    <a:bodyPr/>
                    <a:lstStyle/>
                    <a:p>
                      <a:pPr>
                        <a:defRPr sz="1000">
                          <a:solidFill>
                            <a:srgbClr val="000000"/>
                          </a:solidFill>
                        </a:defRPr>
                      </a:pPr>
                      <a:r>
                        <a:rPr lang="it-IT" sz="700"/>
                        <a:t>8.3014</a:t>
                      </a:r>
                    </a:p>
                  </a:txBody>
                  <a:tcPr marL="34054" marR="34054" marT="34054" marB="34054"/>
                </a:tc>
                <a:tc>
                  <a:txBody>
                    <a:bodyPr/>
                    <a:lstStyle/>
                    <a:p>
                      <a:pPr>
                        <a:defRPr sz="1000">
                          <a:solidFill>
                            <a:srgbClr val="000000"/>
                          </a:solidFill>
                        </a:defRPr>
                      </a:pPr>
                      <a:r>
                        <a:rPr lang="it-IT" sz="700"/>
                        <a:t>358500.0</a:t>
                      </a:r>
                    </a:p>
                  </a:txBody>
                  <a:tcPr marL="34054" marR="34054" marT="34054" marB="34054"/>
                </a:tc>
                <a:tc>
                  <a:txBody>
                    <a:bodyPr/>
                    <a:lstStyle/>
                    <a:p>
                      <a:pPr>
                        <a:defRPr sz="1000">
                          <a:solidFill>
                            <a:srgbClr val="000000"/>
                          </a:solidFill>
                        </a:defRPr>
                      </a:pPr>
                      <a:r>
                        <a:rPr lang="it-IT" sz="700"/>
                        <a:t>NEAR BAY</a:t>
                      </a:r>
                    </a:p>
                  </a:txBody>
                  <a:tcPr marL="34054" marR="34054" marT="34054" marB="34054"/>
                </a:tc>
                <a:extLst>
                  <a:ext uri="{0D108BD9-81ED-4DB2-BD59-A6C34878D82A}">
                    <a16:rowId xmlns:a16="http://schemas.microsoft.com/office/drawing/2014/main" val="10002"/>
                  </a:ext>
                </a:extLst>
              </a:tr>
              <a:tr h="208863">
                <a:tc>
                  <a:txBody>
                    <a:bodyPr/>
                    <a:lstStyle/>
                    <a:p>
                      <a:pPr>
                        <a:defRPr sz="1000">
                          <a:solidFill>
                            <a:srgbClr val="000000"/>
                          </a:solidFill>
                        </a:defRPr>
                      </a:pPr>
                      <a:r>
                        <a:rPr lang="it-IT" sz="700"/>
                        <a:t>-122.24</a:t>
                      </a:r>
                    </a:p>
                  </a:txBody>
                  <a:tcPr marL="34054" marR="34054" marT="34054" marB="34054"/>
                </a:tc>
                <a:tc>
                  <a:txBody>
                    <a:bodyPr/>
                    <a:lstStyle/>
                    <a:p>
                      <a:pPr>
                        <a:defRPr sz="1000">
                          <a:solidFill>
                            <a:srgbClr val="000000"/>
                          </a:solidFill>
                        </a:defRPr>
                      </a:pPr>
                      <a:r>
                        <a:rPr lang="it-IT" sz="700"/>
                        <a:t>37.85</a:t>
                      </a:r>
                    </a:p>
                  </a:txBody>
                  <a:tcPr marL="34054" marR="34054" marT="34054" marB="34054"/>
                </a:tc>
                <a:tc>
                  <a:txBody>
                    <a:bodyPr/>
                    <a:lstStyle/>
                    <a:p>
                      <a:pPr>
                        <a:defRPr sz="1000">
                          <a:solidFill>
                            <a:srgbClr val="000000"/>
                          </a:solidFill>
                        </a:defRPr>
                      </a:pPr>
                      <a:r>
                        <a:rPr lang="it-IT" sz="700" dirty="0"/>
                        <a:t>52.0</a:t>
                      </a:r>
                    </a:p>
                  </a:txBody>
                  <a:tcPr marL="34054" marR="34054" marT="34054" marB="34054"/>
                </a:tc>
                <a:tc>
                  <a:txBody>
                    <a:bodyPr/>
                    <a:lstStyle/>
                    <a:p>
                      <a:pPr>
                        <a:defRPr sz="1000">
                          <a:solidFill>
                            <a:srgbClr val="000000"/>
                          </a:solidFill>
                        </a:defRPr>
                      </a:pPr>
                      <a:r>
                        <a:rPr lang="it-IT" sz="700"/>
                        <a:t>1467.0</a:t>
                      </a:r>
                    </a:p>
                  </a:txBody>
                  <a:tcPr marL="34054" marR="34054" marT="34054" marB="34054"/>
                </a:tc>
                <a:tc>
                  <a:txBody>
                    <a:bodyPr/>
                    <a:lstStyle/>
                    <a:p>
                      <a:pPr>
                        <a:defRPr sz="1000">
                          <a:solidFill>
                            <a:srgbClr val="000000"/>
                          </a:solidFill>
                        </a:defRPr>
                      </a:pPr>
                      <a:r>
                        <a:rPr lang="it-IT" sz="700"/>
                        <a:t>190.0</a:t>
                      </a:r>
                    </a:p>
                  </a:txBody>
                  <a:tcPr marL="34054" marR="34054" marT="34054" marB="34054"/>
                </a:tc>
                <a:tc>
                  <a:txBody>
                    <a:bodyPr/>
                    <a:lstStyle/>
                    <a:p>
                      <a:pPr>
                        <a:defRPr sz="1000">
                          <a:solidFill>
                            <a:srgbClr val="000000"/>
                          </a:solidFill>
                        </a:defRPr>
                      </a:pPr>
                      <a:r>
                        <a:rPr lang="it-IT" sz="700"/>
                        <a:t>496.0</a:t>
                      </a:r>
                    </a:p>
                  </a:txBody>
                  <a:tcPr marL="34054" marR="34054" marT="34054" marB="34054"/>
                </a:tc>
                <a:tc>
                  <a:txBody>
                    <a:bodyPr/>
                    <a:lstStyle/>
                    <a:p>
                      <a:pPr>
                        <a:defRPr sz="1000">
                          <a:solidFill>
                            <a:srgbClr val="000000"/>
                          </a:solidFill>
                        </a:defRPr>
                      </a:pPr>
                      <a:r>
                        <a:rPr lang="it-IT" sz="700"/>
                        <a:t>177.0</a:t>
                      </a:r>
                    </a:p>
                  </a:txBody>
                  <a:tcPr marL="34054" marR="34054" marT="34054" marB="34054"/>
                </a:tc>
                <a:tc>
                  <a:txBody>
                    <a:bodyPr/>
                    <a:lstStyle/>
                    <a:p>
                      <a:pPr>
                        <a:defRPr sz="1000">
                          <a:solidFill>
                            <a:srgbClr val="000000"/>
                          </a:solidFill>
                        </a:defRPr>
                      </a:pPr>
                      <a:r>
                        <a:rPr lang="it-IT" sz="700"/>
                        <a:t>7.2574</a:t>
                      </a:r>
                    </a:p>
                  </a:txBody>
                  <a:tcPr marL="34054" marR="34054" marT="34054" marB="34054"/>
                </a:tc>
                <a:tc>
                  <a:txBody>
                    <a:bodyPr/>
                    <a:lstStyle/>
                    <a:p>
                      <a:pPr>
                        <a:defRPr sz="1000">
                          <a:solidFill>
                            <a:srgbClr val="000000"/>
                          </a:solidFill>
                        </a:defRPr>
                      </a:pPr>
                      <a:r>
                        <a:rPr lang="it-IT" sz="700"/>
                        <a:t>352100.0</a:t>
                      </a:r>
                    </a:p>
                  </a:txBody>
                  <a:tcPr marL="34054" marR="34054" marT="34054" marB="34054"/>
                </a:tc>
                <a:tc>
                  <a:txBody>
                    <a:bodyPr/>
                    <a:lstStyle/>
                    <a:p>
                      <a:pPr>
                        <a:defRPr sz="1000">
                          <a:solidFill>
                            <a:srgbClr val="000000"/>
                          </a:solidFill>
                        </a:defRPr>
                      </a:pPr>
                      <a:r>
                        <a:rPr lang="it-IT" sz="700"/>
                        <a:t>NEAR BAY</a:t>
                      </a:r>
                    </a:p>
                  </a:txBody>
                  <a:tcPr marL="34054" marR="34054" marT="34054" marB="34054"/>
                </a:tc>
                <a:extLst>
                  <a:ext uri="{0D108BD9-81ED-4DB2-BD59-A6C34878D82A}">
                    <a16:rowId xmlns:a16="http://schemas.microsoft.com/office/drawing/2014/main" val="10003"/>
                  </a:ext>
                </a:extLst>
              </a:tr>
              <a:tr h="208863">
                <a:tc>
                  <a:txBody>
                    <a:bodyPr/>
                    <a:lstStyle/>
                    <a:p>
                      <a:pPr>
                        <a:defRPr sz="1000">
                          <a:solidFill>
                            <a:srgbClr val="000000"/>
                          </a:solidFill>
                        </a:defRPr>
                      </a:pPr>
                      <a:r>
                        <a:rPr lang="it-IT" sz="700"/>
                        <a:t>-122.25</a:t>
                      </a:r>
                    </a:p>
                  </a:txBody>
                  <a:tcPr marL="34054" marR="34054" marT="34054" marB="34054"/>
                </a:tc>
                <a:tc>
                  <a:txBody>
                    <a:bodyPr/>
                    <a:lstStyle/>
                    <a:p>
                      <a:pPr>
                        <a:defRPr sz="1000">
                          <a:solidFill>
                            <a:srgbClr val="000000"/>
                          </a:solidFill>
                        </a:defRPr>
                      </a:pPr>
                      <a:r>
                        <a:rPr lang="it-IT" sz="700"/>
                        <a:t>37.85</a:t>
                      </a:r>
                    </a:p>
                  </a:txBody>
                  <a:tcPr marL="34054" marR="34054" marT="34054" marB="34054"/>
                </a:tc>
                <a:tc>
                  <a:txBody>
                    <a:bodyPr/>
                    <a:lstStyle/>
                    <a:p>
                      <a:pPr>
                        <a:defRPr sz="1000">
                          <a:solidFill>
                            <a:srgbClr val="000000"/>
                          </a:solidFill>
                        </a:defRPr>
                      </a:pPr>
                      <a:r>
                        <a:rPr lang="it-IT" sz="700"/>
                        <a:t>52.0</a:t>
                      </a:r>
                    </a:p>
                  </a:txBody>
                  <a:tcPr marL="34054" marR="34054" marT="34054" marB="34054"/>
                </a:tc>
                <a:tc>
                  <a:txBody>
                    <a:bodyPr/>
                    <a:lstStyle/>
                    <a:p>
                      <a:pPr>
                        <a:defRPr sz="1000">
                          <a:solidFill>
                            <a:srgbClr val="000000"/>
                          </a:solidFill>
                        </a:defRPr>
                      </a:pPr>
                      <a:r>
                        <a:rPr lang="it-IT" sz="700"/>
                        <a:t>1274.0</a:t>
                      </a:r>
                    </a:p>
                  </a:txBody>
                  <a:tcPr marL="34054" marR="34054" marT="34054" marB="34054"/>
                </a:tc>
                <a:tc>
                  <a:txBody>
                    <a:bodyPr/>
                    <a:lstStyle/>
                    <a:p>
                      <a:pPr>
                        <a:defRPr sz="1000">
                          <a:solidFill>
                            <a:srgbClr val="000000"/>
                          </a:solidFill>
                        </a:defRPr>
                      </a:pPr>
                      <a:r>
                        <a:rPr lang="it-IT" sz="700"/>
                        <a:t>235.0</a:t>
                      </a:r>
                    </a:p>
                  </a:txBody>
                  <a:tcPr marL="34054" marR="34054" marT="34054" marB="34054"/>
                </a:tc>
                <a:tc>
                  <a:txBody>
                    <a:bodyPr/>
                    <a:lstStyle/>
                    <a:p>
                      <a:pPr>
                        <a:defRPr sz="1000">
                          <a:solidFill>
                            <a:srgbClr val="000000"/>
                          </a:solidFill>
                        </a:defRPr>
                      </a:pPr>
                      <a:r>
                        <a:rPr lang="it-IT" sz="700"/>
                        <a:t>558.0</a:t>
                      </a:r>
                    </a:p>
                  </a:txBody>
                  <a:tcPr marL="34054" marR="34054" marT="34054" marB="34054"/>
                </a:tc>
                <a:tc>
                  <a:txBody>
                    <a:bodyPr/>
                    <a:lstStyle/>
                    <a:p>
                      <a:pPr>
                        <a:defRPr sz="1000">
                          <a:solidFill>
                            <a:srgbClr val="000000"/>
                          </a:solidFill>
                        </a:defRPr>
                      </a:pPr>
                      <a:r>
                        <a:rPr lang="it-IT" sz="700"/>
                        <a:t>219.0</a:t>
                      </a:r>
                    </a:p>
                  </a:txBody>
                  <a:tcPr marL="34054" marR="34054" marT="34054" marB="34054"/>
                </a:tc>
                <a:tc>
                  <a:txBody>
                    <a:bodyPr/>
                    <a:lstStyle/>
                    <a:p>
                      <a:pPr>
                        <a:defRPr sz="1000">
                          <a:solidFill>
                            <a:srgbClr val="000000"/>
                          </a:solidFill>
                        </a:defRPr>
                      </a:pPr>
                      <a:r>
                        <a:rPr lang="it-IT" sz="700"/>
                        <a:t>5.6431</a:t>
                      </a:r>
                    </a:p>
                  </a:txBody>
                  <a:tcPr marL="34054" marR="34054" marT="34054" marB="34054"/>
                </a:tc>
                <a:tc>
                  <a:txBody>
                    <a:bodyPr/>
                    <a:lstStyle/>
                    <a:p>
                      <a:pPr>
                        <a:defRPr sz="1000">
                          <a:solidFill>
                            <a:srgbClr val="000000"/>
                          </a:solidFill>
                        </a:defRPr>
                      </a:pPr>
                      <a:r>
                        <a:rPr lang="it-IT" sz="700"/>
                        <a:t>341300.0</a:t>
                      </a:r>
                    </a:p>
                  </a:txBody>
                  <a:tcPr marL="34054" marR="34054" marT="34054" marB="34054"/>
                </a:tc>
                <a:tc>
                  <a:txBody>
                    <a:bodyPr/>
                    <a:lstStyle/>
                    <a:p>
                      <a:pPr>
                        <a:defRPr sz="1000">
                          <a:solidFill>
                            <a:srgbClr val="000000"/>
                          </a:solidFill>
                        </a:defRPr>
                      </a:pPr>
                      <a:r>
                        <a:rPr lang="it-IT" sz="700"/>
                        <a:t>NEAR BAY</a:t>
                      </a:r>
                    </a:p>
                  </a:txBody>
                  <a:tcPr marL="34054" marR="34054" marT="34054" marB="34054"/>
                </a:tc>
                <a:extLst>
                  <a:ext uri="{0D108BD9-81ED-4DB2-BD59-A6C34878D82A}">
                    <a16:rowId xmlns:a16="http://schemas.microsoft.com/office/drawing/2014/main" val="10004"/>
                  </a:ext>
                </a:extLst>
              </a:tr>
              <a:tr h="208863">
                <a:tc>
                  <a:txBody>
                    <a:bodyPr/>
                    <a:lstStyle/>
                    <a:p>
                      <a:pPr>
                        <a:defRPr sz="1000">
                          <a:solidFill>
                            <a:srgbClr val="000000"/>
                          </a:solidFill>
                        </a:defRPr>
                      </a:pPr>
                      <a:r>
                        <a:rPr lang="it-IT" sz="700"/>
                        <a:t>-122.25</a:t>
                      </a:r>
                    </a:p>
                  </a:txBody>
                  <a:tcPr marL="34054" marR="34054" marT="34054" marB="34054"/>
                </a:tc>
                <a:tc>
                  <a:txBody>
                    <a:bodyPr/>
                    <a:lstStyle/>
                    <a:p>
                      <a:pPr>
                        <a:defRPr sz="1000">
                          <a:solidFill>
                            <a:srgbClr val="000000"/>
                          </a:solidFill>
                        </a:defRPr>
                      </a:pPr>
                      <a:r>
                        <a:rPr lang="it-IT" sz="700"/>
                        <a:t>37.85</a:t>
                      </a:r>
                    </a:p>
                  </a:txBody>
                  <a:tcPr marL="34054" marR="34054" marT="34054" marB="34054"/>
                </a:tc>
                <a:tc>
                  <a:txBody>
                    <a:bodyPr/>
                    <a:lstStyle/>
                    <a:p>
                      <a:pPr>
                        <a:defRPr sz="1000">
                          <a:solidFill>
                            <a:srgbClr val="000000"/>
                          </a:solidFill>
                        </a:defRPr>
                      </a:pPr>
                      <a:r>
                        <a:rPr lang="it-IT" sz="700"/>
                        <a:t>52.0</a:t>
                      </a:r>
                    </a:p>
                  </a:txBody>
                  <a:tcPr marL="34054" marR="34054" marT="34054" marB="34054"/>
                </a:tc>
                <a:tc>
                  <a:txBody>
                    <a:bodyPr/>
                    <a:lstStyle/>
                    <a:p>
                      <a:pPr>
                        <a:defRPr sz="1000">
                          <a:solidFill>
                            <a:srgbClr val="000000"/>
                          </a:solidFill>
                        </a:defRPr>
                      </a:pPr>
                      <a:r>
                        <a:rPr lang="it-IT" sz="700"/>
                        <a:t>1627.0</a:t>
                      </a:r>
                    </a:p>
                  </a:txBody>
                  <a:tcPr marL="34054" marR="34054" marT="34054" marB="34054"/>
                </a:tc>
                <a:tc>
                  <a:txBody>
                    <a:bodyPr/>
                    <a:lstStyle/>
                    <a:p>
                      <a:pPr>
                        <a:defRPr sz="1000">
                          <a:solidFill>
                            <a:srgbClr val="000000"/>
                          </a:solidFill>
                        </a:defRPr>
                      </a:pPr>
                      <a:r>
                        <a:rPr lang="it-IT" sz="700"/>
                        <a:t>280.0</a:t>
                      </a:r>
                    </a:p>
                  </a:txBody>
                  <a:tcPr marL="34054" marR="34054" marT="34054" marB="34054"/>
                </a:tc>
                <a:tc>
                  <a:txBody>
                    <a:bodyPr/>
                    <a:lstStyle/>
                    <a:p>
                      <a:pPr>
                        <a:defRPr sz="1000">
                          <a:solidFill>
                            <a:srgbClr val="000000"/>
                          </a:solidFill>
                        </a:defRPr>
                      </a:pPr>
                      <a:r>
                        <a:rPr lang="it-IT" sz="700"/>
                        <a:t>565.0</a:t>
                      </a:r>
                    </a:p>
                  </a:txBody>
                  <a:tcPr marL="34054" marR="34054" marT="34054" marB="34054"/>
                </a:tc>
                <a:tc>
                  <a:txBody>
                    <a:bodyPr/>
                    <a:lstStyle/>
                    <a:p>
                      <a:pPr>
                        <a:defRPr sz="1000">
                          <a:solidFill>
                            <a:srgbClr val="000000"/>
                          </a:solidFill>
                        </a:defRPr>
                      </a:pPr>
                      <a:r>
                        <a:rPr lang="it-IT" sz="700"/>
                        <a:t>259.0</a:t>
                      </a:r>
                    </a:p>
                  </a:txBody>
                  <a:tcPr marL="34054" marR="34054" marT="34054" marB="34054"/>
                </a:tc>
                <a:tc>
                  <a:txBody>
                    <a:bodyPr/>
                    <a:lstStyle/>
                    <a:p>
                      <a:pPr>
                        <a:defRPr sz="1000">
                          <a:solidFill>
                            <a:srgbClr val="000000"/>
                          </a:solidFill>
                        </a:defRPr>
                      </a:pPr>
                      <a:r>
                        <a:rPr lang="it-IT" sz="700"/>
                        <a:t>3.8462</a:t>
                      </a:r>
                    </a:p>
                  </a:txBody>
                  <a:tcPr marL="34054" marR="34054" marT="34054" marB="34054"/>
                </a:tc>
                <a:tc>
                  <a:txBody>
                    <a:bodyPr/>
                    <a:lstStyle/>
                    <a:p>
                      <a:pPr>
                        <a:defRPr sz="1000">
                          <a:solidFill>
                            <a:srgbClr val="000000"/>
                          </a:solidFill>
                        </a:defRPr>
                      </a:pPr>
                      <a:r>
                        <a:rPr lang="it-IT" sz="700"/>
                        <a:t>342200.0</a:t>
                      </a:r>
                    </a:p>
                  </a:txBody>
                  <a:tcPr marL="34054" marR="34054" marT="34054" marB="34054"/>
                </a:tc>
                <a:tc>
                  <a:txBody>
                    <a:bodyPr/>
                    <a:lstStyle/>
                    <a:p>
                      <a:pPr>
                        <a:defRPr sz="1000">
                          <a:solidFill>
                            <a:srgbClr val="000000"/>
                          </a:solidFill>
                        </a:defRPr>
                      </a:pPr>
                      <a:r>
                        <a:rPr lang="it-IT" sz="700" dirty="0"/>
                        <a:t>NEAR BAY</a:t>
                      </a:r>
                    </a:p>
                  </a:txBody>
                  <a:tcPr marL="34054" marR="34054" marT="34054" marB="34054"/>
                </a:tc>
                <a:extLst>
                  <a:ext uri="{0D108BD9-81ED-4DB2-BD59-A6C34878D82A}">
                    <a16:rowId xmlns:a16="http://schemas.microsoft.com/office/drawing/2014/main" val="10005"/>
                  </a:ext>
                </a:extLst>
              </a:tr>
            </a:tbl>
          </a:graphicData>
        </a:graphic>
      </p:graphicFrame>
      <p:sp>
        <p:nvSpPr>
          <p:cNvPr id="5" name="CasellaDiTesto 4">
            <a:extLst>
              <a:ext uri="{FF2B5EF4-FFF2-40B4-BE49-F238E27FC236}">
                <a16:creationId xmlns:a16="http://schemas.microsoft.com/office/drawing/2014/main" id="{F093891F-C002-2FC6-2A5F-9128B4530459}"/>
              </a:ext>
            </a:extLst>
          </p:cNvPr>
          <p:cNvSpPr txBox="1"/>
          <p:nvPr/>
        </p:nvSpPr>
        <p:spPr>
          <a:xfrm>
            <a:off x="4115746" y="3372228"/>
            <a:ext cx="4832703" cy="3373359"/>
          </a:xfrm>
          <a:prstGeom prst="rect">
            <a:avLst/>
          </a:prstGeom>
          <a:noFill/>
        </p:spPr>
        <p:txBody>
          <a:bodyPr wrap="square">
            <a:spAutoFit/>
          </a:bodyPr>
          <a:lstStyle/>
          <a:p>
            <a:pPr>
              <a:lnSpc>
                <a:spcPct val="150000"/>
              </a:lnSpc>
              <a:spcAft>
                <a:spcPts val="600"/>
              </a:spcAft>
              <a:defRPr sz="1800">
                <a:solidFill>
                  <a:srgbClr val="000000"/>
                </a:solidFill>
              </a:defRPr>
            </a:pPr>
            <a:r>
              <a:rPr lang="en-US" dirty="0"/>
              <a:t>6. </a:t>
            </a:r>
            <a:r>
              <a:rPr lang="en-US" b="1" dirty="0">
                <a:solidFill>
                  <a:schemeClr val="tx2"/>
                </a:solidFill>
              </a:rPr>
              <a:t>population</a:t>
            </a:r>
            <a:r>
              <a:rPr lang="en-US" dirty="0"/>
              <a:t>: Total population within a block.</a:t>
            </a:r>
            <a:br>
              <a:rPr lang="en-US" dirty="0"/>
            </a:br>
            <a:r>
              <a:rPr lang="en-US" dirty="0"/>
              <a:t>7. </a:t>
            </a:r>
            <a:r>
              <a:rPr lang="en-US" b="1" dirty="0">
                <a:solidFill>
                  <a:schemeClr val="tx2"/>
                </a:solidFill>
              </a:rPr>
              <a:t>households</a:t>
            </a:r>
            <a:r>
              <a:rPr lang="en-US" dirty="0"/>
              <a:t>: Total households within a block.</a:t>
            </a:r>
            <a:br>
              <a:rPr lang="en-US" dirty="0"/>
            </a:br>
            <a:r>
              <a:rPr lang="en-US" dirty="0"/>
              <a:t>8. </a:t>
            </a:r>
            <a:r>
              <a:rPr lang="en-US" b="1" dirty="0" err="1">
                <a:solidFill>
                  <a:schemeClr val="tx2"/>
                </a:solidFill>
              </a:rPr>
              <a:t>medianIncome</a:t>
            </a:r>
            <a:r>
              <a:rPr lang="en-US" dirty="0"/>
              <a:t>: Median income for households.</a:t>
            </a:r>
            <a:br>
              <a:rPr lang="en-US" dirty="0"/>
            </a:br>
            <a:r>
              <a:rPr lang="en-US" dirty="0"/>
              <a:t>9. </a:t>
            </a:r>
            <a:r>
              <a:rPr lang="en-US" b="1" dirty="0" err="1">
                <a:solidFill>
                  <a:schemeClr val="tx2"/>
                </a:solidFill>
              </a:rPr>
              <a:t>medianHouseValue</a:t>
            </a:r>
            <a:r>
              <a:rPr lang="en-US" dirty="0"/>
              <a:t>: Median house value for households.</a:t>
            </a:r>
            <a:br>
              <a:rPr lang="en-US" dirty="0"/>
            </a:br>
            <a:r>
              <a:rPr lang="en-US" dirty="0"/>
              <a:t>10. </a:t>
            </a:r>
            <a:r>
              <a:rPr lang="en-US" b="1" dirty="0" err="1">
                <a:solidFill>
                  <a:schemeClr val="tx2"/>
                </a:solidFill>
              </a:rPr>
              <a:t>oceanProximity</a:t>
            </a:r>
            <a:r>
              <a:rPr lang="en-US" dirty="0"/>
              <a:t>: Proximity of the house to the ocean (categorical).</a:t>
            </a:r>
            <a:endParaRPr lang="it-IT" dirty="0"/>
          </a:p>
        </p:txBody>
      </p:sp>
      <p:sp>
        <p:nvSpPr>
          <p:cNvPr id="7" name="CasellaDiTesto 6">
            <a:extLst>
              <a:ext uri="{FF2B5EF4-FFF2-40B4-BE49-F238E27FC236}">
                <a16:creationId xmlns:a16="http://schemas.microsoft.com/office/drawing/2014/main" id="{5BD58E5C-BE9E-FB12-1F01-D34526A2D5AD}"/>
              </a:ext>
            </a:extLst>
          </p:cNvPr>
          <p:cNvSpPr txBox="1"/>
          <p:nvPr/>
        </p:nvSpPr>
        <p:spPr>
          <a:xfrm>
            <a:off x="162084" y="3366762"/>
            <a:ext cx="3987129" cy="3788858"/>
          </a:xfrm>
          <a:prstGeom prst="rect">
            <a:avLst/>
          </a:prstGeom>
          <a:noFill/>
        </p:spPr>
        <p:txBody>
          <a:bodyPr wrap="square">
            <a:spAutoFit/>
          </a:bodyPr>
          <a:lstStyle/>
          <a:p>
            <a:pPr>
              <a:lnSpc>
                <a:spcPct val="150000"/>
              </a:lnSpc>
            </a:pPr>
            <a:r>
              <a:rPr lang="en-US" dirty="0"/>
              <a:t>1. </a:t>
            </a:r>
            <a:r>
              <a:rPr lang="en-US" b="1" dirty="0">
                <a:solidFill>
                  <a:schemeClr val="tx2"/>
                </a:solidFill>
              </a:rPr>
              <a:t>longitude</a:t>
            </a:r>
            <a:r>
              <a:rPr lang="en-US" dirty="0"/>
              <a:t>: How far west a house is.</a:t>
            </a:r>
            <a:br>
              <a:rPr lang="en-US" dirty="0"/>
            </a:br>
            <a:r>
              <a:rPr lang="en-US" dirty="0"/>
              <a:t>2. </a:t>
            </a:r>
            <a:r>
              <a:rPr lang="en-US" b="1" dirty="0">
                <a:solidFill>
                  <a:schemeClr val="tx2"/>
                </a:solidFill>
              </a:rPr>
              <a:t>latitude</a:t>
            </a:r>
            <a:r>
              <a:rPr lang="en-US" dirty="0"/>
              <a:t>: How far north a house is.</a:t>
            </a:r>
            <a:br>
              <a:rPr lang="en-US" dirty="0"/>
            </a:br>
            <a:r>
              <a:rPr lang="en-US" dirty="0"/>
              <a:t>3. </a:t>
            </a:r>
            <a:r>
              <a:rPr lang="en-US" b="1" dirty="0" err="1">
                <a:solidFill>
                  <a:schemeClr val="tx2"/>
                </a:solidFill>
              </a:rPr>
              <a:t>housingMedianAge</a:t>
            </a:r>
            <a:r>
              <a:rPr lang="en-US" dirty="0"/>
              <a:t>: Median age of a house within a block.</a:t>
            </a:r>
            <a:br>
              <a:rPr lang="en-US" dirty="0"/>
            </a:br>
            <a:r>
              <a:rPr lang="en-US" dirty="0"/>
              <a:t>4. </a:t>
            </a:r>
            <a:r>
              <a:rPr lang="en-US" b="1" dirty="0" err="1">
                <a:solidFill>
                  <a:schemeClr val="tx2"/>
                </a:solidFill>
              </a:rPr>
              <a:t>totalRooms</a:t>
            </a:r>
            <a:r>
              <a:rPr lang="en-US" dirty="0"/>
              <a:t>: Total number of rooms within a block.</a:t>
            </a:r>
            <a:br>
              <a:rPr lang="en-US" dirty="0"/>
            </a:br>
            <a:r>
              <a:rPr lang="en-US" dirty="0"/>
              <a:t>5. </a:t>
            </a:r>
            <a:r>
              <a:rPr lang="en-US" b="1" dirty="0" err="1">
                <a:solidFill>
                  <a:schemeClr val="tx2"/>
                </a:solidFill>
              </a:rPr>
              <a:t>totalBedrooms</a:t>
            </a:r>
            <a:r>
              <a:rPr lang="en-US" dirty="0"/>
              <a:t>: Total number of bedrooms within a block.</a:t>
            </a:r>
            <a:br>
              <a:rPr lang="en-US" dirty="0"/>
            </a:br>
            <a:endParaRPr lang="it-IT"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F16873D-566F-E7E4-AD60-CA7D561D6AD8}"/>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870ADF2-B058-E9D4-BD59-07C30B761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2A962CA-3F55-C2F5-8228-1B2C6347F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D29E056-8B84-3F73-89DE-502D8709BE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509BA66-1A3C-D9B1-DA29-0322DD51AA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AC1811D-1BEE-1388-F35E-57AAF6389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80C4234-C8C3-B463-8831-CD47BD9334CF}"/>
              </a:ext>
            </a:extLst>
          </p:cNvPr>
          <p:cNvSpPr txBox="1"/>
          <p:nvPr/>
        </p:nvSpPr>
        <p:spPr>
          <a:xfrm>
            <a:off x="344512" y="238288"/>
            <a:ext cx="7421963" cy="1033669"/>
          </a:xfrm>
          <a:prstGeom prst="rect">
            <a:avLst/>
          </a:prstGeom>
        </p:spPr>
        <p:txBody>
          <a:bodyPr vert="horz" lIns="91440" tIns="45720" rIns="91440" bIns="45720" rtlCol="0" anchor="ctr">
            <a:normAutofit lnSpcReduction="10000"/>
          </a:bodyPr>
          <a:lstStyle/>
          <a:p>
            <a:pPr defTabSz="914400">
              <a:lnSpc>
                <a:spcPct val="90000"/>
              </a:lnSpc>
              <a:spcBef>
                <a:spcPct val="0"/>
              </a:spcBef>
              <a:spcAft>
                <a:spcPts val="600"/>
              </a:spcAft>
              <a:defRPr sz="3600" b="1">
                <a:solidFill>
                  <a:srgbClr val="003366"/>
                </a:solidFill>
              </a:defRPr>
            </a:pPr>
            <a:endParaRPr lang="en-US" sz="3200" kern="1200" dirty="0">
              <a:solidFill>
                <a:srgbClr val="FFFFFF"/>
              </a:solidFill>
              <a:latin typeface="+mj-lt"/>
              <a:ea typeface="+mj-ea"/>
              <a:cs typeface="+mj-cs"/>
            </a:endParaRPr>
          </a:p>
          <a:p>
            <a:pPr defTabSz="914400">
              <a:lnSpc>
                <a:spcPct val="90000"/>
              </a:lnSpc>
              <a:spcBef>
                <a:spcPct val="0"/>
              </a:spcBef>
              <a:spcAft>
                <a:spcPts val="600"/>
              </a:spcAft>
              <a:defRPr sz="3600" b="1">
                <a:solidFill>
                  <a:srgbClr val="003366"/>
                </a:solidFill>
              </a:defRPr>
            </a:pPr>
            <a:r>
              <a:rPr lang="en-US" sz="3200" kern="1200" dirty="0">
                <a:solidFill>
                  <a:srgbClr val="FFFFFF"/>
                </a:solidFill>
                <a:latin typeface="+mj-lt"/>
                <a:ea typeface="+mj-ea"/>
                <a:cs typeface="+mj-cs"/>
              </a:rPr>
              <a:t>Missing Values in the Dataset</a:t>
            </a:r>
          </a:p>
          <a:p>
            <a:pPr defTabSz="914400">
              <a:lnSpc>
                <a:spcPct val="90000"/>
              </a:lnSpc>
              <a:spcBef>
                <a:spcPct val="0"/>
              </a:spcBef>
              <a:spcAft>
                <a:spcPts val="600"/>
              </a:spcAft>
              <a:defRPr sz="3600" b="1">
                <a:solidFill>
                  <a:srgbClr val="003366"/>
                </a:solidFill>
              </a:defRPr>
            </a:pPr>
            <a:endParaRPr lang="en-US" sz="3200" kern="12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5427ACA2-90CC-B297-FF46-145BB7339A2D}"/>
              </a:ext>
            </a:extLst>
          </p:cNvPr>
          <p:cNvSpPr txBox="1"/>
          <p:nvPr/>
        </p:nvSpPr>
        <p:spPr>
          <a:xfrm>
            <a:off x="344512" y="1752615"/>
            <a:ext cx="4249788" cy="4724370"/>
          </a:xfrm>
          <a:prstGeom prst="rect">
            <a:avLst/>
          </a:prstGeom>
        </p:spPr>
        <p:txBody>
          <a:bodyPr vert="horz" lIns="91440" tIns="45720" rIns="91440" bIns="45720" rtlCol="0" anchor="t">
            <a:normAutofit/>
          </a:bodyPr>
          <a:lstStyle/>
          <a:p>
            <a:pPr marL="342900" indent="-285750" defTabSz="914400">
              <a:lnSpc>
                <a:spcPct val="150000"/>
              </a:lnSpc>
              <a:spcAft>
                <a:spcPts val="600"/>
              </a:spcAft>
              <a:buFontTx/>
              <a:buChar char="-"/>
              <a:defRPr sz="1800">
                <a:solidFill>
                  <a:srgbClr val="000000"/>
                </a:solidFill>
              </a:defRPr>
            </a:pPr>
            <a:endParaRPr lang="en-US" dirty="0"/>
          </a:p>
        </p:txBody>
      </p:sp>
      <p:sp>
        <p:nvSpPr>
          <p:cNvPr id="4" name="TextBox 3">
            <a:extLst>
              <a:ext uri="{FF2B5EF4-FFF2-40B4-BE49-F238E27FC236}">
                <a16:creationId xmlns:a16="http://schemas.microsoft.com/office/drawing/2014/main" id="{F356D9B8-1C85-3EB7-D20A-BA3E6183AE58}"/>
              </a:ext>
            </a:extLst>
          </p:cNvPr>
          <p:cNvSpPr txBox="1"/>
          <p:nvPr/>
        </p:nvSpPr>
        <p:spPr>
          <a:xfrm>
            <a:off x="5868744" y="2394870"/>
            <a:ext cx="3275256" cy="2068259"/>
          </a:xfrm>
          <a:prstGeom prst="rect">
            <a:avLst/>
          </a:prstGeom>
          <a:noFill/>
        </p:spPr>
        <p:txBody>
          <a:bodyPr wrap="square">
            <a:spAutoFit/>
          </a:bodyPr>
          <a:lstStyle/>
          <a:p>
            <a:pPr indent="-228600" defTabSz="914400">
              <a:lnSpc>
                <a:spcPct val="90000"/>
              </a:lnSpc>
              <a:spcAft>
                <a:spcPts val="600"/>
              </a:spcAft>
              <a:buFont typeface="Arial" panose="020B0604020202020204" pitchFamily="34" charset="0"/>
              <a:buChar char="•"/>
            </a:pPr>
            <a:endParaRPr lang="en-US" sz="1800" dirty="0"/>
          </a:p>
          <a:p>
            <a:pPr indent="-228600" defTabSz="914400">
              <a:lnSpc>
                <a:spcPct val="90000"/>
              </a:lnSpc>
              <a:spcAft>
                <a:spcPts val="600"/>
              </a:spcAft>
              <a:buFont typeface="Arial" panose="020B0604020202020204" pitchFamily="34" charset="0"/>
              <a:buChar char="•"/>
              <a:defRPr sz="1800">
                <a:solidFill>
                  <a:srgbClr val="000000"/>
                </a:solidFill>
              </a:defRPr>
            </a:pPr>
            <a:r>
              <a:rPr lang="en-US" sz="1800" dirty="0"/>
              <a:t>207 missing entries in “</a:t>
            </a:r>
            <a:r>
              <a:rPr lang="en-US" sz="1800" dirty="0" err="1"/>
              <a:t>total_bedrooms</a:t>
            </a:r>
            <a:r>
              <a:rPr lang="en-US" sz="1800" dirty="0"/>
              <a:t>” column out of 20.640 rows.</a:t>
            </a:r>
          </a:p>
          <a:p>
            <a:pPr indent="-228600" defTabSz="914400">
              <a:lnSpc>
                <a:spcPct val="90000"/>
              </a:lnSpc>
              <a:spcAft>
                <a:spcPts val="600"/>
              </a:spcAft>
              <a:buFont typeface="Arial" panose="020B0604020202020204" pitchFamily="34" charset="0"/>
              <a:buChar char="•"/>
              <a:defRPr sz="1800">
                <a:solidFill>
                  <a:srgbClr val="000000"/>
                </a:solidFill>
              </a:defRPr>
            </a:pPr>
            <a:endParaRPr lang="en-US" sz="1800" dirty="0"/>
          </a:p>
          <a:p>
            <a:pPr indent="-228600" defTabSz="914400">
              <a:lnSpc>
                <a:spcPct val="90000"/>
              </a:lnSpc>
              <a:spcAft>
                <a:spcPts val="600"/>
              </a:spcAft>
              <a:buFont typeface="Arial" panose="020B0604020202020204" pitchFamily="34" charset="0"/>
              <a:buChar char="•"/>
              <a:defRPr sz="1800">
                <a:solidFill>
                  <a:srgbClr val="000000"/>
                </a:solidFill>
              </a:defRPr>
            </a:pPr>
            <a:r>
              <a:rPr lang="en-US" sz="1800" dirty="0"/>
              <a:t>Rows with missing values were dropped to ensure data quality</a:t>
            </a:r>
          </a:p>
        </p:txBody>
      </p:sp>
      <p:pic>
        <p:nvPicPr>
          <p:cNvPr id="5" name="Picture 3" descr="missing_values_heatmap.png"/>
          <p:cNvPicPr>
            <a:picLocks noChangeAspect="1"/>
          </p:cNvPicPr>
          <p:nvPr/>
        </p:nvPicPr>
        <p:blipFill>
          <a:blip r:embed="rId2"/>
          <a:stretch>
            <a:fillRect/>
          </a:stretch>
        </p:blipFill>
        <p:spPr>
          <a:xfrm>
            <a:off x="0" y="1686054"/>
            <a:ext cx="5868744" cy="4400114"/>
          </a:xfrm>
          <a:prstGeom prst="rect">
            <a:avLst/>
          </a:prstGeom>
        </p:spPr>
      </p:pic>
    </p:spTree>
    <p:extLst>
      <p:ext uri="{BB962C8B-B14F-4D97-AF65-F5344CB8AC3E}">
        <p14:creationId xmlns:p14="http://schemas.microsoft.com/office/powerpoint/2010/main" val="4055530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0E007F-32E1-0AF8-5C06-A49506B2D424}"/>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A974DB-5449-1F05-1FD9-BD6DFA1AF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6A222DF-02EE-C6C5-09EF-38A036919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7A73FD4-D08D-3264-2FB0-BC06A575A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FCED178-34FA-3E80-AB48-6FF334D62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F0F6133-769A-A895-AF46-10F74D694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D22B1EB-AAC2-D2DD-8F38-87FAF1EBC30C}"/>
              </a:ext>
            </a:extLst>
          </p:cNvPr>
          <p:cNvSpPr txBox="1"/>
          <p:nvPr/>
        </p:nvSpPr>
        <p:spPr>
          <a:xfrm>
            <a:off x="344512" y="168966"/>
            <a:ext cx="7421963" cy="1033669"/>
          </a:xfrm>
          <a:prstGeom prst="rect">
            <a:avLst/>
          </a:prstGeom>
        </p:spPr>
        <p:txBody>
          <a:bodyPr vert="horz" lIns="91440" tIns="45720" rIns="91440" bIns="45720" rtlCol="0" anchor="ctr">
            <a:normAutofit lnSpcReduction="10000"/>
          </a:bodyPr>
          <a:lstStyle/>
          <a:p>
            <a:pPr defTabSz="914400">
              <a:lnSpc>
                <a:spcPct val="90000"/>
              </a:lnSpc>
              <a:spcBef>
                <a:spcPct val="0"/>
              </a:spcBef>
              <a:spcAft>
                <a:spcPts val="600"/>
              </a:spcAft>
              <a:defRPr sz="3600" b="1">
                <a:solidFill>
                  <a:srgbClr val="003366"/>
                </a:solidFill>
              </a:defRPr>
            </a:pPr>
            <a:endParaRPr lang="en-US" sz="3200" kern="1200" dirty="0">
              <a:solidFill>
                <a:srgbClr val="FFFFFF"/>
              </a:solidFill>
              <a:latin typeface="+mj-lt"/>
              <a:ea typeface="+mj-ea"/>
              <a:cs typeface="+mj-cs"/>
            </a:endParaRPr>
          </a:p>
          <a:p>
            <a:pPr defTabSz="914400">
              <a:lnSpc>
                <a:spcPct val="90000"/>
              </a:lnSpc>
              <a:spcBef>
                <a:spcPct val="0"/>
              </a:spcBef>
              <a:spcAft>
                <a:spcPts val="600"/>
              </a:spcAft>
              <a:defRPr sz="3600" b="1">
                <a:solidFill>
                  <a:srgbClr val="003366"/>
                </a:solidFill>
              </a:defRPr>
            </a:pPr>
            <a:r>
              <a:rPr lang="en-US" sz="3200" kern="1200" dirty="0">
                <a:solidFill>
                  <a:srgbClr val="FFFFFF"/>
                </a:solidFill>
                <a:latin typeface="+mj-lt"/>
                <a:ea typeface="+mj-ea"/>
                <a:cs typeface="+mj-cs"/>
              </a:rPr>
              <a:t>Map of Houses in the Dataset</a:t>
            </a:r>
          </a:p>
        </p:txBody>
      </p:sp>
      <p:sp>
        <p:nvSpPr>
          <p:cNvPr id="3" name="TextBox 2">
            <a:extLst>
              <a:ext uri="{FF2B5EF4-FFF2-40B4-BE49-F238E27FC236}">
                <a16:creationId xmlns:a16="http://schemas.microsoft.com/office/drawing/2014/main" id="{D03E6288-D597-0C21-325F-C55300DF9222}"/>
              </a:ext>
            </a:extLst>
          </p:cNvPr>
          <p:cNvSpPr txBox="1"/>
          <p:nvPr/>
        </p:nvSpPr>
        <p:spPr>
          <a:xfrm>
            <a:off x="344512" y="1752615"/>
            <a:ext cx="4249788" cy="4724370"/>
          </a:xfrm>
          <a:prstGeom prst="rect">
            <a:avLst/>
          </a:prstGeom>
        </p:spPr>
        <p:txBody>
          <a:bodyPr vert="horz" lIns="91440" tIns="45720" rIns="91440" bIns="45720" rtlCol="0" anchor="t">
            <a:normAutofit/>
          </a:bodyPr>
          <a:lstStyle/>
          <a:p>
            <a:pPr marL="342900" indent="-285750" defTabSz="914400">
              <a:lnSpc>
                <a:spcPct val="150000"/>
              </a:lnSpc>
              <a:spcAft>
                <a:spcPts val="600"/>
              </a:spcAft>
              <a:buFontTx/>
              <a:buChar char="-"/>
              <a:defRPr sz="1800">
                <a:solidFill>
                  <a:srgbClr val="000000"/>
                </a:solidFill>
              </a:defRPr>
            </a:pPr>
            <a:endParaRPr lang="en-US" dirty="0"/>
          </a:p>
        </p:txBody>
      </p:sp>
      <p:pic>
        <p:nvPicPr>
          <p:cNvPr id="5" name="Picture 3" descr="map_plot.png"/>
          <p:cNvPicPr>
            <a:picLocks noChangeAspect="1"/>
          </p:cNvPicPr>
          <p:nvPr/>
        </p:nvPicPr>
        <p:blipFill>
          <a:blip r:embed="rId2"/>
          <a:stretch>
            <a:fillRect/>
          </a:stretch>
        </p:blipFill>
        <p:spPr>
          <a:xfrm>
            <a:off x="193190" y="1624457"/>
            <a:ext cx="7859429" cy="4879552"/>
          </a:xfrm>
          <a:prstGeom prst="rect">
            <a:avLst/>
          </a:prstGeom>
        </p:spPr>
      </p:pic>
    </p:spTree>
    <p:extLst>
      <p:ext uri="{BB962C8B-B14F-4D97-AF65-F5344CB8AC3E}">
        <p14:creationId xmlns:p14="http://schemas.microsoft.com/office/powerpoint/2010/main" val="2826989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6D2746-8952-D23C-D8D5-4623A02E6C16}"/>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00D75D-5E97-7F69-4F84-C9335DDE5F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9E5F9F6-A5E6-EE4E-8C96-477659C65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4386CC5-D442-9C39-F3F8-EFF0E8EA5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B6F237A-E58F-34B4-2EBE-A8ACC83F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B33C7CF-097F-440C-9EA0-EE4101299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CC3A0FD-7013-B088-C37F-FDC224F64954}"/>
              </a:ext>
            </a:extLst>
          </p:cNvPr>
          <p:cNvSpPr txBox="1"/>
          <p:nvPr/>
        </p:nvSpPr>
        <p:spPr>
          <a:xfrm>
            <a:off x="344512" y="238288"/>
            <a:ext cx="7421963" cy="1033669"/>
          </a:xfrm>
          <a:prstGeom prst="rect">
            <a:avLst/>
          </a:prstGeom>
        </p:spPr>
        <p:txBody>
          <a:bodyPr vert="horz" lIns="91440" tIns="45720" rIns="91440" bIns="45720" rtlCol="0" anchor="ctr">
            <a:normAutofit lnSpcReduction="10000"/>
          </a:bodyPr>
          <a:lstStyle/>
          <a:p>
            <a:pPr defTabSz="914400">
              <a:lnSpc>
                <a:spcPct val="90000"/>
              </a:lnSpc>
              <a:spcBef>
                <a:spcPct val="0"/>
              </a:spcBef>
              <a:spcAft>
                <a:spcPts val="600"/>
              </a:spcAft>
              <a:defRPr sz="3600" b="1">
                <a:solidFill>
                  <a:srgbClr val="003366"/>
                </a:solidFill>
              </a:defRPr>
            </a:pPr>
            <a:endParaRPr lang="en-US" sz="3200" kern="1200" dirty="0">
              <a:solidFill>
                <a:srgbClr val="FFFFFF"/>
              </a:solidFill>
              <a:latin typeface="+mj-lt"/>
              <a:ea typeface="+mj-ea"/>
              <a:cs typeface="+mj-cs"/>
            </a:endParaRPr>
          </a:p>
          <a:p>
            <a:pPr defTabSz="914400">
              <a:lnSpc>
                <a:spcPct val="90000"/>
              </a:lnSpc>
              <a:spcBef>
                <a:spcPct val="0"/>
              </a:spcBef>
              <a:spcAft>
                <a:spcPts val="600"/>
              </a:spcAft>
              <a:defRPr sz="3600" b="1">
                <a:solidFill>
                  <a:srgbClr val="003366"/>
                </a:solidFill>
              </a:defRPr>
            </a:pPr>
            <a:r>
              <a:rPr lang="en-US" sz="3200" kern="1200" dirty="0">
                <a:solidFill>
                  <a:srgbClr val="FFFFFF"/>
                </a:solidFill>
                <a:latin typeface="+mj-lt"/>
                <a:ea typeface="+mj-ea"/>
                <a:cs typeface="+mj-cs"/>
              </a:rPr>
              <a:t>Correlation Matrix of Numeric Features</a:t>
            </a:r>
          </a:p>
        </p:txBody>
      </p:sp>
      <p:sp>
        <p:nvSpPr>
          <p:cNvPr id="3" name="TextBox 2">
            <a:extLst>
              <a:ext uri="{FF2B5EF4-FFF2-40B4-BE49-F238E27FC236}">
                <a16:creationId xmlns:a16="http://schemas.microsoft.com/office/drawing/2014/main" id="{22EAAA7C-199D-8AE1-2DED-398C0BA13A53}"/>
              </a:ext>
            </a:extLst>
          </p:cNvPr>
          <p:cNvSpPr txBox="1"/>
          <p:nvPr/>
        </p:nvSpPr>
        <p:spPr>
          <a:xfrm>
            <a:off x="344512" y="1752615"/>
            <a:ext cx="4249788" cy="4724370"/>
          </a:xfrm>
          <a:prstGeom prst="rect">
            <a:avLst/>
          </a:prstGeom>
        </p:spPr>
        <p:txBody>
          <a:bodyPr vert="horz" lIns="91440" tIns="45720" rIns="91440" bIns="45720" rtlCol="0" anchor="t">
            <a:normAutofit/>
          </a:bodyPr>
          <a:lstStyle/>
          <a:p>
            <a:pPr marL="342900" indent="-285750" defTabSz="914400">
              <a:lnSpc>
                <a:spcPct val="150000"/>
              </a:lnSpc>
              <a:spcAft>
                <a:spcPts val="600"/>
              </a:spcAft>
              <a:buFontTx/>
              <a:buChar char="-"/>
              <a:defRPr sz="1800">
                <a:solidFill>
                  <a:srgbClr val="000000"/>
                </a:solidFill>
              </a:defRPr>
            </a:pPr>
            <a:endParaRPr lang="en-US" dirty="0"/>
          </a:p>
        </p:txBody>
      </p:sp>
      <p:pic>
        <p:nvPicPr>
          <p:cNvPr id="6" name="Picture 3" descr="correlation_matrix.png"/>
          <p:cNvPicPr>
            <a:picLocks noChangeAspect="1"/>
          </p:cNvPicPr>
          <p:nvPr/>
        </p:nvPicPr>
        <p:blipFill>
          <a:blip r:embed="rId2"/>
          <a:stretch>
            <a:fillRect/>
          </a:stretch>
        </p:blipFill>
        <p:spPr>
          <a:xfrm>
            <a:off x="845574" y="1752615"/>
            <a:ext cx="7177549" cy="4959893"/>
          </a:xfrm>
          <a:prstGeom prst="rect">
            <a:avLst/>
          </a:prstGeom>
        </p:spPr>
      </p:pic>
    </p:spTree>
    <p:extLst>
      <p:ext uri="{BB962C8B-B14F-4D97-AF65-F5344CB8AC3E}">
        <p14:creationId xmlns:p14="http://schemas.microsoft.com/office/powerpoint/2010/main" val="1780365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942373-4D5E-6F13-46A6-2E800D5104DC}"/>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2DB5BB-C6A2-1BFB-A853-F8D061999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3176B9C-351D-3563-5E76-E2422023F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C93164F-E970-383D-A825-161EC6C56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B45726-08F6-50F7-EA63-52FA5B9BE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A9B19C1-4497-0408-D5EE-9B40B2E51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E836523-B3ED-5BC8-F1F2-9243C62C7ACA}"/>
              </a:ext>
            </a:extLst>
          </p:cNvPr>
          <p:cNvSpPr txBox="1"/>
          <p:nvPr/>
        </p:nvSpPr>
        <p:spPr>
          <a:xfrm>
            <a:off x="344512" y="238288"/>
            <a:ext cx="7421963" cy="1033669"/>
          </a:xfrm>
          <a:prstGeom prst="rect">
            <a:avLst/>
          </a:prstGeom>
        </p:spPr>
        <p:txBody>
          <a:bodyPr vert="horz" lIns="91440" tIns="45720" rIns="91440" bIns="45720" rtlCol="0" anchor="ctr">
            <a:normAutofit lnSpcReduction="10000"/>
          </a:bodyPr>
          <a:lstStyle/>
          <a:p>
            <a:pPr defTabSz="914400">
              <a:lnSpc>
                <a:spcPct val="90000"/>
              </a:lnSpc>
              <a:spcBef>
                <a:spcPct val="0"/>
              </a:spcBef>
              <a:spcAft>
                <a:spcPts val="600"/>
              </a:spcAft>
              <a:defRPr sz="3600" b="1">
                <a:solidFill>
                  <a:srgbClr val="003366"/>
                </a:solidFill>
              </a:defRPr>
            </a:pPr>
            <a:endParaRPr lang="en-US" sz="3200" kern="1200" dirty="0">
              <a:solidFill>
                <a:srgbClr val="FFFFFF"/>
              </a:solidFill>
              <a:latin typeface="+mj-lt"/>
              <a:ea typeface="+mj-ea"/>
              <a:cs typeface="+mj-cs"/>
            </a:endParaRPr>
          </a:p>
          <a:p>
            <a:pPr defTabSz="914400">
              <a:lnSpc>
                <a:spcPct val="90000"/>
              </a:lnSpc>
              <a:spcBef>
                <a:spcPct val="0"/>
              </a:spcBef>
              <a:spcAft>
                <a:spcPts val="600"/>
              </a:spcAft>
              <a:defRPr sz="3600" b="1">
                <a:solidFill>
                  <a:srgbClr val="003366"/>
                </a:solidFill>
              </a:defRPr>
            </a:pPr>
            <a:r>
              <a:rPr lang="en-US" sz="3200" kern="1200" dirty="0">
                <a:solidFill>
                  <a:srgbClr val="FFFFFF"/>
                </a:solidFill>
                <a:latin typeface="+mj-lt"/>
                <a:ea typeface="+mj-ea"/>
                <a:cs typeface="+mj-cs"/>
              </a:rPr>
              <a:t>Distributions and Boxplots of Key Features</a:t>
            </a:r>
          </a:p>
        </p:txBody>
      </p:sp>
      <p:sp>
        <p:nvSpPr>
          <p:cNvPr id="3" name="TextBox 2">
            <a:extLst>
              <a:ext uri="{FF2B5EF4-FFF2-40B4-BE49-F238E27FC236}">
                <a16:creationId xmlns:a16="http://schemas.microsoft.com/office/drawing/2014/main" id="{7AC33B6F-BAFE-EAA6-5C63-B0D3089D5C32}"/>
              </a:ext>
            </a:extLst>
          </p:cNvPr>
          <p:cNvSpPr txBox="1"/>
          <p:nvPr/>
        </p:nvSpPr>
        <p:spPr>
          <a:xfrm>
            <a:off x="344512" y="1752615"/>
            <a:ext cx="4249788" cy="4724370"/>
          </a:xfrm>
          <a:prstGeom prst="rect">
            <a:avLst/>
          </a:prstGeom>
        </p:spPr>
        <p:txBody>
          <a:bodyPr vert="horz" lIns="91440" tIns="45720" rIns="91440" bIns="45720" rtlCol="0" anchor="t">
            <a:normAutofit/>
          </a:bodyPr>
          <a:lstStyle/>
          <a:p>
            <a:pPr marL="342900" indent="-285750" defTabSz="914400">
              <a:lnSpc>
                <a:spcPct val="150000"/>
              </a:lnSpc>
              <a:spcAft>
                <a:spcPts val="600"/>
              </a:spcAft>
              <a:buFontTx/>
              <a:buChar char="-"/>
              <a:defRPr sz="1800">
                <a:solidFill>
                  <a:srgbClr val="000000"/>
                </a:solidFill>
              </a:defRPr>
            </a:pPr>
            <a:endParaRPr lang="en-US" dirty="0"/>
          </a:p>
        </p:txBody>
      </p:sp>
      <p:sp>
        <p:nvSpPr>
          <p:cNvPr id="5" name="CasellaDiTesto 4">
            <a:extLst>
              <a:ext uri="{FF2B5EF4-FFF2-40B4-BE49-F238E27FC236}">
                <a16:creationId xmlns:a16="http://schemas.microsoft.com/office/drawing/2014/main" id="{71AAE60D-CCA9-0ECB-356C-DA96DD9AE112}"/>
              </a:ext>
            </a:extLst>
          </p:cNvPr>
          <p:cNvSpPr txBox="1"/>
          <p:nvPr/>
        </p:nvSpPr>
        <p:spPr>
          <a:xfrm>
            <a:off x="260555" y="1590741"/>
            <a:ext cx="8799484" cy="923330"/>
          </a:xfrm>
          <a:prstGeom prst="rect">
            <a:avLst/>
          </a:prstGeom>
          <a:noFill/>
        </p:spPr>
        <p:txBody>
          <a:bodyPr wrap="square">
            <a:spAutoFit/>
          </a:bodyPr>
          <a:lstStyle/>
          <a:p>
            <a:pPr>
              <a:defRPr sz="1800">
                <a:solidFill>
                  <a:srgbClr val="000000"/>
                </a:solidFill>
              </a:defRPr>
            </a:pPr>
            <a:r>
              <a:rPr lang="en-US" dirty="0"/>
              <a:t>The histograms and boxplots below provide insights into the distributions of key features:</a:t>
            </a:r>
            <a:br>
              <a:rPr lang="en-US" dirty="0"/>
            </a:br>
            <a:r>
              <a:rPr lang="en-US" dirty="0"/>
              <a:t>- `</a:t>
            </a:r>
            <a:r>
              <a:rPr lang="en-US" dirty="0" err="1"/>
              <a:t>median_house_value</a:t>
            </a:r>
            <a:r>
              <a:rPr lang="en-US" dirty="0"/>
              <a:t>`: Shows skewness and a cap at 500,000.</a:t>
            </a:r>
            <a:br>
              <a:rPr lang="en-US" dirty="0"/>
            </a:br>
            <a:r>
              <a:rPr lang="en-US" dirty="0"/>
              <a:t>- `</a:t>
            </a:r>
            <a:r>
              <a:rPr lang="en-US" dirty="0" err="1"/>
              <a:t>median_income</a:t>
            </a:r>
            <a:r>
              <a:rPr lang="en-US" dirty="0"/>
              <a:t>`: Indicates the range and presence of outliers.</a:t>
            </a:r>
          </a:p>
        </p:txBody>
      </p:sp>
      <p:pic>
        <p:nvPicPr>
          <p:cNvPr id="7" name="Picture 3" descr="media_house_values.png"/>
          <p:cNvPicPr>
            <a:picLocks noChangeAspect="1"/>
          </p:cNvPicPr>
          <p:nvPr/>
        </p:nvPicPr>
        <p:blipFill>
          <a:blip r:embed="rId2"/>
          <a:stretch>
            <a:fillRect/>
          </a:stretch>
        </p:blipFill>
        <p:spPr>
          <a:xfrm>
            <a:off x="260555" y="2733368"/>
            <a:ext cx="3886200" cy="3657600"/>
          </a:xfrm>
          <a:prstGeom prst="rect">
            <a:avLst/>
          </a:prstGeom>
        </p:spPr>
      </p:pic>
      <p:pic>
        <p:nvPicPr>
          <p:cNvPr id="8" name="Picture 4" descr="median_income_boxplot.png"/>
          <p:cNvPicPr>
            <a:picLocks noChangeAspect="1"/>
          </p:cNvPicPr>
          <p:nvPr/>
        </p:nvPicPr>
        <p:blipFill>
          <a:blip r:embed="rId3"/>
          <a:stretch>
            <a:fillRect/>
          </a:stretch>
        </p:blipFill>
        <p:spPr>
          <a:xfrm>
            <a:off x="4571998" y="2743200"/>
            <a:ext cx="3886200" cy="3657600"/>
          </a:xfrm>
          <a:prstGeom prst="rect">
            <a:avLst/>
          </a:prstGeom>
        </p:spPr>
      </p:pic>
    </p:spTree>
    <p:extLst>
      <p:ext uri="{BB962C8B-B14F-4D97-AF65-F5344CB8AC3E}">
        <p14:creationId xmlns:p14="http://schemas.microsoft.com/office/powerpoint/2010/main" val="2666866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8B6F0C8-8011-948B-6EF5-9B6EA4774F3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EFF4AC5-FC1B-E300-CE63-313C92CCF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A6FF07CE-2558-01CB-8BC8-A17EBDC8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1A2FA9-C7CB-EFEB-0FE1-1A84FD418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50C17F8-176C-9B2B-168C-E32C26526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6A272E-4567-A5C0-27C2-5AECFD39DD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16EBA1DD-E210-19AF-EB6A-30FFBC606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A1D59CD9-EE03-C5BF-DC29-27A3AF125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F853B19-26A8-53BA-A849-66ECF8012E4C}"/>
              </a:ext>
            </a:extLst>
          </p:cNvPr>
          <p:cNvSpPr txBox="1"/>
          <p:nvPr/>
        </p:nvSpPr>
        <p:spPr>
          <a:xfrm>
            <a:off x="1" y="586855"/>
            <a:ext cx="2751066" cy="3387497"/>
          </a:xfrm>
          <a:prstGeom prst="rect">
            <a:avLst/>
          </a:prstGeom>
        </p:spPr>
        <p:txBody>
          <a:bodyPr vert="horz" lIns="91440" tIns="45720" rIns="91440" bIns="45720" rtlCol="0" anchor="b">
            <a:normAutofit/>
          </a:bodyPr>
          <a:lstStyle/>
          <a:p>
            <a:pPr algn="r" defTabSz="914400">
              <a:lnSpc>
                <a:spcPct val="90000"/>
              </a:lnSpc>
              <a:spcBef>
                <a:spcPct val="0"/>
              </a:spcBef>
              <a:spcAft>
                <a:spcPts val="600"/>
              </a:spcAft>
            </a:pPr>
            <a:endParaRPr lang="en-US" sz="3500" kern="1200" dirty="0">
              <a:solidFill>
                <a:srgbClr val="FFFFFF"/>
              </a:solidFill>
              <a:latin typeface="+mj-lt"/>
              <a:ea typeface="+mj-ea"/>
              <a:cs typeface="+mj-cs"/>
            </a:endParaRPr>
          </a:p>
          <a:p>
            <a:pPr algn="r" defTabSz="914400">
              <a:lnSpc>
                <a:spcPct val="90000"/>
              </a:lnSpc>
              <a:spcBef>
                <a:spcPct val="0"/>
              </a:spcBef>
              <a:spcAft>
                <a:spcPts val="600"/>
              </a:spcAft>
              <a:defRPr sz="3600" b="1">
                <a:solidFill>
                  <a:srgbClr val="003366"/>
                </a:solidFill>
              </a:defRPr>
            </a:pPr>
            <a:r>
              <a:rPr lang="en-US" sz="3500" kern="1200" dirty="0">
                <a:solidFill>
                  <a:srgbClr val="FFFFFF"/>
                </a:solidFill>
                <a:latin typeface="+mj-lt"/>
                <a:ea typeface="+mj-ea"/>
                <a:cs typeface="+mj-cs"/>
              </a:rPr>
              <a:t>Unsupervised Analysis</a:t>
            </a:r>
          </a:p>
        </p:txBody>
      </p:sp>
      <p:sp>
        <p:nvSpPr>
          <p:cNvPr id="3" name="TextBox 2">
            <a:extLst>
              <a:ext uri="{FF2B5EF4-FFF2-40B4-BE49-F238E27FC236}">
                <a16:creationId xmlns:a16="http://schemas.microsoft.com/office/drawing/2014/main" id="{753D7A0F-CB55-DA52-E209-DF9FC0AD583D}"/>
              </a:ext>
            </a:extLst>
          </p:cNvPr>
          <p:cNvSpPr txBox="1"/>
          <p:nvPr/>
        </p:nvSpPr>
        <p:spPr>
          <a:xfrm>
            <a:off x="3647794" y="690013"/>
            <a:ext cx="4916510" cy="5661626"/>
          </a:xfrm>
          <a:prstGeom prst="rect">
            <a:avLst/>
          </a:prstGeom>
        </p:spPr>
        <p:txBody>
          <a:bodyPr vert="horz" lIns="91440" tIns="45720" rIns="91440" bIns="45720" rtlCol="0" anchor="ctr">
            <a:normAutofit/>
          </a:bodyPr>
          <a:lstStyle/>
          <a:p>
            <a:r>
              <a:rPr lang="en-US" sz="1600" b="1" dirty="0"/>
              <a:t>In the Unsupervised Analysis, our objective is to explore patterns and groupings within the housing data.</a:t>
            </a:r>
          </a:p>
          <a:p>
            <a:endParaRPr lang="en-US" sz="1600" b="1" dirty="0"/>
          </a:p>
          <a:p>
            <a:r>
              <a:rPr lang="en-US" sz="1600" dirty="0"/>
              <a:t>Techniques used:</a:t>
            </a:r>
            <a:br>
              <a:rPr lang="en-US" sz="1600" dirty="0"/>
            </a:br>
            <a:r>
              <a:rPr lang="en-US" sz="1600" dirty="0"/>
              <a:t>• </a:t>
            </a:r>
            <a:r>
              <a:rPr lang="en-US" sz="1600" b="1" dirty="0"/>
              <a:t>Principal Component Analysis (PCA)</a:t>
            </a:r>
            <a:r>
              <a:rPr lang="en-US" sz="1600" dirty="0"/>
              <a:t> for dimensionality reduction</a:t>
            </a:r>
            <a:br>
              <a:rPr lang="en-US" sz="1600" dirty="0"/>
            </a:br>
            <a:r>
              <a:rPr lang="en-US" sz="1600" dirty="0"/>
              <a:t>• </a:t>
            </a:r>
            <a:r>
              <a:rPr lang="en-US" sz="1600" b="1" dirty="0" err="1"/>
              <a:t>KMeans</a:t>
            </a:r>
            <a:r>
              <a:rPr lang="en-US" sz="1600" b="1" dirty="0"/>
              <a:t> Clustering</a:t>
            </a:r>
            <a:r>
              <a:rPr lang="en-US" sz="1600" dirty="0"/>
              <a:t> for identifying distinct housing groups</a:t>
            </a:r>
          </a:p>
        </p:txBody>
      </p:sp>
    </p:spTree>
    <p:extLst>
      <p:ext uri="{BB962C8B-B14F-4D97-AF65-F5344CB8AC3E}">
        <p14:creationId xmlns:p14="http://schemas.microsoft.com/office/powerpoint/2010/main" val="2487620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B1A0FF-73C7-40A4-7627-AE63B6642AE5}"/>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6EC3D9-1B7A-1ECC-7CF5-5AD7829F4B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161C58A-63F6-88A9-0494-440318B9BC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841ABA8-1D88-9904-3601-3BE1F0AB0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960A207-B0AE-12E8-CCFA-91CFED00E2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DE7A381-F1B2-3139-FE92-7443F79B2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B77CE15-AD19-577E-860E-DA346DB1FAE2}"/>
              </a:ext>
            </a:extLst>
          </p:cNvPr>
          <p:cNvSpPr txBox="1"/>
          <p:nvPr/>
        </p:nvSpPr>
        <p:spPr>
          <a:xfrm>
            <a:off x="344512" y="238288"/>
            <a:ext cx="7421963" cy="1033669"/>
          </a:xfrm>
          <a:prstGeom prst="rect">
            <a:avLst/>
          </a:prstGeom>
        </p:spPr>
        <p:txBody>
          <a:bodyPr vert="horz" lIns="91440" tIns="45720" rIns="91440" bIns="45720" rtlCol="0" anchor="ctr">
            <a:normAutofit lnSpcReduction="10000"/>
          </a:bodyPr>
          <a:lstStyle/>
          <a:p>
            <a:pPr defTabSz="914400">
              <a:lnSpc>
                <a:spcPct val="90000"/>
              </a:lnSpc>
              <a:spcBef>
                <a:spcPct val="0"/>
              </a:spcBef>
              <a:spcAft>
                <a:spcPts val="600"/>
              </a:spcAft>
              <a:defRPr sz="3600" b="1">
                <a:solidFill>
                  <a:srgbClr val="003366"/>
                </a:solidFill>
              </a:defRPr>
            </a:pPr>
            <a:endParaRPr lang="en-US" sz="3200" kern="1200" dirty="0">
              <a:solidFill>
                <a:srgbClr val="FFFFFF"/>
              </a:solidFill>
              <a:latin typeface="+mj-lt"/>
              <a:ea typeface="+mj-ea"/>
              <a:cs typeface="+mj-cs"/>
            </a:endParaRPr>
          </a:p>
          <a:p>
            <a:pPr defTabSz="914400">
              <a:lnSpc>
                <a:spcPct val="90000"/>
              </a:lnSpc>
              <a:spcBef>
                <a:spcPct val="0"/>
              </a:spcBef>
              <a:spcAft>
                <a:spcPts val="600"/>
              </a:spcAft>
              <a:defRPr sz="3600" b="1">
                <a:solidFill>
                  <a:srgbClr val="003366"/>
                </a:solidFill>
              </a:defRPr>
            </a:pPr>
            <a:r>
              <a:rPr lang="en-US" sz="3200" kern="1200" dirty="0">
                <a:solidFill>
                  <a:srgbClr val="FFFFFF"/>
                </a:solidFill>
                <a:latin typeface="+mj-lt"/>
                <a:ea typeface="+mj-ea"/>
                <a:cs typeface="+mj-cs"/>
              </a:rPr>
              <a:t>Principal Component Analysis (PCA)</a:t>
            </a:r>
          </a:p>
        </p:txBody>
      </p:sp>
      <p:sp>
        <p:nvSpPr>
          <p:cNvPr id="3" name="TextBox 2">
            <a:extLst>
              <a:ext uri="{FF2B5EF4-FFF2-40B4-BE49-F238E27FC236}">
                <a16:creationId xmlns:a16="http://schemas.microsoft.com/office/drawing/2014/main" id="{1C8648E6-3119-D793-2246-16C7A40E01F1}"/>
              </a:ext>
            </a:extLst>
          </p:cNvPr>
          <p:cNvSpPr txBox="1"/>
          <p:nvPr/>
        </p:nvSpPr>
        <p:spPr>
          <a:xfrm>
            <a:off x="344512" y="1752615"/>
            <a:ext cx="4249788" cy="4724370"/>
          </a:xfrm>
          <a:prstGeom prst="rect">
            <a:avLst/>
          </a:prstGeom>
        </p:spPr>
        <p:txBody>
          <a:bodyPr vert="horz" lIns="91440" tIns="45720" rIns="91440" bIns="45720" rtlCol="0" anchor="t">
            <a:normAutofit/>
          </a:bodyPr>
          <a:lstStyle/>
          <a:p>
            <a:pPr marL="342900" indent="-285750" defTabSz="914400">
              <a:lnSpc>
                <a:spcPct val="150000"/>
              </a:lnSpc>
              <a:spcAft>
                <a:spcPts val="600"/>
              </a:spcAft>
              <a:buFontTx/>
              <a:buChar char="-"/>
              <a:defRPr sz="1800">
                <a:solidFill>
                  <a:srgbClr val="000000"/>
                </a:solidFill>
              </a:defRPr>
            </a:pPr>
            <a:endParaRPr lang="en-US" dirty="0"/>
          </a:p>
        </p:txBody>
      </p:sp>
      <p:sp>
        <p:nvSpPr>
          <p:cNvPr id="5" name="CasellaDiTesto 4">
            <a:extLst>
              <a:ext uri="{FF2B5EF4-FFF2-40B4-BE49-F238E27FC236}">
                <a16:creationId xmlns:a16="http://schemas.microsoft.com/office/drawing/2014/main" id="{2D4307C8-C18F-186F-FE06-A25886D768EA}"/>
              </a:ext>
            </a:extLst>
          </p:cNvPr>
          <p:cNvSpPr txBox="1"/>
          <p:nvPr/>
        </p:nvSpPr>
        <p:spPr>
          <a:xfrm>
            <a:off x="260555" y="1752615"/>
            <a:ext cx="8799484" cy="1200329"/>
          </a:xfrm>
          <a:prstGeom prst="rect">
            <a:avLst/>
          </a:prstGeom>
          <a:noFill/>
        </p:spPr>
        <p:txBody>
          <a:bodyPr wrap="square">
            <a:spAutoFit/>
          </a:bodyPr>
          <a:lstStyle/>
          <a:p>
            <a:pPr marL="285750" indent="-285750">
              <a:buFontTx/>
              <a:buChar char="-"/>
              <a:defRPr sz="1800">
                <a:solidFill>
                  <a:srgbClr val="000000"/>
                </a:solidFill>
              </a:defRPr>
            </a:pPr>
            <a:r>
              <a:rPr lang="it-IT" dirty="0"/>
              <a:t>Non-</a:t>
            </a:r>
            <a:r>
              <a:rPr lang="it-IT" dirty="0" err="1"/>
              <a:t>numeric</a:t>
            </a:r>
            <a:r>
              <a:rPr lang="it-IT" dirty="0"/>
              <a:t> data </a:t>
            </a:r>
            <a:r>
              <a:rPr lang="it-IT" dirty="0" err="1"/>
              <a:t>converted</a:t>
            </a:r>
            <a:r>
              <a:rPr lang="it-IT" dirty="0"/>
              <a:t> to </a:t>
            </a:r>
            <a:r>
              <a:rPr lang="it-IT" dirty="0" err="1"/>
              <a:t>numeric</a:t>
            </a:r>
            <a:r>
              <a:rPr lang="it-IT" dirty="0"/>
              <a:t>.</a:t>
            </a:r>
          </a:p>
          <a:p>
            <a:pPr marL="285750" indent="-285750">
              <a:buFontTx/>
              <a:buChar char="-"/>
              <a:defRPr sz="1800">
                <a:solidFill>
                  <a:srgbClr val="000000"/>
                </a:solidFill>
              </a:defRPr>
            </a:pPr>
            <a:r>
              <a:rPr lang="en-US" b="1" dirty="0"/>
              <a:t>Kaiser Rule</a:t>
            </a:r>
            <a:r>
              <a:rPr lang="en-US" dirty="0"/>
              <a:t>: 3 components retained (eigenvalues &gt; 1).</a:t>
            </a:r>
            <a:endParaRPr lang="it-IT" dirty="0"/>
          </a:p>
          <a:p>
            <a:pPr marL="285750" indent="-285750">
              <a:buFontTx/>
              <a:buChar char="-"/>
              <a:defRPr sz="1800">
                <a:solidFill>
                  <a:srgbClr val="000000"/>
                </a:solidFill>
              </a:defRPr>
            </a:pPr>
            <a:r>
              <a:rPr lang="da-DK" dirty="0"/>
              <a:t>PC1: </a:t>
            </a:r>
            <a:r>
              <a:rPr lang="da-DK" b="1" dirty="0"/>
              <a:t>43.48%</a:t>
            </a:r>
            <a:r>
              <a:rPr lang="da-DK" dirty="0"/>
              <a:t>, PC2: </a:t>
            </a:r>
            <a:r>
              <a:rPr lang="da-DK" b="1" dirty="0"/>
              <a:t>21.36%</a:t>
            </a:r>
            <a:r>
              <a:rPr lang="da-DK" dirty="0"/>
              <a:t>, PC3: </a:t>
            </a:r>
            <a:r>
              <a:rPr lang="da-DK" b="1" dirty="0"/>
              <a:t>18.86%</a:t>
            </a:r>
            <a:r>
              <a:rPr lang="da-DK" dirty="0"/>
              <a:t>.</a:t>
            </a:r>
            <a:endParaRPr lang="it-IT" dirty="0"/>
          </a:p>
          <a:p>
            <a:pPr marL="285750" indent="-285750">
              <a:buFontTx/>
              <a:buChar char="-"/>
              <a:defRPr sz="1800">
                <a:solidFill>
                  <a:srgbClr val="000000"/>
                </a:solidFill>
              </a:defRPr>
            </a:pPr>
            <a:r>
              <a:rPr lang="it-IT" b="1" dirty="0"/>
              <a:t>Total </a:t>
            </a:r>
            <a:r>
              <a:rPr lang="it-IT" b="1" dirty="0" err="1"/>
              <a:t>Variance</a:t>
            </a:r>
            <a:r>
              <a:rPr lang="it-IT" b="1" dirty="0"/>
              <a:t> </a:t>
            </a:r>
            <a:r>
              <a:rPr lang="it-IT" b="1" dirty="0" err="1"/>
              <a:t>Explained</a:t>
            </a:r>
            <a:r>
              <a:rPr lang="it-IT" dirty="0"/>
              <a:t>: </a:t>
            </a:r>
            <a:r>
              <a:rPr lang="it-IT" b="1" dirty="0"/>
              <a:t>83.7%</a:t>
            </a:r>
            <a:r>
              <a:rPr lang="it-IT" dirty="0"/>
              <a:t>.</a:t>
            </a:r>
            <a:endParaRPr lang="en-US" dirty="0"/>
          </a:p>
        </p:txBody>
      </p:sp>
      <p:graphicFrame>
        <p:nvGraphicFramePr>
          <p:cNvPr id="4" name="Tabella 3">
            <a:extLst>
              <a:ext uri="{FF2B5EF4-FFF2-40B4-BE49-F238E27FC236}">
                <a16:creationId xmlns:a16="http://schemas.microsoft.com/office/drawing/2014/main" id="{0CA98BBA-32FB-A307-84B3-44D89DFFA106}"/>
              </a:ext>
            </a:extLst>
          </p:cNvPr>
          <p:cNvGraphicFramePr>
            <a:graphicFrameLocks noGrp="1"/>
          </p:cNvGraphicFramePr>
          <p:nvPr>
            <p:extLst>
              <p:ext uri="{D42A27DB-BD31-4B8C-83A1-F6EECF244321}">
                <p14:modId xmlns:p14="http://schemas.microsoft.com/office/powerpoint/2010/main" val="381258019"/>
              </p:ext>
            </p:extLst>
          </p:nvPr>
        </p:nvGraphicFramePr>
        <p:xfrm>
          <a:off x="344512" y="3276585"/>
          <a:ext cx="8229600" cy="32004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588646619"/>
                    </a:ext>
                  </a:extLst>
                </a:gridCol>
                <a:gridCol w="2057400">
                  <a:extLst>
                    <a:ext uri="{9D8B030D-6E8A-4147-A177-3AD203B41FA5}">
                      <a16:colId xmlns:a16="http://schemas.microsoft.com/office/drawing/2014/main" val="949079444"/>
                    </a:ext>
                  </a:extLst>
                </a:gridCol>
                <a:gridCol w="2057400">
                  <a:extLst>
                    <a:ext uri="{9D8B030D-6E8A-4147-A177-3AD203B41FA5}">
                      <a16:colId xmlns:a16="http://schemas.microsoft.com/office/drawing/2014/main" val="1970745887"/>
                    </a:ext>
                  </a:extLst>
                </a:gridCol>
                <a:gridCol w="2057400">
                  <a:extLst>
                    <a:ext uri="{9D8B030D-6E8A-4147-A177-3AD203B41FA5}">
                      <a16:colId xmlns:a16="http://schemas.microsoft.com/office/drawing/2014/main" val="2680204159"/>
                    </a:ext>
                  </a:extLst>
                </a:gridCol>
              </a:tblGrid>
              <a:tr h="320040">
                <a:tc>
                  <a:txBody>
                    <a:bodyPr/>
                    <a:lstStyle/>
                    <a:p>
                      <a:pPr>
                        <a:defRPr sz="1200" b="1">
                          <a:solidFill>
                            <a:srgbClr val="FFFFFF"/>
                          </a:solidFill>
                        </a:defRPr>
                      </a:pPr>
                      <a:r>
                        <a:rPr lang="it-IT"/>
                        <a:t>Feature</a:t>
                      </a:r>
                    </a:p>
                  </a:txBody>
                  <a:tcPr>
                    <a:solidFill>
                      <a:srgbClr val="003366"/>
                    </a:solidFill>
                  </a:tcPr>
                </a:tc>
                <a:tc>
                  <a:txBody>
                    <a:bodyPr/>
                    <a:lstStyle/>
                    <a:p>
                      <a:pPr>
                        <a:defRPr sz="1200" b="1">
                          <a:solidFill>
                            <a:srgbClr val="FFFFFF"/>
                          </a:solidFill>
                        </a:defRPr>
                      </a:pPr>
                      <a:r>
                        <a:rPr lang="it-IT"/>
                        <a:t>PC1</a:t>
                      </a:r>
                    </a:p>
                  </a:txBody>
                  <a:tcPr>
                    <a:solidFill>
                      <a:srgbClr val="003366"/>
                    </a:solidFill>
                  </a:tcPr>
                </a:tc>
                <a:tc>
                  <a:txBody>
                    <a:bodyPr/>
                    <a:lstStyle/>
                    <a:p>
                      <a:pPr>
                        <a:defRPr sz="1200" b="1">
                          <a:solidFill>
                            <a:srgbClr val="FFFFFF"/>
                          </a:solidFill>
                        </a:defRPr>
                      </a:pPr>
                      <a:r>
                        <a:rPr lang="it-IT"/>
                        <a:t>PC2</a:t>
                      </a:r>
                    </a:p>
                  </a:txBody>
                  <a:tcPr>
                    <a:solidFill>
                      <a:srgbClr val="003366"/>
                    </a:solidFill>
                  </a:tcPr>
                </a:tc>
                <a:tc>
                  <a:txBody>
                    <a:bodyPr/>
                    <a:lstStyle/>
                    <a:p>
                      <a:pPr>
                        <a:defRPr sz="1200" b="1">
                          <a:solidFill>
                            <a:srgbClr val="FFFFFF"/>
                          </a:solidFill>
                        </a:defRPr>
                      </a:pPr>
                      <a:r>
                        <a:rPr lang="it-IT"/>
                        <a:t>PC3</a:t>
                      </a:r>
                    </a:p>
                  </a:txBody>
                  <a:tcPr>
                    <a:solidFill>
                      <a:srgbClr val="003366"/>
                    </a:solidFill>
                  </a:tcPr>
                </a:tc>
                <a:extLst>
                  <a:ext uri="{0D108BD9-81ED-4DB2-BD59-A6C34878D82A}">
                    <a16:rowId xmlns:a16="http://schemas.microsoft.com/office/drawing/2014/main" val="3413007832"/>
                  </a:ext>
                </a:extLst>
              </a:tr>
              <a:tr h="320040">
                <a:tc>
                  <a:txBody>
                    <a:bodyPr/>
                    <a:lstStyle/>
                    <a:p>
                      <a:pPr>
                        <a:defRPr sz="1000">
                          <a:solidFill>
                            <a:srgbClr val="000000"/>
                          </a:solidFill>
                        </a:defRPr>
                      </a:pPr>
                      <a:r>
                        <a:rPr lang="it-IT"/>
                        <a:t>longitude</a:t>
                      </a:r>
                    </a:p>
                  </a:txBody>
                  <a:tcPr/>
                </a:tc>
                <a:tc>
                  <a:txBody>
                    <a:bodyPr/>
                    <a:lstStyle/>
                    <a:p>
                      <a:pPr>
                        <a:defRPr sz="1000">
                          <a:solidFill>
                            <a:srgbClr val="000000"/>
                          </a:solidFill>
                        </a:defRPr>
                      </a:pPr>
                      <a:r>
                        <a:rPr lang="it-IT"/>
                        <a:t>0.0762</a:t>
                      </a:r>
                    </a:p>
                  </a:txBody>
                  <a:tcPr/>
                </a:tc>
                <a:tc>
                  <a:txBody>
                    <a:bodyPr/>
                    <a:lstStyle/>
                    <a:p>
                      <a:pPr>
                        <a:defRPr sz="1000">
                          <a:solidFill>
                            <a:srgbClr val="000000"/>
                          </a:solidFill>
                        </a:defRPr>
                      </a:pPr>
                      <a:r>
                        <a:rPr lang="it-IT"/>
                        <a:t>-0.6620</a:t>
                      </a:r>
                    </a:p>
                  </a:txBody>
                  <a:tcPr/>
                </a:tc>
                <a:tc>
                  <a:txBody>
                    <a:bodyPr/>
                    <a:lstStyle/>
                    <a:p>
                      <a:pPr>
                        <a:defRPr sz="1000">
                          <a:solidFill>
                            <a:srgbClr val="000000"/>
                          </a:solidFill>
                        </a:defRPr>
                      </a:pPr>
                      <a:r>
                        <a:rPr lang="it-IT"/>
                        <a:t>-0.2480</a:t>
                      </a:r>
                    </a:p>
                  </a:txBody>
                  <a:tcPr/>
                </a:tc>
                <a:extLst>
                  <a:ext uri="{0D108BD9-81ED-4DB2-BD59-A6C34878D82A}">
                    <a16:rowId xmlns:a16="http://schemas.microsoft.com/office/drawing/2014/main" val="3780205021"/>
                  </a:ext>
                </a:extLst>
              </a:tr>
              <a:tr h="320040">
                <a:tc>
                  <a:txBody>
                    <a:bodyPr/>
                    <a:lstStyle/>
                    <a:p>
                      <a:pPr>
                        <a:defRPr sz="1000">
                          <a:solidFill>
                            <a:srgbClr val="000000"/>
                          </a:solidFill>
                        </a:defRPr>
                      </a:pPr>
                      <a:r>
                        <a:rPr lang="it-IT"/>
                        <a:t>latitude</a:t>
                      </a:r>
                    </a:p>
                  </a:txBody>
                  <a:tcPr/>
                </a:tc>
                <a:tc>
                  <a:txBody>
                    <a:bodyPr/>
                    <a:lstStyle/>
                    <a:p>
                      <a:pPr>
                        <a:defRPr sz="1000">
                          <a:solidFill>
                            <a:srgbClr val="000000"/>
                          </a:solidFill>
                        </a:defRPr>
                      </a:pPr>
                      <a:r>
                        <a:rPr lang="it-IT"/>
                        <a:t>-0.0759</a:t>
                      </a:r>
                    </a:p>
                  </a:txBody>
                  <a:tcPr/>
                </a:tc>
                <a:tc>
                  <a:txBody>
                    <a:bodyPr/>
                    <a:lstStyle/>
                    <a:p>
                      <a:pPr>
                        <a:defRPr sz="1000">
                          <a:solidFill>
                            <a:srgbClr val="000000"/>
                          </a:solidFill>
                        </a:defRPr>
                      </a:pPr>
                      <a:r>
                        <a:rPr lang="it-IT"/>
                        <a:t>0.6905</a:t>
                      </a:r>
                    </a:p>
                  </a:txBody>
                  <a:tcPr/>
                </a:tc>
                <a:tc>
                  <a:txBody>
                    <a:bodyPr/>
                    <a:lstStyle/>
                    <a:p>
                      <a:pPr>
                        <a:defRPr sz="1000">
                          <a:solidFill>
                            <a:srgbClr val="000000"/>
                          </a:solidFill>
                        </a:defRPr>
                      </a:pPr>
                      <a:r>
                        <a:rPr lang="it-IT"/>
                        <a:t>0.1278</a:t>
                      </a:r>
                    </a:p>
                  </a:txBody>
                  <a:tcPr/>
                </a:tc>
                <a:extLst>
                  <a:ext uri="{0D108BD9-81ED-4DB2-BD59-A6C34878D82A}">
                    <a16:rowId xmlns:a16="http://schemas.microsoft.com/office/drawing/2014/main" val="4061800653"/>
                  </a:ext>
                </a:extLst>
              </a:tr>
              <a:tr h="320040">
                <a:tc>
                  <a:txBody>
                    <a:bodyPr/>
                    <a:lstStyle/>
                    <a:p>
                      <a:pPr>
                        <a:defRPr sz="1000">
                          <a:solidFill>
                            <a:srgbClr val="000000"/>
                          </a:solidFill>
                        </a:defRPr>
                      </a:pPr>
                      <a:r>
                        <a:rPr lang="it-IT"/>
                        <a:t>housing_median_age</a:t>
                      </a:r>
                    </a:p>
                  </a:txBody>
                  <a:tcPr/>
                </a:tc>
                <a:tc>
                  <a:txBody>
                    <a:bodyPr/>
                    <a:lstStyle/>
                    <a:p>
                      <a:pPr>
                        <a:defRPr sz="1000">
                          <a:solidFill>
                            <a:srgbClr val="000000"/>
                          </a:solidFill>
                        </a:defRPr>
                      </a:pPr>
                      <a:r>
                        <a:rPr lang="it-IT"/>
                        <a:t>-0.2164</a:t>
                      </a:r>
                    </a:p>
                  </a:txBody>
                  <a:tcPr/>
                </a:tc>
                <a:tc>
                  <a:txBody>
                    <a:bodyPr/>
                    <a:lstStyle/>
                    <a:p>
                      <a:pPr>
                        <a:defRPr sz="1000">
                          <a:solidFill>
                            <a:srgbClr val="000000"/>
                          </a:solidFill>
                        </a:defRPr>
                      </a:pPr>
                      <a:r>
                        <a:rPr lang="it-IT"/>
                        <a:t>0.0009</a:t>
                      </a:r>
                    </a:p>
                  </a:txBody>
                  <a:tcPr/>
                </a:tc>
                <a:tc>
                  <a:txBody>
                    <a:bodyPr/>
                    <a:lstStyle/>
                    <a:p>
                      <a:pPr>
                        <a:defRPr sz="1000">
                          <a:solidFill>
                            <a:srgbClr val="000000"/>
                          </a:solidFill>
                        </a:defRPr>
                      </a:pPr>
                      <a:r>
                        <a:rPr lang="it-IT"/>
                        <a:t>0.0496</a:t>
                      </a:r>
                    </a:p>
                  </a:txBody>
                  <a:tcPr/>
                </a:tc>
                <a:extLst>
                  <a:ext uri="{0D108BD9-81ED-4DB2-BD59-A6C34878D82A}">
                    <a16:rowId xmlns:a16="http://schemas.microsoft.com/office/drawing/2014/main" val="1985099143"/>
                  </a:ext>
                </a:extLst>
              </a:tr>
              <a:tr h="320040">
                <a:tc>
                  <a:txBody>
                    <a:bodyPr/>
                    <a:lstStyle/>
                    <a:p>
                      <a:pPr>
                        <a:defRPr sz="1000">
                          <a:solidFill>
                            <a:srgbClr val="000000"/>
                          </a:solidFill>
                        </a:defRPr>
                      </a:pPr>
                      <a:r>
                        <a:rPr lang="it-IT"/>
                        <a:t>total_rooms</a:t>
                      </a:r>
                    </a:p>
                  </a:txBody>
                  <a:tcPr/>
                </a:tc>
                <a:tc>
                  <a:txBody>
                    <a:bodyPr/>
                    <a:lstStyle/>
                    <a:p>
                      <a:pPr>
                        <a:defRPr sz="1000">
                          <a:solidFill>
                            <a:srgbClr val="000000"/>
                          </a:solidFill>
                        </a:defRPr>
                      </a:pPr>
                      <a:r>
                        <a:rPr lang="it-IT"/>
                        <a:t>0.4844</a:t>
                      </a:r>
                      <a:endParaRPr lang="it-IT" dirty="0"/>
                    </a:p>
                  </a:txBody>
                  <a:tcPr/>
                </a:tc>
                <a:tc>
                  <a:txBody>
                    <a:bodyPr/>
                    <a:lstStyle/>
                    <a:p>
                      <a:pPr>
                        <a:defRPr sz="1000">
                          <a:solidFill>
                            <a:srgbClr val="000000"/>
                          </a:solidFill>
                        </a:defRPr>
                      </a:pPr>
                      <a:r>
                        <a:rPr lang="it-IT"/>
                        <a:t>0.0607</a:t>
                      </a:r>
                    </a:p>
                  </a:txBody>
                  <a:tcPr/>
                </a:tc>
                <a:tc>
                  <a:txBody>
                    <a:bodyPr/>
                    <a:lstStyle/>
                    <a:p>
                      <a:pPr>
                        <a:defRPr sz="1000">
                          <a:solidFill>
                            <a:srgbClr val="000000"/>
                          </a:solidFill>
                        </a:defRPr>
                      </a:pPr>
                      <a:r>
                        <a:rPr lang="it-IT"/>
                        <a:t>0.0850</a:t>
                      </a:r>
                    </a:p>
                  </a:txBody>
                  <a:tcPr/>
                </a:tc>
                <a:extLst>
                  <a:ext uri="{0D108BD9-81ED-4DB2-BD59-A6C34878D82A}">
                    <a16:rowId xmlns:a16="http://schemas.microsoft.com/office/drawing/2014/main" val="1120922729"/>
                  </a:ext>
                </a:extLst>
              </a:tr>
              <a:tr h="320040">
                <a:tc>
                  <a:txBody>
                    <a:bodyPr/>
                    <a:lstStyle/>
                    <a:p>
                      <a:pPr>
                        <a:defRPr sz="1000">
                          <a:solidFill>
                            <a:srgbClr val="000000"/>
                          </a:solidFill>
                        </a:defRPr>
                      </a:pPr>
                      <a:r>
                        <a:rPr lang="it-IT"/>
                        <a:t>total_bedrooms</a:t>
                      </a:r>
                    </a:p>
                  </a:txBody>
                  <a:tcPr/>
                </a:tc>
                <a:tc>
                  <a:txBody>
                    <a:bodyPr/>
                    <a:lstStyle/>
                    <a:p>
                      <a:pPr>
                        <a:defRPr sz="1000">
                          <a:solidFill>
                            <a:srgbClr val="000000"/>
                          </a:solidFill>
                        </a:defRPr>
                      </a:pPr>
                      <a:r>
                        <a:rPr lang="it-IT"/>
                        <a:t>0.4895</a:t>
                      </a:r>
                    </a:p>
                  </a:txBody>
                  <a:tcPr/>
                </a:tc>
                <a:tc>
                  <a:txBody>
                    <a:bodyPr/>
                    <a:lstStyle/>
                    <a:p>
                      <a:pPr>
                        <a:defRPr sz="1000">
                          <a:solidFill>
                            <a:srgbClr val="000000"/>
                          </a:solidFill>
                        </a:defRPr>
                      </a:pPr>
                      <a:r>
                        <a:rPr lang="it-IT"/>
                        <a:t>0.0721</a:t>
                      </a:r>
                    </a:p>
                  </a:txBody>
                  <a:tcPr/>
                </a:tc>
                <a:tc>
                  <a:txBody>
                    <a:bodyPr/>
                    <a:lstStyle/>
                    <a:p>
                      <a:pPr>
                        <a:defRPr sz="1000">
                          <a:solidFill>
                            <a:srgbClr val="000000"/>
                          </a:solidFill>
                        </a:defRPr>
                      </a:pPr>
                      <a:r>
                        <a:rPr lang="it-IT"/>
                        <a:t>-0.0412</a:t>
                      </a:r>
                    </a:p>
                  </a:txBody>
                  <a:tcPr/>
                </a:tc>
                <a:extLst>
                  <a:ext uri="{0D108BD9-81ED-4DB2-BD59-A6C34878D82A}">
                    <a16:rowId xmlns:a16="http://schemas.microsoft.com/office/drawing/2014/main" val="2185332536"/>
                  </a:ext>
                </a:extLst>
              </a:tr>
              <a:tr h="320040">
                <a:tc>
                  <a:txBody>
                    <a:bodyPr/>
                    <a:lstStyle/>
                    <a:p>
                      <a:pPr>
                        <a:defRPr sz="1000">
                          <a:solidFill>
                            <a:srgbClr val="000000"/>
                          </a:solidFill>
                        </a:defRPr>
                      </a:pPr>
                      <a:r>
                        <a:rPr lang="it-IT"/>
                        <a:t>population</a:t>
                      </a:r>
                    </a:p>
                  </a:txBody>
                  <a:tcPr/>
                </a:tc>
                <a:tc>
                  <a:txBody>
                    <a:bodyPr/>
                    <a:lstStyle/>
                    <a:p>
                      <a:pPr>
                        <a:defRPr sz="1000">
                          <a:solidFill>
                            <a:srgbClr val="000000"/>
                          </a:solidFill>
                        </a:defRPr>
                      </a:pPr>
                      <a:r>
                        <a:rPr lang="it-IT"/>
                        <a:t>0.4701</a:t>
                      </a:r>
                    </a:p>
                  </a:txBody>
                  <a:tcPr/>
                </a:tc>
                <a:tc>
                  <a:txBody>
                    <a:bodyPr/>
                    <a:lstStyle/>
                    <a:p>
                      <a:pPr>
                        <a:defRPr sz="1000">
                          <a:solidFill>
                            <a:srgbClr val="000000"/>
                          </a:solidFill>
                        </a:defRPr>
                      </a:pPr>
                      <a:r>
                        <a:rPr lang="it-IT"/>
                        <a:t>0.0461</a:t>
                      </a:r>
                    </a:p>
                  </a:txBody>
                  <a:tcPr/>
                </a:tc>
                <a:tc>
                  <a:txBody>
                    <a:bodyPr/>
                    <a:lstStyle/>
                    <a:p>
                      <a:pPr>
                        <a:defRPr sz="1000">
                          <a:solidFill>
                            <a:srgbClr val="000000"/>
                          </a:solidFill>
                        </a:defRPr>
                      </a:pPr>
                      <a:r>
                        <a:rPr lang="it-IT"/>
                        <a:t>-0.0780</a:t>
                      </a:r>
                    </a:p>
                  </a:txBody>
                  <a:tcPr/>
                </a:tc>
                <a:extLst>
                  <a:ext uri="{0D108BD9-81ED-4DB2-BD59-A6C34878D82A}">
                    <a16:rowId xmlns:a16="http://schemas.microsoft.com/office/drawing/2014/main" val="1588421863"/>
                  </a:ext>
                </a:extLst>
              </a:tr>
              <a:tr h="320040">
                <a:tc>
                  <a:txBody>
                    <a:bodyPr/>
                    <a:lstStyle/>
                    <a:p>
                      <a:pPr>
                        <a:defRPr sz="1000">
                          <a:solidFill>
                            <a:srgbClr val="000000"/>
                          </a:solidFill>
                        </a:defRPr>
                      </a:pPr>
                      <a:r>
                        <a:rPr lang="it-IT"/>
                        <a:t>households</a:t>
                      </a:r>
                    </a:p>
                  </a:txBody>
                  <a:tcPr/>
                </a:tc>
                <a:tc>
                  <a:txBody>
                    <a:bodyPr/>
                    <a:lstStyle/>
                    <a:p>
                      <a:pPr>
                        <a:defRPr sz="1000">
                          <a:solidFill>
                            <a:srgbClr val="000000"/>
                          </a:solidFill>
                        </a:defRPr>
                      </a:pPr>
                      <a:r>
                        <a:rPr lang="it-IT"/>
                        <a:t>0.4910</a:t>
                      </a:r>
                    </a:p>
                  </a:txBody>
                  <a:tcPr/>
                </a:tc>
                <a:tc>
                  <a:txBody>
                    <a:bodyPr/>
                    <a:lstStyle/>
                    <a:p>
                      <a:pPr>
                        <a:defRPr sz="1000">
                          <a:solidFill>
                            <a:srgbClr val="000000"/>
                          </a:solidFill>
                        </a:defRPr>
                      </a:pPr>
                      <a:r>
                        <a:rPr lang="it-IT"/>
                        <a:t>0.0718</a:t>
                      </a:r>
                    </a:p>
                  </a:txBody>
                  <a:tcPr/>
                </a:tc>
                <a:tc>
                  <a:txBody>
                    <a:bodyPr/>
                    <a:lstStyle/>
                    <a:p>
                      <a:pPr>
                        <a:defRPr sz="1000">
                          <a:solidFill>
                            <a:srgbClr val="000000"/>
                          </a:solidFill>
                        </a:defRPr>
                      </a:pPr>
                      <a:r>
                        <a:rPr lang="it-IT"/>
                        <a:t>-0.0265</a:t>
                      </a:r>
                    </a:p>
                  </a:txBody>
                  <a:tcPr/>
                </a:tc>
                <a:extLst>
                  <a:ext uri="{0D108BD9-81ED-4DB2-BD59-A6C34878D82A}">
                    <a16:rowId xmlns:a16="http://schemas.microsoft.com/office/drawing/2014/main" val="2402970964"/>
                  </a:ext>
                </a:extLst>
              </a:tr>
              <a:tr h="320040">
                <a:tc>
                  <a:txBody>
                    <a:bodyPr/>
                    <a:lstStyle/>
                    <a:p>
                      <a:pPr>
                        <a:defRPr sz="1000">
                          <a:solidFill>
                            <a:srgbClr val="000000"/>
                          </a:solidFill>
                        </a:defRPr>
                      </a:pPr>
                      <a:r>
                        <a:rPr lang="it-IT"/>
                        <a:t>median_income</a:t>
                      </a:r>
                    </a:p>
                  </a:txBody>
                  <a:tcPr/>
                </a:tc>
                <a:tc>
                  <a:txBody>
                    <a:bodyPr/>
                    <a:lstStyle/>
                    <a:p>
                      <a:pPr>
                        <a:defRPr sz="1000">
                          <a:solidFill>
                            <a:srgbClr val="000000"/>
                          </a:solidFill>
                        </a:defRPr>
                      </a:pPr>
                      <a:r>
                        <a:rPr lang="it-IT"/>
                        <a:t>0.0558</a:t>
                      </a:r>
                    </a:p>
                  </a:txBody>
                  <a:tcPr/>
                </a:tc>
                <a:tc>
                  <a:txBody>
                    <a:bodyPr/>
                    <a:lstStyle/>
                    <a:p>
                      <a:pPr>
                        <a:defRPr sz="1000">
                          <a:solidFill>
                            <a:srgbClr val="000000"/>
                          </a:solidFill>
                        </a:defRPr>
                      </a:pPr>
                      <a:r>
                        <a:rPr lang="it-IT"/>
                        <a:t>-0.1783</a:t>
                      </a:r>
                    </a:p>
                  </a:txBody>
                  <a:tcPr/>
                </a:tc>
                <a:tc>
                  <a:txBody>
                    <a:bodyPr/>
                    <a:lstStyle/>
                    <a:p>
                      <a:pPr>
                        <a:defRPr sz="1000">
                          <a:solidFill>
                            <a:srgbClr val="000000"/>
                          </a:solidFill>
                        </a:defRPr>
                      </a:pPr>
                      <a:r>
                        <a:rPr lang="it-IT"/>
                        <a:t>0.6711</a:t>
                      </a:r>
                      <a:endParaRPr lang="it-IT" dirty="0"/>
                    </a:p>
                  </a:txBody>
                  <a:tcPr/>
                </a:tc>
                <a:extLst>
                  <a:ext uri="{0D108BD9-81ED-4DB2-BD59-A6C34878D82A}">
                    <a16:rowId xmlns:a16="http://schemas.microsoft.com/office/drawing/2014/main" val="188985646"/>
                  </a:ext>
                </a:extLst>
              </a:tr>
              <a:tr h="320040">
                <a:tc>
                  <a:txBody>
                    <a:bodyPr/>
                    <a:lstStyle/>
                    <a:p>
                      <a:pPr>
                        <a:defRPr sz="1000">
                          <a:solidFill>
                            <a:srgbClr val="000000"/>
                          </a:solidFill>
                        </a:defRPr>
                      </a:pPr>
                      <a:r>
                        <a:rPr lang="it-IT"/>
                        <a:t>median_house_value</a:t>
                      </a:r>
                    </a:p>
                  </a:txBody>
                  <a:tcPr/>
                </a:tc>
                <a:tc>
                  <a:txBody>
                    <a:bodyPr/>
                    <a:lstStyle/>
                    <a:p>
                      <a:pPr>
                        <a:defRPr sz="1000">
                          <a:solidFill>
                            <a:srgbClr val="000000"/>
                          </a:solidFill>
                        </a:defRPr>
                      </a:pPr>
                      <a:r>
                        <a:rPr lang="it-IT"/>
                        <a:t>0.0452</a:t>
                      </a:r>
                    </a:p>
                  </a:txBody>
                  <a:tcPr/>
                </a:tc>
                <a:tc>
                  <a:txBody>
                    <a:bodyPr/>
                    <a:lstStyle/>
                    <a:p>
                      <a:pPr>
                        <a:defRPr sz="1000">
                          <a:solidFill>
                            <a:srgbClr val="000000"/>
                          </a:solidFill>
                        </a:defRPr>
                      </a:pPr>
                      <a:r>
                        <a:rPr lang="it-IT"/>
                        <a:t>-0.1922</a:t>
                      </a:r>
                    </a:p>
                  </a:txBody>
                  <a:tcPr/>
                </a:tc>
                <a:tc>
                  <a:txBody>
                    <a:bodyPr/>
                    <a:lstStyle/>
                    <a:p>
                      <a:pPr>
                        <a:defRPr sz="1000">
                          <a:solidFill>
                            <a:srgbClr val="000000"/>
                          </a:solidFill>
                        </a:defRPr>
                      </a:pPr>
                      <a:r>
                        <a:rPr lang="it-IT" dirty="0"/>
                        <a:t>0.6735</a:t>
                      </a:r>
                    </a:p>
                  </a:txBody>
                  <a:tcPr/>
                </a:tc>
                <a:extLst>
                  <a:ext uri="{0D108BD9-81ED-4DB2-BD59-A6C34878D82A}">
                    <a16:rowId xmlns:a16="http://schemas.microsoft.com/office/drawing/2014/main" val="2776548795"/>
                  </a:ext>
                </a:extLst>
              </a:tr>
            </a:tbl>
          </a:graphicData>
        </a:graphic>
      </p:graphicFrame>
    </p:spTree>
    <p:extLst>
      <p:ext uri="{BB962C8B-B14F-4D97-AF65-F5344CB8AC3E}">
        <p14:creationId xmlns:p14="http://schemas.microsoft.com/office/powerpoint/2010/main" val="1998206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1439</TotalTime>
  <Words>1324</Words>
  <Application>Microsoft Office PowerPoint</Application>
  <PresentationFormat>Presentazione su schermo (4:3)</PresentationFormat>
  <Paragraphs>282</Paragraphs>
  <Slides>23</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23</vt:i4>
      </vt:variant>
    </vt:vector>
  </HeadingPairs>
  <TitlesOfParts>
    <vt:vector size="26" baseType="lpstr">
      <vt:lpstr>Arial</vt:lpstr>
      <vt:lpstr>Calibri</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Niccolo' Cibei</cp:lastModifiedBy>
  <cp:revision>2</cp:revision>
  <dcterms:created xsi:type="dcterms:W3CDTF">2013-01-27T09:14:16Z</dcterms:created>
  <dcterms:modified xsi:type="dcterms:W3CDTF">2024-12-01T13:06:35Z</dcterms:modified>
  <cp:category/>
</cp:coreProperties>
</file>