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7" r:id="rId17"/>
    <p:sldId id="303" r:id="rId18"/>
    <p:sldId id="296" r:id="rId19"/>
    <p:sldId id="295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7" r:id="rId29"/>
    <p:sldId id="308" r:id="rId30"/>
    <p:sldId id="309" r:id="rId31"/>
    <p:sldId id="311" r:id="rId32"/>
    <p:sldId id="310" r:id="rId33"/>
    <p:sldId id="312" r:id="rId34"/>
    <p:sldId id="313" r:id="rId35"/>
    <p:sldId id="314" r:id="rId36"/>
    <p:sldId id="31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520C8E5-CB02-47F7-BDED-C32AFD2612A5}">
          <p14:sldIdLst>
            <p14:sldId id="256"/>
            <p14:sldId id="280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7"/>
            <p14:sldId id="303"/>
            <p14:sldId id="296"/>
            <p14:sldId id="295"/>
            <p14:sldId id="298"/>
            <p14:sldId id="299"/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11/07/2021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8DECDD-C56B-4B99-815C-4DC374BD0502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9249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7209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8394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18470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1270D5-CA2E-4CCE-B3E3-1ED4C617F5FD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323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4427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2CFC9B-8199-4464-9645-214B6EFF3046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5870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8EC901-D7B4-418A-90B0-E5FCBA6FFEA7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013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B961D9-E81B-44AF-B812-435DD72BA78F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727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FF653A-F944-4ACA-BE4F-5261464A4CE1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20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B835D5-4872-4F83-9549-4195BD19C9E7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7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5AFA1D-B403-4233-93F5-9C17BC134037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136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037F34-7F89-47FC-B829-DD18E8CE430E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061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rtl="0"/>
            <a:fld id="{A6877D91-AE2A-4013-A171-54DDAEEA4374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85327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11/07/2021</a:t>
            </a:fld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55668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1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 rtlCol="0">
            <a:normAutofit/>
          </a:bodyPr>
          <a:lstStyle/>
          <a:p>
            <a:r>
              <a:rPr lang="it-IT" sz="4000"/>
              <a:t>Flensburg Fjord food 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Niccolo Ducci Mat:7036789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4" y="253270"/>
            <a:ext cx="6409515" cy="13469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Nodes Involved in the Main  Strong Component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699" y="2185988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As we can see this is a clique of 25 nodes that describe a trophic niche between various animals.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8BA949-4825-4B7D-AA77-39BEC055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06" y="157118"/>
            <a:ext cx="5558407" cy="65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6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Network Statistics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graph is sparse , there is low reciprocity.</a:t>
            </a:r>
          </a:p>
          <a:p>
            <a:r>
              <a:rPr lang="en-US" dirty="0"/>
              <a:t>Transitivity in the </a:t>
            </a:r>
            <a:r>
              <a:rPr lang="en-US" dirty="0" err="1"/>
              <a:t>nertwork</a:t>
            </a:r>
            <a:r>
              <a:rPr lang="en-US" dirty="0"/>
              <a:t> is higher than </a:t>
            </a:r>
            <a:r>
              <a:rPr lang="en-US" dirty="0" err="1"/>
              <a:t>density,as</a:t>
            </a:r>
            <a:r>
              <a:rPr lang="en-US" dirty="0"/>
              <a:t> it can also be seen from the odds ratio, this means that the chance of observing a relation between nodes sharing a common relation is more than 4 times higher than that of observing a relation between two randomly selected nodes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0434DEF-83CA-4085-BAD8-0EA4737A8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07278"/>
              </p:ext>
            </p:extLst>
          </p:nvPr>
        </p:nvGraphicFramePr>
        <p:xfrm>
          <a:off x="6714067" y="1226894"/>
          <a:ext cx="5293236" cy="407631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46618">
                  <a:extLst>
                    <a:ext uri="{9D8B030D-6E8A-4147-A177-3AD203B41FA5}">
                      <a16:colId xmlns:a16="http://schemas.microsoft.com/office/drawing/2014/main" val="3766530333"/>
                    </a:ext>
                  </a:extLst>
                </a:gridCol>
                <a:gridCol w="2646618">
                  <a:extLst>
                    <a:ext uri="{9D8B030D-6E8A-4147-A177-3AD203B41FA5}">
                      <a16:colId xmlns:a16="http://schemas.microsoft.com/office/drawing/2014/main" val="1357181395"/>
                    </a:ext>
                  </a:extLst>
                </a:gridCol>
              </a:tblGrid>
              <a:tr h="74350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NETWORK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5570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 err="1"/>
                        <a:t>Density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0.04814361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34690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 err="1"/>
                        <a:t>Reciprocity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0.01129944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67607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 err="1"/>
                        <a:t>Transitivity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0.1892748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45266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 err="1"/>
                        <a:t>OddsRatio</a:t>
                      </a:r>
                      <a:r>
                        <a:rPr lang="it-IT" dirty="0"/>
                        <a:t> 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 err="1"/>
                        <a:t>Transitivity</a:t>
                      </a:r>
                      <a:r>
                        <a:rPr lang="it-IT" dirty="0"/>
                        <a:t> vs </a:t>
                      </a:r>
                      <a:r>
                        <a:rPr lang="it-IT" dirty="0" err="1"/>
                        <a:t>Density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4.615852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7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49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493146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Dyads and Triads Census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Triad and Dyad census highlight how the node is sparse and there are almost no clusters.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8EE140-44E0-49BE-95F6-3CF5DD58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10" y="890588"/>
            <a:ext cx="3171825" cy="4781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D818C82-20B4-4675-B1A8-CE57759D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01" y="2286000"/>
            <a:ext cx="1171575" cy="10953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E227C6-9F78-4221-9894-9454FA96F3D6}"/>
              </a:ext>
            </a:extLst>
          </p:cNvPr>
          <p:cNvSpPr txBox="1"/>
          <p:nvPr/>
        </p:nvSpPr>
        <p:spPr>
          <a:xfrm>
            <a:off x="6770449" y="1866662"/>
            <a:ext cx="1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Dyad Census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4D0FA7-0EDC-4A80-8507-D6D7B7C25BD3}"/>
              </a:ext>
            </a:extLst>
          </p:cNvPr>
          <p:cNvSpPr txBox="1"/>
          <p:nvPr/>
        </p:nvSpPr>
        <p:spPr>
          <a:xfrm>
            <a:off x="9519382" y="482344"/>
            <a:ext cx="1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Tryad Census</a:t>
            </a:r>
          </a:p>
        </p:txBody>
      </p:sp>
    </p:spTree>
    <p:extLst>
      <p:ext uri="{BB962C8B-B14F-4D97-AF65-F5344CB8AC3E}">
        <p14:creationId xmlns:p14="http://schemas.microsoft.com/office/powerpoint/2010/main" val="393440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0" y="253270"/>
            <a:ext cx="599029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ASSORTATIVE MIXING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is a clear disassortative mixing tendency; as it was expected since animals rarely predate other animals like them in terms of size or organismal group.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D8C9D78-346A-4184-9DD0-9EDF8190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01957"/>
              </p:ext>
            </p:extLst>
          </p:nvPr>
        </p:nvGraphicFramePr>
        <p:xfrm>
          <a:off x="6788587" y="1131737"/>
          <a:ext cx="5100292" cy="42708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146">
                  <a:extLst>
                    <a:ext uri="{9D8B030D-6E8A-4147-A177-3AD203B41FA5}">
                      <a16:colId xmlns:a16="http://schemas.microsoft.com/office/drawing/2014/main" val="1140477406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587816020"/>
                    </a:ext>
                  </a:extLst>
                </a:gridCol>
              </a:tblGrid>
              <a:tr h="85417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Node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 err="1"/>
                        <a:t>Assortativity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9594"/>
                  </a:ext>
                </a:extLst>
              </a:tr>
              <a:tr h="85417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Phylum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-0.1604368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11091"/>
                  </a:ext>
                </a:extLst>
              </a:tr>
              <a:tr h="85417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Predator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-0.3491134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45902"/>
                  </a:ext>
                </a:extLst>
              </a:tr>
              <a:tr h="85417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-0.0490566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32338"/>
                  </a:ext>
                </a:extLst>
              </a:tr>
              <a:tr h="85417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OrganismalGroup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effectLst/>
                        </a:rPr>
                        <a:t>-0.1008899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4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1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130" y="59673"/>
            <a:ext cx="9110957" cy="6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Nodal Statistics: In Degree Centrality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49E197-C1F2-4EE7-9DF4-C53DAB09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" y="1092994"/>
            <a:ext cx="6802202" cy="363219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79395A1-B28D-41B0-8F05-A2FA2E4F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30" y="1997635"/>
            <a:ext cx="5132422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9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130" y="59673"/>
            <a:ext cx="9110957" cy="6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Nodal Statistics: In Degree Centrality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DD63B17-9160-42A0-8B54-27CAC4B9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63" y="900044"/>
            <a:ext cx="8196474" cy="56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9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8F6848DE-3251-4CA5-913E-81E334B0E298}"/>
              </a:ext>
            </a:extLst>
          </p:cNvPr>
          <p:cNvSpPr txBox="1">
            <a:spLocks/>
          </p:cNvSpPr>
          <p:nvPr/>
        </p:nvSpPr>
        <p:spPr>
          <a:xfrm>
            <a:off x="1540521" y="77428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Out Degree Centrality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8B005E-B79E-4375-B57F-39C565004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3" y="1508693"/>
            <a:ext cx="6094450" cy="40468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189954F-B57A-4655-95CA-E490D7F6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46" y="1582730"/>
            <a:ext cx="5889004" cy="395098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1EC5EDD-BBAD-4EF8-8CE8-AE6FC7826A8E}"/>
              </a:ext>
            </a:extLst>
          </p:cNvPr>
          <p:cNvSpPr/>
          <p:nvPr/>
        </p:nvSpPr>
        <p:spPr>
          <a:xfrm>
            <a:off x="6409678" y="2556769"/>
            <a:ext cx="5793472" cy="2130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55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BE9DC949-5DE6-49B1-A36F-C4C7F2BE32D6}"/>
              </a:ext>
            </a:extLst>
          </p:cNvPr>
          <p:cNvSpPr txBox="1">
            <a:spLocks/>
          </p:cNvSpPr>
          <p:nvPr/>
        </p:nvSpPr>
        <p:spPr>
          <a:xfrm>
            <a:off x="1540521" y="77428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Out Degree Centrality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ED624D9-075B-425E-B3DE-6F7F96F5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36" y="735236"/>
            <a:ext cx="8593584" cy="5908089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BAF7EEB-ACEE-43AA-BBF8-A995FB96C1EB}"/>
              </a:ext>
            </a:extLst>
          </p:cNvPr>
          <p:cNvCxnSpPr/>
          <p:nvPr/>
        </p:nvCxnSpPr>
        <p:spPr>
          <a:xfrm flipH="1">
            <a:off x="3790765" y="3781887"/>
            <a:ext cx="1766656" cy="128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96EFFF-1B02-47C9-8285-50625D467FC7}"/>
              </a:ext>
            </a:extLst>
          </p:cNvPr>
          <p:cNvSpPr txBox="1"/>
          <p:nvPr/>
        </p:nvSpPr>
        <p:spPr>
          <a:xfrm>
            <a:off x="3209709" y="4991822"/>
            <a:ext cx="130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gulls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8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095999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28EA8E32-039A-4DAD-AFFA-10F7C9910F0C}"/>
              </a:ext>
            </a:extLst>
          </p:cNvPr>
          <p:cNvSpPr txBox="1">
            <a:spLocks/>
          </p:cNvSpPr>
          <p:nvPr/>
        </p:nvSpPr>
        <p:spPr>
          <a:xfrm>
            <a:off x="1540521" y="77428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Closeness Centrality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BD8D08-4DD3-44F7-B1D3-CEB7A644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344253"/>
            <a:ext cx="8229600" cy="18383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5ACCDBD-EB3B-4653-AE23-4E339F47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0" y="4214813"/>
            <a:ext cx="7772400" cy="17621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5FA5459-9197-43E1-82D1-0A54877B9ED0}"/>
              </a:ext>
            </a:extLst>
          </p:cNvPr>
          <p:cNvSpPr txBox="1"/>
          <p:nvPr/>
        </p:nvSpPr>
        <p:spPr>
          <a:xfrm>
            <a:off x="3877765" y="91096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Top 5 </a:t>
            </a:r>
            <a:r>
              <a:rPr lang="it-IT" dirty="0" err="1"/>
              <a:t>Nodes</a:t>
            </a:r>
            <a:r>
              <a:rPr lang="it-IT" dirty="0"/>
              <a:t> by OUT </a:t>
            </a:r>
            <a:r>
              <a:rPr lang="it-IT" dirty="0" err="1"/>
              <a:t>Closeness</a:t>
            </a:r>
            <a:r>
              <a:rPr lang="it-IT" dirty="0"/>
              <a:t> </a:t>
            </a:r>
            <a:r>
              <a:rPr lang="it-IT" dirty="0" err="1"/>
              <a:t>centrality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E51A54-DF46-4EDB-B541-6E4E51183735}"/>
              </a:ext>
            </a:extLst>
          </p:cNvPr>
          <p:cNvSpPr txBox="1"/>
          <p:nvPr/>
        </p:nvSpPr>
        <p:spPr>
          <a:xfrm>
            <a:off x="3877765" y="3649230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Top 5 </a:t>
            </a:r>
            <a:r>
              <a:rPr lang="it-IT" dirty="0" err="1"/>
              <a:t>Nodes</a:t>
            </a:r>
            <a:r>
              <a:rPr lang="it-IT" dirty="0"/>
              <a:t> by IN </a:t>
            </a:r>
            <a:r>
              <a:rPr lang="it-IT" dirty="0" err="1"/>
              <a:t>Closeness</a:t>
            </a:r>
            <a:r>
              <a:rPr lang="it-IT" dirty="0"/>
              <a:t> </a:t>
            </a:r>
            <a:r>
              <a:rPr lang="it-IT" dirty="0" err="1"/>
              <a:t>centrality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42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D1E9CE42-EFDB-491C-8BE1-46241991EFAA}"/>
              </a:ext>
            </a:extLst>
          </p:cNvPr>
          <p:cNvSpPr txBox="1">
            <a:spLocks/>
          </p:cNvSpPr>
          <p:nvPr/>
        </p:nvSpPr>
        <p:spPr>
          <a:xfrm>
            <a:off x="1527822" y="86305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Closeness Centrality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6D9BE7-C495-4FFA-86FF-E14883EE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7" y="1015622"/>
            <a:ext cx="10395446" cy="54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6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CA44CD2D-7FCE-4A51-B90F-FB7F9286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58" y="0"/>
            <a:ext cx="7554994" cy="6858000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Flensburg Fjord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/>
              <a:t>The Flensburg Fjord is a 50 km inlet of the Baltic Sea. The Fjord forms part of the border between Denmark to the North and Germany to the South. </a:t>
            </a:r>
          </a:p>
          <a:p>
            <a:pPr>
              <a:buFont typeface="Wingdings 2" charset="2"/>
              <a:buChar char=""/>
            </a:pPr>
            <a:endParaRPr lang="en-US" sz="1600"/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8" r="-2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5AFEA3D-6E1D-4B1B-869C-16EF591CF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487" y="1263946"/>
            <a:ext cx="5639289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0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F9C6F3EE-3087-4447-A8D5-B8B900B6336E}"/>
              </a:ext>
            </a:extLst>
          </p:cNvPr>
          <p:cNvSpPr txBox="1">
            <a:spLocks/>
          </p:cNvSpPr>
          <p:nvPr/>
        </p:nvSpPr>
        <p:spPr>
          <a:xfrm>
            <a:off x="1527822" y="86305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Betweenness Centrality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E16627-4ACA-43BC-80FB-4DBB8EC9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257" y="974754"/>
            <a:ext cx="8655522" cy="4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9F7A8041-1779-4096-9051-0F6E50E9DCCB}"/>
              </a:ext>
            </a:extLst>
          </p:cNvPr>
          <p:cNvSpPr txBox="1">
            <a:spLocks/>
          </p:cNvSpPr>
          <p:nvPr/>
        </p:nvSpPr>
        <p:spPr>
          <a:xfrm>
            <a:off x="1527822" y="86305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Betweenness Centrality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156E71-2C95-45CE-AE08-6021A6A0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51" y="1171852"/>
            <a:ext cx="10341722" cy="38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B3C4304B-4A5B-4BEE-99FA-86D53A006DCE}"/>
              </a:ext>
            </a:extLst>
          </p:cNvPr>
          <p:cNvSpPr txBox="1">
            <a:spLocks/>
          </p:cNvSpPr>
          <p:nvPr/>
        </p:nvSpPr>
        <p:spPr>
          <a:xfrm>
            <a:off x="1527822" y="86305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Betweenness Centrality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66EBD7-20BB-4C5F-A50E-F60C12F0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13" y="839117"/>
            <a:ext cx="8240574" cy="57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BD49066F-AA16-4F61-9E09-FB91874485AF}"/>
              </a:ext>
            </a:extLst>
          </p:cNvPr>
          <p:cNvSpPr txBox="1">
            <a:spLocks/>
          </p:cNvSpPr>
          <p:nvPr/>
        </p:nvSpPr>
        <p:spPr>
          <a:xfrm>
            <a:off x="1527822" y="86305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Nodal Statistics: Eigenvector Centrality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A594DEA-BC45-4B17-8F71-6C1D6722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2" y="839117"/>
            <a:ext cx="11031049" cy="57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5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7D66A4E-AA29-43D6-8712-5B827273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43" y="-2"/>
            <a:ext cx="9400847" cy="10668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A564A22-9E4C-43D3-B1A4-98295925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577" y="1266086"/>
            <a:ext cx="94011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4E09E9-1FE5-4BF0-8D0F-250681FA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43" y="-2"/>
            <a:ext cx="9400847" cy="106689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FAF9241-0150-4B4C-A12C-D1D485B27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403" y="790113"/>
            <a:ext cx="7735599" cy="5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olo 3">
            <a:extLst>
              <a:ext uri="{FF2B5EF4-FFF2-40B4-BE49-F238E27FC236}">
                <a16:creationId xmlns:a16="http://schemas.microsoft.com/office/drawing/2014/main" id="{CDF47A59-3C69-4AEB-AEF9-D7507F13EBA5}"/>
              </a:ext>
            </a:extLst>
          </p:cNvPr>
          <p:cNvSpPr txBox="1">
            <a:spLocks/>
          </p:cNvSpPr>
          <p:nvPr/>
        </p:nvSpPr>
        <p:spPr>
          <a:xfrm>
            <a:off x="1527822" y="86305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Network Centralization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B993B7CA-EDD8-4DC8-986A-8907837E4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11636"/>
              </p:ext>
            </p:extLst>
          </p:nvPr>
        </p:nvGraphicFramePr>
        <p:xfrm>
          <a:off x="2488912" y="1416854"/>
          <a:ext cx="7188776" cy="410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388">
                  <a:extLst>
                    <a:ext uri="{9D8B030D-6E8A-4147-A177-3AD203B41FA5}">
                      <a16:colId xmlns:a16="http://schemas.microsoft.com/office/drawing/2014/main" val="587693845"/>
                    </a:ext>
                  </a:extLst>
                </a:gridCol>
                <a:gridCol w="3594388">
                  <a:extLst>
                    <a:ext uri="{9D8B030D-6E8A-4147-A177-3AD203B41FA5}">
                      <a16:colId xmlns:a16="http://schemas.microsoft.com/office/drawing/2014/main" val="751854362"/>
                    </a:ext>
                  </a:extLst>
                </a:gridCol>
              </a:tblGrid>
              <a:tr h="5224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Centralization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7113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Eigenvector Centralization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0.9220754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29443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In-Degree </a:t>
                      </a:r>
                      <a:r>
                        <a:rPr lang="it-IT" dirty="0" err="1"/>
                        <a:t>Centralization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>
                          <a:effectLst/>
                        </a:rPr>
                        <a:t>0.1221572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65604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Out-Degree </a:t>
                      </a:r>
                      <a:r>
                        <a:rPr lang="it-IT" dirty="0" err="1"/>
                        <a:t>Centralization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>
                          <a:effectLst/>
                        </a:rPr>
                        <a:t>0.5456722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09612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Out-</a:t>
                      </a:r>
                      <a:r>
                        <a:rPr lang="it-IT" dirty="0" err="1"/>
                        <a:t>Closeness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Centralization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>
                          <a:effectLst/>
                        </a:rPr>
                        <a:t>0.03406177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67991"/>
                  </a:ext>
                </a:extLst>
              </a:tr>
              <a:tr h="27282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In-</a:t>
                      </a:r>
                      <a:r>
                        <a:rPr lang="it-IT" dirty="0" err="1"/>
                        <a:t>Closeness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Centralization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>
                          <a:effectLst/>
                        </a:rPr>
                        <a:t>0.003893666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28525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err="1"/>
                        <a:t>All-Closeness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Centralization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>
                          <a:effectLst/>
                        </a:rPr>
                        <a:t>0.5630227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2447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err="1"/>
                        <a:t>Betweenness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Centralization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>
                          <a:effectLst/>
                        </a:rPr>
                        <a:t>0.04402083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0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3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685E4DF-706C-4C83-8B5D-134E70C5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1" y="816746"/>
            <a:ext cx="11355623" cy="5921780"/>
          </a:xfrm>
          <a:prstGeom prst="rect">
            <a:avLst/>
          </a:prstGeom>
        </p:spPr>
      </p:pic>
      <p:sp>
        <p:nvSpPr>
          <p:cNvPr id="8" name="Titolo 3">
            <a:extLst>
              <a:ext uri="{FF2B5EF4-FFF2-40B4-BE49-F238E27FC236}">
                <a16:creationId xmlns:a16="http://schemas.microsoft.com/office/drawing/2014/main" id="{DE2366A4-F835-4C68-BB56-18A119949DA3}"/>
              </a:ext>
            </a:extLst>
          </p:cNvPr>
          <p:cNvSpPr txBox="1">
            <a:spLocks/>
          </p:cNvSpPr>
          <p:nvPr/>
        </p:nvSpPr>
        <p:spPr>
          <a:xfrm>
            <a:off x="1527822" y="86305"/>
            <a:ext cx="9110957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Simple Random Graph Test-Formal Approach</a:t>
            </a:r>
          </a:p>
        </p:txBody>
      </p:sp>
    </p:spTree>
    <p:extLst>
      <p:ext uri="{BB962C8B-B14F-4D97-AF65-F5344CB8AC3E}">
        <p14:creationId xmlns:p14="http://schemas.microsoft.com/office/powerpoint/2010/main" val="352782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52C0A86-971C-421E-B7C0-4C9C95D6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12" y="571861"/>
            <a:ext cx="9462733" cy="4934667"/>
          </a:xfrm>
          <a:prstGeom prst="rect">
            <a:avLst/>
          </a:prstGeom>
        </p:spPr>
      </p:pic>
      <p:sp>
        <p:nvSpPr>
          <p:cNvPr id="8" name="Titolo 3">
            <a:extLst>
              <a:ext uri="{FF2B5EF4-FFF2-40B4-BE49-F238E27FC236}">
                <a16:creationId xmlns:a16="http://schemas.microsoft.com/office/drawing/2014/main" id="{B71FA00C-9238-487E-821D-0130E7995233}"/>
              </a:ext>
            </a:extLst>
          </p:cNvPr>
          <p:cNvSpPr txBox="1">
            <a:spLocks/>
          </p:cNvSpPr>
          <p:nvPr/>
        </p:nvSpPr>
        <p:spPr>
          <a:xfrm>
            <a:off x="1527822" y="-82371"/>
            <a:ext cx="9462733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Non-Homogeneous Exponential Random Graph Test-Naive Approach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C5C4FC6D-76CD-4D6C-AC8C-6E3AA1AE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368"/>
              </p:ext>
            </p:extLst>
          </p:nvPr>
        </p:nvGraphicFramePr>
        <p:xfrm>
          <a:off x="2736419" y="5600149"/>
          <a:ext cx="6693764" cy="11589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46882">
                  <a:extLst>
                    <a:ext uri="{9D8B030D-6E8A-4147-A177-3AD203B41FA5}">
                      <a16:colId xmlns:a16="http://schemas.microsoft.com/office/drawing/2014/main" val="2416495192"/>
                    </a:ext>
                  </a:extLst>
                </a:gridCol>
                <a:gridCol w="3346882">
                  <a:extLst>
                    <a:ext uri="{9D8B030D-6E8A-4147-A177-3AD203B41FA5}">
                      <a16:colId xmlns:a16="http://schemas.microsoft.com/office/drawing/2014/main" val="1807581198"/>
                    </a:ext>
                  </a:extLst>
                </a:gridCol>
              </a:tblGrid>
              <a:tr h="370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0" dirty="0"/>
                        <a:t>In-Degree </a:t>
                      </a:r>
                      <a:r>
                        <a:rPr lang="it-IT" b="0" dirty="0" err="1"/>
                        <a:t>Variation</a:t>
                      </a:r>
                      <a:r>
                        <a:rPr lang="it-IT" b="0" dirty="0"/>
                        <a:t> P-</a:t>
                      </a:r>
                      <a:r>
                        <a:rPr lang="it-IT" b="0" dirty="0" err="1"/>
                        <a:t>value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0" dirty="0">
                          <a:effectLst/>
                        </a:rPr>
                        <a:t>0.036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5606"/>
                  </a:ext>
                </a:extLst>
              </a:tr>
              <a:tr h="70812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/>
                        <a:t>In-Degree </a:t>
                      </a:r>
                      <a:r>
                        <a:rPr lang="it-IT" b="0" dirty="0" err="1"/>
                        <a:t>Variation</a:t>
                      </a:r>
                      <a:r>
                        <a:rPr lang="it-IT" b="0" dirty="0"/>
                        <a:t> P-</a:t>
                      </a:r>
                      <a:r>
                        <a:rPr lang="it-IT" b="0" dirty="0" err="1"/>
                        <a:t>value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>
                          <a:effectLst/>
                        </a:rPr>
                        <a:t>0.341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41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CB8A6968-9D5E-4F25-9CC3-E2EF409B7C5D}"/>
              </a:ext>
            </a:extLst>
          </p:cNvPr>
          <p:cNvSpPr txBox="1">
            <a:spLocks/>
          </p:cNvSpPr>
          <p:nvPr/>
        </p:nvSpPr>
        <p:spPr>
          <a:xfrm>
            <a:off x="1527822" y="-82371"/>
            <a:ext cx="9462733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Non-Homogeneous Exponential Random Graph Test-Formal Approach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0904B95C-F1C4-4340-9C95-10649762F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71184"/>
              </p:ext>
            </p:extLst>
          </p:nvPr>
        </p:nvGraphicFramePr>
        <p:xfrm>
          <a:off x="2421467" y="6191493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68917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78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Reciprocity</a:t>
                      </a:r>
                      <a:r>
                        <a:rPr lang="it-IT" dirty="0"/>
                        <a:t> p-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0.088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55615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74AC630A-8BF0-4A4B-A226-8894A675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48" y="747766"/>
            <a:ext cx="9871935" cy="51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27779"/>
            <a:ext cx="10572000" cy="914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1255648"/>
            <a:ext cx="10572000" cy="43497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2800" dirty="0"/>
              <a:t>The data is divided in two dataset: one for the nodes of the network called “Flensburg_Data_Nodes.csv” and another one for the edges called “Flensburg_Data_Links”.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5E288735-EA32-488E-828C-2F9DE83DD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53745"/>
              </p:ext>
            </p:extLst>
          </p:nvPr>
        </p:nvGraphicFramePr>
        <p:xfrm>
          <a:off x="810000" y="3649870"/>
          <a:ext cx="4454458" cy="166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229">
                  <a:extLst>
                    <a:ext uri="{9D8B030D-6E8A-4147-A177-3AD203B41FA5}">
                      <a16:colId xmlns:a16="http://schemas.microsoft.com/office/drawing/2014/main" val="3739479429"/>
                    </a:ext>
                  </a:extLst>
                </a:gridCol>
                <a:gridCol w="2227229">
                  <a:extLst>
                    <a:ext uri="{9D8B030D-6E8A-4147-A177-3AD203B41FA5}">
                      <a16:colId xmlns:a16="http://schemas.microsoft.com/office/drawing/2014/main" val="483498916"/>
                    </a:ext>
                  </a:extLst>
                </a:gridCol>
              </a:tblGrid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Nodes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Nodes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51943"/>
                  </a:ext>
                </a:extLst>
              </a:tr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5976"/>
                  </a:ext>
                </a:extLst>
              </a:tr>
            </a:tbl>
          </a:graphicData>
        </a:graphic>
      </p:graphicFrame>
      <p:graphicFrame>
        <p:nvGraphicFramePr>
          <p:cNvPr id="10" name="Tabella 5">
            <a:extLst>
              <a:ext uri="{FF2B5EF4-FFF2-40B4-BE49-F238E27FC236}">
                <a16:creationId xmlns:a16="http://schemas.microsoft.com/office/drawing/2014/main" id="{171E6A28-21B5-4C8A-BCDD-CDEAE2D46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18233"/>
              </p:ext>
            </p:extLst>
          </p:nvPr>
        </p:nvGraphicFramePr>
        <p:xfrm>
          <a:off x="6927542" y="3642140"/>
          <a:ext cx="4454458" cy="166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229">
                  <a:extLst>
                    <a:ext uri="{9D8B030D-6E8A-4147-A177-3AD203B41FA5}">
                      <a16:colId xmlns:a16="http://schemas.microsoft.com/office/drawing/2014/main" val="3739479429"/>
                    </a:ext>
                  </a:extLst>
                </a:gridCol>
                <a:gridCol w="2227229">
                  <a:extLst>
                    <a:ext uri="{9D8B030D-6E8A-4147-A177-3AD203B41FA5}">
                      <a16:colId xmlns:a16="http://schemas.microsoft.com/office/drawing/2014/main" val="483498916"/>
                    </a:ext>
                  </a:extLst>
                </a:gridCol>
              </a:tblGrid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Edges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Edge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51943"/>
                  </a:ext>
                </a:extLst>
              </a:tr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597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8963D6-525C-4433-9CA5-4A04634BEBFF}"/>
              </a:ext>
            </a:extLst>
          </p:cNvPr>
          <p:cNvSpPr txBox="1"/>
          <p:nvPr/>
        </p:nvSpPr>
        <p:spPr>
          <a:xfrm>
            <a:off x="1310522" y="3101427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Flensburg_Data_Nodes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5902D1-2A16-4CF2-AACC-85E854483BB7}"/>
              </a:ext>
            </a:extLst>
          </p:cNvPr>
          <p:cNvSpPr txBox="1"/>
          <p:nvPr/>
        </p:nvSpPr>
        <p:spPr>
          <a:xfrm>
            <a:off x="7428066" y="3171870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Flensburg_Data_Link</a:t>
            </a:r>
          </a:p>
        </p:txBody>
      </p:sp>
    </p:spTree>
    <p:extLst>
      <p:ext uri="{BB962C8B-B14F-4D97-AF65-F5344CB8AC3E}">
        <p14:creationId xmlns:p14="http://schemas.microsoft.com/office/powerpoint/2010/main" val="4068119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82AB9DA5-C8B4-4598-B9DC-9FB3337A4C5E}"/>
              </a:ext>
            </a:extLst>
          </p:cNvPr>
          <p:cNvSpPr txBox="1">
            <a:spLocks/>
          </p:cNvSpPr>
          <p:nvPr/>
        </p:nvSpPr>
        <p:spPr>
          <a:xfrm>
            <a:off x="1510563" y="93233"/>
            <a:ext cx="9462733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Model Selection</a:t>
            </a:r>
          </a:p>
          <a:p>
            <a:pPr algn="ctr"/>
            <a:r>
              <a:rPr lang="en-US" sz="2400" dirty="0"/>
              <a:t>Markov Graph Model with MPLE estimation</a:t>
            </a:r>
            <a:endParaRPr lang="en-US" sz="25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240EDA-2AFD-4008-96E0-C860ECBA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71" y="852973"/>
            <a:ext cx="9307081" cy="58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4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82AB9DA5-C8B4-4598-B9DC-9FB3337A4C5E}"/>
              </a:ext>
            </a:extLst>
          </p:cNvPr>
          <p:cNvSpPr txBox="1">
            <a:spLocks/>
          </p:cNvSpPr>
          <p:nvPr/>
        </p:nvSpPr>
        <p:spPr>
          <a:xfrm>
            <a:off x="1510563" y="93233"/>
            <a:ext cx="9462733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Model Selection</a:t>
            </a:r>
          </a:p>
          <a:p>
            <a:pPr algn="ctr"/>
            <a:r>
              <a:rPr lang="en-US" sz="2400" dirty="0"/>
              <a:t>Markov Graph Model with MPLE estimation</a:t>
            </a:r>
            <a:endParaRPr lang="en-US" sz="2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EC3A1F-0BBD-44B6-A341-C8386D7F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73" y="961126"/>
            <a:ext cx="10102788" cy="51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82AB9DA5-C8B4-4598-B9DC-9FB3337A4C5E}"/>
              </a:ext>
            </a:extLst>
          </p:cNvPr>
          <p:cNvSpPr txBox="1">
            <a:spLocks/>
          </p:cNvSpPr>
          <p:nvPr/>
        </p:nvSpPr>
        <p:spPr>
          <a:xfrm>
            <a:off x="1510563" y="93233"/>
            <a:ext cx="9462733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Model Selection 2</a:t>
            </a:r>
          </a:p>
          <a:p>
            <a:pPr algn="ctr"/>
            <a:r>
              <a:rPr lang="en-US" sz="2400" dirty="0"/>
              <a:t>Markov Graph Model with MPLE estimation</a:t>
            </a:r>
            <a:endParaRPr lang="en-US" sz="2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2E4348-3832-46D8-B82F-0B8A2A73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63" y="864394"/>
            <a:ext cx="98298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4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82AB9DA5-C8B4-4598-B9DC-9FB3337A4C5E}"/>
              </a:ext>
            </a:extLst>
          </p:cNvPr>
          <p:cNvSpPr txBox="1">
            <a:spLocks/>
          </p:cNvSpPr>
          <p:nvPr/>
        </p:nvSpPr>
        <p:spPr>
          <a:xfrm>
            <a:off x="1510563" y="93233"/>
            <a:ext cx="9462733" cy="666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Model Selection 2</a:t>
            </a:r>
          </a:p>
          <a:p>
            <a:pPr algn="ctr"/>
            <a:r>
              <a:rPr lang="en-US" sz="2400" dirty="0"/>
              <a:t>Markov Graph Model with MPLE estimation</a:t>
            </a:r>
            <a:endParaRPr lang="en-US" sz="2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8087C1-BAEE-421A-8A49-4918059C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1" y="852973"/>
            <a:ext cx="11191875" cy="56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00" y="313288"/>
            <a:ext cx="5070100" cy="15594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Nodes of the Network and their attributes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775" y="1984375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Nodes of the Network represent living organism, characterized by specie and  that evolutional stage inhabits the Flensburg Fjord.(There are parasitic animals that evolve through different stages).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759BA8A-5BEF-49E8-9E0A-1FFD5010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71" y="357187"/>
            <a:ext cx="3702204" cy="58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Edges of the Network and their attributes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edges of the network represent trophic relationships among living organism. Edges are directed and classified by type of trophic relation. A trophic relationtionship is the feeding interaction between organisms that “ eat ” and organisms that “are eaten”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8A4BE8-1396-41E1-AD7B-481496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87" y="1650969"/>
            <a:ext cx="28860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1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A43A5FC-A676-4CAA-B04D-562028DFC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9872D5E-FB0A-4A6C-B5BB-D6630FC2E4AE}"/>
              </a:ext>
            </a:extLst>
          </p:cNvPr>
          <p:cNvSpPr txBox="1"/>
          <p:nvPr/>
        </p:nvSpPr>
        <p:spPr>
          <a:xfrm>
            <a:off x="1710801" y="0"/>
            <a:ext cx="87703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FEFEFE"/>
                </a:solidFill>
                <a:latin typeface="Century Gothic" panose="020B0502020202020204"/>
                <a:ea typeface="+mj-ea"/>
                <a:cs typeface="+mj-cs"/>
              </a:rPr>
              <a:t>Summary of some Nodal and edge Attributes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689098-C494-40D4-8527-EC95F0A3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2" y="3068136"/>
            <a:ext cx="1657350" cy="18478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16356F-81D9-4795-AF3F-22801A63F296}"/>
              </a:ext>
            </a:extLst>
          </p:cNvPr>
          <p:cNvSpPr txBox="1"/>
          <p:nvPr/>
        </p:nvSpPr>
        <p:spPr>
          <a:xfrm>
            <a:off x="81681" y="2675708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Animal Kingdom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6E402BB-39AF-4316-9BD2-53C6147A9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909" y="3045040"/>
            <a:ext cx="2180549" cy="204185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04F40F5-A790-436D-81A2-11E23CEFC019}"/>
              </a:ext>
            </a:extLst>
          </p:cNvPr>
          <p:cNvSpPr txBox="1"/>
          <p:nvPr/>
        </p:nvSpPr>
        <p:spPr>
          <a:xfrm>
            <a:off x="2806993" y="2398704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Stage Strategy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B1CAC7B-1B17-48CE-92CB-FD80E8592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85" y="3429000"/>
            <a:ext cx="1123950" cy="10668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C911913-0CDC-4BA1-9A4C-D9987EE77728}"/>
              </a:ext>
            </a:extLst>
          </p:cNvPr>
          <p:cNvSpPr txBox="1"/>
          <p:nvPr/>
        </p:nvSpPr>
        <p:spPr>
          <a:xfrm>
            <a:off x="5257670" y="3045035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Stage ID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071537F-7549-443A-81C2-5F7877FB4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364" y="2767875"/>
            <a:ext cx="3676650" cy="3076575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6BDF5FF-2AD5-48E9-920B-8298737F5CED}"/>
              </a:ext>
            </a:extLst>
          </p:cNvPr>
          <p:cNvSpPr txBox="1"/>
          <p:nvPr/>
        </p:nvSpPr>
        <p:spPr>
          <a:xfrm>
            <a:off x="8405895" y="2352542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Edge Attributes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93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Subset of the Data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In order to make computation easier, all the organism who didn’t belong to the animal kingdom were discarded, leaving the data with 172 nodes and 1416 edge.</a:t>
            </a:r>
          </a:p>
          <a:p>
            <a:pPr algn="ctr"/>
            <a:r>
              <a:rPr lang="en-US" dirty="0"/>
              <a:t>Also, two self-loop edges were discarded.</a:t>
            </a:r>
          </a:p>
        </p:txBody>
      </p:sp>
      <p:graphicFrame>
        <p:nvGraphicFramePr>
          <p:cNvPr id="7" name="Tabella 5">
            <a:extLst>
              <a:ext uri="{FF2B5EF4-FFF2-40B4-BE49-F238E27FC236}">
                <a16:creationId xmlns:a16="http://schemas.microsoft.com/office/drawing/2014/main" id="{725DC37D-DA7C-4C10-9DB8-5AFBEB798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14596"/>
              </p:ext>
            </p:extLst>
          </p:nvPr>
        </p:nvGraphicFramePr>
        <p:xfrm>
          <a:off x="7111504" y="1092994"/>
          <a:ext cx="4454458" cy="16684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7229">
                  <a:extLst>
                    <a:ext uri="{9D8B030D-6E8A-4147-A177-3AD203B41FA5}">
                      <a16:colId xmlns:a16="http://schemas.microsoft.com/office/drawing/2014/main" val="3739479429"/>
                    </a:ext>
                  </a:extLst>
                </a:gridCol>
                <a:gridCol w="2227229">
                  <a:extLst>
                    <a:ext uri="{9D8B030D-6E8A-4147-A177-3AD203B41FA5}">
                      <a16:colId xmlns:a16="http://schemas.microsoft.com/office/drawing/2014/main" val="483498916"/>
                    </a:ext>
                  </a:extLst>
                </a:gridCol>
              </a:tblGrid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Nodes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51943"/>
                  </a:ext>
                </a:extLst>
              </a:tr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5976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49809A-F606-4AD5-AA28-6F11C2D563AB}"/>
              </a:ext>
            </a:extLst>
          </p:cNvPr>
          <p:cNvSpPr txBox="1"/>
          <p:nvPr/>
        </p:nvSpPr>
        <p:spPr>
          <a:xfrm>
            <a:off x="8069226" y="538996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Flensburg Fjord Data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4B08A34-049E-4BCF-9DB1-8ABA5E9BE476}"/>
              </a:ext>
            </a:extLst>
          </p:cNvPr>
          <p:cNvCxnSpPr/>
          <p:nvPr/>
        </p:nvCxnSpPr>
        <p:spPr>
          <a:xfrm>
            <a:off x="9338732" y="2902998"/>
            <a:ext cx="0" cy="132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071D84AE-AB6A-442E-A29C-4303B8CE478D}"/>
              </a:ext>
            </a:extLst>
          </p:cNvPr>
          <p:cNvSpPr/>
          <p:nvPr/>
        </p:nvSpPr>
        <p:spPr>
          <a:xfrm>
            <a:off x="8992216" y="2914835"/>
            <a:ext cx="693035" cy="15092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2" name="Tabella 5">
            <a:extLst>
              <a:ext uri="{FF2B5EF4-FFF2-40B4-BE49-F238E27FC236}">
                <a16:creationId xmlns:a16="http://schemas.microsoft.com/office/drawing/2014/main" id="{5B0648A8-687E-464A-8041-394420DA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11469"/>
              </p:ext>
            </p:extLst>
          </p:nvPr>
        </p:nvGraphicFramePr>
        <p:xfrm>
          <a:off x="7111504" y="5036159"/>
          <a:ext cx="4454458" cy="16684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7229">
                  <a:extLst>
                    <a:ext uri="{9D8B030D-6E8A-4147-A177-3AD203B41FA5}">
                      <a16:colId xmlns:a16="http://schemas.microsoft.com/office/drawing/2014/main" val="3739479429"/>
                    </a:ext>
                  </a:extLst>
                </a:gridCol>
                <a:gridCol w="2227229">
                  <a:extLst>
                    <a:ext uri="{9D8B030D-6E8A-4147-A177-3AD203B41FA5}">
                      <a16:colId xmlns:a16="http://schemas.microsoft.com/office/drawing/2014/main" val="483498916"/>
                    </a:ext>
                  </a:extLst>
                </a:gridCol>
              </a:tblGrid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Nodes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51943"/>
                  </a:ext>
                </a:extLst>
              </a:tr>
              <a:tr h="83421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5976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23898F6-318C-40DB-9EC2-06F09D7DD69E}"/>
              </a:ext>
            </a:extLst>
          </p:cNvPr>
          <p:cNvSpPr txBox="1"/>
          <p:nvPr/>
        </p:nvSpPr>
        <p:spPr>
          <a:xfrm>
            <a:off x="6269278" y="4513414"/>
            <a:ext cx="613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Only</a:t>
            </a:r>
            <a:r>
              <a:rPr lang="it-IT" b="1" dirty="0">
                <a:solidFill>
                  <a:schemeClr val="bg1"/>
                </a:solidFill>
              </a:rPr>
              <a:t> Animals Flensburg Fjord Data</a:t>
            </a:r>
          </a:p>
        </p:txBody>
      </p:sp>
    </p:spTree>
    <p:extLst>
      <p:ext uri="{BB962C8B-B14F-4D97-AF65-F5344CB8AC3E}">
        <p14:creationId xmlns:p14="http://schemas.microsoft.com/office/powerpoint/2010/main" val="153332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22C715-C23E-4A67-AE94-73F624C3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0"/>
            <a:ext cx="6522720" cy="6858000"/>
          </a:xfrm>
          <a:prstGeom prst="rect">
            <a:avLst/>
          </a:prstGeom>
        </p:spPr>
      </p:pic>
      <p:sp>
        <p:nvSpPr>
          <p:cNvPr id="23" name="Titolo 3">
            <a:extLst>
              <a:ext uri="{FF2B5EF4-FFF2-40B4-BE49-F238E27FC236}">
                <a16:creationId xmlns:a16="http://schemas.microsoft.com/office/drawing/2014/main" id="{89597058-64B1-4C99-B276-DCA8F76C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9" y="386084"/>
            <a:ext cx="5075896" cy="706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The Graph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BF5637-6A2F-40B1-BDA1-1E4400E9B780}"/>
              </a:ext>
            </a:extLst>
          </p:cNvPr>
          <p:cNvSpPr txBox="1"/>
          <p:nvPr/>
        </p:nvSpPr>
        <p:spPr>
          <a:xfrm>
            <a:off x="1036913" y="1676700"/>
            <a:ext cx="3961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Lgl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is </a:t>
            </a:r>
            <a:r>
              <a:rPr lang="it-IT" dirty="0" err="1"/>
              <a:t>connected,there</a:t>
            </a:r>
            <a:r>
              <a:rPr lang="it-IT" dirty="0"/>
              <a:t> are no </a:t>
            </a:r>
            <a:r>
              <a:rPr lang="it-IT" dirty="0" err="1"/>
              <a:t>isolated</a:t>
            </a:r>
            <a:r>
              <a:rPr lang="it-IT" dirty="0"/>
              <a:t> </a:t>
            </a:r>
            <a:r>
              <a:rPr lang="it-IT" dirty="0" err="1"/>
              <a:t>nodes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Central in the </a:t>
            </a:r>
            <a:r>
              <a:rPr lang="it-IT" dirty="0" err="1"/>
              <a:t>representation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connected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Overall the </a:t>
            </a:r>
            <a:r>
              <a:rPr lang="it-IT" dirty="0" err="1"/>
              <a:t>graph</a:t>
            </a:r>
            <a:r>
              <a:rPr lang="it-IT" dirty="0"/>
              <a:t> is </a:t>
            </a:r>
            <a:r>
              <a:rPr lang="it-IT" dirty="0" err="1"/>
              <a:t>too</a:t>
            </a:r>
            <a:r>
              <a:rPr lang="it-IT" dirty="0"/>
              <a:t> big in </a:t>
            </a:r>
            <a:r>
              <a:rPr lang="it-IT" dirty="0" err="1"/>
              <a:t>order</a:t>
            </a:r>
            <a:r>
              <a:rPr lang="it-IT" dirty="0"/>
              <a:t> to gain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information just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19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38A4AF-D3A0-4260-B9F6-C858A315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161" r="51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B20932-8C48-4470-8EB1-DF64F51D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Strong Components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8952A6-5FB2-407D-BB31-F95EC680E2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000" y="2121763"/>
            <a:ext cx="5055923" cy="36304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graph is composed of 146 strong components, of which only two have more than one node, there is a strong component of 25 nodes.</a:t>
            </a:r>
          </a:p>
          <a:p>
            <a:r>
              <a:rPr lang="en-US" dirty="0"/>
              <a:t>This suggests low reciprocity and propension to cluster of the nodes.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D2B6EA-861C-4307-9C49-9DA5C30D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00" y="310719"/>
            <a:ext cx="5422084" cy="59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7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443</TotalTime>
  <Words>688</Words>
  <Application>Microsoft Office PowerPoint</Application>
  <PresentationFormat>Widescreen</PresentationFormat>
  <Paragraphs>129</Paragraphs>
  <Slides>33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2</vt:lpstr>
      <vt:lpstr>Citazione</vt:lpstr>
      <vt:lpstr>Flensburg Fjord food web</vt:lpstr>
      <vt:lpstr>The Flensburg Fjord</vt:lpstr>
      <vt:lpstr>THE DATA</vt:lpstr>
      <vt:lpstr>Nodes of the Network and their attributes</vt:lpstr>
      <vt:lpstr>Edges of the Network and their attributes</vt:lpstr>
      <vt:lpstr>Presentazione standard di PowerPoint</vt:lpstr>
      <vt:lpstr>Subset of the Data</vt:lpstr>
      <vt:lpstr>The Graph</vt:lpstr>
      <vt:lpstr>Strong Components</vt:lpstr>
      <vt:lpstr>Nodes Involved in the Main  Strong Component</vt:lpstr>
      <vt:lpstr>Network Statistics</vt:lpstr>
      <vt:lpstr>Dyads and Triads Census</vt:lpstr>
      <vt:lpstr>ASSORTATIVE MIXING</vt:lpstr>
      <vt:lpstr>Nodal Statistics: In Degree Centrality</vt:lpstr>
      <vt:lpstr>Nodal Statistics: In Degree Centrality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Flensburg Fjord food web</dc:title>
  <dc:creator>Niccolo Ducci</dc:creator>
  <cp:lastModifiedBy>Niccolo Ducci</cp:lastModifiedBy>
  <cp:revision>103</cp:revision>
  <dcterms:created xsi:type="dcterms:W3CDTF">2021-05-25T00:58:32Z</dcterms:created>
  <dcterms:modified xsi:type="dcterms:W3CDTF">2021-07-11T17:04:42Z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