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60" r:id="rId4"/>
    <p:sldId id="262"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28" userDrawn="1">
          <p15:clr>
            <a:srgbClr val="A4A3A4"/>
          </p15:clr>
        </p15:guide>
        <p15:guide id="4" pos="7152" userDrawn="1">
          <p15:clr>
            <a:srgbClr val="A4A3A4"/>
          </p15:clr>
        </p15:guide>
        <p15:guide id="5" orient="horz" pos="3888" userDrawn="1">
          <p15:clr>
            <a:srgbClr val="A4A3A4"/>
          </p15:clr>
        </p15:guide>
        <p15:guide id="6" orient="horz" pos="360" userDrawn="1">
          <p15:clr>
            <a:srgbClr val="A4A3A4"/>
          </p15:clr>
        </p15:guide>
        <p15:guide id="7" orient="horz" pos="2160" userDrawn="1">
          <p15:clr>
            <a:srgbClr val="A4A3A4"/>
          </p15:clr>
        </p15:guide>
        <p15:guide id="8" orient="horz" pos="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6" d="100"/>
          <a:sy n="86" d="100"/>
        </p:scale>
        <p:origin x="514" y="58"/>
      </p:cViewPr>
      <p:guideLst>
        <p:guide pos="3840"/>
        <p:guide pos="528"/>
        <p:guide pos="7152"/>
        <p:guide orient="horz" pos="3888"/>
        <p:guide orient="horz" pos="360"/>
        <p:guide orient="horz" pos="2160"/>
        <p:guide orient="horz" pos="6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144EB-A32F-4F1B-B757-3354B2E544C7}"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E32DE-CAE9-45FD-A902-8EC31E8237E5}" type="slidenum">
              <a:rPr lang="en-US" smtClean="0"/>
              <a:t>‹#›</a:t>
            </a:fld>
            <a:endParaRPr lang="en-US"/>
          </a:p>
        </p:txBody>
      </p:sp>
    </p:spTree>
    <p:extLst>
      <p:ext uri="{BB962C8B-B14F-4D97-AF65-F5344CB8AC3E}">
        <p14:creationId xmlns:p14="http://schemas.microsoft.com/office/powerpoint/2010/main" val="1672785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8E2F-0FFF-4636-AC19-162E4BEDF2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85A328-7511-4C53-B3C1-16F23FACD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B5F30F-EF0B-4F99-8A24-D5A49DC12599}"/>
              </a:ext>
            </a:extLst>
          </p:cNvPr>
          <p:cNvSpPr>
            <a:spLocks noGrp="1"/>
          </p:cNvSpPr>
          <p:nvPr>
            <p:ph type="dt" sz="half" idx="10"/>
          </p:nvPr>
        </p:nvSpPr>
        <p:spPr/>
        <p:txBody>
          <a:bodyPr/>
          <a:lstStyle/>
          <a:p>
            <a:fld id="{774BE248-CB54-4ADD-A822-10852B60F9A8}" type="datetime1">
              <a:rPr lang="en-US" smtClean="0"/>
              <a:t>12/12/2020</a:t>
            </a:fld>
            <a:endParaRPr lang="en-US"/>
          </a:p>
        </p:txBody>
      </p:sp>
      <p:sp>
        <p:nvSpPr>
          <p:cNvPr id="5" name="Footer Placeholder 4">
            <a:extLst>
              <a:ext uri="{FF2B5EF4-FFF2-40B4-BE49-F238E27FC236}">
                <a16:creationId xmlns:a16="http://schemas.microsoft.com/office/drawing/2014/main" id="{DC05524F-8DC8-4124-8C68-FBC010375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702B1-3A08-4A4F-99EF-C2B9E4390CB9}"/>
              </a:ext>
            </a:extLst>
          </p:cNvPr>
          <p:cNvSpPr>
            <a:spLocks noGrp="1"/>
          </p:cNvSpPr>
          <p:nvPr>
            <p:ph type="sldNum" sz="quarter" idx="12"/>
          </p:nvPr>
        </p:nvSpPr>
        <p:spPr/>
        <p:txBody>
          <a:bodyPr/>
          <a:lstStyle/>
          <a:p>
            <a:fld id="{F8420151-B4FF-4D70-BB64-65CD75C7BF2F}" type="slidenum">
              <a:rPr lang="en-US" smtClean="0"/>
              <a:t>‹#›</a:t>
            </a:fld>
            <a:endParaRPr lang="en-US"/>
          </a:p>
        </p:txBody>
      </p:sp>
    </p:spTree>
    <p:extLst>
      <p:ext uri="{BB962C8B-B14F-4D97-AF65-F5344CB8AC3E}">
        <p14:creationId xmlns:p14="http://schemas.microsoft.com/office/powerpoint/2010/main" val="378365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ABA8-80E6-44F5-8446-6AF75C10D2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FCC853-A0CE-4D04-923F-664C06FA79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8BFDA-762D-46B9-BC0D-B902F8F23975}"/>
              </a:ext>
            </a:extLst>
          </p:cNvPr>
          <p:cNvSpPr>
            <a:spLocks noGrp="1"/>
          </p:cNvSpPr>
          <p:nvPr>
            <p:ph type="dt" sz="half" idx="10"/>
          </p:nvPr>
        </p:nvSpPr>
        <p:spPr/>
        <p:txBody>
          <a:bodyPr/>
          <a:lstStyle/>
          <a:p>
            <a:fld id="{C1C2ACE4-294D-4A1E-8C13-3655DAB18BC6}" type="datetime1">
              <a:rPr lang="en-US" smtClean="0"/>
              <a:t>12/12/2020</a:t>
            </a:fld>
            <a:endParaRPr lang="en-US"/>
          </a:p>
        </p:txBody>
      </p:sp>
      <p:sp>
        <p:nvSpPr>
          <p:cNvPr id="5" name="Footer Placeholder 4">
            <a:extLst>
              <a:ext uri="{FF2B5EF4-FFF2-40B4-BE49-F238E27FC236}">
                <a16:creationId xmlns:a16="http://schemas.microsoft.com/office/drawing/2014/main" id="{986C09D4-AF48-4C80-B69B-E4BED2E45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5DB0E-41C3-47F3-BB1C-CA3E437630EE}"/>
              </a:ext>
            </a:extLst>
          </p:cNvPr>
          <p:cNvSpPr>
            <a:spLocks noGrp="1"/>
          </p:cNvSpPr>
          <p:nvPr>
            <p:ph type="sldNum" sz="quarter" idx="12"/>
          </p:nvPr>
        </p:nvSpPr>
        <p:spPr/>
        <p:txBody>
          <a:bodyPr/>
          <a:lstStyle/>
          <a:p>
            <a:fld id="{F8420151-B4FF-4D70-BB64-65CD75C7BF2F}" type="slidenum">
              <a:rPr lang="en-US" smtClean="0"/>
              <a:t>‹#›</a:t>
            </a:fld>
            <a:endParaRPr lang="en-US"/>
          </a:p>
        </p:txBody>
      </p:sp>
    </p:spTree>
    <p:extLst>
      <p:ext uri="{BB962C8B-B14F-4D97-AF65-F5344CB8AC3E}">
        <p14:creationId xmlns:p14="http://schemas.microsoft.com/office/powerpoint/2010/main" val="264738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77EB7-D94B-4BEC-81DD-491A1C00D7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81E290-20DA-493A-9F2B-37BFC76F0C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4FEFE-6355-474A-A70F-A9FABB2A3D77}"/>
              </a:ext>
            </a:extLst>
          </p:cNvPr>
          <p:cNvSpPr>
            <a:spLocks noGrp="1"/>
          </p:cNvSpPr>
          <p:nvPr>
            <p:ph type="dt" sz="half" idx="10"/>
          </p:nvPr>
        </p:nvSpPr>
        <p:spPr/>
        <p:txBody>
          <a:bodyPr/>
          <a:lstStyle/>
          <a:p>
            <a:fld id="{36C9133E-4E6A-4CA7-A294-BD1D2DC46EBD}" type="datetime1">
              <a:rPr lang="en-US" smtClean="0"/>
              <a:t>12/12/2020</a:t>
            </a:fld>
            <a:endParaRPr lang="en-US"/>
          </a:p>
        </p:txBody>
      </p:sp>
      <p:sp>
        <p:nvSpPr>
          <p:cNvPr id="5" name="Footer Placeholder 4">
            <a:extLst>
              <a:ext uri="{FF2B5EF4-FFF2-40B4-BE49-F238E27FC236}">
                <a16:creationId xmlns:a16="http://schemas.microsoft.com/office/drawing/2014/main" id="{FCD40DAB-3C8B-4D93-9AEC-DCBA06BF0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98658-7563-4234-BD8A-60060AF24AD5}"/>
              </a:ext>
            </a:extLst>
          </p:cNvPr>
          <p:cNvSpPr>
            <a:spLocks noGrp="1"/>
          </p:cNvSpPr>
          <p:nvPr>
            <p:ph type="sldNum" sz="quarter" idx="12"/>
          </p:nvPr>
        </p:nvSpPr>
        <p:spPr/>
        <p:txBody>
          <a:bodyPr/>
          <a:lstStyle/>
          <a:p>
            <a:fld id="{F8420151-B4FF-4D70-BB64-65CD75C7BF2F}" type="slidenum">
              <a:rPr lang="en-US" smtClean="0"/>
              <a:t>‹#›</a:t>
            </a:fld>
            <a:endParaRPr lang="en-US"/>
          </a:p>
        </p:txBody>
      </p:sp>
    </p:spTree>
    <p:extLst>
      <p:ext uri="{BB962C8B-B14F-4D97-AF65-F5344CB8AC3E}">
        <p14:creationId xmlns:p14="http://schemas.microsoft.com/office/powerpoint/2010/main" val="591767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131D-80FB-4373-AEC3-EC9A67E737E9}"/>
              </a:ext>
            </a:extLst>
          </p:cNvPr>
          <p:cNvSpPr>
            <a:spLocks noGrp="1"/>
          </p:cNvSpPr>
          <p:nvPr>
            <p:ph type="title"/>
          </p:nvPr>
        </p:nvSpPr>
        <p:spPr>
          <a:xfrm>
            <a:off x="838200" y="365126"/>
            <a:ext cx="10515600" cy="540961"/>
          </a:xfrm>
        </p:spPr>
        <p:txBody>
          <a:bodyPr lIns="0">
            <a:normAutofit/>
          </a:bodyPr>
          <a:lstStyle>
            <a:lvl1pPr>
              <a:defRPr sz="1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04304C3-40F5-42C0-81A1-785B6DF90252}"/>
              </a:ext>
            </a:extLst>
          </p:cNvPr>
          <p:cNvSpPr>
            <a:spLocks noGrp="1"/>
          </p:cNvSpPr>
          <p:nvPr>
            <p:ph idx="1"/>
          </p:nvPr>
        </p:nvSpPr>
        <p:spPr>
          <a:xfrm>
            <a:off x="838200" y="1113896"/>
            <a:ext cx="10515600" cy="4763799"/>
          </a:xfrm>
        </p:spPr>
        <p:txBody>
          <a:bodyPr lIns="0" tIns="0">
            <a:norm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E09676B-0639-4C63-A82A-BEE5332500AB}"/>
              </a:ext>
            </a:extLst>
          </p:cNvPr>
          <p:cNvSpPr>
            <a:spLocks noGrp="1"/>
          </p:cNvSpPr>
          <p:nvPr>
            <p:ph type="ftr" sz="quarter" idx="11"/>
          </p:nvPr>
        </p:nvSpPr>
        <p:spPr>
          <a:xfrm>
            <a:off x="8382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FE2A9C94-3802-463D-AEE0-CC9F0174649A}"/>
              </a:ext>
            </a:extLst>
          </p:cNvPr>
          <p:cNvSpPr>
            <a:spLocks noGrp="1"/>
          </p:cNvSpPr>
          <p:nvPr>
            <p:ph type="sldNum" sz="quarter" idx="12"/>
          </p:nvPr>
        </p:nvSpPr>
        <p:spPr/>
        <p:txBody>
          <a:bodyPr/>
          <a:lstStyle/>
          <a:p>
            <a:fld id="{F8420151-B4FF-4D70-BB64-65CD75C7BF2F}" type="slidenum">
              <a:rPr lang="en-US" smtClean="0"/>
              <a:t>‹#›</a:t>
            </a:fld>
            <a:endParaRPr lang="en-US"/>
          </a:p>
        </p:txBody>
      </p:sp>
      <p:sp>
        <p:nvSpPr>
          <p:cNvPr id="7" name="Rectangle 6">
            <a:extLst>
              <a:ext uri="{FF2B5EF4-FFF2-40B4-BE49-F238E27FC236}">
                <a16:creationId xmlns:a16="http://schemas.microsoft.com/office/drawing/2014/main" id="{8D060336-627A-4B59-BF73-914ED1B7580E}"/>
              </a:ext>
            </a:extLst>
          </p:cNvPr>
          <p:cNvSpPr/>
          <p:nvPr userDrawn="1"/>
        </p:nvSpPr>
        <p:spPr>
          <a:xfrm>
            <a:off x="838200" y="6169483"/>
            <a:ext cx="10515600" cy="914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6708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888" userDrawn="1">
          <p15:clr>
            <a:srgbClr val="FBAE40"/>
          </p15:clr>
        </p15:guide>
        <p15:guide id="4" orient="horz" pos="69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83B6-434F-4DBE-9657-72E386BEBA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5A197B-2186-4281-A112-CC5C069577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61D21-E8CD-41FD-BE68-4BCF59C25BBC}"/>
              </a:ext>
            </a:extLst>
          </p:cNvPr>
          <p:cNvSpPr>
            <a:spLocks noGrp="1"/>
          </p:cNvSpPr>
          <p:nvPr>
            <p:ph type="dt" sz="half" idx="10"/>
          </p:nvPr>
        </p:nvSpPr>
        <p:spPr/>
        <p:txBody>
          <a:bodyPr/>
          <a:lstStyle/>
          <a:p>
            <a:fld id="{D8ECAD91-9F8E-4270-8AF5-8A6E1B4B8879}" type="datetime1">
              <a:rPr lang="en-US" smtClean="0"/>
              <a:t>12/12/2020</a:t>
            </a:fld>
            <a:endParaRPr lang="en-US"/>
          </a:p>
        </p:txBody>
      </p:sp>
      <p:sp>
        <p:nvSpPr>
          <p:cNvPr id="5" name="Footer Placeholder 4">
            <a:extLst>
              <a:ext uri="{FF2B5EF4-FFF2-40B4-BE49-F238E27FC236}">
                <a16:creationId xmlns:a16="http://schemas.microsoft.com/office/drawing/2014/main" id="{A5F4A3AF-5AFB-42EB-9E2F-3EC05E898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B937E-4794-4344-9FFC-5EB084AE64D8}"/>
              </a:ext>
            </a:extLst>
          </p:cNvPr>
          <p:cNvSpPr>
            <a:spLocks noGrp="1"/>
          </p:cNvSpPr>
          <p:nvPr>
            <p:ph type="sldNum" sz="quarter" idx="12"/>
          </p:nvPr>
        </p:nvSpPr>
        <p:spPr/>
        <p:txBody>
          <a:bodyPr/>
          <a:lstStyle/>
          <a:p>
            <a:fld id="{F8420151-B4FF-4D70-BB64-65CD75C7BF2F}" type="slidenum">
              <a:rPr lang="en-US" smtClean="0"/>
              <a:t>‹#›</a:t>
            </a:fld>
            <a:endParaRPr lang="en-US"/>
          </a:p>
        </p:txBody>
      </p:sp>
    </p:spTree>
    <p:extLst>
      <p:ext uri="{BB962C8B-B14F-4D97-AF65-F5344CB8AC3E}">
        <p14:creationId xmlns:p14="http://schemas.microsoft.com/office/powerpoint/2010/main" val="394146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84A1-C476-4771-AAA5-4EED50D1EB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86973-98AE-47CC-840B-25BE614C1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BF2C4A-22FA-4A0D-AE73-46357711D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70D7B8-2799-4319-B99F-354A69BF0159}"/>
              </a:ext>
            </a:extLst>
          </p:cNvPr>
          <p:cNvSpPr>
            <a:spLocks noGrp="1"/>
          </p:cNvSpPr>
          <p:nvPr>
            <p:ph type="dt" sz="half" idx="10"/>
          </p:nvPr>
        </p:nvSpPr>
        <p:spPr/>
        <p:txBody>
          <a:bodyPr/>
          <a:lstStyle/>
          <a:p>
            <a:fld id="{AEDEAE47-CBA2-4574-95BC-C67D79DC3A5F}" type="datetime1">
              <a:rPr lang="en-US" smtClean="0"/>
              <a:t>12/12/2020</a:t>
            </a:fld>
            <a:endParaRPr lang="en-US"/>
          </a:p>
        </p:txBody>
      </p:sp>
      <p:sp>
        <p:nvSpPr>
          <p:cNvPr id="6" name="Footer Placeholder 5">
            <a:extLst>
              <a:ext uri="{FF2B5EF4-FFF2-40B4-BE49-F238E27FC236}">
                <a16:creationId xmlns:a16="http://schemas.microsoft.com/office/drawing/2014/main" id="{19A3F70D-FBDA-4714-A036-12D6C9BCE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B609B-E378-4E15-8E7F-3703C594EB58}"/>
              </a:ext>
            </a:extLst>
          </p:cNvPr>
          <p:cNvSpPr>
            <a:spLocks noGrp="1"/>
          </p:cNvSpPr>
          <p:nvPr>
            <p:ph type="sldNum" sz="quarter" idx="12"/>
          </p:nvPr>
        </p:nvSpPr>
        <p:spPr/>
        <p:txBody>
          <a:bodyPr/>
          <a:lstStyle/>
          <a:p>
            <a:fld id="{F8420151-B4FF-4D70-BB64-65CD75C7BF2F}" type="slidenum">
              <a:rPr lang="en-US" smtClean="0"/>
              <a:t>‹#›</a:t>
            </a:fld>
            <a:endParaRPr lang="en-US"/>
          </a:p>
        </p:txBody>
      </p:sp>
    </p:spTree>
    <p:extLst>
      <p:ext uri="{BB962C8B-B14F-4D97-AF65-F5344CB8AC3E}">
        <p14:creationId xmlns:p14="http://schemas.microsoft.com/office/powerpoint/2010/main" val="113294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855F-BDD8-49A9-A602-7186F50DA2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0518F4-FDC4-4E13-83FA-E32E3CBD9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D2F682-64CC-4F4E-97B3-9E8D8BDF1C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889D0B-9A4E-4641-BE40-4189AA03B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FAC7E2-3DA3-4A50-BA2E-1CBAC18C12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A0299E-5CD4-4993-8B47-50045FAF6CD7}"/>
              </a:ext>
            </a:extLst>
          </p:cNvPr>
          <p:cNvSpPr>
            <a:spLocks noGrp="1"/>
          </p:cNvSpPr>
          <p:nvPr>
            <p:ph type="dt" sz="half" idx="10"/>
          </p:nvPr>
        </p:nvSpPr>
        <p:spPr/>
        <p:txBody>
          <a:bodyPr/>
          <a:lstStyle/>
          <a:p>
            <a:fld id="{6BF88501-F4CE-4BC6-B7DD-3C905417479A}" type="datetime1">
              <a:rPr lang="en-US" smtClean="0"/>
              <a:t>12/12/2020</a:t>
            </a:fld>
            <a:endParaRPr lang="en-US"/>
          </a:p>
        </p:txBody>
      </p:sp>
      <p:sp>
        <p:nvSpPr>
          <p:cNvPr id="8" name="Footer Placeholder 7">
            <a:extLst>
              <a:ext uri="{FF2B5EF4-FFF2-40B4-BE49-F238E27FC236}">
                <a16:creationId xmlns:a16="http://schemas.microsoft.com/office/drawing/2014/main" id="{8E00A5A6-2C0E-4627-8512-3C3A81852F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6C7FA9-94D1-4B5B-8A7C-C08E26528A9A}"/>
              </a:ext>
            </a:extLst>
          </p:cNvPr>
          <p:cNvSpPr>
            <a:spLocks noGrp="1"/>
          </p:cNvSpPr>
          <p:nvPr>
            <p:ph type="sldNum" sz="quarter" idx="12"/>
          </p:nvPr>
        </p:nvSpPr>
        <p:spPr/>
        <p:txBody>
          <a:bodyPr/>
          <a:lstStyle/>
          <a:p>
            <a:fld id="{F8420151-B4FF-4D70-BB64-65CD75C7BF2F}" type="slidenum">
              <a:rPr lang="en-US" smtClean="0"/>
              <a:t>‹#›</a:t>
            </a:fld>
            <a:endParaRPr lang="en-US"/>
          </a:p>
        </p:txBody>
      </p:sp>
    </p:spTree>
    <p:extLst>
      <p:ext uri="{BB962C8B-B14F-4D97-AF65-F5344CB8AC3E}">
        <p14:creationId xmlns:p14="http://schemas.microsoft.com/office/powerpoint/2010/main" val="38553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F7A3-299B-4CC5-982E-95F5C138AA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9BF90C-A236-42CE-9A57-A94552395531}"/>
              </a:ext>
            </a:extLst>
          </p:cNvPr>
          <p:cNvSpPr>
            <a:spLocks noGrp="1"/>
          </p:cNvSpPr>
          <p:nvPr>
            <p:ph type="dt" sz="half" idx="10"/>
          </p:nvPr>
        </p:nvSpPr>
        <p:spPr/>
        <p:txBody>
          <a:bodyPr/>
          <a:lstStyle/>
          <a:p>
            <a:fld id="{3B568C4A-3C96-44B5-A83B-51E0C872120A}" type="datetime1">
              <a:rPr lang="en-US" smtClean="0"/>
              <a:t>12/12/2020</a:t>
            </a:fld>
            <a:endParaRPr lang="en-US"/>
          </a:p>
        </p:txBody>
      </p:sp>
      <p:sp>
        <p:nvSpPr>
          <p:cNvPr id="4" name="Footer Placeholder 3">
            <a:extLst>
              <a:ext uri="{FF2B5EF4-FFF2-40B4-BE49-F238E27FC236}">
                <a16:creationId xmlns:a16="http://schemas.microsoft.com/office/drawing/2014/main" id="{D07D75A5-B5E7-41AB-91DF-89441AC1DA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3B3938-6C74-49A4-AA22-D3F650E3D963}"/>
              </a:ext>
            </a:extLst>
          </p:cNvPr>
          <p:cNvSpPr>
            <a:spLocks noGrp="1"/>
          </p:cNvSpPr>
          <p:nvPr>
            <p:ph type="sldNum" sz="quarter" idx="12"/>
          </p:nvPr>
        </p:nvSpPr>
        <p:spPr/>
        <p:txBody>
          <a:bodyPr/>
          <a:lstStyle/>
          <a:p>
            <a:fld id="{F8420151-B4FF-4D70-BB64-65CD75C7BF2F}" type="slidenum">
              <a:rPr lang="en-US" smtClean="0"/>
              <a:t>‹#›</a:t>
            </a:fld>
            <a:endParaRPr lang="en-US"/>
          </a:p>
        </p:txBody>
      </p:sp>
    </p:spTree>
    <p:extLst>
      <p:ext uri="{BB962C8B-B14F-4D97-AF65-F5344CB8AC3E}">
        <p14:creationId xmlns:p14="http://schemas.microsoft.com/office/powerpoint/2010/main" val="98718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4F36F-AD5E-4EF8-A4BC-E9F3DCEBE6AA}"/>
              </a:ext>
            </a:extLst>
          </p:cNvPr>
          <p:cNvSpPr>
            <a:spLocks noGrp="1"/>
          </p:cNvSpPr>
          <p:nvPr>
            <p:ph type="dt" sz="half" idx="10"/>
          </p:nvPr>
        </p:nvSpPr>
        <p:spPr/>
        <p:txBody>
          <a:bodyPr/>
          <a:lstStyle/>
          <a:p>
            <a:fld id="{5BE24B6E-4096-4406-8E6A-3A620D9D37FF}" type="datetime1">
              <a:rPr lang="en-US" smtClean="0"/>
              <a:t>12/12/2020</a:t>
            </a:fld>
            <a:endParaRPr lang="en-US"/>
          </a:p>
        </p:txBody>
      </p:sp>
      <p:sp>
        <p:nvSpPr>
          <p:cNvPr id="3" name="Footer Placeholder 2">
            <a:extLst>
              <a:ext uri="{FF2B5EF4-FFF2-40B4-BE49-F238E27FC236}">
                <a16:creationId xmlns:a16="http://schemas.microsoft.com/office/drawing/2014/main" id="{F4AD4F06-E6CD-4CA8-AD3D-4600B51CB1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C276FF-D9C5-4926-B3F0-882F8F9867E5}"/>
              </a:ext>
            </a:extLst>
          </p:cNvPr>
          <p:cNvSpPr>
            <a:spLocks noGrp="1"/>
          </p:cNvSpPr>
          <p:nvPr>
            <p:ph type="sldNum" sz="quarter" idx="12"/>
          </p:nvPr>
        </p:nvSpPr>
        <p:spPr/>
        <p:txBody>
          <a:bodyPr/>
          <a:lstStyle/>
          <a:p>
            <a:fld id="{F8420151-B4FF-4D70-BB64-65CD75C7BF2F}" type="slidenum">
              <a:rPr lang="en-US" smtClean="0"/>
              <a:t>‹#›</a:t>
            </a:fld>
            <a:endParaRPr lang="en-US"/>
          </a:p>
        </p:txBody>
      </p:sp>
    </p:spTree>
    <p:extLst>
      <p:ext uri="{BB962C8B-B14F-4D97-AF65-F5344CB8AC3E}">
        <p14:creationId xmlns:p14="http://schemas.microsoft.com/office/powerpoint/2010/main" val="341642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6B65-571C-4F33-963F-B762E2924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7B5D71-58C8-4489-AF0A-F892C24A6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41F136-E1CF-4E2E-8854-BB8479BF9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8FA36-3012-4EDD-98F7-EEAB809E842F}"/>
              </a:ext>
            </a:extLst>
          </p:cNvPr>
          <p:cNvSpPr>
            <a:spLocks noGrp="1"/>
          </p:cNvSpPr>
          <p:nvPr>
            <p:ph type="dt" sz="half" idx="10"/>
          </p:nvPr>
        </p:nvSpPr>
        <p:spPr/>
        <p:txBody>
          <a:bodyPr/>
          <a:lstStyle/>
          <a:p>
            <a:fld id="{EB1F130A-6E52-49C1-9213-AFFCD4223E14}" type="datetime1">
              <a:rPr lang="en-US" smtClean="0"/>
              <a:t>12/12/2020</a:t>
            </a:fld>
            <a:endParaRPr lang="en-US"/>
          </a:p>
        </p:txBody>
      </p:sp>
      <p:sp>
        <p:nvSpPr>
          <p:cNvPr id="6" name="Footer Placeholder 5">
            <a:extLst>
              <a:ext uri="{FF2B5EF4-FFF2-40B4-BE49-F238E27FC236}">
                <a16:creationId xmlns:a16="http://schemas.microsoft.com/office/drawing/2014/main" id="{A35799A5-48E4-41C2-AFD2-1BAF39927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0BC5E-2E18-4242-B76C-FC0AA3BE5E66}"/>
              </a:ext>
            </a:extLst>
          </p:cNvPr>
          <p:cNvSpPr>
            <a:spLocks noGrp="1"/>
          </p:cNvSpPr>
          <p:nvPr>
            <p:ph type="sldNum" sz="quarter" idx="12"/>
          </p:nvPr>
        </p:nvSpPr>
        <p:spPr/>
        <p:txBody>
          <a:bodyPr/>
          <a:lstStyle/>
          <a:p>
            <a:fld id="{F8420151-B4FF-4D70-BB64-65CD75C7BF2F}" type="slidenum">
              <a:rPr lang="en-US" smtClean="0"/>
              <a:t>‹#›</a:t>
            </a:fld>
            <a:endParaRPr lang="en-US"/>
          </a:p>
        </p:txBody>
      </p:sp>
    </p:spTree>
    <p:extLst>
      <p:ext uri="{BB962C8B-B14F-4D97-AF65-F5344CB8AC3E}">
        <p14:creationId xmlns:p14="http://schemas.microsoft.com/office/powerpoint/2010/main" val="204178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84C1-E7F3-4C1D-AE0C-B30BAEB96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5F43B-628D-4C67-81B2-3C88A9D62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0B7B0F-DB37-47D1-8F73-25A1DB79D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06CD5-DA5C-48C7-9633-C7640DE90D8F}"/>
              </a:ext>
            </a:extLst>
          </p:cNvPr>
          <p:cNvSpPr>
            <a:spLocks noGrp="1"/>
          </p:cNvSpPr>
          <p:nvPr>
            <p:ph type="dt" sz="half" idx="10"/>
          </p:nvPr>
        </p:nvSpPr>
        <p:spPr/>
        <p:txBody>
          <a:bodyPr/>
          <a:lstStyle/>
          <a:p>
            <a:fld id="{ADF94F4B-1A6B-4A5A-B058-F67B685EE4D1}" type="datetime1">
              <a:rPr lang="en-US" smtClean="0"/>
              <a:t>12/12/2020</a:t>
            </a:fld>
            <a:endParaRPr lang="en-US"/>
          </a:p>
        </p:txBody>
      </p:sp>
      <p:sp>
        <p:nvSpPr>
          <p:cNvPr id="6" name="Footer Placeholder 5">
            <a:extLst>
              <a:ext uri="{FF2B5EF4-FFF2-40B4-BE49-F238E27FC236}">
                <a16:creationId xmlns:a16="http://schemas.microsoft.com/office/drawing/2014/main" id="{00D1C055-4861-4187-B7F9-7457D0858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CBF7D5-6DB6-4CCF-9ACC-B785658E15A8}"/>
              </a:ext>
            </a:extLst>
          </p:cNvPr>
          <p:cNvSpPr>
            <a:spLocks noGrp="1"/>
          </p:cNvSpPr>
          <p:nvPr>
            <p:ph type="sldNum" sz="quarter" idx="12"/>
          </p:nvPr>
        </p:nvSpPr>
        <p:spPr/>
        <p:txBody>
          <a:bodyPr/>
          <a:lstStyle/>
          <a:p>
            <a:fld id="{F8420151-B4FF-4D70-BB64-65CD75C7BF2F}" type="slidenum">
              <a:rPr lang="en-US" smtClean="0"/>
              <a:t>‹#›</a:t>
            </a:fld>
            <a:endParaRPr lang="en-US"/>
          </a:p>
        </p:txBody>
      </p:sp>
    </p:spTree>
    <p:extLst>
      <p:ext uri="{BB962C8B-B14F-4D97-AF65-F5344CB8AC3E}">
        <p14:creationId xmlns:p14="http://schemas.microsoft.com/office/powerpoint/2010/main" val="320393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0E6281-B5F4-4E85-AE46-F36C41FED7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3FB2DB-91D7-40F9-A533-E302F5076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66BBF-6F56-4949-8C1F-7A88AD767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40EE0-B6DC-49F7-80F5-81EED3717380}" type="datetime1">
              <a:rPr lang="en-US" smtClean="0"/>
              <a:t>12/12/2020</a:t>
            </a:fld>
            <a:endParaRPr lang="en-US"/>
          </a:p>
        </p:txBody>
      </p:sp>
      <p:sp>
        <p:nvSpPr>
          <p:cNvPr id="5" name="Footer Placeholder 4">
            <a:extLst>
              <a:ext uri="{FF2B5EF4-FFF2-40B4-BE49-F238E27FC236}">
                <a16:creationId xmlns:a16="http://schemas.microsoft.com/office/drawing/2014/main" id="{39209B95-0C17-47A8-AEEE-7A3173802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E4321E-6F09-465D-A216-194851119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20151-B4FF-4D70-BB64-65CD75C7BF2F}" type="slidenum">
              <a:rPr lang="en-US" smtClean="0"/>
              <a:t>‹#›</a:t>
            </a:fld>
            <a:endParaRPr lang="en-US"/>
          </a:p>
        </p:txBody>
      </p:sp>
    </p:spTree>
    <p:extLst>
      <p:ext uri="{BB962C8B-B14F-4D97-AF65-F5344CB8AC3E}">
        <p14:creationId xmlns:p14="http://schemas.microsoft.com/office/powerpoint/2010/main" val="224843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4237-EB3B-46D5-8198-681BDD4B797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D064347-4347-47FD-AD7B-BBDFEFC2FD91}"/>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277B99FE-FC5D-4B3C-92D5-B626204B431F}"/>
              </a:ext>
            </a:extLst>
          </p:cNvPr>
          <p:cNvSpPr>
            <a:spLocks noGrp="1"/>
          </p:cNvSpPr>
          <p:nvPr>
            <p:ph type="sldNum" sz="quarter" idx="12"/>
          </p:nvPr>
        </p:nvSpPr>
        <p:spPr/>
        <p:txBody>
          <a:bodyPr/>
          <a:lstStyle/>
          <a:p>
            <a:fld id="{F8420151-B4FF-4D70-BB64-65CD75C7BF2F}" type="slidenum">
              <a:rPr lang="en-US" smtClean="0"/>
              <a:t>1</a:t>
            </a:fld>
            <a:endParaRPr lang="en-US"/>
          </a:p>
        </p:txBody>
      </p:sp>
      <p:sp>
        <p:nvSpPr>
          <p:cNvPr id="5" name="Footer Placeholder 4">
            <a:extLst>
              <a:ext uri="{FF2B5EF4-FFF2-40B4-BE49-F238E27FC236}">
                <a16:creationId xmlns:a16="http://schemas.microsoft.com/office/drawing/2014/main" id="{5E37E262-68C2-4CCC-B552-8CC19F4E420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9021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D3F8-4E8A-429B-BCE6-B643E5130DE2}"/>
              </a:ext>
            </a:extLst>
          </p:cNvPr>
          <p:cNvSpPr>
            <a:spLocks noGrp="1"/>
          </p:cNvSpPr>
          <p:nvPr>
            <p:ph type="title"/>
          </p:nvPr>
        </p:nvSpPr>
        <p:spPr>
          <a:xfrm>
            <a:off x="838200" y="96678"/>
            <a:ext cx="10515600" cy="806970"/>
          </a:xfrm>
        </p:spPr>
        <p:txBody>
          <a:bodyPr/>
          <a:lstStyle/>
          <a:p>
            <a:r>
              <a:rPr lang="en-US" b="1" dirty="0"/>
              <a:t>Overview of the US student loan market</a:t>
            </a:r>
          </a:p>
        </p:txBody>
      </p:sp>
      <p:sp>
        <p:nvSpPr>
          <p:cNvPr id="3" name="Content Placeholder 2">
            <a:extLst>
              <a:ext uri="{FF2B5EF4-FFF2-40B4-BE49-F238E27FC236}">
                <a16:creationId xmlns:a16="http://schemas.microsoft.com/office/drawing/2014/main" id="{51EEFBD9-F3DD-4D36-81DB-01B6D80CB355}"/>
              </a:ext>
            </a:extLst>
          </p:cNvPr>
          <p:cNvSpPr>
            <a:spLocks noGrp="1"/>
          </p:cNvSpPr>
          <p:nvPr>
            <p:ph idx="1"/>
          </p:nvPr>
        </p:nvSpPr>
        <p:spPr>
          <a:xfrm>
            <a:off x="838200" y="1117889"/>
            <a:ext cx="10515600" cy="4763799"/>
          </a:xfrm>
        </p:spPr>
        <p:txBody>
          <a:bodyPr>
            <a:normAutofit/>
          </a:bodyPr>
          <a:lstStyle/>
          <a:p>
            <a:pPr algn="just">
              <a:lnSpc>
                <a:spcPct val="100000"/>
              </a:lnSpc>
              <a:spcAft>
                <a:spcPts val="100"/>
              </a:spcAft>
              <a:buFont typeface="Wingdings" panose="05000000000000000000" pitchFamily="2" charset="2"/>
              <a:buChar char="§"/>
            </a:pPr>
            <a:r>
              <a:rPr lang="en-US" b="1" dirty="0"/>
              <a:t>Student loans are a type of amortized loan used for different purposes </a:t>
            </a:r>
            <a:r>
              <a:rPr lang="en-US" dirty="0"/>
              <a:t>like: (</a:t>
            </a:r>
            <a:r>
              <a:rPr lang="en-US" dirty="0" err="1"/>
              <a:t>i</a:t>
            </a:r>
            <a:r>
              <a:rPr lang="en-US" dirty="0"/>
              <a:t>) tuition and fees, (ii) books, (iii) supplies and other equipment, (iv)  meal plans and groceries, (v) room and board (including an apartment and utilities), (vi) technology expenses, like a computer, (vii) transportation costs, like gas or public transit passes . There are two types of student loans: federal and private</a:t>
            </a:r>
          </a:p>
          <a:p>
            <a:pPr algn="just">
              <a:lnSpc>
                <a:spcPct val="100000"/>
              </a:lnSpc>
              <a:spcAft>
                <a:spcPts val="100"/>
              </a:spcAft>
              <a:buFont typeface="Wingdings" panose="05000000000000000000" pitchFamily="2" charset="2"/>
              <a:buChar char="§"/>
            </a:pPr>
            <a:r>
              <a:rPr lang="en-US" b="1" dirty="0"/>
              <a:t>Federal student loans </a:t>
            </a:r>
            <a:r>
              <a:rPr lang="en-US" dirty="0"/>
              <a:t>are</a:t>
            </a:r>
            <a:r>
              <a:rPr lang="en-US" b="1" dirty="0"/>
              <a:t> </a:t>
            </a:r>
            <a:r>
              <a:rPr lang="en-US" dirty="0"/>
              <a:t>available through the U.S. Department of Education. Most federal student loans </a:t>
            </a:r>
            <a:r>
              <a:rPr lang="en-US" b="1" dirty="0"/>
              <a:t>do not require a credit check</a:t>
            </a:r>
            <a:r>
              <a:rPr lang="en-US" dirty="0"/>
              <a:t>. </a:t>
            </a:r>
            <a:r>
              <a:rPr lang="en-US" b="1" dirty="0"/>
              <a:t>Interest rates</a:t>
            </a:r>
            <a:r>
              <a:rPr lang="en-US" dirty="0"/>
              <a:t>, in fact, </a:t>
            </a:r>
            <a:r>
              <a:rPr lang="en-US" b="1" dirty="0"/>
              <a:t>are not credit-based as they are set by federal law and are typically lower than private loan rates</a:t>
            </a:r>
            <a:r>
              <a:rPr lang="en-US" dirty="0"/>
              <a:t>. There are different federal loan options:</a:t>
            </a:r>
          </a:p>
          <a:p>
            <a:pPr lvl="1" algn="just">
              <a:lnSpc>
                <a:spcPct val="100000"/>
              </a:lnSpc>
              <a:spcAft>
                <a:spcPts val="100"/>
              </a:spcAft>
              <a:buFont typeface="Calibri" panose="020F0502020204030204" pitchFamily="34" charset="0"/>
              <a:buChar char="−"/>
            </a:pPr>
            <a:r>
              <a:rPr lang="en-US" b="1" dirty="0"/>
              <a:t>Direct subsidized loans </a:t>
            </a:r>
            <a:r>
              <a:rPr lang="en-US" dirty="0"/>
              <a:t>are available to undergraduate students based on financial need. These loans are subsidized by the government, meaning interest doesn’t accrue while the student is in school or during periods of deferment. But it does begin accruing upon graduation or other trigger events</a:t>
            </a:r>
          </a:p>
          <a:p>
            <a:pPr lvl="1" algn="just">
              <a:lnSpc>
                <a:spcPct val="100000"/>
              </a:lnSpc>
              <a:spcAft>
                <a:spcPts val="100"/>
              </a:spcAft>
              <a:buFont typeface="Calibri" panose="020F0502020204030204" pitchFamily="34" charset="0"/>
              <a:buChar char="−"/>
            </a:pPr>
            <a:r>
              <a:rPr lang="en-US" b="1" dirty="0"/>
              <a:t>Direct unsubsidized loans </a:t>
            </a:r>
            <a:r>
              <a:rPr lang="en-US" dirty="0"/>
              <a:t>are available to undergraduate, graduate and professional students regardless of financial need. Since these loans are unsubsidized, interest accrues during all periods</a:t>
            </a:r>
          </a:p>
          <a:p>
            <a:pPr lvl="1" algn="just">
              <a:lnSpc>
                <a:spcPct val="100000"/>
              </a:lnSpc>
              <a:spcAft>
                <a:spcPts val="100"/>
              </a:spcAft>
              <a:buFont typeface="Calibri" panose="020F0502020204030204" pitchFamily="34" charset="0"/>
              <a:buChar char="−"/>
            </a:pPr>
            <a:r>
              <a:rPr lang="en-US" b="1" dirty="0"/>
              <a:t>Direct PLUS loans </a:t>
            </a:r>
            <a:r>
              <a:rPr lang="en-US" dirty="0"/>
              <a:t>are available to graduate and professional students and parents of dependent undergraduate students to cover costs that are not covered by other financial aid (such as direct subsidized or unsubsidized loans). Direct PLUS loans are the only federal loans that require a credit check</a:t>
            </a:r>
          </a:p>
          <a:p>
            <a:pPr lvl="1" algn="just">
              <a:lnSpc>
                <a:spcPct val="100000"/>
              </a:lnSpc>
              <a:spcAft>
                <a:spcPts val="100"/>
              </a:spcAft>
              <a:buFont typeface="Calibri" panose="020F0502020204030204" pitchFamily="34" charset="0"/>
              <a:buChar char="−"/>
            </a:pPr>
            <a:r>
              <a:rPr lang="en-US" b="1" dirty="0"/>
              <a:t>Direct consolidation loans</a:t>
            </a:r>
            <a:r>
              <a:rPr lang="en-US" dirty="0"/>
              <a:t> allow students to combine multiple federal student loans into one loan with a single loan servicer and interest rate</a:t>
            </a:r>
          </a:p>
          <a:p>
            <a:pPr algn="just">
              <a:lnSpc>
                <a:spcPct val="100000"/>
              </a:lnSpc>
              <a:spcAft>
                <a:spcPts val="100"/>
              </a:spcAft>
              <a:buFont typeface="Wingdings" panose="05000000000000000000" pitchFamily="2" charset="2"/>
              <a:buChar char="§"/>
            </a:pPr>
            <a:r>
              <a:rPr lang="en-US" b="1" dirty="0"/>
              <a:t>Private Student Loans </a:t>
            </a:r>
            <a:r>
              <a:rPr lang="en-US" dirty="0"/>
              <a:t>are provided by banks, credit unions and online lenders. Differently from Federal student loans, </a:t>
            </a:r>
            <a:r>
              <a:rPr lang="en-US" b="1" dirty="0"/>
              <a:t>private lenders typically use their own standards and credit score to set borrower requirements</a:t>
            </a:r>
            <a:r>
              <a:rPr lang="en-US" dirty="0"/>
              <a:t>. Undergraduates generally must use a co-signer to qualify for private loans as they have shorter credit histories. Private student loans </a:t>
            </a:r>
            <a:r>
              <a:rPr lang="en-US" b="1" dirty="0"/>
              <a:t>do not come with different borrowers’ protections that, on the other hand, characterize federal student loans </a:t>
            </a:r>
            <a:r>
              <a:rPr lang="en-US" dirty="0"/>
              <a:t>(see next slide)</a:t>
            </a:r>
          </a:p>
        </p:txBody>
      </p:sp>
      <p:sp>
        <p:nvSpPr>
          <p:cNvPr id="4" name="Slide Number Placeholder 3">
            <a:extLst>
              <a:ext uri="{FF2B5EF4-FFF2-40B4-BE49-F238E27FC236}">
                <a16:creationId xmlns:a16="http://schemas.microsoft.com/office/drawing/2014/main" id="{ED67FE65-4EAF-4F9D-8A36-D0E5BA0146B1}"/>
              </a:ext>
            </a:extLst>
          </p:cNvPr>
          <p:cNvSpPr>
            <a:spLocks noGrp="1"/>
          </p:cNvSpPr>
          <p:nvPr>
            <p:ph type="sldNum" sz="quarter" idx="12"/>
          </p:nvPr>
        </p:nvSpPr>
        <p:spPr/>
        <p:txBody>
          <a:bodyPr/>
          <a:lstStyle/>
          <a:p>
            <a:fld id="{F8420151-B4FF-4D70-BB64-65CD75C7BF2F}" type="slidenum">
              <a:rPr lang="en-US" smtClean="0">
                <a:solidFill>
                  <a:schemeClr val="tx1"/>
                </a:solidFill>
              </a:rPr>
              <a:t>2</a:t>
            </a:fld>
            <a:endParaRPr lang="en-US" dirty="0">
              <a:solidFill>
                <a:schemeClr val="tx1"/>
              </a:solidFill>
            </a:endParaRPr>
          </a:p>
        </p:txBody>
      </p:sp>
      <p:sp>
        <p:nvSpPr>
          <p:cNvPr id="5" name="Footer Placeholder 4">
            <a:extLst>
              <a:ext uri="{FF2B5EF4-FFF2-40B4-BE49-F238E27FC236}">
                <a16:creationId xmlns:a16="http://schemas.microsoft.com/office/drawing/2014/main" id="{706B74A7-089E-459D-979B-F7DA96CBB477}"/>
              </a:ext>
            </a:extLst>
          </p:cNvPr>
          <p:cNvSpPr>
            <a:spLocks noGrp="1"/>
          </p:cNvSpPr>
          <p:nvPr>
            <p:ph type="ftr" sz="quarter" idx="11"/>
          </p:nvPr>
        </p:nvSpPr>
        <p:spPr>
          <a:xfrm>
            <a:off x="838199" y="6356350"/>
            <a:ext cx="9463482" cy="365125"/>
          </a:xfrm>
        </p:spPr>
        <p:txBody>
          <a:bodyPr/>
          <a:lstStyle/>
          <a:p>
            <a:pPr algn="l"/>
            <a:r>
              <a:rPr lang="en-US" sz="900" i="1" dirty="0">
                <a:solidFill>
                  <a:schemeClr val="tx1"/>
                </a:solidFill>
              </a:rPr>
              <a:t>Source: (</a:t>
            </a:r>
            <a:r>
              <a:rPr lang="en-US" sz="900" i="1" dirty="0" err="1">
                <a:solidFill>
                  <a:schemeClr val="tx1"/>
                </a:solidFill>
              </a:rPr>
              <a:t>i</a:t>
            </a:r>
            <a:r>
              <a:rPr lang="en-US" sz="900" i="1" dirty="0">
                <a:solidFill>
                  <a:schemeClr val="tx1"/>
                </a:solidFill>
              </a:rPr>
              <a:t>) Forbes; (ii) The Impact of Risk-Based Pricing in the Student Loan Market: Evidence from Borrower Repayment Decisions, Natalie Bachas (2019); (iii) studentaid.gov; (iv) educationdata.org</a:t>
            </a:r>
          </a:p>
        </p:txBody>
      </p:sp>
      <p:sp>
        <p:nvSpPr>
          <p:cNvPr id="6" name="Rectangle 5">
            <a:extLst>
              <a:ext uri="{FF2B5EF4-FFF2-40B4-BE49-F238E27FC236}">
                <a16:creationId xmlns:a16="http://schemas.microsoft.com/office/drawing/2014/main" id="{93ACFE63-45AF-44A0-8B65-20A7C6B10820}"/>
              </a:ext>
            </a:extLst>
          </p:cNvPr>
          <p:cNvSpPr/>
          <p:nvPr/>
        </p:nvSpPr>
        <p:spPr>
          <a:xfrm>
            <a:off x="838200" y="4108918"/>
            <a:ext cx="10515600" cy="200426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0C3CFED-A6E2-4FFD-A0A1-0C3FE3C74935}"/>
              </a:ext>
            </a:extLst>
          </p:cNvPr>
          <p:cNvSpPr/>
          <p:nvPr/>
        </p:nvSpPr>
        <p:spPr>
          <a:xfrm>
            <a:off x="989700" y="4003944"/>
            <a:ext cx="3003151" cy="223934"/>
          </a:xfrm>
          <a:prstGeom prst="rect">
            <a:avLst/>
          </a:prstGeom>
          <a:solidFill>
            <a:schemeClr val="bg1"/>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Historical US student loan debt outstanding (USD bn) </a:t>
            </a:r>
          </a:p>
        </p:txBody>
      </p:sp>
      <p:pic>
        <p:nvPicPr>
          <p:cNvPr id="10" name="Picture 9">
            <a:extLst>
              <a:ext uri="{FF2B5EF4-FFF2-40B4-BE49-F238E27FC236}">
                <a16:creationId xmlns:a16="http://schemas.microsoft.com/office/drawing/2014/main" id="{9038258B-B1EA-4740-B2E4-941BB7E3F81A}"/>
              </a:ext>
            </a:extLst>
          </p:cNvPr>
          <p:cNvPicPr>
            <a:picLocks noChangeAspect="1"/>
          </p:cNvPicPr>
          <p:nvPr/>
        </p:nvPicPr>
        <p:blipFill>
          <a:blip r:embed="rId2"/>
          <a:stretch>
            <a:fillRect/>
          </a:stretch>
        </p:blipFill>
        <p:spPr>
          <a:xfrm>
            <a:off x="1225764" y="4276276"/>
            <a:ext cx="10076033" cy="1778492"/>
          </a:xfrm>
          <a:prstGeom prst="rect">
            <a:avLst/>
          </a:prstGeom>
        </p:spPr>
      </p:pic>
    </p:spTree>
    <p:extLst>
      <p:ext uri="{BB962C8B-B14F-4D97-AF65-F5344CB8AC3E}">
        <p14:creationId xmlns:p14="http://schemas.microsoft.com/office/powerpoint/2010/main" val="357581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D3F8-4E8A-429B-BCE6-B643E5130DE2}"/>
              </a:ext>
            </a:extLst>
          </p:cNvPr>
          <p:cNvSpPr>
            <a:spLocks noGrp="1"/>
          </p:cNvSpPr>
          <p:nvPr>
            <p:ph type="title"/>
          </p:nvPr>
        </p:nvSpPr>
        <p:spPr>
          <a:xfrm>
            <a:off x="838200" y="96678"/>
            <a:ext cx="10515600" cy="806970"/>
          </a:xfrm>
        </p:spPr>
        <p:txBody>
          <a:bodyPr/>
          <a:lstStyle/>
          <a:p>
            <a:r>
              <a:rPr lang="en-US" b="1" dirty="0"/>
              <a:t>Comparison between federal and private student loans</a:t>
            </a:r>
          </a:p>
        </p:txBody>
      </p:sp>
      <p:sp>
        <p:nvSpPr>
          <p:cNvPr id="4" name="Slide Number Placeholder 3">
            <a:extLst>
              <a:ext uri="{FF2B5EF4-FFF2-40B4-BE49-F238E27FC236}">
                <a16:creationId xmlns:a16="http://schemas.microsoft.com/office/drawing/2014/main" id="{ED67FE65-4EAF-4F9D-8A36-D0E5BA0146B1}"/>
              </a:ext>
            </a:extLst>
          </p:cNvPr>
          <p:cNvSpPr>
            <a:spLocks noGrp="1"/>
          </p:cNvSpPr>
          <p:nvPr>
            <p:ph type="sldNum" sz="quarter" idx="12"/>
          </p:nvPr>
        </p:nvSpPr>
        <p:spPr/>
        <p:txBody>
          <a:bodyPr/>
          <a:lstStyle/>
          <a:p>
            <a:fld id="{F8420151-B4FF-4D70-BB64-65CD75C7BF2F}" type="slidenum">
              <a:rPr lang="en-US" smtClean="0">
                <a:solidFill>
                  <a:schemeClr val="tx1"/>
                </a:solidFill>
              </a:rPr>
              <a:t>3</a:t>
            </a:fld>
            <a:endParaRPr lang="en-US" dirty="0">
              <a:solidFill>
                <a:schemeClr val="tx1"/>
              </a:solidFill>
            </a:endParaRPr>
          </a:p>
        </p:txBody>
      </p:sp>
      <p:sp>
        <p:nvSpPr>
          <p:cNvPr id="8" name="Footer Placeholder 7">
            <a:extLst>
              <a:ext uri="{FF2B5EF4-FFF2-40B4-BE49-F238E27FC236}">
                <a16:creationId xmlns:a16="http://schemas.microsoft.com/office/drawing/2014/main" id="{672ECD59-4310-43A5-9FD1-47CB63834211}"/>
              </a:ext>
            </a:extLst>
          </p:cNvPr>
          <p:cNvSpPr>
            <a:spLocks noGrp="1"/>
          </p:cNvSpPr>
          <p:nvPr>
            <p:ph type="ftr" sz="quarter" idx="11"/>
          </p:nvPr>
        </p:nvSpPr>
        <p:spPr>
          <a:xfrm>
            <a:off x="838199" y="6356350"/>
            <a:ext cx="9278923" cy="365125"/>
          </a:xfrm>
        </p:spPr>
        <p:txBody>
          <a:bodyPr/>
          <a:lstStyle/>
          <a:p>
            <a:pPr algn="l"/>
            <a:r>
              <a:rPr lang="en-US" sz="900" i="1" dirty="0">
                <a:solidFill>
                  <a:schemeClr val="tx1"/>
                </a:solidFill>
              </a:rPr>
              <a:t>Source: studentaid.gov</a:t>
            </a:r>
          </a:p>
          <a:p>
            <a:pPr algn="l"/>
            <a:r>
              <a:rPr lang="en-US" sz="900" i="1" dirty="0">
                <a:solidFill>
                  <a:schemeClr val="tx1"/>
                </a:solidFill>
              </a:rPr>
              <a:t>(1) Private loans rates are shown including autopay discount</a:t>
            </a:r>
          </a:p>
        </p:txBody>
      </p:sp>
      <p:sp>
        <p:nvSpPr>
          <p:cNvPr id="9" name="Content Placeholder 2">
            <a:extLst>
              <a:ext uri="{FF2B5EF4-FFF2-40B4-BE49-F238E27FC236}">
                <a16:creationId xmlns:a16="http://schemas.microsoft.com/office/drawing/2014/main" id="{B7E6F510-23BB-49A9-8050-5B7DA0FB8670}"/>
              </a:ext>
            </a:extLst>
          </p:cNvPr>
          <p:cNvSpPr>
            <a:spLocks noGrp="1"/>
          </p:cNvSpPr>
          <p:nvPr>
            <p:ph idx="1"/>
          </p:nvPr>
        </p:nvSpPr>
        <p:spPr>
          <a:xfrm>
            <a:off x="6946084" y="1296169"/>
            <a:ext cx="4407716" cy="4585519"/>
          </a:xfrm>
        </p:spPr>
        <p:txBody>
          <a:bodyPr>
            <a:normAutofit/>
          </a:bodyPr>
          <a:lstStyle/>
          <a:p>
            <a:pPr algn="just">
              <a:lnSpc>
                <a:spcPct val="130000"/>
              </a:lnSpc>
              <a:spcBef>
                <a:spcPts val="0"/>
              </a:spcBef>
              <a:spcAft>
                <a:spcPts val="1200"/>
              </a:spcAft>
              <a:buFont typeface="Wingdings" panose="05000000000000000000" pitchFamily="2" charset="2"/>
              <a:buChar char="§"/>
            </a:pPr>
            <a:r>
              <a:rPr lang="en-US" dirty="0"/>
              <a:t>The table shows the main differences between a federal student loan and a private student loan. With regard, to private student loans pricing, we chose a representative sample of some of the major lenders in the market</a:t>
            </a:r>
          </a:p>
          <a:p>
            <a:pPr algn="just">
              <a:lnSpc>
                <a:spcPct val="130000"/>
              </a:lnSpc>
              <a:spcBef>
                <a:spcPts val="0"/>
              </a:spcBef>
              <a:spcAft>
                <a:spcPts val="1200"/>
              </a:spcAft>
              <a:buFont typeface="Wingdings" panose="05000000000000000000" pitchFamily="2" charset="2"/>
              <a:buChar char="§"/>
            </a:pPr>
            <a:r>
              <a:rPr lang="en-US" b="1" dirty="0"/>
              <a:t>Federal student loans offer</a:t>
            </a:r>
            <a:r>
              <a:rPr lang="en-US" dirty="0"/>
              <a:t>, in general, less stringent and, therefore, </a:t>
            </a:r>
            <a:r>
              <a:rPr lang="en-US" b="1" dirty="0"/>
              <a:t>better  conditions for students</a:t>
            </a:r>
            <a:r>
              <a:rPr lang="en-US" dirty="0"/>
              <a:t>. </a:t>
            </a:r>
            <a:r>
              <a:rPr lang="en-US" b="1" dirty="0"/>
              <a:t>This is especially true for undergraduate students </a:t>
            </a:r>
            <a:r>
              <a:rPr lang="en-US" dirty="0"/>
              <a:t>who very often lack a credit history and may be able to obtain a private student loan only at much higher interest rates than the ones offered by Federal student loans</a:t>
            </a:r>
          </a:p>
          <a:p>
            <a:pPr algn="just">
              <a:lnSpc>
                <a:spcPct val="130000"/>
              </a:lnSpc>
              <a:spcBef>
                <a:spcPts val="0"/>
              </a:spcBef>
              <a:spcAft>
                <a:spcPts val="1200"/>
              </a:spcAft>
              <a:buFont typeface="Wingdings" panose="05000000000000000000" pitchFamily="2" charset="2"/>
              <a:buChar char="§"/>
            </a:pPr>
            <a:r>
              <a:rPr lang="en-US" dirty="0"/>
              <a:t>For these reasons, students are generally better off maxing out on federal loans before turning to private ones. </a:t>
            </a:r>
            <a:r>
              <a:rPr lang="en-US" b="1" dirty="0"/>
              <a:t>Once out of school, however</a:t>
            </a:r>
            <a:r>
              <a:rPr lang="en-US" dirty="0"/>
              <a:t>, students have access to the job market and are dependent on their own income. </a:t>
            </a:r>
            <a:r>
              <a:rPr lang="en-US" b="1" dirty="0"/>
              <a:t>The information asymmetry between borrower and lender</a:t>
            </a:r>
            <a:r>
              <a:rPr lang="en-US" dirty="0"/>
              <a:t> therefore </a:t>
            </a:r>
            <a:r>
              <a:rPr lang="en-US" b="1" dirty="0"/>
              <a:t>reduces and students with high credit scores can exploit the advantage of moving from average (federal student loans) to marginal cost pricing (private student loans)</a:t>
            </a:r>
          </a:p>
        </p:txBody>
      </p:sp>
      <p:pic>
        <p:nvPicPr>
          <p:cNvPr id="20" name="Picture 19">
            <a:extLst>
              <a:ext uri="{FF2B5EF4-FFF2-40B4-BE49-F238E27FC236}">
                <a16:creationId xmlns:a16="http://schemas.microsoft.com/office/drawing/2014/main" id="{F90DAA7D-1E08-447E-A83A-BE1FA38FE9A9}"/>
              </a:ext>
            </a:extLst>
          </p:cNvPr>
          <p:cNvPicPr>
            <a:picLocks noChangeAspect="1"/>
          </p:cNvPicPr>
          <p:nvPr/>
        </p:nvPicPr>
        <p:blipFill>
          <a:blip r:embed="rId2"/>
          <a:stretch>
            <a:fillRect/>
          </a:stretch>
        </p:blipFill>
        <p:spPr>
          <a:xfrm>
            <a:off x="838199" y="1296169"/>
            <a:ext cx="5833872" cy="3245017"/>
          </a:xfrm>
          <a:prstGeom prst="rect">
            <a:avLst/>
          </a:prstGeom>
        </p:spPr>
      </p:pic>
      <p:pic>
        <p:nvPicPr>
          <p:cNvPr id="24" name="Picture 23">
            <a:extLst>
              <a:ext uri="{FF2B5EF4-FFF2-40B4-BE49-F238E27FC236}">
                <a16:creationId xmlns:a16="http://schemas.microsoft.com/office/drawing/2014/main" id="{B92F936B-A077-4C6D-A823-B0D13AC3DB20}"/>
              </a:ext>
            </a:extLst>
          </p:cNvPr>
          <p:cNvPicPr>
            <a:picLocks noChangeAspect="1"/>
          </p:cNvPicPr>
          <p:nvPr/>
        </p:nvPicPr>
        <p:blipFill>
          <a:blip r:embed="rId3"/>
          <a:stretch>
            <a:fillRect/>
          </a:stretch>
        </p:blipFill>
        <p:spPr>
          <a:xfrm>
            <a:off x="4304445" y="4619915"/>
            <a:ext cx="2376524" cy="1185268"/>
          </a:xfrm>
          <a:prstGeom prst="rect">
            <a:avLst/>
          </a:prstGeom>
        </p:spPr>
      </p:pic>
      <p:pic>
        <p:nvPicPr>
          <p:cNvPr id="25" name="Picture 24">
            <a:extLst>
              <a:ext uri="{FF2B5EF4-FFF2-40B4-BE49-F238E27FC236}">
                <a16:creationId xmlns:a16="http://schemas.microsoft.com/office/drawing/2014/main" id="{7779575E-3FF6-4C6B-B381-89FE77B6CDBE}"/>
              </a:ext>
            </a:extLst>
          </p:cNvPr>
          <p:cNvPicPr>
            <a:picLocks noChangeAspect="1"/>
          </p:cNvPicPr>
          <p:nvPr/>
        </p:nvPicPr>
        <p:blipFill>
          <a:blip r:embed="rId4"/>
          <a:stretch>
            <a:fillRect/>
          </a:stretch>
        </p:blipFill>
        <p:spPr>
          <a:xfrm>
            <a:off x="1925367" y="4619915"/>
            <a:ext cx="2317321" cy="1182855"/>
          </a:xfrm>
          <a:prstGeom prst="rect">
            <a:avLst/>
          </a:prstGeom>
        </p:spPr>
      </p:pic>
      <p:sp>
        <p:nvSpPr>
          <p:cNvPr id="26" name="Rectangle 25">
            <a:extLst>
              <a:ext uri="{FF2B5EF4-FFF2-40B4-BE49-F238E27FC236}">
                <a16:creationId xmlns:a16="http://schemas.microsoft.com/office/drawing/2014/main" id="{174A9C2A-E109-40C5-82BF-DA0458B335C9}"/>
              </a:ext>
            </a:extLst>
          </p:cNvPr>
          <p:cNvSpPr/>
          <p:nvPr/>
        </p:nvSpPr>
        <p:spPr>
          <a:xfrm>
            <a:off x="838199" y="4619915"/>
            <a:ext cx="1024128" cy="11828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Pricing</a:t>
            </a:r>
          </a:p>
        </p:txBody>
      </p:sp>
      <p:sp>
        <p:nvSpPr>
          <p:cNvPr id="27" name="TextBox 26">
            <a:extLst>
              <a:ext uri="{FF2B5EF4-FFF2-40B4-BE49-F238E27FC236}">
                <a16:creationId xmlns:a16="http://schemas.microsoft.com/office/drawing/2014/main" id="{2C695DF9-6128-4AE0-BF7D-AFA6E7D519A1}"/>
              </a:ext>
            </a:extLst>
          </p:cNvPr>
          <p:cNvSpPr txBox="1"/>
          <p:nvPr/>
        </p:nvSpPr>
        <p:spPr>
          <a:xfrm>
            <a:off x="1395526" y="5087562"/>
            <a:ext cx="350520" cy="184666"/>
          </a:xfrm>
          <a:prstGeom prst="rect">
            <a:avLst/>
          </a:prstGeom>
          <a:noFill/>
        </p:spPr>
        <p:txBody>
          <a:bodyPr wrap="square" rtlCol="0">
            <a:spAutoFit/>
          </a:bodyPr>
          <a:lstStyle/>
          <a:p>
            <a:r>
              <a:rPr lang="en-US" sz="600" dirty="0"/>
              <a:t>(1)</a:t>
            </a:r>
          </a:p>
        </p:txBody>
      </p:sp>
    </p:spTree>
    <p:extLst>
      <p:ext uri="{BB962C8B-B14F-4D97-AF65-F5344CB8AC3E}">
        <p14:creationId xmlns:p14="http://schemas.microsoft.com/office/powerpoint/2010/main" val="82069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67FE65-4EAF-4F9D-8A36-D0E5BA0146B1}"/>
              </a:ext>
            </a:extLst>
          </p:cNvPr>
          <p:cNvSpPr>
            <a:spLocks noGrp="1"/>
          </p:cNvSpPr>
          <p:nvPr>
            <p:ph type="sldNum" sz="quarter" idx="12"/>
          </p:nvPr>
        </p:nvSpPr>
        <p:spPr/>
        <p:txBody>
          <a:bodyPr/>
          <a:lstStyle/>
          <a:p>
            <a:fld id="{F8420151-B4FF-4D70-BB64-65CD75C7BF2F}" type="slidenum">
              <a:rPr lang="en-US" smtClean="0">
                <a:solidFill>
                  <a:schemeClr val="tx1"/>
                </a:solidFill>
              </a:rPr>
              <a:t>4</a:t>
            </a:fld>
            <a:endParaRPr lang="en-US" dirty="0">
              <a:solidFill>
                <a:schemeClr val="tx1"/>
              </a:solidFill>
            </a:endParaRPr>
          </a:p>
        </p:txBody>
      </p:sp>
      <p:sp>
        <p:nvSpPr>
          <p:cNvPr id="8" name="Footer Placeholder 7">
            <a:extLst>
              <a:ext uri="{FF2B5EF4-FFF2-40B4-BE49-F238E27FC236}">
                <a16:creationId xmlns:a16="http://schemas.microsoft.com/office/drawing/2014/main" id="{672ECD59-4310-43A5-9FD1-47CB63834211}"/>
              </a:ext>
            </a:extLst>
          </p:cNvPr>
          <p:cNvSpPr>
            <a:spLocks noGrp="1"/>
          </p:cNvSpPr>
          <p:nvPr>
            <p:ph type="ftr" sz="quarter" idx="11"/>
          </p:nvPr>
        </p:nvSpPr>
        <p:spPr>
          <a:xfrm>
            <a:off x="838200" y="6356350"/>
            <a:ext cx="7374622" cy="365125"/>
          </a:xfrm>
        </p:spPr>
        <p:txBody>
          <a:bodyPr/>
          <a:lstStyle/>
          <a:p>
            <a:pPr algn="l"/>
            <a:r>
              <a:rPr lang="en-US" sz="1000" i="1" dirty="0">
                <a:solidFill>
                  <a:schemeClr val="tx1"/>
                </a:solidFill>
              </a:rPr>
              <a:t>(1) Source: US Department of Justice</a:t>
            </a:r>
          </a:p>
        </p:txBody>
      </p:sp>
      <p:sp>
        <p:nvSpPr>
          <p:cNvPr id="11" name="Title 1">
            <a:extLst>
              <a:ext uri="{FF2B5EF4-FFF2-40B4-BE49-F238E27FC236}">
                <a16:creationId xmlns:a16="http://schemas.microsoft.com/office/drawing/2014/main" id="{71EEC226-52D2-48ED-8077-D3D57E8C8C8C}"/>
              </a:ext>
            </a:extLst>
          </p:cNvPr>
          <p:cNvSpPr txBox="1">
            <a:spLocks/>
          </p:cNvSpPr>
          <p:nvPr/>
        </p:nvSpPr>
        <p:spPr>
          <a:xfrm>
            <a:off x="838200" y="96678"/>
            <a:ext cx="10515600" cy="806970"/>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b="1" dirty="0"/>
              <a:t>Dataset</a:t>
            </a:r>
          </a:p>
        </p:txBody>
      </p:sp>
      <p:sp>
        <p:nvSpPr>
          <p:cNvPr id="16" name="Content Placeholder 2">
            <a:extLst>
              <a:ext uri="{FF2B5EF4-FFF2-40B4-BE49-F238E27FC236}">
                <a16:creationId xmlns:a16="http://schemas.microsoft.com/office/drawing/2014/main" id="{0915F17D-9708-45EF-AFAA-E3D2CD8109A5}"/>
              </a:ext>
            </a:extLst>
          </p:cNvPr>
          <p:cNvSpPr txBox="1">
            <a:spLocks/>
          </p:cNvSpPr>
          <p:nvPr/>
        </p:nvSpPr>
        <p:spPr>
          <a:xfrm>
            <a:off x="838200" y="985064"/>
            <a:ext cx="10515600" cy="3661582"/>
          </a:xfrm>
          <a:prstGeom prst="rect">
            <a:avLst/>
          </a:prstGeom>
        </p:spPr>
        <p:txBody>
          <a:bodyPr vert="horz" lIns="0" tIns="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8000"/>
              </a:lnSpc>
              <a:spcAft>
                <a:spcPts val="200"/>
              </a:spcAft>
              <a:buFont typeface="Wingdings" panose="05000000000000000000" pitchFamily="2" charset="2"/>
              <a:buChar char="§"/>
            </a:pPr>
            <a:r>
              <a:rPr lang="en-US" dirty="0"/>
              <a:t>We decided to use a subset of the </a:t>
            </a:r>
            <a:r>
              <a:rPr lang="en-US" b="1" dirty="0"/>
              <a:t>College Scorecard dataset </a:t>
            </a:r>
            <a:r>
              <a:rPr lang="en-US" dirty="0"/>
              <a:t>provided by the US Department of Education which includes 6,806 institutions and 1,986 variables related to each institution.</a:t>
            </a:r>
          </a:p>
          <a:p>
            <a:pPr algn="just">
              <a:lnSpc>
                <a:spcPct val="108000"/>
              </a:lnSpc>
              <a:spcAft>
                <a:spcPts val="200"/>
              </a:spcAft>
              <a:buFont typeface="Wingdings" panose="05000000000000000000" pitchFamily="2" charset="2"/>
              <a:buChar char="§"/>
            </a:pPr>
            <a:r>
              <a:rPr lang="en-US" dirty="0"/>
              <a:t>Below we report the list of chosen variables (out of the 1,986 ones) with a brief explanation on the meaning of each one:</a:t>
            </a:r>
          </a:p>
          <a:p>
            <a:pPr lvl="1" algn="just">
              <a:lnSpc>
                <a:spcPct val="108000"/>
              </a:lnSpc>
              <a:spcBef>
                <a:spcPts val="200"/>
              </a:spcBef>
              <a:spcAft>
                <a:spcPts val="200"/>
              </a:spcAft>
            </a:pPr>
            <a:r>
              <a:rPr lang="en-US" b="1" dirty="0"/>
              <a:t>CDR3</a:t>
            </a:r>
            <a:r>
              <a:rPr lang="en-US" dirty="0"/>
              <a:t>: three-year cohort default rate. We chose this as our response variable</a:t>
            </a:r>
          </a:p>
          <a:p>
            <a:pPr lvl="1" algn="just">
              <a:lnSpc>
                <a:spcPct val="108000"/>
              </a:lnSpc>
              <a:spcBef>
                <a:spcPts val="200"/>
              </a:spcBef>
              <a:spcAft>
                <a:spcPts val="200"/>
              </a:spcAft>
            </a:pPr>
            <a:r>
              <a:rPr lang="en-US" b="1" dirty="0"/>
              <a:t>C150_4 and C150_L4</a:t>
            </a:r>
            <a:r>
              <a:rPr lang="en-US" dirty="0"/>
              <a:t>: proportion of full-time, first-time, degree/certificate-seeking undergraduates who completed a degree or certificate in a four-year and less-than-four-year institution within 150 percent of normal time</a:t>
            </a:r>
          </a:p>
          <a:p>
            <a:pPr lvl="1" algn="just">
              <a:lnSpc>
                <a:spcPct val="108000"/>
              </a:lnSpc>
              <a:spcBef>
                <a:spcPts val="200"/>
              </a:spcBef>
              <a:spcAft>
                <a:spcPts val="200"/>
              </a:spcAft>
            </a:pPr>
            <a:r>
              <a:rPr lang="en-US" b="1" dirty="0"/>
              <a:t>COMPL_RPY_3YR_RT and NONCOM_RPY_3YR_RT</a:t>
            </a:r>
            <a:r>
              <a:rPr lang="en-US" dirty="0"/>
              <a:t>: 3-year repayment rate for students who completed and didn’t complete their course of studies</a:t>
            </a:r>
          </a:p>
          <a:p>
            <a:pPr lvl="1" algn="just">
              <a:lnSpc>
                <a:spcPct val="108000"/>
              </a:lnSpc>
              <a:spcBef>
                <a:spcPts val="200"/>
              </a:spcBef>
              <a:spcAft>
                <a:spcPts val="200"/>
              </a:spcAft>
            </a:pPr>
            <a:r>
              <a:rPr lang="en-US" b="1" dirty="0"/>
              <a:t>GRAD_DEBT_MDN</a:t>
            </a:r>
            <a:r>
              <a:rPr lang="en-US" dirty="0"/>
              <a:t>: the median debt amount for completers overall </a:t>
            </a:r>
          </a:p>
          <a:p>
            <a:pPr lvl="1" algn="just">
              <a:lnSpc>
                <a:spcPct val="108000"/>
              </a:lnSpc>
              <a:spcBef>
                <a:spcPts val="200"/>
              </a:spcBef>
              <a:spcAft>
                <a:spcPts val="200"/>
              </a:spcAft>
            </a:pPr>
            <a:r>
              <a:rPr lang="en-US" b="1" dirty="0"/>
              <a:t>PCTFLOAN: </a:t>
            </a:r>
            <a:r>
              <a:rPr lang="en-US" dirty="0"/>
              <a:t>percent of all undergraduate students receiving a federal student loan</a:t>
            </a:r>
          </a:p>
          <a:p>
            <a:pPr lvl="1" algn="just">
              <a:lnSpc>
                <a:spcPct val="108000"/>
              </a:lnSpc>
              <a:spcBef>
                <a:spcPts val="200"/>
              </a:spcBef>
              <a:spcAft>
                <a:spcPts val="200"/>
              </a:spcAft>
            </a:pPr>
            <a:r>
              <a:rPr lang="en-US" b="1" dirty="0"/>
              <a:t>MD_EARN_WNE_P8: </a:t>
            </a:r>
            <a:r>
              <a:rPr lang="en-US" dirty="0"/>
              <a:t>median earnings 8 years after entry</a:t>
            </a:r>
          </a:p>
          <a:p>
            <a:pPr lvl="1" algn="just">
              <a:lnSpc>
                <a:spcPct val="108000"/>
              </a:lnSpc>
              <a:spcBef>
                <a:spcPts val="200"/>
              </a:spcBef>
              <a:spcAft>
                <a:spcPts val="200"/>
              </a:spcAft>
            </a:pPr>
            <a:r>
              <a:rPr lang="en-US" b="1" dirty="0"/>
              <a:t>MEDIAN_HH_INC</a:t>
            </a:r>
            <a:r>
              <a:rPr lang="en-US" dirty="0"/>
              <a:t>: Median household income</a:t>
            </a:r>
          </a:p>
          <a:p>
            <a:pPr lvl="1" algn="just">
              <a:lnSpc>
                <a:spcPct val="108000"/>
              </a:lnSpc>
              <a:spcBef>
                <a:spcPts val="200"/>
              </a:spcBef>
              <a:spcAft>
                <a:spcPts val="200"/>
              </a:spcAft>
            </a:pPr>
            <a:r>
              <a:rPr lang="en-US" b="1" dirty="0"/>
              <a:t>COUNT_WNE_INC1_P10, COUNT_WNE_INC2_P10 and COUNT_WNE_INC3_P10</a:t>
            </a:r>
            <a:r>
              <a:rPr lang="en-US" dirty="0"/>
              <a:t>: Number of students working and not enrolled 10 years after entry in the lowest income tercile $0-$30,000, in the middle income tercile $30,001-$75,000 and in the highest income tercile $75,001+ </a:t>
            </a:r>
          </a:p>
          <a:p>
            <a:pPr lvl="1" algn="just">
              <a:lnSpc>
                <a:spcPct val="108000"/>
              </a:lnSpc>
              <a:spcBef>
                <a:spcPts val="200"/>
              </a:spcBef>
              <a:spcAft>
                <a:spcPts val="200"/>
              </a:spcAft>
            </a:pPr>
            <a:r>
              <a:rPr lang="en-US" b="1" dirty="0"/>
              <a:t>ICLEVEL: </a:t>
            </a:r>
            <a:r>
              <a:rPr lang="en-US" dirty="0"/>
              <a:t>Level of institution (4-year, 2-year or Less-than-2-year)</a:t>
            </a:r>
          </a:p>
          <a:p>
            <a:pPr lvl="1" algn="just">
              <a:lnSpc>
                <a:spcPct val="108000"/>
              </a:lnSpc>
              <a:spcBef>
                <a:spcPts val="200"/>
              </a:spcBef>
              <a:spcAft>
                <a:spcPts val="200"/>
              </a:spcAft>
            </a:pPr>
            <a:r>
              <a:rPr lang="en-US" b="1" dirty="0"/>
              <a:t>UGDS</a:t>
            </a:r>
            <a:r>
              <a:rPr lang="en-US" dirty="0"/>
              <a:t>: Enrollment of undergraduate certificate/degree-seeking students</a:t>
            </a:r>
          </a:p>
          <a:p>
            <a:pPr lvl="1" algn="just">
              <a:lnSpc>
                <a:spcPct val="108000"/>
              </a:lnSpc>
              <a:spcBef>
                <a:spcPts val="200"/>
              </a:spcBef>
              <a:spcAft>
                <a:spcPts val="200"/>
              </a:spcAft>
            </a:pPr>
            <a:r>
              <a:rPr lang="en-US" b="1" dirty="0"/>
              <a:t>CONTROL: </a:t>
            </a:r>
            <a:r>
              <a:rPr lang="en-US" dirty="0"/>
              <a:t>control of institution (Public, Private nonprofit or Private for-profit)</a:t>
            </a:r>
          </a:p>
          <a:p>
            <a:pPr lvl="1" algn="just">
              <a:lnSpc>
                <a:spcPct val="108000"/>
              </a:lnSpc>
              <a:spcBef>
                <a:spcPts val="200"/>
              </a:spcBef>
              <a:spcAft>
                <a:spcPts val="200"/>
              </a:spcAft>
            </a:pPr>
            <a:r>
              <a:rPr lang="en-US" b="1" dirty="0"/>
              <a:t>COSTT4_A and COSTT4_P: </a:t>
            </a:r>
            <a:r>
              <a:rPr lang="en-US" dirty="0"/>
              <a:t>average cost of attendance for academic and program year institutions</a:t>
            </a:r>
          </a:p>
          <a:p>
            <a:pPr lvl="1" algn="just">
              <a:lnSpc>
                <a:spcPct val="108000"/>
              </a:lnSpc>
              <a:spcBef>
                <a:spcPts val="200"/>
              </a:spcBef>
              <a:spcAft>
                <a:spcPts val="200"/>
              </a:spcAft>
            </a:pPr>
            <a:r>
              <a:rPr lang="en-US" b="1" dirty="0"/>
              <a:t>HIGHDEG: </a:t>
            </a:r>
            <a:r>
              <a:rPr lang="en-US" dirty="0"/>
              <a:t>highest degree awarded (Non-degree-granting, Certificate degree, Associate degree, Bachelor's degree, Graduate degree)</a:t>
            </a:r>
          </a:p>
          <a:p>
            <a:pPr lvl="1" algn="just">
              <a:lnSpc>
                <a:spcPct val="108000"/>
              </a:lnSpc>
              <a:spcAft>
                <a:spcPts val="200"/>
              </a:spcAft>
            </a:pPr>
            <a:r>
              <a:rPr lang="en-US" dirty="0"/>
              <a:t>We first wanted to include the variable SAT_AVG but we then decided to discard it because it contained too many missing value</a:t>
            </a:r>
          </a:p>
          <a:p>
            <a:pPr algn="just">
              <a:lnSpc>
                <a:spcPct val="108000"/>
              </a:lnSpc>
              <a:spcAft>
                <a:spcPts val="200"/>
              </a:spcAft>
              <a:buFont typeface="Wingdings" panose="05000000000000000000" pitchFamily="2" charset="2"/>
              <a:buChar char="§"/>
            </a:pPr>
            <a:endParaRPr lang="en-US" dirty="0"/>
          </a:p>
          <a:p>
            <a:pPr lvl="1" algn="just">
              <a:lnSpc>
                <a:spcPct val="108000"/>
              </a:lnSpc>
              <a:spcAft>
                <a:spcPts val="200"/>
              </a:spcAft>
              <a:buFont typeface="Wingdings" panose="05000000000000000000" pitchFamily="2" charset="2"/>
              <a:buChar char="§"/>
            </a:pPr>
            <a:endParaRPr lang="en-US" dirty="0"/>
          </a:p>
          <a:p>
            <a:pPr algn="just">
              <a:lnSpc>
                <a:spcPct val="108000"/>
              </a:lnSpc>
              <a:spcAft>
                <a:spcPts val="200"/>
              </a:spcAft>
              <a:buFont typeface="Wingdings" panose="05000000000000000000" pitchFamily="2" charset="2"/>
              <a:buChar char="§"/>
            </a:pPr>
            <a:endParaRPr lang="en-US" dirty="0"/>
          </a:p>
          <a:p>
            <a:pPr algn="just">
              <a:lnSpc>
                <a:spcPct val="108000"/>
              </a:lnSpc>
              <a:spcAft>
                <a:spcPts val="200"/>
              </a:spcAft>
              <a:buFont typeface="Wingdings" panose="05000000000000000000" pitchFamily="2" charset="2"/>
              <a:buChar char="§"/>
            </a:pPr>
            <a:endParaRPr lang="en-US" dirty="0"/>
          </a:p>
          <a:p>
            <a:pPr algn="just">
              <a:lnSpc>
                <a:spcPct val="108000"/>
              </a:lnSpc>
              <a:spcAft>
                <a:spcPts val="200"/>
              </a:spcAft>
              <a:buFont typeface="Wingdings" panose="05000000000000000000" pitchFamily="2" charset="2"/>
              <a:buChar char="§"/>
            </a:pPr>
            <a:endParaRPr lang="en-US" dirty="0"/>
          </a:p>
        </p:txBody>
      </p:sp>
      <p:sp>
        <p:nvSpPr>
          <p:cNvPr id="17" name="Rectangle 16">
            <a:extLst>
              <a:ext uri="{FF2B5EF4-FFF2-40B4-BE49-F238E27FC236}">
                <a16:creationId xmlns:a16="http://schemas.microsoft.com/office/drawing/2014/main" id="{FC7026DD-1F3D-46E4-96F9-80D6F95131EC}"/>
              </a:ext>
            </a:extLst>
          </p:cNvPr>
          <p:cNvSpPr/>
          <p:nvPr/>
        </p:nvSpPr>
        <p:spPr>
          <a:xfrm>
            <a:off x="7222273" y="5117417"/>
            <a:ext cx="4131527" cy="956902"/>
          </a:xfrm>
          <a:custGeom>
            <a:avLst/>
            <a:gdLst>
              <a:gd name="connsiteX0" fmla="*/ 0 w 4131527"/>
              <a:gd name="connsiteY0" fmla="*/ 0 h 956902"/>
              <a:gd name="connsiteX1" fmla="*/ 507588 w 4131527"/>
              <a:gd name="connsiteY1" fmla="*/ 0 h 956902"/>
              <a:gd name="connsiteX2" fmla="*/ 1139121 w 4131527"/>
              <a:gd name="connsiteY2" fmla="*/ 0 h 956902"/>
              <a:gd name="connsiteX3" fmla="*/ 1688024 w 4131527"/>
              <a:gd name="connsiteY3" fmla="*/ 0 h 956902"/>
              <a:gd name="connsiteX4" fmla="*/ 2195611 w 4131527"/>
              <a:gd name="connsiteY4" fmla="*/ 0 h 956902"/>
              <a:gd name="connsiteX5" fmla="*/ 2827145 w 4131527"/>
              <a:gd name="connsiteY5" fmla="*/ 0 h 956902"/>
              <a:gd name="connsiteX6" fmla="*/ 3417363 w 4131527"/>
              <a:gd name="connsiteY6" fmla="*/ 0 h 956902"/>
              <a:gd name="connsiteX7" fmla="*/ 4131527 w 4131527"/>
              <a:gd name="connsiteY7" fmla="*/ 0 h 956902"/>
              <a:gd name="connsiteX8" fmla="*/ 4131527 w 4131527"/>
              <a:gd name="connsiteY8" fmla="*/ 497589 h 956902"/>
              <a:gd name="connsiteX9" fmla="*/ 4131527 w 4131527"/>
              <a:gd name="connsiteY9" fmla="*/ 956902 h 956902"/>
              <a:gd name="connsiteX10" fmla="*/ 3623939 w 4131527"/>
              <a:gd name="connsiteY10" fmla="*/ 956902 h 956902"/>
              <a:gd name="connsiteX11" fmla="*/ 3157667 w 4131527"/>
              <a:gd name="connsiteY11" fmla="*/ 956902 h 956902"/>
              <a:gd name="connsiteX12" fmla="*/ 2526134 w 4131527"/>
              <a:gd name="connsiteY12" fmla="*/ 956902 h 956902"/>
              <a:gd name="connsiteX13" fmla="*/ 2018546 w 4131527"/>
              <a:gd name="connsiteY13" fmla="*/ 956902 h 956902"/>
              <a:gd name="connsiteX14" fmla="*/ 1387013 w 4131527"/>
              <a:gd name="connsiteY14" fmla="*/ 956902 h 956902"/>
              <a:gd name="connsiteX15" fmla="*/ 714164 w 4131527"/>
              <a:gd name="connsiteY15" fmla="*/ 956902 h 956902"/>
              <a:gd name="connsiteX16" fmla="*/ 0 w 4131527"/>
              <a:gd name="connsiteY16" fmla="*/ 956902 h 956902"/>
              <a:gd name="connsiteX17" fmla="*/ 0 w 4131527"/>
              <a:gd name="connsiteY17" fmla="*/ 459313 h 956902"/>
              <a:gd name="connsiteX18" fmla="*/ 0 w 4131527"/>
              <a:gd name="connsiteY18" fmla="*/ 0 h 95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31527" h="956902" fill="none" extrusionOk="0">
                <a:moveTo>
                  <a:pt x="0" y="0"/>
                </a:moveTo>
                <a:cubicBezTo>
                  <a:pt x="135213" y="-14972"/>
                  <a:pt x="355221" y="48002"/>
                  <a:pt x="507588" y="0"/>
                </a:cubicBezTo>
                <a:cubicBezTo>
                  <a:pt x="659955" y="-48002"/>
                  <a:pt x="938829" y="60371"/>
                  <a:pt x="1139121" y="0"/>
                </a:cubicBezTo>
                <a:cubicBezTo>
                  <a:pt x="1339413" y="-60371"/>
                  <a:pt x="1512667" y="21168"/>
                  <a:pt x="1688024" y="0"/>
                </a:cubicBezTo>
                <a:cubicBezTo>
                  <a:pt x="1863381" y="-21168"/>
                  <a:pt x="2062092" y="11348"/>
                  <a:pt x="2195611" y="0"/>
                </a:cubicBezTo>
                <a:cubicBezTo>
                  <a:pt x="2329130" y="-11348"/>
                  <a:pt x="2572720" y="50055"/>
                  <a:pt x="2827145" y="0"/>
                </a:cubicBezTo>
                <a:cubicBezTo>
                  <a:pt x="3081570" y="-50055"/>
                  <a:pt x="3288920" y="32627"/>
                  <a:pt x="3417363" y="0"/>
                </a:cubicBezTo>
                <a:cubicBezTo>
                  <a:pt x="3545806" y="-32627"/>
                  <a:pt x="3909504" y="64583"/>
                  <a:pt x="4131527" y="0"/>
                </a:cubicBezTo>
                <a:cubicBezTo>
                  <a:pt x="4137328" y="214342"/>
                  <a:pt x="4102907" y="324295"/>
                  <a:pt x="4131527" y="497589"/>
                </a:cubicBezTo>
                <a:cubicBezTo>
                  <a:pt x="4160147" y="670883"/>
                  <a:pt x="4127137" y="823552"/>
                  <a:pt x="4131527" y="956902"/>
                </a:cubicBezTo>
                <a:cubicBezTo>
                  <a:pt x="4022947" y="1003148"/>
                  <a:pt x="3865390" y="936698"/>
                  <a:pt x="3623939" y="956902"/>
                </a:cubicBezTo>
                <a:cubicBezTo>
                  <a:pt x="3382488" y="977106"/>
                  <a:pt x="3254268" y="950969"/>
                  <a:pt x="3157667" y="956902"/>
                </a:cubicBezTo>
                <a:cubicBezTo>
                  <a:pt x="3061066" y="962835"/>
                  <a:pt x="2747483" y="934245"/>
                  <a:pt x="2526134" y="956902"/>
                </a:cubicBezTo>
                <a:cubicBezTo>
                  <a:pt x="2304785" y="979559"/>
                  <a:pt x="2181557" y="930283"/>
                  <a:pt x="2018546" y="956902"/>
                </a:cubicBezTo>
                <a:cubicBezTo>
                  <a:pt x="1855535" y="983521"/>
                  <a:pt x="1560960" y="934404"/>
                  <a:pt x="1387013" y="956902"/>
                </a:cubicBezTo>
                <a:cubicBezTo>
                  <a:pt x="1213066" y="979400"/>
                  <a:pt x="996886" y="919006"/>
                  <a:pt x="714164" y="956902"/>
                </a:cubicBezTo>
                <a:cubicBezTo>
                  <a:pt x="431442" y="994798"/>
                  <a:pt x="294442" y="915516"/>
                  <a:pt x="0" y="956902"/>
                </a:cubicBezTo>
                <a:cubicBezTo>
                  <a:pt x="-26867" y="748480"/>
                  <a:pt x="10690" y="612766"/>
                  <a:pt x="0" y="459313"/>
                </a:cubicBezTo>
                <a:cubicBezTo>
                  <a:pt x="-10690" y="305860"/>
                  <a:pt x="48800" y="131473"/>
                  <a:pt x="0" y="0"/>
                </a:cubicBezTo>
                <a:close/>
              </a:path>
              <a:path w="4131527" h="956902" stroke="0" extrusionOk="0">
                <a:moveTo>
                  <a:pt x="0" y="0"/>
                </a:moveTo>
                <a:cubicBezTo>
                  <a:pt x="139439" y="-7232"/>
                  <a:pt x="389702" y="61216"/>
                  <a:pt x="548903" y="0"/>
                </a:cubicBezTo>
                <a:cubicBezTo>
                  <a:pt x="708104" y="-61216"/>
                  <a:pt x="851929" y="52785"/>
                  <a:pt x="1015175" y="0"/>
                </a:cubicBezTo>
                <a:cubicBezTo>
                  <a:pt x="1178421" y="-52785"/>
                  <a:pt x="1395226" y="6593"/>
                  <a:pt x="1688024" y="0"/>
                </a:cubicBezTo>
                <a:cubicBezTo>
                  <a:pt x="1980822" y="-6593"/>
                  <a:pt x="2035852" y="19139"/>
                  <a:pt x="2236927" y="0"/>
                </a:cubicBezTo>
                <a:cubicBezTo>
                  <a:pt x="2438002" y="-19139"/>
                  <a:pt x="2593775" y="3528"/>
                  <a:pt x="2785830" y="0"/>
                </a:cubicBezTo>
                <a:cubicBezTo>
                  <a:pt x="2977885" y="-3528"/>
                  <a:pt x="3130071" y="20457"/>
                  <a:pt x="3458678" y="0"/>
                </a:cubicBezTo>
                <a:cubicBezTo>
                  <a:pt x="3787285" y="-20457"/>
                  <a:pt x="3827537" y="33451"/>
                  <a:pt x="4131527" y="0"/>
                </a:cubicBezTo>
                <a:cubicBezTo>
                  <a:pt x="4172471" y="139397"/>
                  <a:pt x="4071973" y="323872"/>
                  <a:pt x="4131527" y="497589"/>
                </a:cubicBezTo>
                <a:cubicBezTo>
                  <a:pt x="4191081" y="671306"/>
                  <a:pt x="4099621" y="735150"/>
                  <a:pt x="4131527" y="956902"/>
                </a:cubicBezTo>
                <a:cubicBezTo>
                  <a:pt x="3996700" y="1004683"/>
                  <a:pt x="3750853" y="934979"/>
                  <a:pt x="3623939" y="956902"/>
                </a:cubicBezTo>
                <a:cubicBezTo>
                  <a:pt x="3497025" y="978825"/>
                  <a:pt x="3250227" y="914284"/>
                  <a:pt x="3033721" y="956902"/>
                </a:cubicBezTo>
                <a:cubicBezTo>
                  <a:pt x="2817215" y="999520"/>
                  <a:pt x="2623813" y="941461"/>
                  <a:pt x="2484818" y="956902"/>
                </a:cubicBezTo>
                <a:cubicBezTo>
                  <a:pt x="2345823" y="972343"/>
                  <a:pt x="2088745" y="902296"/>
                  <a:pt x="1811970" y="956902"/>
                </a:cubicBezTo>
                <a:cubicBezTo>
                  <a:pt x="1535195" y="1011508"/>
                  <a:pt x="1382118" y="899479"/>
                  <a:pt x="1139121" y="956902"/>
                </a:cubicBezTo>
                <a:cubicBezTo>
                  <a:pt x="896124" y="1014325"/>
                  <a:pt x="837633" y="950247"/>
                  <a:pt x="631533" y="956902"/>
                </a:cubicBezTo>
                <a:cubicBezTo>
                  <a:pt x="425433" y="963557"/>
                  <a:pt x="223506" y="894507"/>
                  <a:pt x="0" y="956902"/>
                </a:cubicBezTo>
                <a:cubicBezTo>
                  <a:pt x="-23433" y="742180"/>
                  <a:pt x="53772" y="613090"/>
                  <a:pt x="0" y="459313"/>
                </a:cubicBezTo>
                <a:cubicBezTo>
                  <a:pt x="-53772" y="305536"/>
                  <a:pt x="1814" y="177269"/>
                  <a:pt x="0" y="0"/>
                </a:cubicBezTo>
                <a:close/>
              </a:path>
            </a:pathLst>
          </a:custGeom>
          <a:solidFill>
            <a:schemeClr val="bg1"/>
          </a:solidFill>
          <a:ln w="19050">
            <a:solidFill>
              <a:schemeClr val="accent1">
                <a:shade val="50000"/>
              </a:schemeClr>
            </a:solidFill>
            <a:prstDash val="soli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i="1" dirty="0">
                <a:solidFill>
                  <a:schemeClr val="tx1"/>
                </a:solidFill>
              </a:rPr>
              <a:t>The Equal Credit Opportunity Act [ECOA], 15 U.S.C. 1691 et seq. prohibits creditors from discriminating against credit applicants on the basis of race, color, religion, national origin, sex, marital status, age, because an applicant receives income from a public assistance program, or because an applicant has in good faith exercised any right under the Consumer Credit Protection Act.</a:t>
            </a:r>
            <a:r>
              <a:rPr lang="en-US" sz="900" i="1" baseline="30000" dirty="0">
                <a:solidFill>
                  <a:schemeClr val="tx1"/>
                </a:solidFill>
              </a:rPr>
              <a:t>(1)</a:t>
            </a:r>
            <a:r>
              <a:rPr lang="en-US" sz="900" i="1" dirty="0">
                <a:solidFill>
                  <a:schemeClr val="tx1"/>
                </a:solidFill>
              </a:rPr>
              <a:t> </a:t>
            </a:r>
          </a:p>
        </p:txBody>
      </p:sp>
      <p:sp>
        <p:nvSpPr>
          <p:cNvPr id="18" name="Rectangle 17">
            <a:extLst>
              <a:ext uri="{FF2B5EF4-FFF2-40B4-BE49-F238E27FC236}">
                <a16:creationId xmlns:a16="http://schemas.microsoft.com/office/drawing/2014/main" id="{4CD851ED-816D-497F-9985-D7667703890E}"/>
              </a:ext>
            </a:extLst>
          </p:cNvPr>
          <p:cNvSpPr/>
          <p:nvPr/>
        </p:nvSpPr>
        <p:spPr>
          <a:xfrm>
            <a:off x="800101" y="5015204"/>
            <a:ext cx="5993806" cy="966931"/>
          </a:xfrm>
          <a:prstGeom prst="rect">
            <a:avLst/>
          </a:prstGeom>
        </p:spPr>
        <p:txBody>
          <a:bodyPr wrap="square">
            <a:spAutoFit/>
          </a:bodyPr>
          <a:lstStyle/>
          <a:p>
            <a:pPr algn="just">
              <a:lnSpc>
                <a:spcPct val="108000"/>
              </a:lnSpc>
              <a:spcAft>
                <a:spcPts val="200"/>
              </a:spcAft>
            </a:pPr>
            <a:r>
              <a:rPr lang="en-US" sz="1000" dirty="0"/>
              <a:t>We manually went through all the 1,986 variables and chose the ones listed above based on 2 criteria:</a:t>
            </a:r>
          </a:p>
          <a:p>
            <a:pPr marL="685800" lvl="1" indent="-228600" algn="just">
              <a:lnSpc>
                <a:spcPct val="108000"/>
              </a:lnSpc>
              <a:spcAft>
                <a:spcPts val="200"/>
              </a:spcAft>
              <a:buFont typeface="+mj-lt"/>
              <a:buAutoNum type="arabicPeriod"/>
            </a:pPr>
            <a:r>
              <a:rPr lang="en-US" sz="1000" dirty="0"/>
              <a:t>How relevant we thought they could be in estimating the probability of default</a:t>
            </a:r>
          </a:p>
          <a:p>
            <a:pPr marL="685800" lvl="1" indent="-228600" algn="just">
              <a:lnSpc>
                <a:spcPct val="108000"/>
              </a:lnSpc>
              <a:spcAft>
                <a:spcPts val="200"/>
              </a:spcAft>
              <a:buFont typeface="+mj-lt"/>
              <a:buAutoNum type="arabicPeriod"/>
            </a:pPr>
            <a:r>
              <a:rPr lang="en-US" sz="1000" dirty="0"/>
              <a:t>We excluded all variables related to legally prohibited risk-based pricing factors under the Equal Credit Opportunity Act including race, color, religion, national origin, sex, marital status, age, and receipt of income from any public assistance program.</a:t>
            </a:r>
          </a:p>
        </p:txBody>
      </p:sp>
      <p:sp>
        <p:nvSpPr>
          <p:cNvPr id="19" name="Content Placeholder 2">
            <a:extLst>
              <a:ext uri="{FF2B5EF4-FFF2-40B4-BE49-F238E27FC236}">
                <a16:creationId xmlns:a16="http://schemas.microsoft.com/office/drawing/2014/main" id="{8EB5938A-81AB-487D-B061-992F2BD59AF4}"/>
              </a:ext>
            </a:extLst>
          </p:cNvPr>
          <p:cNvSpPr txBox="1">
            <a:spLocks/>
          </p:cNvSpPr>
          <p:nvPr/>
        </p:nvSpPr>
        <p:spPr>
          <a:xfrm>
            <a:off x="876300" y="4758844"/>
            <a:ext cx="10515600" cy="306598"/>
          </a:xfrm>
          <a:prstGeom prst="rect">
            <a:avLst/>
          </a:prstGeom>
        </p:spPr>
        <p:txBody>
          <a:bodyPr vert="horz" lIns="0" tIns="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8000"/>
              </a:lnSpc>
              <a:spcAft>
                <a:spcPts val="200"/>
              </a:spcAft>
              <a:buNone/>
            </a:pPr>
            <a:r>
              <a:rPr lang="en-US" sz="1200" b="1" dirty="0"/>
              <a:t>Rationale</a:t>
            </a:r>
          </a:p>
        </p:txBody>
      </p:sp>
      <p:cxnSp>
        <p:nvCxnSpPr>
          <p:cNvPr id="21" name="Straight Connector 20">
            <a:extLst>
              <a:ext uri="{FF2B5EF4-FFF2-40B4-BE49-F238E27FC236}">
                <a16:creationId xmlns:a16="http://schemas.microsoft.com/office/drawing/2014/main" id="{36EACDB3-F54F-4A19-B3AC-1FE30570957D}"/>
              </a:ext>
            </a:extLst>
          </p:cNvPr>
          <p:cNvCxnSpPr>
            <a:cxnSpLocks/>
          </p:cNvCxnSpPr>
          <p:nvPr/>
        </p:nvCxnSpPr>
        <p:spPr>
          <a:xfrm>
            <a:off x="876300" y="4977293"/>
            <a:ext cx="5806511"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55AC76D6-4677-439B-9D9B-44B64169F70F}"/>
              </a:ext>
            </a:extLst>
          </p:cNvPr>
          <p:cNvSpPr txBox="1">
            <a:spLocks/>
          </p:cNvSpPr>
          <p:nvPr/>
        </p:nvSpPr>
        <p:spPr>
          <a:xfrm>
            <a:off x="7222273" y="4758844"/>
            <a:ext cx="10515600" cy="306598"/>
          </a:xfrm>
          <a:prstGeom prst="rect">
            <a:avLst/>
          </a:prstGeom>
        </p:spPr>
        <p:txBody>
          <a:bodyPr vert="horz" lIns="0" tIns="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8000"/>
              </a:lnSpc>
              <a:spcAft>
                <a:spcPts val="200"/>
              </a:spcAft>
              <a:buNone/>
            </a:pPr>
            <a:r>
              <a:rPr lang="en-US" sz="1200" b="1" dirty="0"/>
              <a:t>Equal Credit Opportunity Act </a:t>
            </a:r>
          </a:p>
        </p:txBody>
      </p:sp>
      <p:cxnSp>
        <p:nvCxnSpPr>
          <p:cNvPr id="25" name="Straight Connector 24">
            <a:extLst>
              <a:ext uri="{FF2B5EF4-FFF2-40B4-BE49-F238E27FC236}">
                <a16:creationId xmlns:a16="http://schemas.microsoft.com/office/drawing/2014/main" id="{5AE78124-F9FF-4150-862C-077F8B462FA4}"/>
              </a:ext>
            </a:extLst>
          </p:cNvPr>
          <p:cNvCxnSpPr>
            <a:cxnSpLocks/>
          </p:cNvCxnSpPr>
          <p:nvPr/>
        </p:nvCxnSpPr>
        <p:spPr>
          <a:xfrm>
            <a:off x="7239364" y="4977293"/>
            <a:ext cx="403253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10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67FE65-4EAF-4F9D-8A36-D0E5BA0146B1}"/>
              </a:ext>
            </a:extLst>
          </p:cNvPr>
          <p:cNvSpPr>
            <a:spLocks noGrp="1"/>
          </p:cNvSpPr>
          <p:nvPr>
            <p:ph type="sldNum" sz="quarter" idx="12"/>
          </p:nvPr>
        </p:nvSpPr>
        <p:spPr/>
        <p:txBody>
          <a:bodyPr/>
          <a:lstStyle/>
          <a:p>
            <a:fld id="{F8420151-B4FF-4D70-BB64-65CD75C7BF2F}" type="slidenum">
              <a:rPr lang="en-US" smtClean="0">
                <a:solidFill>
                  <a:schemeClr val="tx1"/>
                </a:solidFill>
              </a:rPr>
              <a:t>5</a:t>
            </a:fld>
            <a:endParaRPr lang="en-US" dirty="0">
              <a:solidFill>
                <a:schemeClr val="tx1"/>
              </a:solidFill>
            </a:endParaRPr>
          </a:p>
        </p:txBody>
      </p:sp>
      <p:sp>
        <p:nvSpPr>
          <p:cNvPr id="8" name="Footer Placeholder 7">
            <a:extLst>
              <a:ext uri="{FF2B5EF4-FFF2-40B4-BE49-F238E27FC236}">
                <a16:creationId xmlns:a16="http://schemas.microsoft.com/office/drawing/2014/main" id="{672ECD59-4310-43A5-9FD1-47CB63834211}"/>
              </a:ext>
            </a:extLst>
          </p:cNvPr>
          <p:cNvSpPr>
            <a:spLocks noGrp="1"/>
          </p:cNvSpPr>
          <p:nvPr>
            <p:ph type="ftr" sz="quarter" idx="11"/>
          </p:nvPr>
        </p:nvSpPr>
        <p:spPr>
          <a:xfrm>
            <a:off x="838200" y="6356350"/>
            <a:ext cx="7374622" cy="365125"/>
          </a:xfrm>
        </p:spPr>
        <p:txBody>
          <a:bodyPr/>
          <a:lstStyle/>
          <a:p>
            <a:pPr algn="l"/>
            <a:endParaRPr lang="en-US" sz="1000" i="1" dirty="0">
              <a:solidFill>
                <a:schemeClr val="tx1"/>
              </a:solidFill>
            </a:endParaRPr>
          </a:p>
        </p:txBody>
      </p:sp>
      <p:sp>
        <p:nvSpPr>
          <p:cNvPr id="6" name="Content Placeholder 2">
            <a:extLst>
              <a:ext uri="{FF2B5EF4-FFF2-40B4-BE49-F238E27FC236}">
                <a16:creationId xmlns:a16="http://schemas.microsoft.com/office/drawing/2014/main" id="{601DA49A-0556-4DF3-8FFD-22E706F0F655}"/>
              </a:ext>
            </a:extLst>
          </p:cNvPr>
          <p:cNvSpPr>
            <a:spLocks noGrp="1"/>
          </p:cNvSpPr>
          <p:nvPr>
            <p:ph idx="1"/>
          </p:nvPr>
        </p:nvSpPr>
        <p:spPr>
          <a:xfrm>
            <a:off x="838200" y="1117889"/>
            <a:ext cx="10515600" cy="4763799"/>
          </a:xfrm>
        </p:spPr>
        <p:txBody>
          <a:bodyPr>
            <a:normAutofit/>
          </a:bodyPr>
          <a:lstStyle/>
          <a:p>
            <a:pPr marL="0" indent="0" algn="just">
              <a:lnSpc>
                <a:spcPct val="110000"/>
              </a:lnSpc>
              <a:spcBef>
                <a:spcPts val="0"/>
              </a:spcBef>
              <a:buNone/>
            </a:pPr>
            <a:r>
              <a:rPr lang="en-US" dirty="0">
                <a:solidFill>
                  <a:srgbClr val="FF0000"/>
                </a:solidFill>
              </a:rPr>
              <a:t>Below we provide an overview of steps we took in our analysis:</a:t>
            </a:r>
          </a:p>
          <a:p>
            <a:pPr algn="just">
              <a:lnSpc>
                <a:spcPct val="110000"/>
              </a:lnSpc>
              <a:spcBef>
                <a:spcPts val="0"/>
              </a:spcBef>
              <a:buFont typeface="Wingdings" panose="05000000000000000000" pitchFamily="2" charset="2"/>
              <a:buChar char="§"/>
            </a:pPr>
            <a:r>
              <a:rPr lang="en-US" dirty="0">
                <a:solidFill>
                  <a:srgbClr val="FF0000"/>
                </a:solidFill>
              </a:rPr>
              <a:t>Divide dataset in train e test (rows with null values for CDR3 in the test set) </a:t>
            </a:r>
            <a:r>
              <a:rPr lang="en-US" dirty="0" err="1">
                <a:solidFill>
                  <a:srgbClr val="FF0000"/>
                </a:solidFill>
              </a:rPr>
              <a:t>alla</a:t>
            </a:r>
            <a:r>
              <a:rPr lang="en-US" dirty="0">
                <a:solidFill>
                  <a:srgbClr val="FF0000"/>
                </a:solidFill>
              </a:rPr>
              <a:t> fine il test set</a:t>
            </a:r>
          </a:p>
          <a:p>
            <a:pPr algn="just">
              <a:lnSpc>
                <a:spcPct val="110000"/>
              </a:lnSpc>
              <a:spcBef>
                <a:spcPts val="0"/>
              </a:spcBef>
              <a:buFont typeface="Wingdings" panose="05000000000000000000" pitchFamily="2" charset="2"/>
              <a:buChar char="§"/>
            </a:pPr>
            <a:r>
              <a:rPr lang="en-US" dirty="0">
                <a:solidFill>
                  <a:srgbClr val="FF0000"/>
                </a:solidFill>
              </a:rPr>
              <a:t>Delete rows with ‘Privacy Suppressed’ values since these missing values may be non-random and then convert these variables into numeric columns  </a:t>
            </a:r>
          </a:p>
          <a:p>
            <a:pPr algn="just">
              <a:lnSpc>
                <a:spcPct val="110000"/>
              </a:lnSpc>
              <a:spcBef>
                <a:spcPts val="0"/>
              </a:spcBef>
              <a:buFont typeface="Wingdings" panose="05000000000000000000" pitchFamily="2" charset="2"/>
              <a:buChar char="§"/>
            </a:pPr>
            <a:r>
              <a:rPr lang="en-US" dirty="0">
                <a:solidFill>
                  <a:srgbClr val="FF0000"/>
                </a:solidFill>
              </a:rPr>
              <a:t>Scatter plots to see correlation between numeric columns and dependent variables and see outliers </a:t>
            </a:r>
          </a:p>
          <a:p>
            <a:pPr algn="just">
              <a:lnSpc>
                <a:spcPct val="110000"/>
              </a:lnSpc>
              <a:spcBef>
                <a:spcPts val="0"/>
              </a:spcBef>
              <a:buFont typeface="Wingdings" panose="05000000000000000000" pitchFamily="2" charset="2"/>
              <a:buChar char="§"/>
            </a:pPr>
            <a:r>
              <a:rPr lang="en-US" dirty="0">
                <a:solidFill>
                  <a:srgbClr val="FF0000"/>
                </a:solidFill>
              </a:rPr>
              <a:t>Create new columns for COST and C150  </a:t>
            </a:r>
          </a:p>
          <a:p>
            <a:pPr algn="just">
              <a:lnSpc>
                <a:spcPct val="110000"/>
              </a:lnSpc>
              <a:spcBef>
                <a:spcPts val="0"/>
              </a:spcBef>
              <a:buFont typeface="Wingdings" panose="05000000000000000000" pitchFamily="2" charset="2"/>
              <a:buChar char="§"/>
            </a:pPr>
            <a:r>
              <a:rPr lang="en-US" dirty="0" err="1">
                <a:solidFill>
                  <a:srgbClr val="FF0000"/>
                </a:solidFill>
              </a:rPr>
              <a:t>Anova</a:t>
            </a:r>
            <a:r>
              <a:rPr lang="en-US" dirty="0">
                <a:solidFill>
                  <a:srgbClr val="FF0000"/>
                </a:solidFill>
              </a:rPr>
              <a:t> test for discrete variables to check if these variables are significant  </a:t>
            </a:r>
          </a:p>
          <a:p>
            <a:pPr algn="just">
              <a:lnSpc>
                <a:spcPct val="110000"/>
              </a:lnSpc>
              <a:spcBef>
                <a:spcPts val="0"/>
              </a:spcBef>
              <a:buFont typeface="Wingdings" panose="05000000000000000000" pitchFamily="2" charset="2"/>
              <a:buChar char="§"/>
            </a:pPr>
            <a:r>
              <a:rPr lang="en-US" dirty="0">
                <a:solidFill>
                  <a:srgbClr val="FF0000"/>
                </a:solidFill>
              </a:rPr>
              <a:t>Correlation matrix to check correlation between all the continuous variables in our dataset:  High correlation between COMPL_RPY_3YR_RT and NONCOM_RPY_3YR_RT  High correlation between COUNT_WNE_INC1_P10, COUNT_WNE_INC2_P10 and COUNT_WNE_INC</a:t>
            </a:r>
          </a:p>
          <a:p>
            <a:pPr algn="just">
              <a:lnSpc>
                <a:spcPct val="110000"/>
              </a:lnSpc>
              <a:spcBef>
                <a:spcPts val="0"/>
              </a:spcBef>
              <a:buFont typeface="Wingdings" panose="05000000000000000000" pitchFamily="2" charset="2"/>
              <a:buChar char="§"/>
            </a:pPr>
            <a:r>
              <a:rPr lang="en-US" dirty="0">
                <a:solidFill>
                  <a:srgbClr val="FF0000"/>
                </a:solidFill>
              </a:rPr>
              <a:t>One hot encoding for the 3 discrete columns (CONTROL, ICLEVEL and HIGHDEG) </a:t>
            </a:r>
          </a:p>
          <a:p>
            <a:pPr algn="just">
              <a:lnSpc>
                <a:spcPct val="110000"/>
              </a:lnSpc>
              <a:spcBef>
                <a:spcPts val="0"/>
              </a:spcBef>
              <a:buFont typeface="Wingdings" panose="05000000000000000000" pitchFamily="2" charset="2"/>
              <a:buChar char="§"/>
            </a:pPr>
            <a:r>
              <a:rPr lang="en-US" dirty="0">
                <a:solidFill>
                  <a:srgbClr val="FF0000"/>
                </a:solidFill>
              </a:rPr>
              <a:t>Delete rows with more than 5 missing values </a:t>
            </a:r>
          </a:p>
          <a:p>
            <a:pPr algn="just">
              <a:lnSpc>
                <a:spcPct val="110000"/>
              </a:lnSpc>
              <a:spcBef>
                <a:spcPts val="0"/>
              </a:spcBef>
              <a:buFont typeface="Wingdings" panose="05000000000000000000" pitchFamily="2" charset="2"/>
              <a:buChar char="§"/>
            </a:pPr>
            <a:r>
              <a:rPr lang="en-US" dirty="0">
                <a:solidFill>
                  <a:srgbClr val="FF0000"/>
                </a:solidFill>
              </a:rPr>
              <a:t>Delete SAT_AVG column because it contains too many missing values </a:t>
            </a:r>
          </a:p>
          <a:p>
            <a:pPr algn="just">
              <a:lnSpc>
                <a:spcPct val="110000"/>
              </a:lnSpc>
              <a:spcBef>
                <a:spcPts val="0"/>
              </a:spcBef>
              <a:buFont typeface="Wingdings" panose="05000000000000000000" pitchFamily="2" charset="2"/>
              <a:buChar char="§"/>
            </a:pPr>
            <a:r>
              <a:rPr lang="en-US" dirty="0">
                <a:solidFill>
                  <a:srgbClr val="FF0000"/>
                </a:solidFill>
              </a:rPr>
              <a:t>Impute missing values with Iterative Imputer: multivariate imputer estimates each feature from all the others. It is a strategy for imputing missing values by modeling each feature with missing values as a function of other features in a round-robin fashion. This approach involves defining a model to predict each missing feature as a function of all other features and to repeat this process of estimating feature values multiple times. The repetition allows the refined estimated values for other features to be used as input in subsequent iterations of predicting missing values. It is a regression problem where missing values are predicted. Each feature is imputed sequentially, one after the other, allowing prior imputed values to be used as part of a model in predicting subsequent features. It is iterative because this process is repeated multiple times, allowing ever improved estimates of missing values to be calculated as missing values across all features are estimated. </a:t>
            </a:r>
          </a:p>
          <a:p>
            <a:pPr algn="just">
              <a:lnSpc>
                <a:spcPct val="110000"/>
              </a:lnSpc>
              <a:spcBef>
                <a:spcPts val="0"/>
              </a:spcBef>
              <a:buFont typeface="Wingdings" panose="05000000000000000000" pitchFamily="2" charset="2"/>
              <a:buChar char="§"/>
            </a:pPr>
            <a:r>
              <a:rPr lang="en-US" dirty="0">
                <a:solidFill>
                  <a:srgbClr val="FF0000"/>
                </a:solidFill>
              </a:rPr>
              <a:t>Check the distribution of the target variable: it does not resemble a normal distribution à while with the ‘sqrt’ transformation it resembles more a normal distribution. We can try our models with both initial target variable and the transformed one, making a copy of the data and applying the transformation. </a:t>
            </a:r>
          </a:p>
          <a:p>
            <a:pPr algn="just">
              <a:lnSpc>
                <a:spcPct val="110000"/>
              </a:lnSpc>
              <a:spcBef>
                <a:spcPts val="0"/>
              </a:spcBef>
              <a:buFont typeface="Wingdings" panose="05000000000000000000" pitchFamily="2" charset="2"/>
              <a:buChar char="§"/>
            </a:pPr>
            <a:endParaRPr lang="en-US" dirty="0">
              <a:solidFill>
                <a:srgbClr val="FF0000"/>
              </a:solidFill>
            </a:endParaRPr>
          </a:p>
        </p:txBody>
      </p:sp>
      <p:sp>
        <p:nvSpPr>
          <p:cNvPr id="11" name="Title 1">
            <a:extLst>
              <a:ext uri="{FF2B5EF4-FFF2-40B4-BE49-F238E27FC236}">
                <a16:creationId xmlns:a16="http://schemas.microsoft.com/office/drawing/2014/main" id="{71EEC226-52D2-48ED-8077-D3D57E8C8C8C}"/>
              </a:ext>
            </a:extLst>
          </p:cNvPr>
          <p:cNvSpPr txBox="1">
            <a:spLocks/>
          </p:cNvSpPr>
          <p:nvPr/>
        </p:nvSpPr>
        <p:spPr>
          <a:xfrm>
            <a:off x="838200" y="323181"/>
            <a:ext cx="10515600" cy="806970"/>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b="1" dirty="0"/>
              <a:t>Analysis</a:t>
            </a:r>
          </a:p>
        </p:txBody>
      </p:sp>
      <p:sp>
        <p:nvSpPr>
          <p:cNvPr id="2" name="Rectangle: Rounded Corners 1">
            <a:extLst>
              <a:ext uri="{FF2B5EF4-FFF2-40B4-BE49-F238E27FC236}">
                <a16:creationId xmlns:a16="http://schemas.microsoft.com/office/drawing/2014/main" id="{25CED6BE-D95B-477B-A4D1-254ADFA0CD6C}"/>
              </a:ext>
            </a:extLst>
          </p:cNvPr>
          <p:cNvSpPr/>
          <p:nvPr/>
        </p:nvSpPr>
        <p:spPr>
          <a:xfrm>
            <a:off x="8212822" y="408373"/>
            <a:ext cx="3612234" cy="1313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TBU</a:t>
            </a:r>
          </a:p>
        </p:txBody>
      </p:sp>
    </p:spTree>
    <p:extLst>
      <p:ext uri="{BB962C8B-B14F-4D97-AF65-F5344CB8AC3E}">
        <p14:creationId xmlns:p14="http://schemas.microsoft.com/office/powerpoint/2010/main" val="180582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67FE65-4EAF-4F9D-8A36-D0E5BA0146B1}"/>
              </a:ext>
            </a:extLst>
          </p:cNvPr>
          <p:cNvSpPr>
            <a:spLocks noGrp="1"/>
          </p:cNvSpPr>
          <p:nvPr>
            <p:ph type="sldNum" sz="quarter" idx="12"/>
          </p:nvPr>
        </p:nvSpPr>
        <p:spPr/>
        <p:txBody>
          <a:bodyPr/>
          <a:lstStyle/>
          <a:p>
            <a:fld id="{F8420151-B4FF-4D70-BB64-65CD75C7BF2F}" type="slidenum">
              <a:rPr lang="en-US" smtClean="0">
                <a:solidFill>
                  <a:schemeClr val="tx1"/>
                </a:solidFill>
              </a:rPr>
              <a:t>6</a:t>
            </a:fld>
            <a:endParaRPr lang="en-US" dirty="0">
              <a:solidFill>
                <a:schemeClr val="tx1"/>
              </a:solidFill>
            </a:endParaRPr>
          </a:p>
        </p:txBody>
      </p:sp>
      <p:sp>
        <p:nvSpPr>
          <p:cNvPr id="8" name="Footer Placeholder 7">
            <a:extLst>
              <a:ext uri="{FF2B5EF4-FFF2-40B4-BE49-F238E27FC236}">
                <a16:creationId xmlns:a16="http://schemas.microsoft.com/office/drawing/2014/main" id="{672ECD59-4310-43A5-9FD1-47CB63834211}"/>
              </a:ext>
            </a:extLst>
          </p:cNvPr>
          <p:cNvSpPr>
            <a:spLocks noGrp="1"/>
          </p:cNvSpPr>
          <p:nvPr>
            <p:ph type="ftr" sz="quarter" idx="11"/>
          </p:nvPr>
        </p:nvSpPr>
        <p:spPr>
          <a:xfrm>
            <a:off x="838200" y="6356350"/>
            <a:ext cx="7374622" cy="365125"/>
          </a:xfrm>
        </p:spPr>
        <p:txBody>
          <a:bodyPr/>
          <a:lstStyle/>
          <a:p>
            <a:pPr algn="l"/>
            <a:endParaRPr lang="en-US" sz="1000" i="1" dirty="0">
              <a:solidFill>
                <a:schemeClr val="tx1"/>
              </a:solidFill>
            </a:endParaRPr>
          </a:p>
        </p:txBody>
      </p:sp>
      <p:sp>
        <p:nvSpPr>
          <p:cNvPr id="6" name="Content Placeholder 2">
            <a:extLst>
              <a:ext uri="{FF2B5EF4-FFF2-40B4-BE49-F238E27FC236}">
                <a16:creationId xmlns:a16="http://schemas.microsoft.com/office/drawing/2014/main" id="{601DA49A-0556-4DF3-8FFD-22E706F0F655}"/>
              </a:ext>
            </a:extLst>
          </p:cNvPr>
          <p:cNvSpPr>
            <a:spLocks noGrp="1"/>
          </p:cNvSpPr>
          <p:nvPr>
            <p:ph idx="1"/>
          </p:nvPr>
        </p:nvSpPr>
        <p:spPr>
          <a:xfrm>
            <a:off x="838200" y="1117889"/>
            <a:ext cx="10515600" cy="4763799"/>
          </a:xfrm>
        </p:spPr>
        <p:txBody>
          <a:bodyPr>
            <a:normAutofit/>
          </a:bodyPr>
          <a:lstStyle/>
          <a:p>
            <a:pPr algn="just">
              <a:lnSpc>
                <a:spcPct val="108000"/>
              </a:lnSpc>
              <a:spcAft>
                <a:spcPts val="200"/>
              </a:spcAft>
              <a:buFont typeface="Wingdings" panose="05000000000000000000" pitchFamily="2" charset="2"/>
              <a:buChar char="§"/>
            </a:pPr>
            <a:r>
              <a:rPr lang="en-US" dirty="0" err="1">
                <a:solidFill>
                  <a:srgbClr val="FF0000"/>
                </a:solidFill>
              </a:rPr>
              <a:t>alcune</a:t>
            </a:r>
            <a:r>
              <a:rPr lang="en-US" dirty="0">
                <a:solidFill>
                  <a:srgbClr val="FF0000"/>
                </a:solidFill>
              </a:rPr>
              <a:t> </a:t>
            </a:r>
            <a:r>
              <a:rPr lang="en-US" dirty="0" err="1">
                <a:solidFill>
                  <a:srgbClr val="FF0000"/>
                </a:solidFill>
              </a:rPr>
              <a:t>varibili</a:t>
            </a:r>
            <a:r>
              <a:rPr lang="en-US" dirty="0">
                <a:solidFill>
                  <a:srgbClr val="FF0000"/>
                </a:solidFill>
              </a:rPr>
              <a:t> </a:t>
            </a:r>
            <a:r>
              <a:rPr lang="en-US" dirty="0" err="1">
                <a:solidFill>
                  <a:srgbClr val="FF0000"/>
                </a:solidFill>
              </a:rPr>
              <a:t>si</a:t>
            </a:r>
            <a:r>
              <a:rPr lang="en-US" dirty="0">
                <a:solidFill>
                  <a:srgbClr val="FF0000"/>
                </a:solidFill>
              </a:rPr>
              <a:t> </a:t>
            </a:r>
            <a:r>
              <a:rPr lang="en-US" dirty="0" err="1">
                <a:solidFill>
                  <a:srgbClr val="FF0000"/>
                </a:solidFill>
              </a:rPr>
              <a:t>riferiscono</a:t>
            </a:r>
            <a:r>
              <a:rPr lang="en-US" dirty="0">
                <a:solidFill>
                  <a:srgbClr val="FF0000"/>
                </a:solidFill>
              </a:rPr>
              <a:t> a institution alter no, results, pricing</a:t>
            </a:r>
          </a:p>
        </p:txBody>
      </p:sp>
      <p:sp>
        <p:nvSpPr>
          <p:cNvPr id="11" name="Title 1">
            <a:extLst>
              <a:ext uri="{FF2B5EF4-FFF2-40B4-BE49-F238E27FC236}">
                <a16:creationId xmlns:a16="http://schemas.microsoft.com/office/drawing/2014/main" id="{71EEC226-52D2-48ED-8077-D3D57E8C8C8C}"/>
              </a:ext>
            </a:extLst>
          </p:cNvPr>
          <p:cNvSpPr txBox="1">
            <a:spLocks/>
          </p:cNvSpPr>
          <p:nvPr/>
        </p:nvSpPr>
        <p:spPr>
          <a:xfrm>
            <a:off x="838200" y="323181"/>
            <a:ext cx="10515600" cy="806970"/>
          </a:xfrm>
          <a:prstGeom prst="rect">
            <a:avLst/>
          </a:prstGeom>
        </p:spPr>
        <p:txBody>
          <a:bodyPr vert="horz" lIns="0" tIns="45720" rIns="91440" bIns="45720" rtlCol="0" anchor="ctr">
            <a:normAutofit/>
          </a:bodyPr>
          <a:lstStyle>
            <a:lvl1pPr algn="l"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b="1" dirty="0"/>
              <a:t>Analysis</a:t>
            </a:r>
          </a:p>
        </p:txBody>
      </p:sp>
      <p:sp>
        <p:nvSpPr>
          <p:cNvPr id="7" name="Rectangle: Rounded Corners 6">
            <a:extLst>
              <a:ext uri="{FF2B5EF4-FFF2-40B4-BE49-F238E27FC236}">
                <a16:creationId xmlns:a16="http://schemas.microsoft.com/office/drawing/2014/main" id="{0666CA90-00B8-4D12-A29D-A36C791C4D6F}"/>
              </a:ext>
            </a:extLst>
          </p:cNvPr>
          <p:cNvSpPr/>
          <p:nvPr/>
        </p:nvSpPr>
        <p:spPr>
          <a:xfrm>
            <a:off x="8212822" y="408373"/>
            <a:ext cx="3612234" cy="1313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TBU</a:t>
            </a:r>
          </a:p>
        </p:txBody>
      </p:sp>
    </p:spTree>
    <p:extLst>
      <p:ext uri="{BB962C8B-B14F-4D97-AF65-F5344CB8AC3E}">
        <p14:creationId xmlns:p14="http://schemas.microsoft.com/office/powerpoint/2010/main" val="398134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1575</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Wingdings</vt:lpstr>
      <vt:lpstr>Office Theme</vt:lpstr>
      <vt:lpstr>PowerPoint Presentation</vt:lpstr>
      <vt:lpstr>Overview of the US student loan market</vt:lpstr>
      <vt:lpstr>Comparison between federal and private student loans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Cogliati</dc:creator>
  <cp:lastModifiedBy>Matteo Cogliati</cp:lastModifiedBy>
  <cp:revision>107</cp:revision>
  <dcterms:created xsi:type="dcterms:W3CDTF">2020-11-14T11:10:23Z</dcterms:created>
  <dcterms:modified xsi:type="dcterms:W3CDTF">2020-12-12T14:24:09Z</dcterms:modified>
</cp:coreProperties>
</file>