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Lst>
  <p:notesMasterIdLst>
    <p:notesMasterId r:id="rId50"/>
  </p:notesMasterIdLst>
  <p:sldIdLst>
    <p:sldId id="256" r:id="rId2"/>
    <p:sldId id="257" r:id="rId3"/>
    <p:sldId id="261" r:id="rId4"/>
    <p:sldId id="262" r:id="rId5"/>
    <p:sldId id="265" r:id="rId6"/>
    <p:sldId id="266" r:id="rId7"/>
    <p:sldId id="269" r:id="rId8"/>
    <p:sldId id="270" r:id="rId9"/>
    <p:sldId id="271" r:id="rId10"/>
    <p:sldId id="272" r:id="rId11"/>
    <p:sldId id="273" r:id="rId12"/>
    <p:sldId id="276" r:id="rId13"/>
    <p:sldId id="277"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Lst>
  <p:sldSz cx="9144000" cy="5143500" type="screen16x9"/>
  <p:notesSz cx="6858000" cy="9144000"/>
  <p:embeddedFontLst>
    <p:embeddedFont>
      <p:font typeface="Arvo" panose="020B0604020202020204" charset="0"/>
      <p:regular r:id="rId51"/>
      <p:bold r:id="rId52"/>
      <p:italic r:id="rId53"/>
      <p:boldItalic r:id="rId54"/>
    </p:embeddedFont>
    <p:embeddedFont>
      <p:font typeface="Karla" panose="020B0604020202020204" charset="0"/>
      <p:regular r:id="rId55"/>
      <p:bold r:id="rId56"/>
      <p:italic r:id="rId57"/>
      <p:boldItalic r:id="rId58"/>
    </p:embeddedFont>
    <p:embeddedFont>
      <p:font typeface="Lato" panose="020B0604020202020204" charset="0"/>
      <p:regular r:id="rId59"/>
      <p:bold r:id="rId60"/>
      <p:italic r:id="rId61"/>
      <p:boldItalic r:id="rId62"/>
    </p:embeddedFont>
    <p:embeddedFont>
      <p:font typeface="Merriweather" panose="020B0604020202020204" charset="0"/>
      <p:regular r:id="rId63"/>
      <p:bold r:id="rId64"/>
      <p:italic r:id="rId65"/>
      <p:boldItalic r:id="rId66"/>
    </p:embeddedFont>
    <p:embeddedFont>
      <p:font typeface="Open Sans" panose="020B0604020202020204" charset="0"/>
      <p:regular r:id="rId67"/>
      <p:bold r:id="rId68"/>
      <p:italic r:id="rId69"/>
      <p:boldItalic r:id="rId70"/>
    </p:embeddedFont>
    <p:embeddedFont>
      <p:font typeface="Open Sans SemiBold" panose="020B0604020202020204" charset="0"/>
      <p:regular r:id="rId71"/>
      <p:bold r:id="rId72"/>
      <p:italic r:id="rId73"/>
      <p:boldItalic r:id="rId74"/>
    </p:embeddedFont>
    <p:embeddedFont>
      <p:font typeface="Roboto" panose="020B0604020202020204" charset="0"/>
      <p:regular r:id="rId75"/>
      <p:bold r:id="rId76"/>
      <p:italic r:id="rId77"/>
      <p:boldItalic r:id="rId78"/>
    </p:embeddedFont>
    <p:embeddedFont>
      <p:font typeface="Roboto Mono" panose="020B060402020202020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9AA0A6"/>
          </p15:clr>
        </p15:guide>
        <p15:guide id="2" orient="horz" pos="2799">
          <p15:clr>
            <a:srgbClr val="9AA0A6"/>
          </p15:clr>
        </p15:guide>
        <p15:guide id="3" pos="5503">
          <p15:clr>
            <a:srgbClr val="9AA0A6"/>
          </p15:clr>
        </p15:guide>
        <p15:guide id="4" pos="257">
          <p15:clr>
            <a:srgbClr val="9AA0A6"/>
          </p15:clr>
        </p15:guide>
        <p15:guide id="5" pos="5599">
          <p15:clr>
            <a:srgbClr val="9AA0A6"/>
          </p15:clr>
        </p15:guide>
        <p15:guide id="6" orient="horz" pos="8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522EB4-C023-4058-BD57-4FF966690B02}">
  <a:tblStyle styleId="{55522EB4-C023-4058-BD57-4FF966690B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3168"/>
        <p:guide orient="horz" pos="2799"/>
        <p:guide pos="5503"/>
        <p:guide pos="257"/>
        <p:guide pos="5599"/>
        <p:guide orient="horz" pos="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font" Target="fonts/font18.fntdata"/><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3.fntdata"/><Relationship Id="rId58" Type="http://schemas.openxmlformats.org/officeDocument/2006/relationships/font" Target="fonts/font8.fntdata"/><Relationship Id="rId74" Type="http://schemas.openxmlformats.org/officeDocument/2006/relationships/font" Target="fonts/font24.fntdata"/><Relationship Id="rId79" Type="http://schemas.openxmlformats.org/officeDocument/2006/relationships/font" Target="fonts/font29.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77"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font" Target="fonts/font22.fntdata"/><Relationship Id="rId80" Type="http://schemas.openxmlformats.org/officeDocument/2006/relationships/font" Target="fonts/font30.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openxmlformats.org/officeDocument/2006/relationships/font" Target="fonts/font25.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font" Target="fonts/font23.fntdata"/><Relationship Id="rId78" Type="http://schemas.openxmlformats.org/officeDocument/2006/relationships/font" Target="fonts/font28.fntdata"/><Relationship Id="rId81" Type="http://schemas.openxmlformats.org/officeDocument/2006/relationships/font" Target="fonts/font31.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font" Target="fonts/font26.fntdata"/><Relationship Id="rId7" Type="http://schemas.openxmlformats.org/officeDocument/2006/relationships/slide" Target="slides/slide6.xml"/><Relationship Id="rId71" Type="http://schemas.openxmlformats.org/officeDocument/2006/relationships/font" Target="fonts/font2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6.fntdata"/><Relationship Id="rId61" Type="http://schemas.openxmlformats.org/officeDocument/2006/relationships/font" Target="fonts/font11.fntdata"/><Relationship Id="rId82" Type="http://schemas.openxmlformats.org/officeDocument/2006/relationships/font" Target="fonts/font3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ccfd51ebed_0_824: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ccfd51ebed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ccfd51ebed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ccfd51ebed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ccfd51ebed_0_231: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ccfd51ebed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ccfd51ebed_1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ccfd51ebed_1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ccfd51ebed_1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ccfd51ebed_1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ccfd51ebed_0_397: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ccfd51ebed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fd51ebed_0_406: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fd51ebed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ccfd51ebed_0_418: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ccfd51ebe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ccfd51ebed_0_431: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ccfd51ebe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ccfd51ebed_0_443: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ccfd51ebed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cfd51ebed_1_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cfd51ebe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ccfd51ebed_1_526: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ccfd51ebed_1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ccfd51ebed_1_535: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ccfd51ebed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ccfd51ebed_1_544: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ccfd51ebed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ccfd51ebed_1_553: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ccfd51ebed_1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ccfd51ebed_1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ccfd51ebed_1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ccfd51ebed_0_1028: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ccfd51ebed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cceb878959_0_14: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cceb87895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ccfd51ebed_1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ccfd51ebed_1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ccfd51ebed_1_616: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ccfd51ebed_1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ccfd51ebed_1_625: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ccfd51ebed_1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cfd51ebed_1_60: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cfd51ebed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ccfd51ebed_0_510: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ccfd51ebed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ccfd51ebed_1_643: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ccfd51ebed_1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ccfd51ebed_0_519: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ccfd51ebed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cceb878959_0_7: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cceb87895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ccfd51ebed_1_680: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ccfd51ebed_1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ccfd51ebed_1_689: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ccfd51ebed_1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ccfd51ebed_1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ccfd51ebed_1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ccfd51ebed_1_709: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ccfd51ebed_1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ccfd51ebed_1_718: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ccfd51ebed_1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ccfd51ebed_1_727: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ccfd51ebed_1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ccfd51ebed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cfd51ebed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ccfd51ebed_1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ccfd51ebed_1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ccfd51ebed_1_746: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ccfd51ebed_1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ccfd51ebed_1_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ccfd51ebed_1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ccfd51ebed_1_766: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ccfd51ebed_1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ccfd51ebed_1_775: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ccfd51ebed_1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ccfd51ebed_1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ccfd51ebed_1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ccfd51ebed_1_798: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ccfd51ebed_1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ccfd51ebed_1_810: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ccfd51ebed_1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ccfd51ebed_1_828: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ccfd51ebed_1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cfd51ebed_1_112: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cfd51ebed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cfd51ebed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cfd51ebed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ccfd51ebed_1_161: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ccfd51ebed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ccfd51ebed_0_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ccfd51ebed_0_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cfd51ebed_0_574:notes"/>
          <p:cNvSpPr>
            <a:spLocks noGrp="1" noRot="1" noChangeAspect="1"/>
          </p:cNvSpPr>
          <p:nvPr>
            <p:ph type="sldImg" idx="2"/>
          </p:nvPr>
        </p:nvSpPr>
        <p:spPr>
          <a:xfrm>
            <a:off x="381304"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cfd51ebed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5997100" y="2678834"/>
            <a:ext cx="3146900" cy="2464662"/>
          </a:xfrm>
          <a:prstGeom prst="rect">
            <a:avLst/>
          </a:prstGeom>
          <a:noFill/>
          <a:ln>
            <a:noFill/>
          </a:ln>
        </p:spPr>
      </p:pic>
      <p:sp>
        <p:nvSpPr>
          <p:cNvPr id="11" name="Google Shape;11;p2"/>
          <p:cNvSpPr txBox="1">
            <a:spLocks noGrp="1"/>
          </p:cNvSpPr>
          <p:nvPr>
            <p:ph type="ctrTitle"/>
          </p:nvPr>
        </p:nvSpPr>
        <p:spPr>
          <a:xfrm>
            <a:off x="311700" y="1049625"/>
            <a:ext cx="7914000" cy="91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34343"/>
              </a:buClr>
              <a:buSzPts val="3800"/>
              <a:buFont typeface="Merriweather"/>
              <a:buNone/>
              <a:defRPr sz="3800">
                <a:solidFill>
                  <a:srgbClr val="434343"/>
                </a:solidFill>
                <a:latin typeface="Merriweather"/>
                <a:ea typeface="Merriweather"/>
                <a:cs typeface="Merriweather"/>
                <a:sym typeface="Merriweather"/>
              </a:defRPr>
            </a:lvl1pPr>
            <a:lvl2pPr lvl="1" algn="l">
              <a:lnSpc>
                <a:spcPct val="100000"/>
              </a:lnSpc>
              <a:spcBef>
                <a:spcPts val="0"/>
              </a:spcBef>
              <a:spcAft>
                <a:spcPts val="0"/>
              </a:spcAft>
              <a:buClr>
                <a:srgbClr val="434343"/>
              </a:buClr>
              <a:buSzPts val="5200"/>
              <a:buNone/>
              <a:defRPr sz="5200">
                <a:solidFill>
                  <a:srgbClr val="434343"/>
                </a:solidFill>
              </a:defRPr>
            </a:lvl2pPr>
            <a:lvl3pPr lvl="2" algn="l">
              <a:lnSpc>
                <a:spcPct val="100000"/>
              </a:lnSpc>
              <a:spcBef>
                <a:spcPts val="0"/>
              </a:spcBef>
              <a:spcAft>
                <a:spcPts val="0"/>
              </a:spcAft>
              <a:buClr>
                <a:srgbClr val="434343"/>
              </a:buClr>
              <a:buSzPts val="5200"/>
              <a:buNone/>
              <a:defRPr sz="5200">
                <a:solidFill>
                  <a:srgbClr val="434343"/>
                </a:solidFill>
              </a:defRPr>
            </a:lvl3pPr>
            <a:lvl4pPr lvl="3" algn="l">
              <a:lnSpc>
                <a:spcPct val="100000"/>
              </a:lnSpc>
              <a:spcBef>
                <a:spcPts val="0"/>
              </a:spcBef>
              <a:spcAft>
                <a:spcPts val="0"/>
              </a:spcAft>
              <a:buClr>
                <a:srgbClr val="434343"/>
              </a:buClr>
              <a:buSzPts val="5200"/>
              <a:buNone/>
              <a:defRPr sz="5200">
                <a:solidFill>
                  <a:srgbClr val="434343"/>
                </a:solidFill>
              </a:defRPr>
            </a:lvl4pPr>
            <a:lvl5pPr lvl="4" algn="l">
              <a:lnSpc>
                <a:spcPct val="100000"/>
              </a:lnSpc>
              <a:spcBef>
                <a:spcPts val="0"/>
              </a:spcBef>
              <a:spcAft>
                <a:spcPts val="0"/>
              </a:spcAft>
              <a:buClr>
                <a:srgbClr val="434343"/>
              </a:buClr>
              <a:buSzPts val="5200"/>
              <a:buNone/>
              <a:defRPr sz="5200">
                <a:solidFill>
                  <a:srgbClr val="434343"/>
                </a:solidFill>
              </a:defRPr>
            </a:lvl5pPr>
            <a:lvl6pPr lvl="5" algn="l">
              <a:lnSpc>
                <a:spcPct val="100000"/>
              </a:lnSpc>
              <a:spcBef>
                <a:spcPts val="0"/>
              </a:spcBef>
              <a:spcAft>
                <a:spcPts val="0"/>
              </a:spcAft>
              <a:buClr>
                <a:srgbClr val="434343"/>
              </a:buClr>
              <a:buSzPts val="5200"/>
              <a:buNone/>
              <a:defRPr sz="5200">
                <a:solidFill>
                  <a:srgbClr val="434343"/>
                </a:solidFill>
              </a:defRPr>
            </a:lvl6pPr>
            <a:lvl7pPr lvl="6" algn="l">
              <a:lnSpc>
                <a:spcPct val="100000"/>
              </a:lnSpc>
              <a:spcBef>
                <a:spcPts val="0"/>
              </a:spcBef>
              <a:spcAft>
                <a:spcPts val="0"/>
              </a:spcAft>
              <a:buClr>
                <a:srgbClr val="434343"/>
              </a:buClr>
              <a:buSzPts val="5200"/>
              <a:buNone/>
              <a:defRPr sz="5200">
                <a:solidFill>
                  <a:srgbClr val="434343"/>
                </a:solidFill>
              </a:defRPr>
            </a:lvl7pPr>
            <a:lvl8pPr lvl="7" algn="l">
              <a:lnSpc>
                <a:spcPct val="100000"/>
              </a:lnSpc>
              <a:spcBef>
                <a:spcPts val="0"/>
              </a:spcBef>
              <a:spcAft>
                <a:spcPts val="0"/>
              </a:spcAft>
              <a:buClr>
                <a:srgbClr val="434343"/>
              </a:buClr>
              <a:buSzPts val="5200"/>
              <a:buNone/>
              <a:defRPr sz="5200">
                <a:solidFill>
                  <a:srgbClr val="434343"/>
                </a:solidFill>
              </a:defRPr>
            </a:lvl8pPr>
            <a:lvl9pPr lvl="8" algn="l">
              <a:lnSpc>
                <a:spcPct val="100000"/>
              </a:lnSpc>
              <a:spcBef>
                <a:spcPts val="0"/>
              </a:spcBef>
              <a:spcAft>
                <a:spcPts val="0"/>
              </a:spcAft>
              <a:buClr>
                <a:srgbClr val="434343"/>
              </a:buClr>
              <a:buSzPts val="5200"/>
              <a:buNone/>
              <a:defRPr sz="5200">
                <a:solidFill>
                  <a:srgbClr val="434343"/>
                </a:solidFill>
              </a:defRPr>
            </a:lvl9pPr>
          </a:lstStyle>
          <a:p>
            <a:endParaRPr/>
          </a:p>
        </p:txBody>
      </p:sp>
      <p:sp>
        <p:nvSpPr>
          <p:cNvPr id="12" name="Google Shape;12;p2"/>
          <p:cNvSpPr txBox="1">
            <a:spLocks noGrp="1"/>
          </p:cNvSpPr>
          <p:nvPr>
            <p:ph type="subTitle" idx="1"/>
          </p:nvPr>
        </p:nvSpPr>
        <p:spPr>
          <a:xfrm>
            <a:off x="311700" y="3181675"/>
            <a:ext cx="8520600" cy="51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666666"/>
              </a:buClr>
              <a:buSzPts val="1400"/>
              <a:buFont typeface="Merriweather"/>
              <a:buNone/>
              <a:defRPr sz="1400">
                <a:solidFill>
                  <a:srgbClr val="666666"/>
                </a:solidFill>
                <a:latin typeface="Merriweather"/>
                <a:ea typeface="Merriweather"/>
                <a:cs typeface="Merriweather"/>
                <a:sym typeface="Merriweather"/>
              </a:defRPr>
            </a:lvl1pPr>
            <a:lvl2pPr lvl="1"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2pPr>
            <a:lvl3pPr lvl="2"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3pPr>
            <a:lvl4pPr lvl="3"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4pPr>
            <a:lvl5pPr lvl="4"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5pPr>
            <a:lvl6pPr lvl="5"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6pPr>
            <a:lvl7pPr lvl="6"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7pPr>
            <a:lvl8pPr lvl="7"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8pPr>
            <a:lvl9pPr lvl="8" algn="l">
              <a:lnSpc>
                <a:spcPct val="100000"/>
              </a:lnSpc>
              <a:spcBef>
                <a:spcPts val="0"/>
              </a:spcBef>
              <a:spcAft>
                <a:spcPts val="0"/>
              </a:spcAft>
              <a:buClr>
                <a:srgbClr val="666666"/>
              </a:buClr>
              <a:buSzPts val="1600"/>
              <a:buFont typeface="Merriweather"/>
              <a:buNone/>
              <a:defRPr sz="1600">
                <a:solidFill>
                  <a:srgbClr val="666666"/>
                </a:solidFill>
                <a:latin typeface="Merriweather"/>
                <a:ea typeface="Merriweather"/>
                <a:cs typeface="Merriweather"/>
                <a:sym typeface="Merriweather"/>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cxnSp>
        <p:nvCxnSpPr>
          <p:cNvPr id="14" name="Google Shape;14;p2"/>
          <p:cNvCxnSpPr/>
          <p:nvPr/>
        </p:nvCxnSpPr>
        <p:spPr>
          <a:xfrm>
            <a:off x="387912" y="2941549"/>
            <a:ext cx="6941700" cy="0"/>
          </a:xfrm>
          <a:prstGeom prst="straightConnector1">
            <a:avLst/>
          </a:prstGeom>
          <a:noFill/>
          <a:ln w="19050" cap="flat" cmpd="sng">
            <a:solidFill>
              <a:srgbClr val="999999"/>
            </a:solidFill>
            <a:prstDash val="solid"/>
            <a:round/>
            <a:headEnd type="none" w="sm" len="sm"/>
            <a:tailEnd type="none" w="sm" len="sm"/>
          </a:ln>
        </p:spPr>
      </p:cxnSp>
      <p:sp>
        <p:nvSpPr>
          <p:cNvPr id="15" name="Google Shape;15;p2"/>
          <p:cNvSpPr txBox="1">
            <a:spLocks noGrp="1"/>
          </p:cNvSpPr>
          <p:nvPr>
            <p:ph type="subTitle" idx="2"/>
          </p:nvPr>
        </p:nvSpPr>
        <p:spPr>
          <a:xfrm>
            <a:off x="311700" y="1961025"/>
            <a:ext cx="7914000" cy="511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Font typeface="Merriweather"/>
              <a:buNone/>
              <a:defRPr>
                <a:latin typeface="Merriweather"/>
                <a:ea typeface="Merriweather"/>
                <a:cs typeface="Merriweather"/>
                <a:sym typeface="Merriweather"/>
              </a:defRPr>
            </a:lvl1pPr>
            <a:lvl2pPr lvl="1"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2pPr>
            <a:lvl3pPr lvl="2"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3pPr>
            <a:lvl4pPr lvl="3"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4pPr>
            <a:lvl5pPr lvl="4"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5pPr>
            <a:lvl6pPr lvl="5"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6pPr>
            <a:lvl7pPr lvl="6"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7pPr>
            <a:lvl8pPr lvl="7"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8pPr>
            <a:lvl9pPr lvl="8" algn="l">
              <a:lnSpc>
                <a:spcPct val="100000"/>
              </a:lnSpc>
              <a:spcBef>
                <a:spcPts val="0"/>
              </a:spcBef>
              <a:spcAft>
                <a:spcPts val="0"/>
              </a:spcAft>
              <a:buSzPts val="1800"/>
              <a:buFont typeface="Merriweather"/>
              <a:buNone/>
              <a:defRPr sz="1800">
                <a:latin typeface="Merriweather"/>
                <a:ea typeface="Merriweather"/>
                <a:cs typeface="Merriweather"/>
                <a:sym typeface="Merriweather"/>
              </a:defRPr>
            </a:lvl9pPr>
          </a:lstStyle>
          <a:p>
            <a:endParaRPr/>
          </a:p>
        </p:txBody>
      </p:sp>
      <p:sp>
        <p:nvSpPr>
          <p:cNvPr id="16" name="Google Shape;16;p2"/>
          <p:cNvSpPr txBox="1">
            <a:spLocks noGrp="1"/>
          </p:cNvSpPr>
          <p:nvPr>
            <p:ph type="subTitle" idx="3"/>
          </p:nvPr>
        </p:nvSpPr>
        <p:spPr>
          <a:xfrm>
            <a:off x="311700" y="3933600"/>
            <a:ext cx="8520600" cy="94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666666"/>
              </a:buClr>
              <a:buSzPts val="1400"/>
              <a:buFont typeface="Merriweather"/>
              <a:buNone/>
              <a:defRPr sz="1400">
                <a:solidFill>
                  <a:srgbClr val="666666"/>
                </a:solidFill>
                <a:latin typeface="Merriweather"/>
                <a:ea typeface="Merriweather"/>
                <a:cs typeface="Merriweather"/>
                <a:sym typeface="Merriweather"/>
              </a:defRPr>
            </a:lvl1pPr>
            <a:lvl2pPr lvl="1"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2pPr>
            <a:lvl3pPr lvl="2"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3pPr>
            <a:lvl4pPr lvl="3"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4pPr>
            <a:lvl5pPr lvl="4"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5pPr>
            <a:lvl6pPr lvl="5"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6pPr>
            <a:lvl7pPr lvl="6"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7pPr>
            <a:lvl8pPr lvl="7"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8pPr>
            <a:lvl9pPr lvl="8" algn="l">
              <a:lnSpc>
                <a:spcPct val="100000"/>
              </a:lnSpc>
              <a:spcBef>
                <a:spcPts val="0"/>
              </a:spcBef>
              <a:spcAft>
                <a:spcPts val="0"/>
              </a:spcAft>
              <a:buClr>
                <a:srgbClr val="666666"/>
              </a:buClr>
              <a:buSzPts val="1800"/>
              <a:buFont typeface="Merriweather"/>
              <a:buNone/>
              <a:defRPr sz="1800">
                <a:solidFill>
                  <a:srgbClr val="666666"/>
                </a:solidFill>
                <a:latin typeface="Merriweather"/>
                <a:ea typeface="Merriweather"/>
                <a:cs typeface="Merriweather"/>
                <a:sym typeface="Merriweathe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1pPr>
            <a:lvl2pPr lvl="1"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2pPr>
            <a:lvl3pPr lvl="2"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3pPr>
            <a:lvl4pPr lvl="3"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4pPr>
            <a:lvl5pPr lvl="4"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5pPr>
            <a:lvl6pPr lvl="5"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6pPr>
            <a:lvl7pPr lvl="6"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7pPr>
            <a:lvl8pPr lvl="7"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8pPr>
            <a:lvl9pPr lvl="8" algn="l">
              <a:lnSpc>
                <a:spcPct val="100000"/>
              </a:lnSpc>
              <a:spcBef>
                <a:spcPts val="0"/>
              </a:spcBef>
              <a:spcAft>
                <a:spcPts val="0"/>
              </a:spcAft>
              <a:buSzPts val="4800"/>
              <a:buFont typeface="Merriweather"/>
              <a:buNone/>
              <a:defRPr sz="4800">
                <a:latin typeface="Merriweather"/>
                <a:ea typeface="Merriweather"/>
                <a:cs typeface="Merriweather"/>
                <a:sym typeface="Merriweather"/>
              </a:defRPr>
            </a:lvl9pPr>
          </a:lstStyle>
          <a:p>
            <a:endParaRPr/>
          </a:p>
        </p:txBody>
      </p:sp>
      <p:sp>
        <p:nvSpPr>
          <p:cNvPr id="70" name="Google Shape;7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
        <p:cNvGrpSpPr/>
        <p:nvPr/>
      </p:nvGrpSpPr>
      <p:grpSpPr>
        <a:xfrm>
          <a:off x="0" y="0"/>
          <a:ext cx="0" cy="0"/>
          <a:chOff x="0" y="0"/>
          <a:chExt cx="0" cy="0"/>
        </a:xfrm>
      </p:grpSpPr>
      <p:sp>
        <p:nvSpPr>
          <p:cNvPr id="72" name="Google Shape;72;p1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1pPr>
            <a:lvl2pPr lvl="1"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2pPr>
            <a:lvl3pPr lvl="2"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3pPr>
            <a:lvl4pPr lvl="3"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4pPr>
            <a:lvl5pPr lvl="4"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5pPr>
            <a:lvl6pPr lvl="5"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6pPr>
            <a:lvl7pPr lvl="6"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7pPr>
            <a:lvl8pPr lvl="7"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8pPr>
            <a:lvl9pPr lvl="8" algn="ctr">
              <a:lnSpc>
                <a:spcPct val="100000"/>
              </a:lnSpc>
              <a:spcBef>
                <a:spcPts val="0"/>
              </a:spcBef>
              <a:spcAft>
                <a:spcPts val="0"/>
              </a:spcAft>
              <a:buSzPts val="4200"/>
              <a:buFont typeface="Merriweather"/>
              <a:buNone/>
              <a:defRPr sz="4200">
                <a:latin typeface="Merriweather"/>
                <a:ea typeface="Merriweather"/>
                <a:cs typeface="Merriweather"/>
                <a:sym typeface="Merriweather"/>
              </a:defRPr>
            </a:lvl9pPr>
          </a:lstStyle>
          <a:p>
            <a:endParaRPr/>
          </a:p>
        </p:txBody>
      </p:sp>
      <p:sp>
        <p:nvSpPr>
          <p:cNvPr id="74" name="Google Shape;74;p1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1pPr>
            <a:lvl2pPr lvl="1"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2pPr>
            <a:lvl3pPr lvl="2"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3pPr>
            <a:lvl4pPr lvl="3"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4pPr>
            <a:lvl5pPr lvl="4"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5pPr>
            <a:lvl6pPr lvl="5"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6pPr>
            <a:lvl7pPr lvl="6"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7pPr>
            <a:lvl8pPr lvl="7"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8pPr>
            <a:lvl9pPr lvl="8" algn="ctr">
              <a:lnSpc>
                <a:spcPct val="100000"/>
              </a:lnSpc>
              <a:spcBef>
                <a:spcPts val="0"/>
              </a:spcBef>
              <a:spcAft>
                <a:spcPts val="0"/>
              </a:spcAft>
              <a:buSzPts val="2100"/>
              <a:buFont typeface="Merriweather"/>
              <a:buNone/>
              <a:defRPr sz="2100">
                <a:latin typeface="Merriweather"/>
                <a:ea typeface="Merriweather"/>
                <a:cs typeface="Merriweather"/>
                <a:sym typeface="Merriweather"/>
              </a:defRPr>
            </a:lvl9pPr>
          </a:lstStyle>
          <a:p>
            <a:endParaRPr/>
          </a:p>
        </p:txBody>
      </p:sp>
      <p:sp>
        <p:nvSpPr>
          <p:cNvPr id="75" name="Google Shape;75;p1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Font typeface="Merriweather"/>
              <a:buChar char="●"/>
              <a:defRPr>
                <a:latin typeface="Merriweather"/>
                <a:ea typeface="Merriweather"/>
                <a:cs typeface="Merriweather"/>
                <a:sym typeface="Merriweather"/>
              </a:defRPr>
            </a:lvl1pPr>
            <a:lvl2pPr marL="914400" lvl="1" indent="-317500" algn="l">
              <a:lnSpc>
                <a:spcPct val="115000"/>
              </a:lnSpc>
              <a:spcBef>
                <a:spcPts val="1600"/>
              </a:spcBef>
              <a:spcAft>
                <a:spcPts val="0"/>
              </a:spcAft>
              <a:buSzPts val="1400"/>
              <a:buFont typeface="Merriweather"/>
              <a:buChar char="○"/>
              <a:defRPr>
                <a:latin typeface="Merriweather"/>
                <a:ea typeface="Merriweather"/>
                <a:cs typeface="Merriweather"/>
                <a:sym typeface="Merriweather"/>
              </a:defRPr>
            </a:lvl2pPr>
            <a:lvl3pPr marL="1371600" lvl="2" indent="-317500" algn="l">
              <a:lnSpc>
                <a:spcPct val="115000"/>
              </a:lnSpc>
              <a:spcBef>
                <a:spcPts val="1600"/>
              </a:spcBef>
              <a:spcAft>
                <a:spcPts val="0"/>
              </a:spcAft>
              <a:buSzPts val="1400"/>
              <a:buFont typeface="Merriweather"/>
              <a:buChar char="■"/>
              <a:defRPr>
                <a:latin typeface="Merriweather"/>
                <a:ea typeface="Merriweather"/>
                <a:cs typeface="Merriweather"/>
                <a:sym typeface="Merriweather"/>
              </a:defRPr>
            </a:lvl3pPr>
            <a:lvl4pPr marL="1828800" lvl="3" indent="-317500" algn="l">
              <a:lnSpc>
                <a:spcPct val="115000"/>
              </a:lnSpc>
              <a:spcBef>
                <a:spcPts val="1600"/>
              </a:spcBef>
              <a:spcAft>
                <a:spcPts val="0"/>
              </a:spcAft>
              <a:buSzPts val="1400"/>
              <a:buFont typeface="Merriweather"/>
              <a:buChar char="●"/>
              <a:defRPr>
                <a:latin typeface="Merriweather"/>
                <a:ea typeface="Merriweather"/>
                <a:cs typeface="Merriweather"/>
                <a:sym typeface="Merriweather"/>
              </a:defRPr>
            </a:lvl4pPr>
            <a:lvl5pPr marL="2286000" lvl="4" indent="-317500" algn="l">
              <a:lnSpc>
                <a:spcPct val="115000"/>
              </a:lnSpc>
              <a:spcBef>
                <a:spcPts val="1600"/>
              </a:spcBef>
              <a:spcAft>
                <a:spcPts val="0"/>
              </a:spcAft>
              <a:buSzPts val="1400"/>
              <a:buFont typeface="Merriweather"/>
              <a:buChar char="○"/>
              <a:defRPr>
                <a:latin typeface="Merriweather"/>
                <a:ea typeface="Merriweather"/>
                <a:cs typeface="Merriweather"/>
                <a:sym typeface="Merriweather"/>
              </a:defRPr>
            </a:lvl5pPr>
            <a:lvl6pPr marL="2743200" lvl="5" indent="-317500" algn="l">
              <a:lnSpc>
                <a:spcPct val="115000"/>
              </a:lnSpc>
              <a:spcBef>
                <a:spcPts val="1600"/>
              </a:spcBef>
              <a:spcAft>
                <a:spcPts val="0"/>
              </a:spcAft>
              <a:buSzPts val="1400"/>
              <a:buFont typeface="Merriweather"/>
              <a:buChar char="■"/>
              <a:defRPr>
                <a:latin typeface="Merriweather"/>
                <a:ea typeface="Merriweather"/>
                <a:cs typeface="Merriweather"/>
                <a:sym typeface="Merriweather"/>
              </a:defRPr>
            </a:lvl6pPr>
            <a:lvl7pPr marL="3200400" lvl="6" indent="-317500" algn="l">
              <a:lnSpc>
                <a:spcPct val="115000"/>
              </a:lnSpc>
              <a:spcBef>
                <a:spcPts val="1600"/>
              </a:spcBef>
              <a:spcAft>
                <a:spcPts val="0"/>
              </a:spcAft>
              <a:buSzPts val="1400"/>
              <a:buFont typeface="Merriweather"/>
              <a:buChar char="●"/>
              <a:defRPr>
                <a:latin typeface="Merriweather"/>
                <a:ea typeface="Merriweather"/>
                <a:cs typeface="Merriweather"/>
                <a:sym typeface="Merriweather"/>
              </a:defRPr>
            </a:lvl7pPr>
            <a:lvl8pPr marL="3657600" lvl="7" indent="-317500" algn="l">
              <a:lnSpc>
                <a:spcPct val="115000"/>
              </a:lnSpc>
              <a:spcBef>
                <a:spcPts val="1600"/>
              </a:spcBef>
              <a:spcAft>
                <a:spcPts val="0"/>
              </a:spcAft>
              <a:buSzPts val="1400"/>
              <a:buFont typeface="Merriweather"/>
              <a:buChar char="○"/>
              <a:defRPr>
                <a:latin typeface="Merriweather"/>
                <a:ea typeface="Merriweather"/>
                <a:cs typeface="Merriweather"/>
                <a:sym typeface="Merriweather"/>
              </a:defRPr>
            </a:lvl8pPr>
            <a:lvl9pPr marL="4114800" lvl="8" indent="-317500" algn="l">
              <a:lnSpc>
                <a:spcPct val="115000"/>
              </a:lnSpc>
              <a:spcBef>
                <a:spcPts val="1600"/>
              </a:spcBef>
              <a:spcAft>
                <a:spcPts val="1600"/>
              </a:spcAft>
              <a:buSzPts val="1400"/>
              <a:buFont typeface="Merriweather"/>
              <a:buChar char="■"/>
              <a:defRPr>
                <a:latin typeface="Merriweather"/>
                <a:ea typeface="Merriweather"/>
                <a:cs typeface="Merriweather"/>
                <a:sym typeface="Merriweather"/>
              </a:defRPr>
            </a:lvl9pPr>
          </a:lstStyle>
          <a:p>
            <a:endParaRPr/>
          </a:p>
        </p:txBody>
      </p:sp>
      <p:sp>
        <p:nvSpPr>
          <p:cNvPr id="76" name="Google Shape;76;p12"/>
          <p:cNvSpPr txBox="1"/>
          <p:nvPr/>
        </p:nvSpPr>
        <p:spPr>
          <a:xfrm>
            <a:off x="36576" y="4617720"/>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595959"/>
                </a:solidFill>
                <a:latin typeface="Merriweather"/>
                <a:ea typeface="Merriweather"/>
                <a:cs typeface="Merriweather"/>
                <a:sym typeface="Merriweather"/>
              </a:rPr>
              <a:t>‹N›</a:t>
            </a:fld>
            <a:endParaRPr sz="900" b="0" i="0" u="none" strike="noStrike" cap="none">
              <a:solidFill>
                <a:srgbClr val="595959"/>
              </a:solidFill>
              <a:latin typeface="Merriweather"/>
              <a:ea typeface="Merriweather"/>
              <a:cs typeface="Merriweather"/>
              <a:sym typeface="Merriweather"/>
            </a:endParaRPr>
          </a:p>
        </p:txBody>
      </p:sp>
      <p:sp>
        <p:nvSpPr>
          <p:cNvPr id="77" name="Google Shape;77;p12"/>
          <p:cNvSpPr txBox="1">
            <a:spLocks noGrp="1"/>
          </p:cNvSpPr>
          <p:nvPr>
            <p:ph type="title" idx="3"/>
          </p:nvPr>
        </p:nvSpPr>
        <p:spPr>
          <a:xfrm>
            <a:off x="542700" y="4663225"/>
            <a:ext cx="73866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3"/>
          <p:cNvSpPr txBox="1">
            <a:spLocks noGrp="1"/>
          </p:cNvSpPr>
          <p:nvPr>
            <p:ph type="body" idx="1"/>
          </p:nvPr>
        </p:nvSpPr>
        <p:spPr>
          <a:xfrm>
            <a:off x="311700" y="405812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Merriweather"/>
              <a:buNone/>
              <a:defRPr>
                <a:latin typeface="Merriweather"/>
                <a:ea typeface="Merriweather"/>
                <a:cs typeface="Merriweather"/>
                <a:sym typeface="Merriweather"/>
              </a:defRPr>
            </a:lvl1pPr>
          </a:lstStyle>
          <a:p>
            <a:endParaRPr/>
          </a:p>
        </p:txBody>
      </p:sp>
      <p:sp>
        <p:nvSpPr>
          <p:cNvPr id="80" name="Google Shape;80;p13"/>
          <p:cNvSpPr txBox="1"/>
          <p:nvPr/>
        </p:nvSpPr>
        <p:spPr>
          <a:xfrm>
            <a:off x="36576" y="4617720"/>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595959"/>
                </a:solidFill>
                <a:latin typeface="Merriweather"/>
                <a:ea typeface="Merriweather"/>
                <a:cs typeface="Merriweather"/>
                <a:sym typeface="Merriweather"/>
              </a:rPr>
              <a:t>‹N›</a:t>
            </a:fld>
            <a:endParaRPr sz="900" b="0" i="0" u="none" strike="noStrike" cap="none">
              <a:solidFill>
                <a:srgbClr val="595959"/>
              </a:solidFill>
              <a:latin typeface="Merriweather"/>
              <a:ea typeface="Merriweather"/>
              <a:cs typeface="Merriweather"/>
              <a:sym typeface="Merriweather"/>
            </a:endParaRPr>
          </a:p>
        </p:txBody>
      </p:sp>
      <p:sp>
        <p:nvSpPr>
          <p:cNvPr id="81" name="Google Shape;81;p13"/>
          <p:cNvSpPr txBox="1">
            <a:spLocks noGrp="1"/>
          </p:cNvSpPr>
          <p:nvPr>
            <p:ph type="title"/>
          </p:nvPr>
        </p:nvSpPr>
        <p:spPr>
          <a:xfrm>
            <a:off x="542700" y="4663225"/>
            <a:ext cx="69531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2" name="Google Shape;82;p13"/>
          <p:cNvPicPr preferRelativeResize="0"/>
          <p:nvPr/>
        </p:nvPicPr>
        <p:blipFill rotWithShape="1">
          <a:blip r:embed="rId2">
            <a:alphaModFix/>
          </a:blip>
          <a:srcRect/>
          <a:stretch/>
        </p:blipFill>
        <p:spPr>
          <a:xfrm>
            <a:off x="7495871" y="3852676"/>
            <a:ext cx="1648125" cy="129081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3"/>
        <p:cNvGrpSpPr/>
        <p:nvPr/>
      </p:nvGrpSpPr>
      <p:grpSpPr>
        <a:xfrm>
          <a:off x="0" y="0"/>
          <a:ext cx="0" cy="0"/>
          <a:chOff x="0" y="0"/>
          <a:chExt cx="0" cy="0"/>
        </a:xfrm>
      </p:grpSpPr>
      <p:sp>
        <p:nvSpPr>
          <p:cNvPr id="84" name="Google Shape;84;p1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5" name="Google Shape;85;p1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Font typeface="Merriweather"/>
              <a:buChar char="●"/>
              <a:defRPr>
                <a:latin typeface="Merriweather"/>
                <a:ea typeface="Merriweather"/>
                <a:cs typeface="Merriweather"/>
                <a:sym typeface="Merriweather"/>
              </a:defRPr>
            </a:lvl1pPr>
            <a:lvl2pPr marL="914400" lvl="1" indent="-317500" algn="ctr">
              <a:lnSpc>
                <a:spcPct val="115000"/>
              </a:lnSpc>
              <a:spcBef>
                <a:spcPts val="1600"/>
              </a:spcBef>
              <a:spcAft>
                <a:spcPts val="0"/>
              </a:spcAft>
              <a:buSzPts val="1400"/>
              <a:buFont typeface="Merriweather"/>
              <a:buChar char="○"/>
              <a:defRPr>
                <a:latin typeface="Merriweather"/>
                <a:ea typeface="Merriweather"/>
                <a:cs typeface="Merriweather"/>
                <a:sym typeface="Merriweather"/>
              </a:defRPr>
            </a:lvl2pPr>
            <a:lvl3pPr marL="1371600" lvl="2" indent="-317500" algn="ctr">
              <a:lnSpc>
                <a:spcPct val="115000"/>
              </a:lnSpc>
              <a:spcBef>
                <a:spcPts val="1600"/>
              </a:spcBef>
              <a:spcAft>
                <a:spcPts val="0"/>
              </a:spcAft>
              <a:buSzPts val="1400"/>
              <a:buFont typeface="Merriweather"/>
              <a:buChar char="■"/>
              <a:defRPr>
                <a:latin typeface="Merriweather"/>
                <a:ea typeface="Merriweather"/>
                <a:cs typeface="Merriweather"/>
                <a:sym typeface="Merriweather"/>
              </a:defRPr>
            </a:lvl3pPr>
            <a:lvl4pPr marL="1828800" lvl="3" indent="-317500" algn="ctr">
              <a:lnSpc>
                <a:spcPct val="115000"/>
              </a:lnSpc>
              <a:spcBef>
                <a:spcPts val="1600"/>
              </a:spcBef>
              <a:spcAft>
                <a:spcPts val="0"/>
              </a:spcAft>
              <a:buSzPts val="1400"/>
              <a:buFont typeface="Merriweather"/>
              <a:buChar char="●"/>
              <a:defRPr>
                <a:latin typeface="Merriweather"/>
                <a:ea typeface="Merriweather"/>
                <a:cs typeface="Merriweather"/>
                <a:sym typeface="Merriweather"/>
              </a:defRPr>
            </a:lvl4pPr>
            <a:lvl5pPr marL="2286000" lvl="4" indent="-317500" algn="ctr">
              <a:lnSpc>
                <a:spcPct val="115000"/>
              </a:lnSpc>
              <a:spcBef>
                <a:spcPts val="1600"/>
              </a:spcBef>
              <a:spcAft>
                <a:spcPts val="0"/>
              </a:spcAft>
              <a:buSzPts val="1400"/>
              <a:buFont typeface="Merriweather"/>
              <a:buChar char="○"/>
              <a:defRPr>
                <a:latin typeface="Merriweather"/>
                <a:ea typeface="Merriweather"/>
                <a:cs typeface="Merriweather"/>
                <a:sym typeface="Merriweather"/>
              </a:defRPr>
            </a:lvl5pPr>
            <a:lvl6pPr marL="2743200" lvl="5" indent="-317500" algn="ctr">
              <a:lnSpc>
                <a:spcPct val="115000"/>
              </a:lnSpc>
              <a:spcBef>
                <a:spcPts val="1600"/>
              </a:spcBef>
              <a:spcAft>
                <a:spcPts val="0"/>
              </a:spcAft>
              <a:buSzPts val="1400"/>
              <a:buFont typeface="Merriweather"/>
              <a:buChar char="■"/>
              <a:defRPr>
                <a:latin typeface="Merriweather"/>
                <a:ea typeface="Merriweather"/>
                <a:cs typeface="Merriweather"/>
                <a:sym typeface="Merriweather"/>
              </a:defRPr>
            </a:lvl6pPr>
            <a:lvl7pPr marL="3200400" lvl="6" indent="-317500" algn="ctr">
              <a:lnSpc>
                <a:spcPct val="115000"/>
              </a:lnSpc>
              <a:spcBef>
                <a:spcPts val="1600"/>
              </a:spcBef>
              <a:spcAft>
                <a:spcPts val="0"/>
              </a:spcAft>
              <a:buSzPts val="1400"/>
              <a:buFont typeface="Merriweather"/>
              <a:buChar char="●"/>
              <a:defRPr>
                <a:latin typeface="Merriweather"/>
                <a:ea typeface="Merriweather"/>
                <a:cs typeface="Merriweather"/>
                <a:sym typeface="Merriweather"/>
              </a:defRPr>
            </a:lvl7pPr>
            <a:lvl8pPr marL="3657600" lvl="7" indent="-317500" algn="ctr">
              <a:lnSpc>
                <a:spcPct val="115000"/>
              </a:lnSpc>
              <a:spcBef>
                <a:spcPts val="1600"/>
              </a:spcBef>
              <a:spcAft>
                <a:spcPts val="0"/>
              </a:spcAft>
              <a:buSzPts val="1400"/>
              <a:buFont typeface="Merriweather"/>
              <a:buChar char="○"/>
              <a:defRPr>
                <a:latin typeface="Merriweather"/>
                <a:ea typeface="Merriweather"/>
                <a:cs typeface="Merriweather"/>
                <a:sym typeface="Merriweather"/>
              </a:defRPr>
            </a:lvl8pPr>
            <a:lvl9pPr marL="4114800" lvl="8" indent="-317500" algn="ctr">
              <a:lnSpc>
                <a:spcPct val="115000"/>
              </a:lnSpc>
              <a:spcBef>
                <a:spcPts val="1600"/>
              </a:spcBef>
              <a:spcAft>
                <a:spcPts val="1600"/>
              </a:spcAft>
              <a:buSzPts val="1400"/>
              <a:buFont typeface="Merriweather"/>
              <a:buChar char="■"/>
              <a:defRPr>
                <a:latin typeface="Merriweather"/>
                <a:ea typeface="Merriweather"/>
                <a:cs typeface="Merriweather"/>
                <a:sym typeface="Merriweather"/>
              </a:defRPr>
            </a:lvl9pPr>
          </a:lstStyle>
          <a:p>
            <a:endParaRPr/>
          </a:p>
        </p:txBody>
      </p:sp>
      <p:sp>
        <p:nvSpPr>
          <p:cNvPr id="86" name="Google Shape;8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5"/>
          <p:cNvSpPr txBox="1"/>
          <p:nvPr/>
        </p:nvSpPr>
        <p:spPr>
          <a:xfrm>
            <a:off x="36576" y="4617720"/>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595959"/>
                </a:solidFill>
                <a:latin typeface="Merriweather"/>
                <a:ea typeface="Merriweather"/>
                <a:cs typeface="Merriweather"/>
                <a:sym typeface="Merriweather"/>
              </a:rPr>
              <a:t>‹N›</a:t>
            </a:fld>
            <a:endParaRPr sz="900" b="0" i="0" u="none" strike="noStrike" cap="none">
              <a:solidFill>
                <a:srgbClr val="595959"/>
              </a:solidFill>
              <a:latin typeface="Merriweather"/>
              <a:ea typeface="Merriweather"/>
              <a:cs typeface="Merriweather"/>
              <a:sym typeface="Merriweather"/>
            </a:endParaRPr>
          </a:p>
        </p:txBody>
      </p:sp>
      <p:sp>
        <p:nvSpPr>
          <p:cNvPr id="89" name="Google Shape;89;p15"/>
          <p:cNvSpPr txBox="1">
            <a:spLocks noGrp="1"/>
          </p:cNvSpPr>
          <p:nvPr>
            <p:ph type="title"/>
          </p:nvPr>
        </p:nvSpPr>
        <p:spPr>
          <a:xfrm>
            <a:off x="542700" y="4663225"/>
            <a:ext cx="69531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90" name="Google Shape;90;p15"/>
          <p:cNvPicPr preferRelativeResize="0"/>
          <p:nvPr/>
        </p:nvPicPr>
        <p:blipFill rotWithShape="1">
          <a:blip r:embed="rId2">
            <a:alphaModFix/>
          </a:blip>
          <a:srcRect/>
          <a:stretch/>
        </p:blipFill>
        <p:spPr>
          <a:xfrm>
            <a:off x="7495871" y="3852676"/>
            <a:ext cx="1648125" cy="129081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311708" y="744575"/>
            <a:ext cx="8520600" cy="205254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3" name="Google Shape;93;p16"/>
          <p:cNvSpPr txBox="1">
            <a:spLocks noGrp="1"/>
          </p:cNvSpPr>
          <p:nvPr>
            <p:ph type="subTitle" idx="1"/>
          </p:nvPr>
        </p:nvSpPr>
        <p:spPr>
          <a:xfrm>
            <a:off x="311700" y="2834125"/>
            <a:ext cx="8520600" cy="79272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1600"/>
              </a:spcBef>
              <a:spcAft>
                <a:spcPts val="0"/>
              </a:spcAft>
              <a:buSzPts val="2800"/>
              <a:buNone/>
              <a:defRPr sz="2800"/>
            </a:lvl2pPr>
            <a:lvl3pPr lvl="2" algn="ctr" rtl="0">
              <a:lnSpc>
                <a:spcPct val="100000"/>
              </a:lnSpc>
              <a:spcBef>
                <a:spcPts val="1600"/>
              </a:spcBef>
              <a:spcAft>
                <a:spcPts val="0"/>
              </a:spcAft>
              <a:buSzPts val="2800"/>
              <a:buNone/>
              <a:defRPr sz="2800"/>
            </a:lvl3pPr>
            <a:lvl4pPr lvl="3" algn="ctr" rtl="0">
              <a:lnSpc>
                <a:spcPct val="100000"/>
              </a:lnSpc>
              <a:spcBef>
                <a:spcPts val="1600"/>
              </a:spcBef>
              <a:spcAft>
                <a:spcPts val="0"/>
              </a:spcAft>
              <a:buSzPts val="2800"/>
              <a:buNone/>
              <a:defRPr sz="2800"/>
            </a:lvl4pPr>
            <a:lvl5pPr lvl="4" algn="ctr" rtl="0">
              <a:lnSpc>
                <a:spcPct val="100000"/>
              </a:lnSpc>
              <a:spcBef>
                <a:spcPts val="1600"/>
              </a:spcBef>
              <a:spcAft>
                <a:spcPts val="0"/>
              </a:spcAft>
              <a:buSzPts val="2800"/>
              <a:buNone/>
              <a:defRPr sz="2800"/>
            </a:lvl5pPr>
            <a:lvl6pPr lvl="5" algn="ctr" rtl="0">
              <a:lnSpc>
                <a:spcPct val="100000"/>
              </a:lnSpc>
              <a:spcBef>
                <a:spcPts val="1600"/>
              </a:spcBef>
              <a:spcAft>
                <a:spcPts val="0"/>
              </a:spcAft>
              <a:buSzPts val="2800"/>
              <a:buNone/>
              <a:defRPr sz="2800"/>
            </a:lvl6pPr>
            <a:lvl7pPr lvl="6" algn="ctr" rtl="0">
              <a:lnSpc>
                <a:spcPct val="100000"/>
              </a:lnSpc>
              <a:spcBef>
                <a:spcPts val="1600"/>
              </a:spcBef>
              <a:spcAft>
                <a:spcPts val="0"/>
              </a:spcAft>
              <a:buSzPts val="2800"/>
              <a:buNone/>
              <a:defRPr sz="2800"/>
            </a:lvl7pPr>
            <a:lvl8pPr lvl="7" algn="ctr" rtl="0">
              <a:lnSpc>
                <a:spcPct val="100000"/>
              </a:lnSpc>
              <a:spcBef>
                <a:spcPts val="1600"/>
              </a:spcBef>
              <a:spcAft>
                <a:spcPts val="0"/>
              </a:spcAft>
              <a:buSzPts val="2800"/>
              <a:buNone/>
              <a:defRPr sz="2800"/>
            </a:lvl8pPr>
            <a:lvl9pPr lvl="8" algn="ctr" rtl="0">
              <a:lnSpc>
                <a:spcPct val="100000"/>
              </a:lnSpc>
              <a:spcBef>
                <a:spcPts val="1600"/>
              </a:spcBef>
              <a:spcAft>
                <a:spcPts val="0"/>
              </a:spcAft>
              <a:buSzPts val="2800"/>
              <a:buNone/>
              <a:defRPr sz="2800"/>
            </a:lvl9pPr>
          </a:lstStyle>
          <a:p>
            <a:endParaRPr/>
          </a:p>
        </p:txBody>
      </p:sp>
      <p:sp>
        <p:nvSpPr>
          <p:cNvPr id="94" name="Google Shape;94;p16"/>
          <p:cNvSpPr txBox="1">
            <a:spLocks noGrp="1"/>
          </p:cNvSpPr>
          <p:nvPr>
            <p:ph type="sldNum" idx="12"/>
          </p:nvPr>
        </p:nvSpPr>
        <p:spPr>
          <a:xfrm>
            <a:off x="8472458" y="4663217"/>
            <a:ext cx="548700" cy="39366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_1">
  <p:cSld name="BLANK_1">
    <p:spTree>
      <p:nvGrpSpPr>
        <p:cNvPr id="1" name="Shape 95"/>
        <p:cNvGrpSpPr/>
        <p:nvPr/>
      </p:nvGrpSpPr>
      <p:grpSpPr>
        <a:xfrm>
          <a:off x="0" y="0"/>
          <a:ext cx="0" cy="0"/>
          <a:chOff x="0" y="0"/>
          <a:chExt cx="0" cy="0"/>
        </a:xfrm>
      </p:grpSpPr>
      <p:sp>
        <p:nvSpPr>
          <p:cNvPr id="96" name="Google Shape;96;p17"/>
          <p:cNvSpPr txBox="1">
            <a:spLocks noGrp="1"/>
          </p:cNvSpPr>
          <p:nvPr>
            <p:ph type="sldNum" idx="12"/>
          </p:nvPr>
        </p:nvSpPr>
        <p:spPr>
          <a:xfrm>
            <a:off x="8472458" y="4663217"/>
            <a:ext cx="548700" cy="39366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pienzaNLP"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a:stretch/>
        </p:blipFill>
        <p:spPr>
          <a:xfrm>
            <a:off x="0" y="3903258"/>
            <a:ext cx="1583549" cy="1240242"/>
          </a:xfrm>
          <a:prstGeom prst="rect">
            <a:avLst/>
          </a:prstGeom>
          <a:noFill/>
          <a:ln>
            <a:noFill/>
          </a:ln>
        </p:spPr>
      </p:pic>
      <p:pic>
        <p:nvPicPr>
          <p:cNvPr id="19" name="Google Shape;19;p3"/>
          <p:cNvPicPr preferRelativeResize="0"/>
          <p:nvPr/>
        </p:nvPicPr>
        <p:blipFill rotWithShape="1">
          <a:blip r:embed="rId3">
            <a:alphaModFix amt="25000"/>
          </a:blip>
          <a:srcRect/>
          <a:stretch/>
        </p:blipFill>
        <p:spPr>
          <a:xfrm>
            <a:off x="6389992" y="0"/>
            <a:ext cx="5515133" cy="5143501"/>
          </a:xfrm>
          <a:prstGeom prst="rect">
            <a:avLst/>
          </a:prstGeom>
          <a:noFill/>
          <a:ln>
            <a:noFill/>
          </a:ln>
        </p:spPr>
      </p:pic>
      <p:sp>
        <p:nvSpPr>
          <p:cNvPr id="20" name="Google Shape;20;p3"/>
          <p:cNvSpPr txBox="1">
            <a:spLocks noGrp="1"/>
          </p:cNvSpPr>
          <p:nvPr>
            <p:ph type="title"/>
          </p:nvPr>
        </p:nvSpPr>
        <p:spPr>
          <a:xfrm>
            <a:off x="1583550" y="2150850"/>
            <a:ext cx="7248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34343"/>
              </a:buClr>
              <a:buSzPts val="3600"/>
              <a:buFont typeface="Merriweather"/>
              <a:buNone/>
              <a:defRPr sz="3600">
                <a:solidFill>
                  <a:srgbClr val="434343"/>
                </a:solidFill>
                <a:latin typeface="Merriweather"/>
                <a:ea typeface="Merriweather"/>
                <a:cs typeface="Merriweather"/>
                <a:sym typeface="Merriweather"/>
              </a:defRPr>
            </a:lvl1pPr>
            <a:lvl2pPr lvl="1" algn="ctr">
              <a:lnSpc>
                <a:spcPct val="100000"/>
              </a:lnSpc>
              <a:spcBef>
                <a:spcPts val="0"/>
              </a:spcBef>
              <a:spcAft>
                <a:spcPts val="0"/>
              </a:spcAft>
              <a:buClr>
                <a:srgbClr val="434343"/>
              </a:buClr>
              <a:buSzPts val="3600"/>
              <a:buNone/>
              <a:defRPr sz="3600">
                <a:solidFill>
                  <a:srgbClr val="434343"/>
                </a:solidFill>
              </a:defRPr>
            </a:lvl2pPr>
            <a:lvl3pPr lvl="2" algn="ctr">
              <a:lnSpc>
                <a:spcPct val="100000"/>
              </a:lnSpc>
              <a:spcBef>
                <a:spcPts val="0"/>
              </a:spcBef>
              <a:spcAft>
                <a:spcPts val="0"/>
              </a:spcAft>
              <a:buClr>
                <a:srgbClr val="434343"/>
              </a:buClr>
              <a:buSzPts val="3600"/>
              <a:buNone/>
              <a:defRPr sz="3600">
                <a:solidFill>
                  <a:srgbClr val="434343"/>
                </a:solidFill>
              </a:defRPr>
            </a:lvl3pPr>
            <a:lvl4pPr lvl="3" algn="ctr">
              <a:lnSpc>
                <a:spcPct val="100000"/>
              </a:lnSpc>
              <a:spcBef>
                <a:spcPts val="0"/>
              </a:spcBef>
              <a:spcAft>
                <a:spcPts val="0"/>
              </a:spcAft>
              <a:buClr>
                <a:srgbClr val="434343"/>
              </a:buClr>
              <a:buSzPts val="3600"/>
              <a:buNone/>
              <a:defRPr sz="3600">
                <a:solidFill>
                  <a:srgbClr val="434343"/>
                </a:solidFill>
              </a:defRPr>
            </a:lvl4pPr>
            <a:lvl5pPr lvl="4" algn="ctr">
              <a:lnSpc>
                <a:spcPct val="100000"/>
              </a:lnSpc>
              <a:spcBef>
                <a:spcPts val="0"/>
              </a:spcBef>
              <a:spcAft>
                <a:spcPts val="0"/>
              </a:spcAft>
              <a:buClr>
                <a:srgbClr val="434343"/>
              </a:buClr>
              <a:buSzPts val="3600"/>
              <a:buNone/>
              <a:defRPr sz="3600">
                <a:solidFill>
                  <a:srgbClr val="434343"/>
                </a:solidFill>
              </a:defRPr>
            </a:lvl5pPr>
            <a:lvl6pPr lvl="5" algn="ctr">
              <a:lnSpc>
                <a:spcPct val="100000"/>
              </a:lnSpc>
              <a:spcBef>
                <a:spcPts val="0"/>
              </a:spcBef>
              <a:spcAft>
                <a:spcPts val="0"/>
              </a:spcAft>
              <a:buClr>
                <a:srgbClr val="434343"/>
              </a:buClr>
              <a:buSzPts val="3600"/>
              <a:buNone/>
              <a:defRPr sz="3600">
                <a:solidFill>
                  <a:srgbClr val="434343"/>
                </a:solidFill>
              </a:defRPr>
            </a:lvl6pPr>
            <a:lvl7pPr lvl="6" algn="ctr">
              <a:lnSpc>
                <a:spcPct val="100000"/>
              </a:lnSpc>
              <a:spcBef>
                <a:spcPts val="0"/>
              </a:spcBef>
              <a:spcAft>
                <a:spcPts val="0"/>
              </a:spcAft>
              <a:buClr>
                <a:srgbClr val="434343"/>
              </a:buClr>
              <a:buSzPts val="3600"/>
              <a:buNone/>
              <a:defRPr sz="3600">
                <a:solidFill>
                  <a:srgbClr val="434343"/>
                </a:solidFill>
              </a:defRPr>
            </a:lvl7pPr>
            <a:lvl8pPr lvl="7" algn="ctr">
              <a:lnSpc>
                <a:spcPct val="100000"/>
              </a:lnSpc>
              <a:spcBef>
                <a:spcPts val="0"/>
              </a:spcBef>
              <a:spcAft>
                <a:spcPts val="0"/>
              </a:spcAft>
              <a:buClr>
                <a:srgbClr val="434343"/>
              </a:buClr>
              <a:buSzPts val="3600"/>
              <a:buNone/>
              <a:defRPr sz="3600">
                <a:solidFill>
                  <a:srgbClr val="434343"/>
                </a:solidFill>
              </a:defRPr>
            </a:lvl8pPr>
            <a:lvl9pPr lvl="8" algn="ctr">
              <a:lnSpc>
                <a:spcPct val="100000"/>
              </a:lnSpc>
              <a:spcBef>
                <a:spcPts val="0"/>
              </a:spcBef>
              <a:spcAft>
                <a:spcPts val="0"/>
              </a:spcAft>
              <a:buClr>
                <a:srgbClr val="434343"/>
              </a:buClr>
              <a:buSzPts val="3600"/>
              <a:buNone/>
              <a:defRPr sz="3600">
                <a:solidFill>
                  <a:srgbClr val="434343"/>
                </a:solidFill>
              </a:defRPr>
            </a:lvl9pPr>
          </a:lstStyle>
          <a:p>
            <a:endParaRPr/>
          </a:p>
        </p:txBody>
      </p:sp>
      <p:sp>
        <p:nvSpPr>
          <p:cNvPr id="21" name="Google Shape;21;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9pPr>
          </a:lstStyle>
          <a:p>
            <a:pPr marL="0" lvl="0" indent="0" algn="r" rtl="0">
              <a:spcBef>
                <a:spcPts val="0"/>
              </a:spcBef>
              <a:spcAft>
                <a:spcPts val="0"/>
              </a:spcAft>
              <a:buNone/>
            </a:pPr>
            <a:fld id="{00000000-1234-1234-1234-123412341234}" type="slidenum">
              <a:rPr lang="en"/>
              <a:t>‹N›</a:t>
            </a:fld>
            <a:endParaRPr/>
          </a:p>
        </p:txBody>
      </p:sp>
      <p:cxnSp>
        <p:nvCxnSpPr>
          <p:cNvPr id="22" name="Google Shape;22;p3"/>
          <p:cNvCxnSpPr/>
          <p:nvPr/>
        </p:nvCxnSpPr>
        <p:spPr>
          <a:xfrm>
            <a:off x="1079525" y="1935149"/>
            <a:ext cx="0" cy="1273200"/>
          </a:xfrm>
          <a:prstGeom prst="straightConnector1">
            <a:avLst/>
          </a:prstGeom>
          <a:noFill/>
          <a:ln w="28575" cap="flat" cmpd="sng">
            <a:solidFill>
              <a:srgbClr val="999999"/>
            </a:solidFill>
            <a:prstDash val="solid"/>
            <a:round/>
            <a:headEnd type="none" w="sm" len="sm"/>
            <a:tailEnd type="none" w="sm" len="sm"/>
          </a:ln>
        </p:spPr>
      </p:cxnSp>
      <p:sp>
        <p:nvSpPr>
          <p:cNvPr id="23" name="Google Shape;23;p3"/>
          <p:cNvSpPr txBox="1">
            <a:spLocks noGrp="1"/>
          </p:cNvSpPr>
          <p:nvPr>
            <p:ph type="title" idx="2"/>
          </p:nvPr>
        </p:nvSpPr>
        <p:spPr>
          <a:xfrm>
            <a:off x="1668375" y="4663225"/>
            <a:ext cx="69531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SECTION_HEADER_2">
    <p:spTree>
      <p:nvGrpSpPr>
        <p:cNvPr id="1"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a:stretch/>
        </p:blipFill>
        <p:spPr>
          <a:xfrm>
            <a:off x="6579230" y="153900"/>
            <a:ext cx="5217874" cy="4835701"/>
          </a:xfrm>
          <a:prstGeom prst="rect">
            <a:avLst/>
          </a:prstGeom>
          <a:noFill/>
          <a:ln>
            <a:noFill/>
          </a:ln>
        </p:spPr>
      </p:pic>
      <p:pic>
        <p:nvPicPr>
          <p:cNvPr id="26" name="Google Shape;26;p4"/>
          <p:cNvPicPr preferRelativeResize="0"/>
          <p:nvPr/>
        </p:nvPicPr>
        <p:blipFill rotWithShape="1">
          <a:blip r:embed="rId3">
            <a:alphaModFix/>
          </a:blip>
          <a:srcRect/>
          <a:stretch/>
        </p:blipFill>
        <p:spPr>
          <a:xfrm>
            <a:off x="0" y="3903258"/>
            <a:ext cx="1583549" cy="1240242"/>
          </a:xfrm>
          <a:prstGeom prst="rect">
            <a:avLst/>
          </a:prstGeom>
          <a:noFill/>
          <a:ln>
            <a:noFill/>
          </a:ln>
        </p:spPr>
      </p:pic>
      <p:sp>
        <p:nvSpPr>
          <p:cNvPr id="27" name="Google Shape;27;p4"/>
          <p:cNvSpPr txBox="1">
            <a:spLocks noGrp="1"/>
          </p:cNvSpPr>
          <p:nvPr>
            <p:ph type="title"/>
          </p:nvPr>
        </p:nvSpPr>
        <p:spPr>
          <a:xfrm>
            <a:off x="1583550" y="2150850"/>
            <a:ext cx="7248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434343"/>
              </a:buClr>
              <a:buSzPts val="3600"/>
              <a:buFont typeface="Merriweather"/>
              <a:buNone/>
              <a:defRPr sz="3600">
                <a:solidFill>
                  <a:srgbClr val="434343"/>
                </a:solidFill>
                <a:latin typeface="Merriweather"/>
                <a:ea typeface="Merriweather"/>
                <a:cs typeface="Merriweather"/>
                <a:sym typeface="Merriweather"/>
              </a:defRPr>
            </a:lvl1pPr>
            <a:lvl2pPr lvl="1" algn="ctr">
              <a:lnSpc>
                <a:spcPct val="100000"/>
              </a:lnSpc>
              <a:spcBef>
                <a:spcPts val="0"/>
              </a:spcBef>
              <a:spcAft>
                <a:spcPts val="0"/>
              </a:spcAft>
              <a:buClr>
                <a:srgbClr val="434343"/>
              </a:buClr>
              <a:buSzPts val="3600"/>
              <a:buNone/>
              <a:defRPr sz="3600">
                <a:solidFill>
                  <a:srgbClr val="434343"/>
                </a:solidFill>
              </a:defRPr>
            </a:lvl2pPr>
            <a:lvl3pPr lvl="2" algn="ctr">
              <a:lnSpc>
                <a:spcPct val="100000"/>
              </a:lnSpc>
              <a:spcBef>
                <a:spcPts val="0"/>
              </a:spcBef>
              <a:spcAft>
                <a:spcPts val="0"/>
              </a:spcAft>
              <a:buClr>
                <a:srgbClr val="434343"/>
              </a:buClr>
              <a:buSzPts val="3600"/>
              <a:buNone/>
              <a:defRPr sz="3600">
                <a:solidFill>
                  <a:srgbClr val="434343"/>
                </a:solidFill>
              </a:defRPr>
            </a:lvl3pPr>
            <a:lvl4pPr lvl="3" algn="ctr">
              <a:lnSpc>
                <a:spcPct val="100000"/>
              </a:lnSpc>
              <a:spcBef>
                <a:spcPts val="0"/>
              </a:spcBef>
              <a:spcAft>
                <a:spcPts val="0"/>
              </a:spcAft>
              <a:buClr>
                <a:srgbClr val="434343"/>
              </a:buClr>
              <a:buSzPts val="3600"/>
              <a:buNone/>
              <a:defRPr sz="3600">
                <a:solidFill>
                  <a:srgbClr val="434343"/>
                </a:solidFill>
              </a:defRPr>
            </a:lvl4pPr>
            <a:lvl5pPr lvl="4" algn="ctr">
              <a:lnSpc>
                <a:spcPct val="100000"/>
              </a:lnSpc>
              <a:spcBef>
                <a:spcPts val="0"/>
              </a:spcBef>
              <a:spcAft>
                <a:spcPts val="0"/>
              </a:spcAft>
              <a:buClr>
                <a:srgbClr val="434343"/>
              </a:buClr>
              <a:buSzPts val="3600"/>
              <a:buNone/>
              <a:defRPr sz="3600">
                <a:solidFill>
                  <a:srgbClr val="434343"/>
                </a:solidFill>
              </a:defRPr>
            </a:lvl5pPr>
            <a:lvl6pPr lvl="5" algn="ctr">
              <a:lnSpc>
                <a:spcPct val="100000"/>
              </a:lnSpc>
              <a:spcBef>
                <a:spcPts val="0"/>
              </a:spcBef>
              <a:spcAft>
                <a:spcPts val="0"/>
              </a:spcAft>
              <a:buClr>
                <a:srgbClr val="434343"/>
              </a:buClr>
              <a:buSzPts val="3600"/>
              <a:buNone/>
              <a:defRPr sz="3600">
                <a:solidFill>
                  <a:srgbClr val="434343"/>
                </a:solidFill>
              </a:defRPr>
            </a:lvl6pPr>
            <a:lvl7pPr lvl="6" algn="ctr">
              <a:lnSpc>
                <a:spcPct val="100000"/>
              </a:lnSpc>
              <a:spcBef>
                <a:spcPts val="0"/>
              </a:spcBef>
              <a:spcAft>
                <a:spcPts val="0"/>
              </a:spcAft>
              <a:buClr>
                <a:srgbClr val="434343"/>
              </a:buClr>
              <a:buSzPts val="3600"/>
              <a:buNone/>
              <a:defRPr sz="3600">
                <a:solidFill>
                  <a:srgbClr val="434343"/>
                </a:solidFill>
              </a:defRPr>
            </a:lvl7pPr>
            <a:lvl8pPr lvl="7" algn="ctr">
              <a:lnSpc>
                <a:spcPct val="100000"/>
              </a:lnSpc>
              <a:spcBef>
                <a:spcPts val="0"/>
              </a:spcBef>
              <a:spcAft>
                <a:spcPts val="0"/>
              </a:spcAft>
              <a:buClr>
                <a:srgbClr val="434343"/>
              </a:buClr>
              <a:buSzPts val="3600"/>
              <a:buNone/>
              <a:defRPr sz="3600">
                <a:solidFill>
                  <a:srgbClr val="434343"/>
                </a:solidFill>
              </a:defRPr>
            </a:lvl8pPr>
            <a:lvl9pPr lvl="8" algn="ctr">
              <a:lnSpc>
                <a:spcPct val="100000"/>
              </a:lnSpc>
              <a:spcBef>
                <a:spcPts val="0"/>
              </a:spcBef>
              <a:spcAft>
                <a:spcPts val="0"/>
              </a:spcAft>
              <a:buClr>
                <a:srgbClr val="434343"/>
              </a:buClr>
              <a:buSzPts val="3600"/>
              <a:buNone/>
              <a:defRPr sz="3600">
                <a:solidFill>
                  <a:srgbClr val="434343"/>
                </a:solidFill>
              </a:defRPr>
            </a:lvl9pPr>
          </a:lstStyle>
          <a:p>
            <a:endParaRPr/>
          </a:p>
        </p:txBody>
      </p:sp>
      <p:sp>
        <p:nvSpPr>
          <p:cNvPr id="28" name="Google Shape;2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erriweather"/>
                <a:ea typeface="Merriweather"/>
                <a:cs typeface="Merriweather"/>
                <a:sym typeface="Merriweather"/>
              </a:defRPr>
            </a:lvl9pPr>
          </a:lstStyle>
          <a:p>
            <a:pPr marL="0" lvl="0" indent="0" algn="r" rtl="0">
              <a:spcBef>
                <a:spcPts val="0"/>
              </a:spcBef>
              <a:spcAft>
                <a:spcPts val="0"/>
              </a:spcAft>
              <a:buNone/>
            </a:pPr>
            <a:fld id="{00000000-1234-1234-1234-123412341234}" type="slidenum">
              <a:rPr lang="en"/>
              <a:t>‹N›</a:t>
            </a:fld>
            <a:endParaRPr/>
          </a:p>
        </p:txBody>
      </p:sp>
      <p:cxnSp>
        <p:nvCxnSpPr>
          <p:cNvPr id="29" name="Google Shape;29;p4"/>
          <p:cNvCxnSpPr/>
          <p:nvPr/>
        </p:nvCxnSpPr>
        <p:spPr>
          <a:xfrm>
            <a:off x="1079525" y="1935149"/>
            <a:ext cx="0" cy="1273200"/>
          </a:xfrm>
          <a:prstGeom prst="straightConnector1">
            <a:avLst/>
          </a:prstGeom>
          <a:noFill/>
          <a:ln w="28575" cap="flat" cmpd="sng">
            <a:solidFill>
              <a:srgbClr val="999999"/>
            </a:solidFill>
            <a:prstDash val="solid"/>
            <a:round/>
            <a:headEnd type="none" w="sm" len="sm"/>
            <a:tailEnd type="none" w="sm" len="sm"/>
          </a:ln>
        </p:spPr>
      </p:cxnSp>
      <p:sp>
        <p:nvSpPr>
          <p:cNvPr id="30" name="Google Shape;30;p4"/>
          <p:cNvSpPr txBox="1">
            <a:spLocks noGrp="1"/>
          </p:cNvSpPr>
          <p:nvPr>
            <p:ph type="title" idx="2"/>
          </p:nvPr>
        </p:nvSpPr>
        <p:spPr>
          <a:xfrm>
            <a:off x="1668375" y="4663225"/>
            <a:ext cx="69531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42700" y="597425"/>
            <a:ext cx="8289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800"/>
              <a:buFont typeface="Merriweather"/>
              <a:buNone/>
              <a:defRPr>
                <a:solidFill>
                  <a:srgbClr val="434343"/>
                </a:solidFill>
                <a:latin typeface="Merriweather"/>
                <a:ea typeface="Merriweather"/>
                <a:cs typeface="Merriweather"/>
                <a:sym typeface="Merriweather"/>
              </a:defRPr>
            </a:lvl1pPr>
            <a:lvl2pPr lvl="1" algn="l">
              <a:lnSpc>
                <a:spcPct val="100000"/>
              </a:lnSpc>
              <a:spcBef>
                <a:spcPts val="0"/>
              </a:spcBef>
              <a:spcAft>
                <a:spcPts val="0"/>
              </a:spcAft>
              <a:buClr>
                <a:srgbClr val="434343"/>
              </a:buClr>
              <a:buSzPts val="2800"/>
              <a:buNone/>
              <a:defRPr>
                <a:solidFill>
                  <a:srgbClr val="434343"/>
                </a:solidFill>
              </a:defRPr>
            </a:lvl2pPr>
            <a:lvl3pPr lvl="2" algn="l">
              <a:lnSpc>
                <a:spcPct val="100000"/>
              </a:lnSpc>
              <a:spcBef>
                <a:spcPts val="0"/>
              </a:spcBef>
              <a:spcAft>
                <a:spcPts val="0"/>
              </a:spcAft>
              <a:buClr>
                <a:srgbClr val="434343"/>
              </a:buClr>
              <a:buSzPts val="2800"/>
              <a:buNone/>
              <a:defRPr>
                <a:solidFill>
                  <a:srgbClr val="434343"/>
                </a:solidFill>
              </a:defRPr>
            </a:lvl3pPr>
            <a:lvl4pPr lvl="3" algn="l">
              <a:lnSpc>
                <a:spcPct val="100000"/>
              </a:lnSpc>
              <a:spcBef>
                <a:spcPts val="0"/>
              </a:spcBef>
              <a:spcAft>
                <a:spcPts val="0"/>
              </a:spcAft>
              <a:buClr>
                <a:srgbClr val="434343"/>
              </a:buClr>
              <a:buSzPts val="2800"/>
              <a:buNone/>
              <a:defRPr>
                <a:solidFill>
                  <a:srgbClr val="434343"/>
                </a:solidFill>
              </a:defRPr>
            </a:lvl4pPr>
            <a:lvl5pPr lvl="4" algn="l">
              <a:lnSpc>
                <a:spcPct val="100000"/>
              </a:lnSpc>
              <a:spcBef>
                <a:spcPts val="0"/>
              </a:spcBef>
              <a:spcAft>
                <a:spcPts val="0"/>
              </a:spcAft>
              <a:buClr>
                <a:srgbClr val="434343"/>
              </a:buClr>
              <a:buSzPts val="2800"/>
              <a:buNone/>
              <a:defRPr>
                <a:solidFill>
                  <a:srgbClr val="434343"/>
                </a:solidFill>
              </a:defRPr>
            </a:lvl5pPr>
            <a:lvl6pPr lvl="5" algn="l">
              <a:lnSpc>
                <a:spcPct val="100000"/>
              </a:lnSpc>
              <a:spcBef>
                <a:spcPts val="0"/>
              </a:spcBef>
              <a:spcAft>
                <a:spcPts val="0"/>
              </a:spcAft>
              <a:buClr>
                <a:srgbClr val="434343"/>
              </a:buClr>
              <a:buSzPts val="2800"/>
              <a:buNone/>
              <a:defRPr>
                <a:solidFill>
                  <a:srgbClr val="434343"/>
                </a:solidFill>
              </a:defRPr>
            </a:lvl6pPr>
            <a:lvl7pPr lvl="6" algn="l">
              <a:lnSpc>
                <a:spcPct val="100000"/>
              </a:lnSpc>
              <a:spcBef>
                <a:spcPts val="0"/>
              </a:spcBef>
              <a:spcAft>
                <a:spcPts val="0"/>
              </a:spcAft>
              <a:buClr>
                <a:srgbClr val="434343"/>
              </a:buClr>
              <a:buSzPts val="2800"/>
              <a:buNone/>
              <a:defRPr>
                <a:solidFill>
                  <a:srgbClr val="434343"/>
                </a:solidFill>
              </a:defRPr>
            </a:lvl7pPr>
            <a:lvl8pPr lvl="7" algn="l">
              <a:lnSpc>
                <a:spcPct val="100000"/>
              </a:lnSpc>
              <a:spcBef>
                <a:spcPts val="0"/>
              </a:spcBef>
              <a:spcAft>
                <a:spcPts val="0"/>
              </a:spcAft>
              <a:buClr>
                <a:srgbClr val="434343"/>
              </a:buClr>
              <a:buSzPts val="2800"/>
              <a:buNone/>
              <a:defRPr>
                <a:solidFill>
                  <a:srgbClr val="434343"/>
                </a:solidFill>
              </a:defRPr>
            </a:lvl8pPr>
            <a:lvl9pPr lvl="8" algn="l">
              <a:lnSpc>
                <a:spcPct val="100000"/>
              </a:lnSpc>
              <a:spcBef>
                <a:spcPts val="0"/>
              </a:spcBef>
              <a:spcAft>
                <a:spcPts val="0"/>
              </a:spcAft>
              <a:buClr>
                <a:srgbClr val="434343"/>
              </a:buClr>
              <a:buSzPts val="2800"/>
              <a:buNone/>
              <a:defRPr>
                <a:solidFill>
                  <a:srgbClr val="434343"/>
                </a:solidFill>
              </a:defRPr>
            </a:lvl9pPr>
          </a:lstStyle>
          <a:p>
            <a:endParaRPr/>
          </a:p>
        </p:txBody>
      </p:sp>
      <p:sp>
        <p:nvSpPr>
          <p:cNvPr id="33" name="Google Shape;33;p5"/>
          <p:cNvSpPr txBox="1">
            <a:spLocks noGrp="1"/>
          </p:cNvSpPr>
          <p:nvPr>
            <p:ph type="body" idx="1"/>
          </p:nvPr>
        </p:nvSpPr>
        <p:spPr>
          <a:xfrm>
            <a:off x="311700" y="1445750"/>
            <a:ext cx="8520600" cy="33243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rgbClr val="434343"/>
              </a:buClr>
              <a:buSzPts val="1600"/>
              <a:buFont typeface="Merriweather"/>
              <a:buChar char="●"/>
              <a:defRPr sz="1600">
                <a:solidFill>
                  <a:srgbClr val="434343"/>
                </a:solidFill>
                <a:latin typeface="Merriweather"/>
                <a:ea typeface="Merriweather"/>
                <a:cs typeface="Merriweather"/>
                <a:sym typeface="Merriweather"/>
              </a:defRPr>
            </a:lvl1pPr>
            <a:lvl2pPr marL="914400" lvl="1"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algn="l">
              <a:lnSpc>
                <a:spcPct val="115000"/>
              </a:lnSpc>
              <a:spcBef>
                <a:spcPts val="1600"/>
              </a:spcBef>
              <a:spcAft>
                <a:spcPts val="16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cxnSp>
        <p:nvCxnSpPr>
          <p:cNvPr id="34" name="Google Shape;34;p5"/>
          <p:cNvCxnSpPr/>
          <p:nvPr/>
        </p:nvCxnSpPr>
        <p:spPr>
          <a:xfrm>
            <a:off x="311700" y="560675"/>
            <a:ext cx="0" cy="646200"/>
          </a:xfrm>
          <a:prstGeom prst="straightConnector1">
            <a:avLst/>
          </a:prstGeom>
          <a:noFill/>
          <a:ln w="28575" cap="flat" cmpd="sng">
            <a:solidFill>
              <a:srgbClr val="999999"/>
            </a:solidFill>
            <a:prstDash val="solid"/>
            <a:round/>
            <a:headEnd type="none" w="sm" len="sm"/>
            <a:tailEnd type="none" w="sm" len="sm"/>
          </a:ln>
        </p:spPr>
      </p:cxnSp>
      <p:sp>
        <p:nvSpPr>
          <p:cNvPr id="35" name="Google Shape;35;p5"/>
          <p:cNvSpPr txBox="1"/>
          <p:nvPr/>
        </p:nvSpPr>
        <p:spPr>
          <a:xfrm>
            <a:off x="37351" y="4663220"/>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b="1" i="0" u="none" strike="noStrike" cap="none">
                <a:solidFill>
                  <a:srgbClr val="595959"/>
                </a:solidFill>
                <a:latin typeface="Open Sans"/>
                <a:ea typeface="Open Sans"/>
                <a:cs typeface="Open Sans"/>
                <a:sym typeface="Open Sans"/>
              </a:rPr>
              <a:t>‹N›</a:t>
            </a:fld>
            <a:endParaRPr b="1" i="0" u="none" strike="noStrike" cap="none">
              <a:solidFill>
                <a:srgbClr val="595959"/>
              </a:solidFill>
              <a:latin typeface="Open Sans"/>
              <a:ea typeface="Open Sans"/>
              <a:cs typeface="Open Sans"/>
              <a:sym typeface="Open Sans"/>
            </a:endParaRPr>
          </a:p>
        </p:txBody>
      </p:sp>
      <p:sp>
        <p:nvSpPr>
          <p:cNvPr id="36" name="Google Shape;36;p5"/>
          <p:cNvSpPr txBox="1">
            <a:spLocks noGrp="1"/>
          </p:cNvSpPr>
          <p:nvPr>
            <p:ph type="title" idx="2"/>
          </p:nvPr>
        </p:nvSpPr>
        <p:spPr>
          <a:xfrm>
            <a:off x="542700" y="4663225"/>
            <a:ext cx="69531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37" name="Google Shape;37;p5"/>
          <p:cNvPicPr preferRelativeResize="0"/>
          <p:nvPr/>
        </p:nvPicPr>
        <p:blipFill rotWithShape="1">
          <a:blip r:embed="rId2">
            <a:alphaModFix/>
          </a:blip>
          <a:srcRect/>
          <a:stretch/>
        </p:blipFill>
        <p:spPr>
          <a:xfrm>
            <a:off x="7495871" y="3852676"/>
            <a:ext cx="1648125" cy="129081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pienzaNLP 1">
  <p:cSld name="SECTION_HEADER_1">
    <p:spTree>
      <p:nvGrpSpPr>
        <p:cNvPr id="1" name="Shape 38"/>
        <p:cNvGrpSpPr/>
        <p:nvPr/>
      </p:nvGrpSpPr>
      <p:grpSpPr>
        <a:xfrm>
          <a:off x="0" y="0"/>
          <a:ext cx="0" cy="0"/>
          <a:chOff x="0" y="0"/>
          <a:chExt cx="0" cy="0"/>
        </a:xfrm>
      </p:grpSpPr>
      <p:pic>
        <p:nvPicPr>
          <p:cNvPr id="39" name="Google Shape;39;p6"/>
          <p:cNvPicPr preferRelativeResize="0"/>
          <p:nvPr/>
        </p:nvPicPr>
        <p:blipFill rotWithShape="1">
          <a:blip r:embed="rId2">
            <a:alphaModFix amt="25000"/>
          </a:blip>
          <a:srcRect/>
          <a:stretch/>
        </p:blipFill>
        <p:spPr>
          <a:xfrm>
            <a:off x="6389992" y="0"/>
            <a:ext cx="5515133" cy="5143501"/>
          </a:xfrm>
          <a:prstGeom prst="rect">
            <a:avLst/>
          </a:prstGeom>
          <a:noFill/>
          <a:ln>
            <a:noFill/>
          </a:ln>
        </p:spPr>
      </p:pic>
      <p:sp>
        <p:nvSpPr>
          <p:cNvPr id="40" name="Google Shape;40;p6"/>
          <p:cNvSpPr txBox="1">
            <a:spLocks noGrp="1"/>
          </p:cNvSpPr>
          <p:nvPr>
            <p:ph type="title"/>
          </p:nvPr>
        </p:nvSpPr>
        <p:spPr>
          <a:xfrm>
            <a:off x="1160475" y="684675"/>
            <a:ext cx="5853600" cy="1125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434343"/>
              </a:buClr>
              <a:buSzPts val="2800"/>
              <a:buFont typeface="Merriweather"/>
              <a:buNone/>
              <a:defRPr>
                <a:solidFill>
                  <a:srgbClr val="434343"/>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1" name="Google Shape;41;p6"/>
          <p:cNvSpPr txBox="1">
            <a:spLocks noGrp="1"/>
          </p:cNvSpPr>
          <p:nvPr>
            <p:ph type="subTitle" idx="1"/>
          </p:nvPr>
        </p:nvSpPr>
        <p:spPr>
          <a:xfrm>
            <a:off x="1749275" y="1628525"/>
            <a:ext cx="4710600" cy="554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Font typeface="Merriweather"/>
              <a:buNone/>
              <a:defRPr>
                <a:latin typeface="Merriweather"/>
                <a:ea typeface="Merriweather"/>
                <a:cs typeface="Merriweather"/>
                <a:sym typeface="Merriweather"/>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2" name="Google Shape;42;p6"/>
          <p:cNvSpPr txBox="1">
            <a:spLocks noGrp="1"/>
          </p:cNvSpPr>
          <p:nvPr>
            <p:ph type="subTitle" idx="2"/>
          </p:nvPr>
        </p:nvSpPr>
        <p:spPr>
          <a:xfrm>
            <a:off x="1749275" y="2335100"/>
            <a:ext cx="4710600" cy="554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Font typeface="Merriweather"/>
              <a:buNone/>
              <a:defRPr>
                <a:latin typeface="Merriweather"/>
                <a:ea typeface="Merriweather"/>
                <a:cs typeface="Merriweather"/>
                <a:sym typeface="Merriweather"/>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43" name="Google Shape;43;p6"/>
          <p:cNvPicPr preferRelativeResize="0"/>
          <p:nvPr/>
        </p:nvPicPr>
        <p:blipFill rotWithShape="1">
          <a:blip r:embed="rId3">
            <a:alphaModFix/>
          </a:blip>
          <a:srcRect/>
          <a:stretch/>
        </p:blipFill>
        <p:spPr>
          <a:xfrm>
            <a:off x="0" y="3903258"/>
            <a:ext cx="1583549" cy="124024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Rocco" type="tx">
  <p:cSld name="TITLE_AND_BODY">
    <p:spTree>
      <p:nvGrpSpPr>
        <p:cNvPr id="1" name="Shape 44"/>
        <p:cNvGrpSpPr/>
        <p:nvPr/>
      </p:nvGrpSpPr>
      <p:grpSpPr>
        <a:xfrm>
          <a:off x="0" y="0"/>
          <a:ext cx="0" cy="0"/>
          <a:chOff x="0" y="0"/>
          <a:chExt cx="0" cy="0"/>
        </a:xfrm>
      </p:grpSpPr>
      <p:sp>
        <p:nvSpPr>
          <p:cNvPr id="45" name="Google Shape;45;p7"/>
          <p:cNvSpPr txBox="1"/>
          <p:nvPr/>
        </p:nvSpPr>
        <p:spPr>
          <a:xfrm>
            <a:off x="0" y="0"/>
            <a:ext cx="9144000" cy="305100"/>
          </a:xfrm>
          <a:prstGeom prst="rect">
            <a:avLst/>
          </a:prstGeom>
          <a:solidFill>
            <a:srgbClr val="580000"/>
          </a:solidFill>
          <a:ln>
            <a:noFill/>
          </a:ln>
        </p:spPr>
        <p:txBody>
          <a:bodyPr spcFirstLastPara="1" wrap="square" lIns="91425" tIns="91425" rIns="91425" bIns="91425" anchor="ctr" anchorCtr="0">
            <a:noAutofit/>
          </a:bodyPr>
          <a:lstStyle/>
          <a:p>
            <a:pPr marL="0" marR="0" lvl="0" indent="228600" algn="l" rtl="0">
              <a:lnSpc>
                <a:spcPct val="100000"/>
              </a:lnSpc>
              <a:spcBef>
                <a:spcPts val="0"/>
              </a:spcBef>
              <a:spcAft>
                <a:spcPts val="0"/>
              </a:spcAft>
              <a:buClr>
                <a:srgbClr val="000000"/>
              </a:buClr>
              <a:buSzPts val="1200"/>
              <a:buFont typeface="Arial"/>
              <a:buNone/>
            </a:pPr>
            <a:r>
              <a:rPr lang="en" sz="1200" b="1" i="0" u="none" strike="noStrike" cap="none">
                <a:solidFill>
                  <a:srgbClr val="FFFFFF"/>
                </a:solidFill>
                <a:latin typeface="Arial"/>
                <a:ea typeface="Arial"/>
                <a:cs typeface="Arial"/>
                <a:sym typeface="Arial"/>
              </a:rPr>
              <a:t>Surname, Surname and Surname (2020) - Full or Shortened Title </a:t>
            </a:r>
            <a:endParaRPr sz="1200" b="1" i="0" u="none" strike="noStrike" cap="none">
              <a:solidFill>
                <a:srgbClr val="FFFFFF"/>
              </a:solidFill>
              <a:latin typeface="Arial"/>
              <a:ea typeface="Arial"/>
              <a:cs typeface="Arial"/>
              <a:sym typeface="Arial"/>
            </a:endParaRPr>
          </a:p>
        </p:txBody>
      </p:sp>
      <p:sp>
        <p:nvSpPr>
          <p:cNvPr id="46" name="Google Shape;46;p7"/>
          <p:cNvSpPr txBox="1">
            <a:spLocks noGrp="1"/>
          </p:cNvSpPr>
          <p:nvPr>
            <p:ph type="title"/>
          </p:nvPr>
        </p:nvSpPr>
        <p:spPr>
          <a:xfrm>
            <a:off x="542700" y="597425"/>
            <a:ext cx="8289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800"/>
              <a:buFont typeface="Merriweather"/>
              <a:buNone/>
              <a:defRPr>
                <a:solidFill>
                  <a:srgbClr val="434343"/>
                </a:solidFill>
                <a:latin typeface="Merriweather"/>
                <a:ea typeface="Merriweather"/>
                <a:cs typeface="Merriweather"/>
                <a:sym typeface="Merriweather"/>
              </a:defRPr>
            </a:lvl1pPr>
            <a:lvl2pPr lvl="1" algn="l">
              <a:lnSpc>
                <a:spcPct val="100000"/>
              </a:lnSpc>
              <a:spcBef>
                <a:spcPts val="0"/>
              </a:spcBef>
              <a:spcAft>
                <a:spcPts val="0"/>
              </a:spcAft>
              <a:buClr>
                <a:srgbClr val="434343"/>
              </a:buClr>
              <a:buSzPts val="2800"/>
              <a:buNone/>
              <a:defRPr>
                <a:solidFill>
                  <a:srgbClr val="434343"/>
                </a:solidFill>
              </a:defRPr>
            </a:lvl2pPr>
            <a:lvl3pPr lvl="2" algn="l">
              <a:lnSpc>
                <a:spcPct val="100000"/>
              </a:lnSpc>
              <a:spcBef>
                <a:spcPts val="0"/>
              </a:spcBef>
              <a:spcAft>
                <a:spcPts val="0"/>
              </a:spcAft>
              <a:buClr>
                <a:srgbClr val="434343"/>
              </a:buClr>
              <a:buSzPts val="2800"/>
              <a:buNone/>
              <a:defRPr>
                <a:solidFill>
                  <a:srgbClr val="434343"/>
                </a:solidFill>
              </a:defRPr>
            </a:lvl3pPr>
            <a:lvl4pPr lvl="3" algn="l">
              <a:lnSpc>
                <a:spcPct val="100000"/>
              </a:lnSpc>
              <a:spcBef>
                <a:spcPts val="0"/>
              </a:spcBef>
              <a:spcAft>
                <a:spcPts val="0"/>
              </a:spcAft>
              <a:buClr>
                <a:srgbClr val="434343"/>
              </a:buClr>
              <a:buSzPts val="2800"/>
              <a:buNone/>
              <a:defRPr>
                <a:solidFill>
                  <a:srgbClr val="434343"/>
                </a:solidFill>
              </a:defRPr>
            </a:lvl4pPr>
            <a:lvl5pPr lvl="4" algn="l">
              <a:lnSpc>
                <a:spcPct val="100000"/>
              </a:lnSpc>
              <a:spcBef>
                <a:spcPts val="0"/>
              </a:spcBef>
              <a:spcAft>
                <a:spcPts val="0"/>
              </a:spcAft>
              <a:buClr>
                <a:srgbClr val="434343"/>
              </a:buClr>
              <a:buSzPts val="2800"/>
              <a:buNone/>
              <a:defRPr>
                <a:solidFill>
                  <a:srgbClr val="434343"/>
                </a:solidFill>
              </a:defRPr>
            </a:lvl5pPr>
            <a:lvl6pPr lvl="5" algn="l">
              <a:lnSpc>
                <a:spcPct val="100000"/>
              </a:lnSpc>
              <a:spcBef>
                <a:spcPts val="0"/>
              </a:spcBef>
              <a:spcAft>
                <a:spcPts val="0"/>
              </a:spcAft>
              <a:buClr>
                <a:srgbClr val="434343"/>
              </a:buClr>
              <a:buSzPts val="2800"/>
              <a:buNone/>
              <a:defRPr>
                <a:solidFill>
                  <a:srgbClr val="434343"/>
                </a:solidFill>
              </a:defRPr>
            </a:lvl6pPr>
            <a:lvl7pPr lvl="6" algn="l">
              <a:lnSpc>
                <a:spcPct val="100000"/>
              </a:lnSpc>
              <a:spcBef>
                <a:spcPts val="0"/>
              </a:spcBef>
              <a:spcAft>
                <a:spcPts val="0"/>
              </a:spcAft>
              <a:buClr>
                <a:srgbClr val="434343"/>
              </a:buClr>
              <a:buSzPts val="2800"/>
              <a:buNone/>
              <a:defRPr>
                <a:solidFill>
                  <a:srgbClr val="434343"/>
                </a:solidFill>
              </a:defRPr>
            </a:lvl7pPr>
            <a:lvl8pPr lvl="7" algn="l">
              <a:lnSpc>
                <a:spcPct val="100000"/>
              </a:lnSpc>
              <a:spcBef>
                <a:spcPts val="0"/>
              </a:spcBef>
              <a:spcAft>
                <a:spcPts val="0"/>
              </a:spcAft>
              <a:buClr>
                <a:srgbClr val="434343"/>
              </a:buClr>
              <a:buSzPts val="2800"/>
              <a:buNone/>
              <a:defRPr>
                <a:solidFill>
                  <a:srgbClr val="434343"/>
                </a:solidFill>
              </a:defRPr>
            </a:lvl8pPr>
            <a:lvl9pPr lvl="8" algn="l">
              <a:lnSpc>
                <a:spcPct val="100000"/>
              </a:lnSpc>
              <a:spcBef>
                <a:spcPts val="0"/>
              </a:spcBef>
              <a:spcAft>
                <a:spcPts val="0"/>
              </a:spcAft>
              <a:buClr>
                <a:srgbClr val="434343"/>
              </a:buClr>
              <a:buSzPts val="2800"/>
              <a:buNone/>
              <a:defRPr>
                <a:solidFill>
                  <a:srgbClr val="434343"/>
                </a:solidFill>
              </a:defRPr>
            </a:lvl9pPr>
          </a:lstStyle>
          <a:p>
            <a:endParaRPr/>
          </a:p>
        </p:txBody>
      </p:sp>
      <p:sp>
        <p:nvSpPr>
          <p:cNvPr id="47" name="Google Shape;47;p7"/>
          <p:cNvSpPr txBox="1">
            <a:spLocks noGrp="1"/>
          </p:cNvSpPr>
          <p:nvPr>
            <p:ph type="body" idx="1"/>
          </p:nvPr>
        </p:nvSpPr>
        <p:spPr>
          <a:xfrm>
            <a:off x="311700" y="1445750"/>
            <a:ext cx="8520600" cy="33243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rgbClr val="434343"/>
              </a:buClr>
              <a:buSzPts val="1600"/>
              <a:buFont typeface="Merriweather"/>
              <a:buChar char="●"/>
              <a:defRPr sz="1600">
                <a:solidFill>
                  <a:srgbClr val="434343"/>
                </a:solidFill>
                <a:latin typeface="Merriweather"/>
                <a:ea typeface="Merriweather"/>
                <a:cs typeface="Merriweather"/>
                <a:sym typeface="Merriweather"/>
              </a:defRPr>
            </a:lvl1pPr>
            <a:lvl2pPr marL="914400" lvl="1"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algn="l">
              <a:lnSpc>
                <a:spcPct val="115000"/>
              </a:lnSpc>
              <a:spcBef>
                <a:spcPts val="1600"/>
              </a:spcBef>
              <a:spcAft>
                <a:spcPts val="16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cxnSp>
        <p:nvCxnSpPr>
          <p:cNvPr id="48" name="Google Shape;48;p7"/>
          <p:cNvCxnSpPr/>
          <p:nvPr/>
        </p:nvCxnSpPr>
        <p:spPr>
          <a:xfrm>
            <a:off x="311700" y="560675"/>
            <a:ext cx="0" cy="646200"/>
          </a:xfrm>
          <a:prstGeom prst="straightConnector1">
            <a:avLst/>
          </a:prstGeom>
          <a:noFill/>
          <a:ln w="28575" cap="flat" cmpd="sng">
            <a:solidFill>
              <a:srgbClr val="999999"/>
            </a:solidFill>
            <a:prstDash val="solid"/>
            <a:round/>
            <a:headEnd type="none" w="sm" len="sm"/>
            <a:tailEnd type="none" w="sm" len="sm"/>
          </a:ln>
        </p:spPr>
      </p:cxnSp>
      <p:sp>
        <p:nvSpPr>
          <p:cNvPr id="49" name="Google Shape;49;p7"/>
          <p:cNvSpPr txBox="1"/>
          <p:nvPr/>
        </p:nvSpPr>
        <p:spPr>
          <a:xfrm>
            <a:off x="8211675" y="0"/>
            <a:ext cx="780000" cy="30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1" i="0" u="none" strike="noStrike" cap="none">
                <a:solidFill>
                  <a:schemeClr val="lt1"/>
                </a:solidFill>
                <a:latin typeface="Merriweather"/>
                <a:ea typeface="Merriweather"/>
                <a:cs typeface="Merriweather"/>
                <a:sym typeface="Merriweather"/>
              </a:rPr>
              <a:t>‹N›</a:t>
            </a:fld>
            <a:r>
              <a:rPr lang="en" sz="1200" b="1" i="0" u="none" strike="noStrike" cap="none">
                <a:solidFill>
                  <a:schemeClr val="lt1"/>
                </a:solidFill>
                <a:latin typeface="Merriweather"/>
                <a:ea typeface="Merriweather"/>
                <a:cs typeface="Merriweather"/>
                <a:sym typeface="Merriweather"/>
              </a:rPr>
              <a:t>/200</a:t>
            </a:r>
            <a:endParaRPr sz="1200" b="1" i="0" u="none" strike="noStrike" cap="none">
              <a:solidFill>
                <a:schemeClr val="lt1"/>
              </a:solidFill>
              <a:latin typeface="Merriweather"/>
              <a:ea typeface="Merriweather"/>
              <a:cs typeface="Merriweather"/>
              <a:sym typeface="Merriweather"/>
            </a:endParaRPr>
          </a:p>
        </p:txBody>
      </p:sp>
      <p:pic>
        <p:nvPicPr>
          <p:cNvPr id="50" name="Google Shape;50;p7"/>
          <p:cNvPicPr preferRelativeResize="0"/>
          <p:nvPr/>
        </p:nvPicPr>
        <p:blipFill rotWithShape="1">
          <a:blip r:embed="rId2">
            <a:alphaModFix/>
          </a:blip>
          <a:srcRect/>
          <a:stretch/>
        </p:blipFill>
        <p:spPr>
          <a:xfrm>
            <a:off x="7495871" y="3852676"/>
            <a:ext cx="1648125" cy="129081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8"/>
          <p:cNvSpPr txBox="1">
            <a:spLocks noGrp="1"/>
          </p:cNvSpPr>
          <p:nvPr>
            <p:ph type="body" idx="1"/>
          </p:nvPr>
        </p:nvSpPr>
        <p:spPr>
          <a:xfrm>
            <a:off x="311700" y="1293350"/>
            <a:ext cx="3999900" cy="33243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rgbClr val="434343"/>
              </a:buClr>
              <a:buSzPts val="1600"/>
              <a:buFont typeface="Merriweather"/>
              <a:buChar char="●"/>
              <a:defRPr sz="1600">
                <a:solidFill>
                  <a:srgbClr val="434343"/>
                </a:solidFill>
                <a:latin typeface="Merriweather"/>
                <a:ea typeface="Merriweather"/>
                <a:cs typeface="Merriweather"/>
                <a:sym typeface="Merriweather"/>
              </a:defRPr>
            </a:lvl1pPr>
            <a:lvl2pPr marL="914400" lvl="1"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algn="l">
              <a:lnSpc>
                <a:spcPct val="115000"/>
              </a:lnSpc>
              <a:spcBef>
                <a:spcPts val="1600"/>
              </a:spcBef>
              <a:spcAft>
                <a:spcPts val="16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53" name="Google Shape;53;p8"/>
          <p:cNvSpPr txBox="1">
            <a:spLocks noGrp="1"/>
          </p:cNvSpPr>
          <p:nvPr>
            <p:ph type="body" idx="2"/>
          </p:nvPr>
        </p:nvSpPr>
        <p:spPr>
          <a:xfrm>
            <a:off x="4832400" y="1293350"/>
            <a:ext cx="3999900" cy="33243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rgbClr val="434343"/>
              </a:buClr>
              <a:buSzPts val="1600"/>
              <a:buFont typeface="Merriweather"/>
              <a:buChar char="●"/>
              <a:defRPr sz="1600">
                <a:solidFill>
                  <a:srgbClr val="434343"/>
                </a:solidFill>
                <a:latin typeface="Merriweather"/>
                <a:ea typeface="Merriweather"/>
                <a:cs typeface="Merriweather"/>
                <a:sym typeface="Merriweather"/>
              </a:defRPr>
            </a:lvl1pPr>
            <a:lvl2pPr marL="914400" lvl="1"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2pPr>
            <a:lvl3pPr marL="1371600" lvl="2"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3pPr>
            <a:lvl4pPr marL="1828800" lvl="3"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4pPr>
            <a:lvl5pPr marL="2286000" lvl="4"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5pPr>
            <a:lvl6pPr marL="2743200" lvl="5"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6pPr>
            <a:lvl7pPr marL="3200400" lvl="6"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7pPr>
            <a:lvl8pPr marL="3657600" lvl="7" indent="-304800" algn="l">
              <a:lnSpc>
                <a:spcPct val="115000"/>
              </a:lnSpc>
              <a:spcBef>
                <a:spcPts val="1600"/>
              </a:spcBef>
              <a:spcAft>
                <a:spcPts val="0"/>
              </a:spcAft>
              <a:buClr>
                <a:srgbClr val="434343"/>
              </a:buClr>
              <a:buSzPts val="1200"/>
              <a:buFont typeface="Merriweather"/>
              <a:buChar char="○"/>
              <a:defRPr sz="1200">
                <a:solidFill>
                  <a:srgbClr val="434343"/>
                </a:solidFill>
                <a:latin typeface="Merriweather"/>
                <a:ea typeface="Merriweather"/>
                <a:cs typeface="Merriweather"/>
                <a:sym typeface="Merriweather"/>
              </a:defRPr>
            </a:lvl8pPr>
            <a:lvl9pPr marL="4114800" lvl="8" indent="-304800" algn="l">
              <a:lnSpc>
                <a:spcPct val="115000"/>
              </a:lnSpc>
              <a:spcBef>
                <a:spcPts val="1600"/>
              </a:spcBef>
              <a:spcAft>
                <a:spcPts val="1600"/>
              </a:spcAft>
              <a:buClr>
                <a:srgbClr val="434343"/>
              </a:buClr>
              <a:buSzPts val="1200"/>
              <a:buFont typeface="Merriweather"/>
              <a:buChar char="■"/>
              <a:defRPr sz="1200">
                <a:solidFill>
                  <a:srgbClr val="434343"/>
                </a:solidFill>
                <a:latin typeface="Merriweather"/>
                <a:ea typeface="Merriweather"/>
                <a:cs typeface="Merriweather"/>
                <a:sym typeface="Merriweather"/>
              </a:defRPr>
            </a:lvl9pPr>
          </a:lstStyle>
          <a:p>
            <a:endParaRPr/>
          </a:p>
        </p:txBody>
      </p:sp>
      <p:sp>
        <p:nvSpPr>
          <p:cNvPr id="54" name="Google Shape;54;p8"/>
          <p:cNvSpPr txBox="1">
            <a:spLocks noGrp="1"/>
          </p:cNvSpPr>
          <p:nvPr>
            <p:ph type="title"/>
          </p:nvPr>
        </p:nvSpPr>
        <p:spPr>
          <a:xfrm>
            <a:off x="542700" y="445025"/>
            <a:ext cx="8289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800"/>
              <a:buFont typeface="Merriweather"/>
              <a:buNone/>
              <a:defRPr>
                <a:solidFill>
                  <a:srgbClr val="434343"/>
                </a:solidFill>
                <a:latin typeface="Merriweather"/>
                <a:ea typeface="Merriweather"/>
                <a:cs typeface="Merriweather"/>
                <a:sym typeface="Merriweather"/>
              </a:defRPr>
            </a:lvl1pPr>
            <a:lvl2pPr lvl="1" algn="l">
              <a:lnSpc>
                <a:spcPct val="100000"/>
              </a:lnSpc>
              <a:spcBef>
                <a:spcPts val="0"/>
              </a:spcBef>
              <a:spcAft>
                <a:spcPts val="0"/>
              </a:spcAft>
              <a:buClr>
                <a:srgbClr val="434343"/>
              </a:buClr>
              <a:buSzPts val="2800"/>
              <a:buNone/>
              <a:defRPr>
                <a:solidFill>
                  <a:srgbClr val="434343"/>
                </a:solidFill>
              </a:defRPr>
            </a:lvl2pPr>
            <a:lvl3pPr lvl="2" algn="l">
              <a:lnSpc>
                <a:spcPct val="100000"/>
              </a:lnSpc>
              <a:spcBef>
                <a:spcPts val="0"/>
              </a:spcBef>
              <a:spcAft>
                <a:spcPts val="0"/>
              </a:spcAft>
              <a:buClr>
                <a:srgbClr val="434343"/>
              </a:buClr>
              <a:buSzPts val="2800"/>
              <a:buNone/>
              <a:defRPr>
                <a:solidFill>
                  <a:srgbClr val="434343"/>
                </a:solidFill>
              </a:defRPr>
            </a:lvl3pPr>
            <a:lvl4pPr lvl="3" algn="l">
              <a:lnSpc>
                <a:spcPct val="100000"/>
              </a:lnSpc>
              <a:spcBef>
                <a:spcPts val="0"/>
              </a:spcBef>
              <a:spcAft>
                <a:spcPts val="0"/>
              </a:spcAft>
              <a:buClr>
                <a:srgbClr val="434343"/>
              </a:buClr>
              <a:buSzPts val="2800"/>
              <a:buNone/>
              <a:defRPr>
                <a:solidFill>
                  <a:srgbClr val="434343"/>
                </a:solidFill>
              </a:defRPr>
            </a:lvl4pPr>
            <a:lvl5pPr lvl="4" algn="l">
              <a:lnSpc>
                <a:spcPct val="100000"/>
              </a:lnSpc>
              <a:spcBef>
                <a:spcPts val="0"/>
              </a:spcBef>
              <a:spcAft>
                <a:spcPts val="0"/>
              </a:spcAft>
              <a:buClr>
                <a:srgbClr val="434343"/>
              </a:buClr>
              <a:buSzPts val="2800"/>
              <a:buNone/>
              <a:defRPr>
                <a:solidFill>
                  <a:srgbClr val="434343"/>
                </a:solidFill>
              </a:defRPr>
            </a:lvl5pPr>
            <a:lvl6pPr lvl="5" algn="l">
              <a:lnSpc>
                <a:spcPct val="100000"/>
              </a:lnSpc>
              <a:spcBef>
                <a:spcPts val="0"/>
              </a:spcBef>
              <a:spcAft>
                <a:spcPts val="0"/>
              </a:spcAft>
              <a:buClr>
                <a:srgbClr val="434343"/>
              </a:buClr>
              <a:buSzPts val="2800"/>
              <a:buNone/>
              <a:defRPr>
                <a:solidFill>
                  <a:srgbClr val="434343"/>
                </a:solidFill>
              </a:defRPr>
            </a:lvl6pPr>
            <a:lvl7pPr lvl="6" algn="l">
              <a:lnSpc>
                <a:spcPct val="100000"/>
              </a:lnSpc>
              <a:spcBef>
                <a:spcPts val="0"/>
              </a:spcBef>
              <a:spcAft>
                <a:spcPts val="0"/>
              </a:spcAft>
              <a:buClr>
                <a:srgbClr val="434343"/>
              </a:buClr>
              <a:buSzPts val="2800"/>
              <a:buNone/>
              <a:defRPr>
                <a:solidFill>
                  <a:srgbClr val="434343"/>
                </a:solidFill>
              </a:defRPr>
            </a:lvl7pPr>
            <a:lvl8pPr lvl="7" algn="l">
              <a:lnSpc>
                <a:spcPct val="100000"/>
              </a:lnSpc>
              <a:spcBef>
                <a:spcPts val="0"/>
              </a:spcBef>
              <a:spcAft>
                <a:spcPts val="0"/>
              </a:spcAft>
              <a:buClr>
                <a:srgbClr val="434343"/>
              </a:buClr>
              <a:buSzPts val="2800"/>
              <a:buNone/>
              <a:defRPr>
                <a:solidFill>
                  <a:srgbClr val="434343"/>
                </a:solidFill>
              </a:defRPr>
            </a:lvl8pPr>
            <a:lvl9pPr lvl="8" algn="l">
              <a:lnSpc>
                <a:spcPct val="100000"/>
              </a:lnSpc>
              <a:spcBef>
                <a:spcPts val="0"/>
              </a:spcBef>
              <a:spcAft>
                <a:spcPts val="0"/>
              </a:spcAft>
              <a:buClr>
                <a:srgbClr val="434343"/>
              </a:buClr>
              <a:buSzPts val="2800"/>
              <a:buNone/>
              <a:defRPr>
                <a:solidFill>
                  <a:srgbClr val="434343"/>
                </a:solidFill>
              </a:defRPr>
            </a:lvl9pPr>
          </a:lstStyle>
          <a:p>
            <a:endParaRPr/>
          </a:p>
        </p:txBody>
      </p:sp>
      <p:cxnSp>
        <p:nvCxnSpPr>
          <p:cNvPr id="55" name="Google Shape;55;p8"/>
          <p:cNvCxnSpPr/>
          <p:nvPr/>
        </p:nvCxnSpPr>
        <p:spPr>
          <a:xfrm>
            <a:off x="311700" y="408275"/>
            <a:ext cx="0" cy="646200"/>
          </a:xfrm>
          <a:prstGeom prst="straightConnector1">
            <a:avLst/>
          </a:prstGeom>
          <a:noFill/>
          <a:ln w="28575" cap="flat" cmpd="sng">
            <a:solidFill>
              <a:srgbClr val="999999"/>
            </a:solidFill>
            <a:prstDash val="solid"/>
            <a:round/>
            <a:headEnd type="none" w="sm" len="sm"/>
            <a:tailEnd type="none" w="sm" len="sm"/>
          </a:ln>
        </p:spPr>
      </p:cxnSp>
      <p:sp>
        <p:nvSpPr>
          <p:cNvPr id="56" name="Google Shape;56;p8"/>
          <p:cNvSpPr txBox="1"/>
          <p:nvPr/>
        </p:nvSpPr>
        <p:spPr>
          <a:xfrm>
            <a:off x="36576" y="4617720"/>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595959"/>
                </a:solidFill>
                <a:latin typeface="Merriweather"/>
                <a:ea typeface="Merriweather"/>
                <a:cs typeface="Merriweather"/>
                <a:sym typeface="Merriweather"/>
              </a:rPr>
              <a:t>‹N›</a:t>
            </a:fld>
            <a:endParaRPr sz="900" b="0" i="0" u="none" strike="noStrike" cap="none">
              <a:solidFill>
                <a:srgbClr val="595959"/>
              </a:solidFill>
              <a:latin typeface="Merriweather"/>
              <a:ea typeface="Merriweather"/>
              <a:cs typeface="Merriweather"/>
              <a:sym typeface="Merriweather"/>
            </a:endParaRPr>
          </a:p>
        </p:txBody>
      </p:sp>
      <p:sp>
        <p:nvSpPr>
          <p:cNvPr id="57" name="Google Shape;57;p8"/>
          <p:cNvSpPr txBox="1">
            <a:spLocks noGrp="1"/>
          </p:cNvSpPr>
          <p:nvPr>
            <p:ph type="title" idx="3"/>
          </p:nvPr>
        </p:nvSpPr>
        <p:spPr>
          <a:xfrm>
            <a:off x="542700" y="4663225"/>
            <a:ext cx="69531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58" name="Google Shape;58;p8"/>
          <p:cNvPicPr preferRelativeResize="0"/>
          <p:nvPr/>
        </p:nvPicPr>
        <p:blipFill rotWithShape="1">
          <a:blip r:embed="rId2">
            <a:alphaModFix/>
          </a:blip>
          <a:srcRect/>
          <a:stretch/>
        </p:blipFill>
        <p:spPr>
          <a:xfrm>
            <a:off x="7495871" y="3852676"/>
            <a:ext cx="1648125" cy="129081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Merriweather"/>
              <a:buNone/>
              <a:defRPr>
                <a:latin typeface="Merriweather"/>
                <a:ea typeface="Merriweather"/>
                <a:cs typeface="Merriweather"/>
                <a:sym typeface="Merriweather"/>
              </a:defRPr>
            </a:lvl1pPr>
            <a:lvl2pPr lvl="1" algn="l">
              <a:lnSpc>
                <a:spcPct val="100000"/>
              </a:lnSpc>
              <a:spcBef>
                <a:spcPts val="0"/>
              </a:spcBef>
              <a:spcAft>
                <a:spcPts val="0"/>
              </a:spcAft>
              <a:buSzPts val="2800"/>
              <a:buFont typeface="Merriweather"/>
              <a:buNone/>
              <a:defRPr>
                <a:latin typeface="Merriweather"/>
                <a:ea typeface="Merriweather"/>
                <a:cs typeface="Merriweather"/>
                <a:sym typeface="Merriweather"/>
              </a:defRPr>
            </a:lvl2pPr>
            <a:lvl3pPr lvl="2" algn="l">
              <a:lnSpc>
                <a:spcPct val="100000"/>
              </a:lnSpc>
              <a:spcBef>
                <a:spcPts val="0"/>
              </a:spcBef>
              <a:spcAft>
                <a:spcPts val="0"/>
              </a:spcAft>
              <a:buSzPts val="2800"/>
              <a:buFont typeface="Merriweather"/>
              <a:buNone/>
              <a:defRPr>
                <a:latin typeface="Merriweather"/>
                <a:ea typeface="Merriweather"/>
                <a:cs typeface="Merriweather"/>
                <a:sym typeface="Merriweather"/>
              </a:defRPr>
            </a:lvl3pPr>
            <a:lvl4pPr lvl="3" algn="l">
              <a:lnSpc>
                <a:spcPct val="100000"/>
              </a:lnSpc>
              <a:spcBef>
                <a:spcPts val="0"/>
              </a:spcBef>
              <a:spcAft>
                <a:spcPts val="0"/>
              </a:spcAft>
              <a:buSzPts val="2800"/>
              <a:buFont typeface="Merriweather"/>
              <a:buNone/>
              <a:defRPr>
                <a:latin typeface="Merriweather"/>
                <a:ea typeface="Merriweather"/>
                <a:cs typeface="Merriweather"/>
                <a:sym typeface="Merriweather"/>
              </a:defRPr>
            </a:lvl4pPr>
            <a:lvl5pPr lvl="4" algn="l">
              <a:lnSpc>
                <a:spcPct val="100000"/>
              </a:lnSpc>
              <a:spcBef>
                <a:spcPts val="0"/>
              </a:spcBef>
              <a:spcAft>
                <a:spcPts val="0"/>
              </a:spcAft>
              <a:buSzPts val="2800"/>
              <a:buFont typeface="Merriweather"/>
              <a:buNone/>
              <a:defRPr>
                <a:latin typeface="Merriweather"/>
                <a:ea typeface="Merriweather"/>
                <a:cs typeface="Merriweather"/>
                <a:sym typeface="Merriweather"/>
              </a:defRPr>
            </a:lvl5pPr>
            <a:lvl6pPr lvl="5" algn="l">
              <a:lnSpc>
                <a:spcPct val="100000"/>
              </a:lnSpc>
              <a:spcBef>
                <a:spcPts val="0"/>
              </a:spcBef>
              <a:spcAft>
                <a:spcPts val="0"/>
              </a:spcAft>
              <a:buSzPts val="2800"/>
              <a:buFont typeface="Merriweather"/>
              <a:buNone/>
              <a:defRPr>
                <a:latin typeface="Merriweather"/>
                <a:ea typeface="Merriweather"/>
                <a:cs typeface="Merriweather"/>
                <a:sym typeface="Merriweather"/>
              </a:defRPr>
            </a:lvl6pPr>
            <a:lvl7pPr lvl="6" algn="l">
              <a:lnSpc>
                <a:spcPct val="100000"/>
              </a:lnSpc>
              <a:spcBef>
                <a:spcPts val="0"/>
              </a:spcBef>
              <a:spcAft>
                <a:spcPts val="0"/>
              </a:spcAft>
              <a:buSzPts val="2800"/>
              <a:buFont typeface="Merriweather"/>
              <a:buNone/>
              <a:defRPr>
                <a:latin typeface="Merriweather"/>
                <a:ea typeface="Merriweather"/>
                <a:cs typeface="Merriweather"/>
                <a:sym typeface="Merriweather"/>
              </a:defRPr>
            </a:lvl7pPr>
            <a:lvl8pPr lvl="7" algn="l">
              <a:lnSpc>
                <a:spcPct val="100000"/>
              </a:lnSpc>
              <a:spcBef>
                <a:spcPts val="0"/>
              </a:spcBef>
              <a:spcAft>
                <a:spcPts val="0"/>
              </a:spcAft>
              <a:buSzPts val="2800"/>
              <a:buFont typeface="Merriweather"/>
              <a:buNone/>
              <a:defRPr>
                <a:latin typeface="Merriweather"/>
                <a:ea typeface="Merriweather"/>
                <a:cs typeface="Merriweather"/>
                <a:sym typeface="Merriweather"/>
              </a:defRPr>
            </a:lvl8pPr>
            <a:lvl9pPr lvl="8" algn="l">
              <a:lnSpc>
                <a:spcPct val="100000"/>
              </a:lnSpc>
              <a:spcBef>
                <a:spcPts val="0"/>
              </a:spcBef>
              <a:spcAft>
                <a:spcPts val="0"/>
              </a:spcAft>
              <a:buSzPts val="2800"/>
              <a:buFont typeface="Merriweather"/>
              <a:buNone/>
              <a:defRPr>
                <a:latin typeface="Merriweather"/>
                <a:ea typeface="Merriweather"/>
                <a:cs typeface="Merriweather"/>
                <a:sym typeface="Merriweather"/>
              </a:defRPr>
            </a:lvl9pPr>
          </a:lstStyle>
          <a:p>
            <a:endParaRPr/>
          </a:p>
        </p:txBody>
      </p:sp>
      <p:sp>
        <p:nvSpPr>
          <p:cNvPr id="61" name="Google Shape;61;p9"/>
          <p:cNvSpPr txBox="1"/>
          <p:nvPr/>
        </p:nvSpPr>
        <p:spPr>
          <a:xfrm>
            <a:off x="36576" y="4617720"/>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595959"/>
                </a:solidFill>
                <a:latin typeface="Merriweather"/>
                <a:ea typeface="Merriweather"/>
                <a:cs typeface="Merriweather"/>
                <a:sym typeface="Merriweather"/>
              </a:rPr>
              <a:t>‹N›</a:t>
            </a:fld>
            <a:endParaRPr sz="900" b="0" i="0" u="none" strike="noStrike" cap="none">
              <a:solidFill>
                <a:srgbClr val="595959"/>
              </a:solidFill>
              <a:latin typeface="Merriweather"/>
              <a:ea typeface="Merriweather"/>
              <a:cs typeface="Merriweather"/>
              <a:sym typeface="Merriweather"/>
            </a:endParaRPr>
          </a:p>
        </p:txBody>
      </p:sp>
      <p:sp>
        <p:nvSpPr>
          <p:cNvPr id="62" name="Google Shape;62;p9"/>
          <p:cNvSpPr txBox="1">
            <a:spLocks noGrp="1"/>
          </p:cNvSpPr>
          <p:nvPr>
            <p:ph type="title" idx="2"/>
          </p:nvPr>
        </p:nvSpPr>
        <p:spPr>
          <a:xfrm>
            <a:off x="542700" y="4663225"/>
            <a:ext cx="73866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5" name="Google Shape;65;p10"/>
          <p:cNvSpPr txBox="1">
            <a:spLocks noGrp="1"/>
          </p:cNvSpPr>
          <p:nvPr>
            <p:ph type="body" idx="1"/>
          </p:nvPr>
        </p:nvSpPr>
        <p:spPr>
          <a:xfrm>
            <a:off x="311700" y="1389600"/>
            <a:ext cx="2808000" cy="3027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Font typeface="Merriweather"/>
              <a:buChar char="●"/>
              <a:defRPr sz="1200">
                <a:latin typeface="Merriweather"/>
                <a:ea typeface="Merriweather"/>
                <a:cs typeface="Merriweather"/>
                <a:sym typeface="Merriweather"/>
              </a:defRPr>
            </a:lvl1pPr>
            <a:lvl2pPr marL="914400" lvl="1" indent="-304800" algn="l">
              <a:lnSpc>
                <a:spcPct val="115000"/>
              </a:lnSpc>
              <a:spcBef>
                <a:spcPts val="1600"/>
              </a:spcBef>
              <a:spcAft>
                <a:spcPts val="0"/>
              </a:spcAft>
              <a:buSzPts val="1200"/>
              <a:buFont typeface="Merriweather"/>
              <a:buChar char="○"/>
              <a:defRPr sz="1200">
                <a:latin typeface="Merriweather"/>
                <a:ea typeface="Merriweather"/>
                <a:cs typeface="Merriweather"/>
                <a:sym typeface="Merriweather"/>
              </a:defRPr>
            </a:lvl2pPr>
            <a:lvl3pPr marL="1371600" lvl="2" indent="-304800" algn="l">
              <a:lnSpc>
                <a:spcPct val="115000"/>
              </a:lnSpc>
              <a:spcBef>
                <a:spcPts val="1600"/>
              </a:spcBef>
              <a:spcAft>
                <a:spcPts val="0"/>
              </a:spcAft>
              <a:buSzPts val="1200"/>
              <a:buFont typeface="Merriweather"/>
              <a:buChar char="■"/>
              <a:defRPr sz="1200">
                <a:latin typeface="Merriweather"/>
                <a:ea typeface="Merriweather"/>
                <a:cs typeface="Merriweather"/>
                <a:sym typeface="Merriweather"/>
              </a:defRPr>
            </a:lvl3pPr>
            <a:lvl4pPr marL="1828800" lvl="3" indent="-304800" algn="l">
              <a:lnSpc>
                <a:spcPct val="115000"/>
              </a:lnSpc>
              <a:spcBef>
                <a:spcPts val="1600"/>
              </a:spcBef>
              <a:spcAft>
                <a:spcPts val="0"/>
              </a:spcAft>
              <a:buSzPts val="1200"/>
              <a:buFont typeface="Merriweather"/>
              <a:buChar char="●"/>
              <a:defRPr sz="1200">
                <a:latin typeface="Merriweather"/>
                <a:ea typeface="Merriweather"/>
                <a:cs typeface="Merriweather"/>
                <a:sym typeface="Merriweather"/>
              </a:defRPr>
            </a:lvl4pPr>
            <a:lvl5pPr marL="2286000" lvl="4" indent="-304800" algn="l">
              <a:lnSpc>
                <a:spcPct val="115000"/>
              </a:lnSpc>
              <a:spcBef>
                <a:spcPts val="1600"/>
              </a:spcBef>
              <a:spcAft>
                <a:spcPts val="0"/>
              </a:spcAft>
              <a:buSzPts val="1200"/>
              <a:buFont typeface="Merriweather"/>
              <a:buChar char="○"/>
              <a:defRPr sz="1200">
                <a:latin typeface="Merriweather"/>
                <a:ea typeface="Merriweather"/>
                <a:cs typeface="Merriweather"/>
                <a:sym typeface="Merriweather"/>
              </a:defRPr>
            </a:lvl5pPr>
            <a:lvl6pPr marL="2743200" lvl="5" indent="-304800" algn="l">
              <a:lnSpc>
                <a:spcPct val="115000"/>
              </a:lnSpc>
              <a:spcBef>
                <a:spcPts val="1600"/>
              </a:spcBef>
              <a:spcAft>
                <a:spcPts val="0"/>
              </a:spcAft>
              <a:buSzPts val="1200"/>
              <a:buFont typeface="Merriweather"/>
              <a:buChar char="■"/>
              <a:defRPr sz="1200">
                <a:latin typeface="Merriweather"/>
                <a:ea typeface="Merriweather"/>
                <a:cs typeface="Merriweather"/>
                <a:sym typeface="Merriweather"/>
              </a:defRPr>
            </a:lvl6pPr>
            <a:lvl7pPr marL="3200400" lvl="6" indent="-304800" algn="l">
              <a:lnSpc>
                <a:spcPct val="115000"/>
              </a:lnSpc>
              <a:spcBef>
                <a:spcPts val="1600"/>
              </a:spcBef>
              <a:spcAft>
                <a:spcPts val="0"/>
              </a:spcAft>
              <a:buSzPts val="1200"/>
              <a:buFont typeface="Merriweather"/>
              <a:buChar char="●"/>
              <a:defRPr sz="1200">
                <a:latin typeface="Merriweather"/>
                <a:ea typeface="Merriweather"/>
                <a:cs typeface="Merriweather"/>
                <a:sym typeface="Merriweather"/>
              </a:defRPr>
            </a:lvl7pPr>
            <a:lvl8pPr marL="3657600" lvl="7" indent="-304800" algn="l">
              <a:lnSpc>
                <a:spcPct val="115000"/>
              </a:lnSpc>
              <a:spcBef>
                <a:spcPts val="1600"/>
              </a:spcBef>
              <a:spcAft>
                <a:spcPts val="0"/>
              </a:spcAft>
              <a:buSzPts val="1200"/>
              <a:buFont typeface="Merriweather"/>
              <a:buChar char="○"/>
              <a:defRPr sz="1200">
                <a:latin typeface="Merriweather"/>
                <a:ea typeface="Merriweather"/>
                <a:cs typeface="Merriweather"/>
                <a:sym typeface="Merriweather"/>
              </a:defRPr>
            </a:lvl8pPr>
            <a:lvl9pPr marL="4114800" lvl="8" indent="-304800" algn="l">
              <a:lnSpc>
                <a:spcPct val="115000"/>
              </a:lnSpc>
              <a:spcBef>
                <a:spcPts val="1600"/>
              </a:spcBef>
              <a:spcAft>
                <a:spcPts val="1600"/>
              </a:spcAft>
              <a:buSzPts val="1200"/>
              <a:buFont typeface="Merriweather"/>
              <a:buChar char="■"/>
              <a:defRPr sz="1200">
                <a:latin typeface="Merriweather"/>
                <a:ea typeface="Merriweather"/>
                <a:cs typeface="Merriweather"/>
                <a:sym typeface="Merriweather"/>
              </a:defRPr>
            </a:lvl9pPr>
          </a:lstStyle>
          <a:p>
            <a:endParaRPr/>
          </a:p>
        </p:txBody>
      </p:sp>
      <p:sp>
        <p:nvSpPr>
          <p:cNvPr id="66" name="Google Shape;66;p10"/>
          <p:cNvSpPr txBox="1"/>
          <p:nvPr/>
        </p:nvSpPr>
        <p:spPr>
          <a:xfrm>
            <a:off x="36576" y="4617720"/>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595959"/>
                </a:solidFill>
                <a:latin typeface="Merriweather"/>
                <a:ea typeface="Merriweather"/>
                <a:cs typeface="Merriweather"/>
                <a:sym typeface="Merriweather"/>
              </a:rPr>
              <a:t>‹N›</a:t>
            </a:fld>
            <a:endParaRPr sz="900" b="0" i="0" u="none" strike="noStrike" cap="none">
              <a:solidFill>
                <a:srgbClr val="595959"/>
              </a:solidFill>
              <a:latin typeface="Merriweather"/>
              <a:ea typeface="Merriweather"/>
              <a:cs typeface="Merriweather"/>
              <a:sym typeface="Merriweather"/>
            </a:endParaRPr>
          </a:p>
        </p:txBody>
      </p:sp>
      <p:sp>
        <p:nvSpPr>
          <p:cNvPr id="67" name="Google Shape;67;p10"/>
          <p:cNvSpPr txBox="1">
            <a:spLocks noGrp="1"/>
          </p:cNvSpPr>
          <p:nvPr>
            <p:ph type="title" idx="2"/>
          </p:nvPr>
        </p:nvSpPr>
        <p:spPr>
          <a:xfrm>
            <a:off x="542700" y="4663225"/>
            <a:ext cx="71814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95959"/>
              </a:buClr>
              <a:buSzPts val="900"/>
              <a:buFont typeface="Merriweather"/>
              <a:buNone/>
              <a:defRPr sz="900">
                <a:solidFill>
                  <a:srgbClr val="595959"/>
                </a:solidFill>
                <a:latin typeface="Merriweather"/>
                <a:ea typeface="Merriweather"/>
                <a:cs typeface="Merriweather"/>
                <a:sym typeface="Merriweather"/>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apienzaNLP/nlp2021-hw1"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pip.pypa.io/en/stable/user_guide/#id14"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2021.aclweb.org/downloads/acl-ijcnlp2021-templates.zip"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www.overleaf.com/latex/templates/instructions-for-acl-ijcnlp-2021-proceedings/mhxffkjdwymb"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notebooks/intro.ipynb#scrollTo=5fCEDCU_qrC0"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hyperlink" Target="https://classroom.google.com/c/MzEzNDQwNDcxODIy?cjc=64tjdtx"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hyperlink" Target="mailto:huguetcabot@babelscape.com" TargetMode="External"/><Relationship Id="rId4" Type="http://schemas.openxmlformats.org/officeDocument/2006/relationships/hyperlink" Target="mailto:campagnano@di.uniroma1.i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311700" y="1049625"/>
            <a:ext cx="7914000" cy="91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 sz="4000">
                <a:solidFill>
                  <a:srgbClr val="434343"/>
                </a:solidFill>
                <a:latin typeface="Merriweather"/>
                <a:ea typeface="Merriweather"/>
                <a:cs typeface="Merriweather"/>
                <a:sym typeface="Merriweather"/>
              </a:rPr>
              <a:t>Homework 1</a:t>
            </a:r>
            <a:endParaRPr sz="4000" b="0" i="0" u="none" strike="noStrike" cap="none">
              <a:solidFill>
                <a:srgbClr val="434343"/>
              </a:solidFill>
              <a:latin typeface="Merriweather"/>
              <a:ea typeface="Merriweather"/>
              <a:cs typeface="Merriweather"/>
              <a:sym typeface="Merriweather"/>
            </a:endParaRPr>
          </a:p>
        </p:txBody>
      </p:sp>
      <p:sp>
        <p:nvSpPr>
          <p:cNvPr id="102" name="Google Shape;102;p18"/>
          <p:cNvSpPr txBox="1"/>
          <p:nvPr/>
        </p:nvSpPr>
        <p:spPr>
          <a:xfrm>
            <a:off x="311700" y="3049400"/>
            <a:ext cx="8520600" cy="118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666666"/>
                </a:solidFill>
                <a:latin typeface="Merriweather"/>
                <a:ea typeface="Merriweather"/>
                <a:cs typeface="Merriweather"/>
                <a:sym typeface="Merriweather"/>
              </a:rPr>
              <a:t>Prof. Roberto Navigli</a:t>
            </a:r>
            <a:endParaRPr>
              <a:solidFill>
                <a:srgbClr val="666666"/>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dk1"/>
              </a:buClr>
              <a:buSzPts val="1100"/>
              <a:buFont typeface="Arial"/>
              <a:buNone/>
            </a:pPr>
            <a:endParaRPr>
              <a:solidFill>
                <a:srgbClr val="666666"/>
              </a:solidFill>
              <a:latin typeface="Merriweather"/>
              <a:ea typeface="Merriweather"/>
              <a:cs typeface="Merriweather"/>
              <a:sym typeface="Merriweather"/>
            </a:endParaRPr>
          </a:p>
          <a:p>
            <a:pPr marL="0" marR="0" lvl="0" indent="0" algn="l" rtl="0">
              <a:lnSpc>
                <a:spcPct val="100000"/>
              </a:lnSpc>
              <a:spcBef>
                <a:spcPts val="0"/>
              </a:spcBef>
              <a:spcAft>
                <a:spcPts val="0"/>
              </a:spcAft>
              <a:buClr>
                <a:schemeClr val="dk1"/>
              </a:buClr>
              <a:buSzPts val="1100"/>
              <a:buFont typeface="Arial"/>
              <a:buNone/>
            </a:pPr>
            <a:endParaRPr>
              <a:solidFill>
                <a:srgbClr val="666666"/>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400"/>
              <a:buFont typeface="Arial"/>
              <a:buNone/>
            </a:pPr>
            <a:endParaRPr>
              <a:solidFill>
                <a:srgbClr val="666666"/>
              </a:solidFill>
              <a:latin typeface="Merriweather"/>
              <a:ea typeface="Merriweather"/>
              <a:cs typeface="Merriweather"/>
              <a:sym typeface="Merriweather"/>
            </a:endParaRPr>
          </a:p>
        </p:txBody>
      </p:sp>
      <p:sp>
        <p:nvSpPr>
          <p:cNvPr id="103" name="Google Shape;103;p18"/>
          <p:cNvSpPr txBox="1"/>
          <p:nvPr/>
        </p:nvSpPr>
        <p:spPr>
          <a:xfrm>
            <a:off x="311700" y="1961025"/>
            <a:ext cx="7914000" cy="91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a:solidFill>
                  <a:srgbClr val="434343"/>
                </a:solidFill>
                <a:latin typeface="Merriweather"/>
                <a:ea typeface="Merriweather"/>
                <a:cs typeface="Merriweather"/>
                <a:sym typeface="Merriweather"/>
              </a:rPr>
              <a:t>Word-in-Context Disambiguation</a:t>
            </a:r>
            <a:endParaRPr sz="2400">
              <a:solidFill>
                <a:srgbClr val="434343"/>
              </a:solidFill>
              <a:latin typeface="Merriweather"/>
              <a:ea typeface="Merriweather"/>
              <a:cs typeface="Merriweather"/>
              <a:sym typeface="Merriweathe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95959"/>
              </a:solidFill>
              <a:latin typeface="Merriweather"/>
              <a:ea typeface="Merriweather"/>
              <a:cs typeface="Merriweather"/>
              <a:sym typeface="Merriweather"/>
            </a:endParaRPr>
          </a:p>
        </p:txBody>
      </p:sp>
      <p:pic>
        <p:nvPicPr>
          <p:cNvPr id="104" name="Google Shape;104;p18"/>
          <p:cNvPicPr preferRelativeResize="0"/>
          <p:nvPr/>
        </p:nvPicPr>
        <p:blipFill rotWithShape="1">
          <a:blip r:embed="rId3">
            <a:alphaModFix/>
          </a:blip>
          <a:srcRect/>
          <a:stretch/>
        </p:blipFill>
        <p:spPr>
          <a:xfrm>
            <a:off x="407550" y="4349875"/>
            <a:ext cx="1961741" cy="585900"/>
          </a:xfrm>
          <a:prstGeom prst="rect">
            <a:avLst/>
          </a:prstGeom>
          <a:noFill/>
          <a:ln>
            <a:noFill/>
          </a:ln>
        </p:spPr>
      </p:pic>
      <p:sp>
        <p:nvSpPr>
          <p:cNvPr id="105" name="Google Shape;105;p18"/>
          <p:cNvSpPr txBox="1"/>
          <p:nvPr/>
        </p:nvSpPr>
        <p:spPr>
          <a:xfrm>
            <a:off x="360000" y="377185"/>
            <a:ext cx="7817400" cy="609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400">
                <a:solidFill>
                  <a:srgbClr val="666666"/>
                </a:solidFill>
                <a:latin typeface="Open Sans SemiBold"/>
                <a:ea typeface="Open Sans SemiBold"/>
                <a:cs typeface="Open Sans SemiBold"/>
                <a:sym typeface="Open Sans SemiBold"/>
              </a:rPr>
              <a:t>NLP course 2021</a:t>
            </a:r>
            <a:endParaRPr sz="2800">
              <a:solidFill>
                <a:srgbClr val="666666"/>
              </a:solidFill>
              <a:latin typeface="Open Sans SemiBold"/>
              <a:ea typeface="Open Sans SemiBold"/>
              <a:cs typeface="Open Sans SemiBold"/>
              <a:sym typeface="Open Sans SemiBold"/>
            </a:endParaRPr>
          </a:p>
        </p:txBody>
      </p:sp>
      <p:sp>
        <p:nvSpPr>
          <p:cNvPr id="106" name="Google Shape;106;p18"/>
          <p:cNvSpPr txBox="1"/>
          <p:nvPr/>
        </p:nvSpPr>
        <p:spPr>
          <a:xfrm>
            <a:off x="3744025" y="3049400"/>
            <a:ext cx="3000000" cy="1046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666666"/>
                </a:solidFill>
                <a:latin typeface="Merriweather"/>
                <a:ea typeface="Merriweather"/>
                <a:cs typeface="Merriweather"/>
                <a:sym typeface="Merriweather"/>
              </a:rPr>
              <a:t>Teaching assistants:</a:t>
            </a:r>
            <a:endParaRPr>
              <a:solidFill>
                <a:srgbClr val="666666"/>
              </a:solidFill>
              <a:latin typeface="Merriweather"/>
              <a:ea typeface="Merriweather"/>
              <a:cs typeface="Merriweather"/>
              <a:sym typeface="Merriweather"/>
            </a:endParaRPr>
          </a:p>
          <a:p>
            <a:pPr marL="457200" lvl="0" indent="-317500" algn="l" rtl="0">
              <a:lnSpc>
                <a:spcPct val="150000"/>
              </a:lnSpc>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Cesare Campagnano</a:t>
            </a:r>
            <a:endParaRPr>
              <a:solidFill>
                <a:srgbClr val="666666"/>
              </a:solidFill>
              <a:latin typeface="Merriweather"/>
              <a:ea typeface="Merriweather"/>
              <a:cs typeface="Merriweather"/>
              <a:sym typeface="Merriweather"/>
            </a:endParaRPr>
          </a:p>
          <a:p>
            <a:pPr marL="457200" lvl="0" indent="-317500" algn="l" rtl="0">
              <a:lnSpc>
                <a:spcPct val="150000"/>
              </a:lnSpc>
              <a:spcBef>
                <a:spcPts val="0"/>
              </a:spcBef>
              <a:spcAft>
                <a:spcPts val="0"/>
              </a:spcAft>
              <a:buClr>
                <a:srgbClr val="666666"/>
              </a:buClr>
              <a:buSzPts val="1400"/>
              <a:buFont typeface="Merriweather"/>
              <a:buChar char="●"/>
            </a:pPr>
            <a:r>
              <a:rPr lang="en">
                <a:solidFill>
                  <a:srgbClr val="666666"/>
                </a:solidFill>
                <a:latin typeface="Merriweather"/>
                <a:ea typeface="Merriweather"/>
                <a:cs typeface="Merriweather"/>
                <a:sym typeface="Merriweather"/>
              </a:rPr>
              <a:t>Pere-Lluís Huguet Cabot</a:t>
            </a:r>
            <a:endParaRPr>
              <a:solidFill>
                <a:srgbClr val="666666"/>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cxnSp>
        <p:nvCxnSpPr>
          <p:cNvPr id="327" name="Google Shape;327;p34"/>
          <p:cNvCxnSpPr/>
          <p:nvPr/>
        </p:nvCxnSpPr>
        <p:spPr>
          <a:xfrm rot="10800000">
            <a:off x="927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28" name="Google Shape;328;p34"/>
          <p:cNvCxnSpPr/>
          <p:nvPr/>
        </p:nvCxnSpPr>
        <p:spPr>
          <a:xfrm rot="10800000">
            <a:off x="15367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29" name="Google Shape;329;p34"/>
          <p:cNvCxnSpPr/>
          <p:nvPr/>
        </p:nvCxnSpPr>
        <p:spPr>
          <a:xfrm rot="10800000">
            <a:off x="2091267"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30" name="Google Shape;330;p34"/>
          <p:cNvCxnSpPr/>
          <p:nvPr/>
        </p:nvCxnSpPr>
        <p:spPr>
          <a:xfrm rot="10800000">
            <a:off x="2652889"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31" name="Google Shape;331;p34"/>
          <p:cNvCxnSpPr/>
          <p:nvPr/>
        </p:nvCxnSpPr>
        <p:spPr>
          <a:xfrm rot="10800000">
            <a:off x="3241322"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32" name="Google Shape;332;p34"/>
          <p:cNvCxnSpPr/>
          <p:nvPr/>
        </p:nvCxnSpPr>
        <p:spPr>
          <a:xfrm rot="10800000">
            <a:off x="3781354"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333" name="Google Shape;333;p34"/>
          <p:cNvSpPr/>
          <p:nvPr/>
        </p:nvSpPr>
        <p:spPr>
          <a:xfrm>
            <a:off x="542700" y="3601795"/>
            <a:ext cx="6999300" cy="317400"/>
          </a:xfrm>
          <a:prstGeom prst="roundRect">
            <a:avLst>
              <a:gd name="adj" fmla="val 16667"/>
            </a:avLst>
          </a:prstGeom>
          <a:solidFill>
            <a:srgbClr val="F4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(word, token type, etc.) embedding layer</a:t>
            </a:r>
            <a:endParaRPr sz="1100">
              <a:latin typeface="Karla"/>
              <a:ea typeface="Karla"/>
              <a:cs typeface="Karla"/>
              <a:sym typeface="Karla"/>
            </a:endParaRPr>
          </a:p>
        </p:txBody>
      </p:sp>
      <p:sp>
        <p:nvSpPr>
          <p:cNvPr id="334" name="Google Shape;334;p34"/>
          <p:cNvSpPr/>
          <p:nvPr/>
        </p:nvSpPr>
        <p:spPr>
          <a:xfrm>
            <a:off x="903100"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1463357"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542700" y="2412040"/>
            <a:ext cx="6999300" cy="852000"/>
          </a:xfrm>
          <a:prstGeom prst="roundRect">
            <a:avLst>
              <a:gd name="adj" fmla="val 8710"/>
            </a:avLst>
          </a:prstGeom>
          <a:solidFill>
            <a:srgbClr val="C9DAF8"/>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337" name="Google Shape;337;p34"/>
          <p:cNvSpPr/>
          <p:nvPr/>
        </p:nvSpPr>
        <p:spPr>
          <a:xfrm>
            <a:off x="2023614"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2583872"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3144129"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3704386"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txBox="1"/>
          <p:nvPr/>
        </p:nvSpPr>
        <p:spPr>
          <a:xfrm>
            <a:off x="586201" y="2435935"/>
            <a:ext cx="69558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Word-embeddings aggregation (mean, sum, weighted-average, etc.)</a:t>
            </a:r>
            <a:endParaRPr sz="1100">
              <a:latin typeface="Karla"/>
              <a:ea typeface="Karla"/>
              <a:cs typeface="Karla"/>
              <a:sym typeface="Karla"/>
            </a:endParaRPr>
          </a:p>
        </p:txBody>
      </p:sp>
      <p:cxnSp>
        <p:nvCxnSpPr>
          <p:cNvPr id="342" name="Google Shape;342;p34"/>
          <p:cNvCxnSpPr>
            <a:endCxn id="343" idx="2"/>
          </p:cNvCxnSpPr>
          <p:nvPr/>
        </p:nvCxnSpPr>
        <p:spPr>
          <a:xfrm rot="10800000">
            <a:off x="1899950" y="2124795"/>
            <a:ext cx="0" cy="289200"/>
          </a:xfrm>
          <a:prstGeom prst="straightConnector1">
            <a:avLst/>
          </a:prstGeom>
          <a:noFill/>
          <a:ln w="9525" cap="flat" cmpd="sng">
            <a:solidFill>
              <a:srgbClr val="999999"/>
            </a:solidFill>
            <a:prstDash val="solid"/>
            <a:round/>
            <a:headEnd type="none" w="med" len="med"/>
            <a:tailEnd type="triangle" w="med" len="med"/>
          </a:ln>
        </p:spPr>
      </p:cxnSp>
      <p:cxnSp>
        <p:nvCxnSpPr>
          <p:cNvPr id="344" name="Google Shape;344;p34"/>
          <p:cNvCxnSpPr>
            <a:endCxn id="345" idx="4"/>
          </p:cNvCxnSpPr>
          <p:nvPr/>
        </p:nvCxnSpPr>
        <p:spPr>
          <a:xfrm rot="10800000" flipH="1">
            <a:off x="1557628" y="3098976"/>
            <a:ext cx="3900" cy="483600"/>
          </a:xfrm>
          <a:prstGeom prst="straightConnector1">
            <a:avLst/>
          </a:prstGeom>
          <a:noFill/>
          <a:ln w="9525" cap="flat" cmpd="sng">
            <a:solidFill>
              <a:srgbClr val="999999"/>
            </a:solidFill>
            <a:prstDash val="solid"/>
            <a:round/>
            <a:headEnd type="none" w="med" len="med"/>
            <a:tailEnd type="triangle" w="med" len="med"/>
          </a:ln>
        </p:spPr>
      </p:cxnSp>
      <p:cxnSp>
        <p:nvCxnSpPr>
          <p:cNvPr id="346" name="Google Shape;346;p34"/>
          <p:cNvCxnSpPr>
            <a:endCxn id="337" idx="4"/>
          </p:cNvCxnSpPr>
          <p:nvPr/>
        </p:nvCxnSpPr>
        <p:spPr>
          <a:xfrm rot="10800000">
            <a:off x="2117664"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347" name="Google Shape;347;p34"/>
          <p:cNvCxnSpPr>
            <a:endCxn id="338" idx="4"/>
          </p:cNvCxnSpPr>
          <p:nvPr/>
        </p:nvCxnSpPr>
        <p:spPr>
          <a:xfrm rot="10800000">
            <a:off x="2677922"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348" name="Google Shape;348;p34"/>
          <p:cNvCxnSpPr>
            <a:endCxn id="339" idx="4"/>
          </p:cNvCxnSpPr>
          <p:nvPr/>
        </p:nvCxnSpPr>
        <p:spPr>
          <a:xfrm rot="10800000">
            <a:off x="3238179"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349" name="Google Shape;349;p34"/>
          <p:cNvCxnSpPr>
            <a:endCxn id="340" idx="4"/>
          </p:cNvCxnSpPr>
          <p:nvPr/>
        </p:nvCxnSpPr>
        <p:spPr>
          <a:xfrm rot="10800000">
            <a:off x="3798436" y="3098976"/>
            <a:ext cx="0" cy="483600"/>
          </a:xfrm>
          <a:prstGeom prst="straightConnector1">
            <a:avLst/>
          </a:prstGeom>
          <a:noFill/>
          <a:ln w="9525" cap="flat" cmpd="sng">
            <a:solidFill>
              <a:srgbClr val="999999"/>
            </a:solidFill>
            <a:prstDash val="solid"/>
            <a:round/>
            <a:headEnd type="none" w="med" len="med"/>
            <a:tailEnd type="triangle" w="med" len="med"/>
          </a:ln>
        </p:spPr>
      </p:cxnSp>
      <p:grpSp>
        <p:nvGrpSpPr>
          <p:cNvPr id="350" name="Google Shape;350;p34"/>
          <p:cNvGrpSpPr/>
          <p:nvPr/>
        </p:nvGrpSpPr>
        <p:grpSpPr>
          <a:xfrm>
            <a:off x="1146950" y="1270115"/>
            <a:ext cx="1506000" cy="854680"/>
            <a:chOff x="1376663" y="1136569"/>
            <a:chExt cx="1506000" cy="949644"/>
          </a:xfrm>
        </p:grpSpPr>
        <p:sp>
          <p:nvSpPr>
            <p:cNvPr id="343" name="Google Shape;343;p34"/>
            <p:cNvSpPr/>
            <p:nvPr/>
          </p:nvSpPr>
          <p:spPr>
            <a:xfrm>
              <a:off x="1376663" y="1733414"/>
              <a:ext cx="1506000" cy="352800"/>
            </a:xfrm>
            <a:prstGeom prst="roundRect">
              <a:avLst>
                <a:gd name="adj" fmla="val 16667"/>
              </a:avLst>
            </a:prstGeom>
            <a:solidFill>
              <a:srgbClr val="D9EAD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Classifier (MLP, BiLinear,...)</a:t>
              </a:r>
              <a:endParaRPr sz="1000"/>
            </a:p>
          </p:txBody>
        </p:sp>
        <p:cxnSp>
          <p:nvCxnSpPr>
            <p:cNvPr id="351" name="Google Shape;351;p34"/>
            <p:cNvCxnSpPr>
              <a:stCxn id="343" idx="0"/>
            </p:cNvCxnSpPr>
            <p:nvPr/>
          </p:nvCxnSpPr>
          <p:spPr>
            <a:xfrm rot="10800000">
              <a:off x="2129663" y="1436714"/>
              <a:ext cx="0" cy="296700"/>
            </a:xfrm>
            <a:prstGeom prst="straightConnector1">
              <a:avLst/>
            </a:prstGeom>
            <a:noFill/>
            <a:ln w="9525" cap="flat" cmpd="sng">
              <a:solidFill>
                <a:srgbClr val="999999"/>
              </a:solidFill>
              <a:prstDash val="solid"/>
              <a:round/>
              <a:headEnd type="none" w="med" len="med"/>
              <a:tailEnd type="triangle" w="med" len="med"/>
            </a:ln>
          </p:spPr>
        </p:cxnSp>
        <p:sp>
          <p:nvSpPr>
            <p:cNvPr id="352" name="Google Shape;352;p34"/>
            <p:cNvSpPr txBox="1"/>
            <p:nvPr/>
          </p:nvSpPr>
          <p:spPr>
            <a:xfrm>
              <a:off x="1628650" y="1136569"/>
              <a:ext cx="10020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Karla"/>
                  <a:ea typeface="Karla"/>
                  <a:cs typeface="Karla"/>
                  <a:sym typeface="Karla"/>
                </a:rPr>
                <a:t>True</a:t>
              </a:r>
              <a:endParaRPr sz="1200">
                <a:latin typeface="Karla"/>
                <a:ea typeface="Karla"/>
                <a:cs typeface="Karla"/>
                <a:sym typeface="Karla"/>
              </a:endParaRPr>
            </a:p>
          </p:txBody>
        </p:sp>
      </p:grpSp>
      <p:sp>
        <p:nvSpPr>
          <p:cNvPr id="345" name="Google Shape;345;p34"/>
          <p:cNvSpPr/>
          <p:nvPr/>
        </p:nvSpPr>
        <p:spPr>
          <a:xfrm>
            <a:off x="1467478"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911341"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4" name="Google Shape;354;p34"/>
          <p:cNvCxnSpPr>
            <a:endCxn id="334" idx="4"/>
          </p:cNvCxnSpPr>
          <p:nvPr/>
        </p:nvCxnSpPr>
        <p:spPr>
          <a:xfrm rot="10800000">
            <a:off x="997150" y="3098976"/>
            <a:ext cx="1500" cy="496200"/>
          </a:xfrm>
          <a:prstGeom prst="straightConnector1">
            <a:avLst/>
          </a:prstGeom>
          <a:noFill/>
          <a:ln w="9525" cap="flat" cmpd="sng">
            <a:solidFill>
              <a:srgbClr val="999999"/>
            </a:solidFill>
            <a:prstDash val="solid"/>
            <a:round/>
            <a:headEnd type="none" w="med" len="med"/>
            <a:tailEnd type="triangle" w="med" len="med"/>
          </a:ln>
        </p:spPr>
      </p:cxnSp>
      <p:sp>
        <p:nvSpPr>
          <p:cNvPr id="355" name="Google Shape;355;p34"/>
          <p:cNvSpPr txBox="1"/>
          <p:nvPr/>
        </p:nvSpPr>
        <p:spPr>
          <a:xfrm>
            <a:off x="669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a:t>
            </a:r>
            <a:endParaRPr>
              <a:solidFill>
                <a:srgbClr val="434343"/>
              </a:solidFill>
              <a:latin typeface="Lato"/>
              <a:ea typeface="Lato"/>
              <a:cs typeface="Lato"/>
              <a:sym typeface="Lato"/>
            </a:endParaRPr>
          </a:p>
        </p:txBody>
      </p:sp>
      <p:sp>
        <p:nvSpPr>
          <p:cNvPr id="356" name="Google Shape;356;p34"/>
          <p:cNvSpPr txBox="1"/>
          <p:nvPr/>
        </p:nvSpPr>
        <p:spPr>
          <a:xfrm>
            <a:off x="13552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cat</a:t>
            </a:r>
            <a:endParaRPr>
              <a:solidFill>
                <a:srgbClr val="434343"/>
              </a:solidFill>
              <a:latin typeface="Lato"/>
              <a:ea typeface="Lato"/>
              <a:cs typeface="Lato"/>
              <a:sym typeface="Lato"/>
            </a:endParaRPr>
          </a:p>
        </p:txBody>
      </p:sp>
      <p:sp>
        <p:nvSpPr>
          <p:cNvPr id="357" name="Google Shape;357;p34"/>
          <p:cNvSpPr txBox="1"/>
          <p:nvPr/>
        </p:nvSpPr>
        <p:spPr>
          <a:xfrm>
            <a:off x="1812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eats</a:t>
            </a:r>
            <a:endParaRPr>
              <a:solidFill>
                <a:srgbClr val="434343"/>
              </a:solidFill>
              <a:latin typeface="Lato"/>
              <a:ea typeface="Lato"/>
              <a:cs typeface="Lato"/>
              <a:sym typeface="Lato"/>
            </a:endParaRPr>
          </a:p>
        </p:txBody>
      </p:sp>
      <p:sp>
        <p:nvSpPr>
          <p:cNvPr id="358" name="Google Shape;358;p34"/>
          <p:cNvSpPr txBox="1"/>
          <p:nvPr/>
        </p:nvSpPr>
        <p:spPr>
          <a:xfrm>
            <a:off x="24220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 </a:t>
            </a:r>
            <a:endParaRPr>
              <a:solidFill>
                <a:srgbClr val="434343"/>
              </a:solidFill>
              <a:latin typeface="Lato"/>
              <a:ea typeface="Lato"/>
              <a:cs typeface="Lato"/>
              <a:sym typeface="Lato"/>
            </a:endParaRPr>
          </a:p>
        </p:txBody>
      </p:sp>
      <p:sp>
        <p:nvSpPr>
          <p:cNvPr id="359" name="Google Shape;359;p34"/>
          <p:cNvSpPr txBox="1"/>
          <p:nvPr/>
        </p:nvSpPr>
        <p:spPr>
          <a:xfrm>
            <a:off x="2864075" y="4176490"/>
            <a:ext cx="820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mouse </a:t>
            </a:r>
            <a:endParaRPr>
              <a:solidFill>
                <a:srgbClr val="434343"/>
              </a:solidFill>
              <a:latin typeface="Lato"/>
              <a:ea typeface="Lato"/>
              <a:cs typeface="Lato"/>
              <a:sym typeface="Lato"/>
            </a:endParaRPr>
          </a:p>
        </p:txBody>
      </p:sp>
      <p:sp>
        <p:nvSpPr>
          <p:cNvPr id="360" name="Google Shape;360;p34"/>
          <p:cNvSpPr txBox="1"/>
          <p:nvPr/>
        </p:nvSpPr>
        <p:spPr>
          <a:xfrm>
            <a:off x="3473675" y="4176490"/>
            <a:ext cx="820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&lt;sep&gt; </a:t>
            </a:r>
            <a:endParaRPr>
              <a:solidFill>
                <a:srgbClr val="434343"/>
              </a:solidFill>
              <a:latin typeface="Lato"/>
              <a:ea typeface="Lato"/>
              <a:cs typeface="Lato"/>
              <a:sym typeface="Lato"/>
            </a:endParaRPr>
          </a:p>
        </p:txBody>
      </p:sp>
      <p:sp>
        <p:nvSpPr>
          <p:cNvPr id="361" name="Google Shape;361;p34"/>
          <p:cNvSpPr txBox="1"/>
          <p:nvPr/>
        </p:nvSpPr>
        <p:spPr>
          <a:xfrm>
            <a:off x="4070527"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a:t>
            </a:r>
            <a:endParaRPr>
              <a:solidFill>
                <a:srgbClr val="434343"/>
              </a:solidFill>
              <a:latin typeface="Lato"/>
              <a:ea typeface="Lato"/>
              <a:cs typeface="Lato"/>
              <a:sym typeface="Lato"/>
            </a:endParaRPr>
          </a:p>
        </p:txBody>
      </p:sp>
      <p:sp>
        <p:nvSpPr>
          <p:cNvPr id="362" name="Google Shape;362;p34"/>
          <p:cNvSpPr txBox="1"/>
          <p:nvPr/>
        </p:nvSpPr>
        <p:spPr>
          <a:xfrm>
            <a:off x="5089050" y="4176490"/>
            <a:ext cx="925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escaped</a:t>
            </a:r>
            <a:endParaRPr>
              <a:solidFill>
                <a:srgbClr val="434343"/>
              </a:solidFill>
              <a:latin typeface="Lato"/>
              <a:ea typeface="Lato"/>
              <a:cs typeface="Lato"/>
              <a:sym typeface="Lato"/>
            </a:endParaRPr>
          </a:p>
        </p:txBody>
      </p:sp>
      <p:sp>
        <p:nvSpPr>
          <p:cNvPr id="363" name="Google Shape;363;p34"/>
          <p:cNvSpPr txBox="1"/>
          <p:nvPr/>
        </p:nvSpPr>
        <p:spPr>
          <a:xfrm>
            <a:off x="58510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from</a:t>
            </a:r>
            <a:endParaRPr>
              <a:solidFill>
                <a:srgbClr val="434343"/>
              </a:solidFill>
              <a:latin typeface="Lato"/>
              <a:ea typeface="Lato"/>
              <a:cs typeface="Lato"/>
              <a:sym typeface="Lato"/>
            </a:endParaRPr>
          </a:p>
        </p:txBody>
      </p:sp>
      <p:sp>
        <p:nvSpPr>
          <p:cNvPr id="364" name="Google Shape;364;p34"/>
          <p:cNvSpPr txBox="1"/>
          <p:nvPr/>
        </p:nvSpPr>
        <p:spPr>
          <a:xfrm>
            <a:off x="6384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 </a:t>
            </a:r>
            <a:endParaRPr>
              <a:solidFill>
                <a:srgbClr val="434343"/>
              </a:solidFill>
              <a:latin typeface="Lato"/>
              <a:ea typeface="Lato"/>
              <a:cs typeface="Lato"/>
              <a:sym typeface="Lato"/>
            </a:endParaRPr>
          </a:p>
        </p:txBody>
      </p:sp>
      <p:sp>
        <p:nvSpPr>
          <p:cNvPr id="365" name="Google Shape;365;p34"/>
          <p:cNvSpPr txBox="1"/>
          <p:nvPr/>
        </p:nvSpPr>
        <p:spPr>
          <a:xfrm>
            <a:off x="6826475" y="4176490"/>
            <a:ext cx="10020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predator </a:t>
            </a:r>
            <a:endParaRPr>
              <a:solidFill>
                <a:srgbClr val="434343"/>
              </a:solidFill>
              <a:latin typeface="Lato"/>
              <a:ea typeface="Lato"/>
              <a:cs typeface="Lato"/>
              <a:sym typeface="Lato"/>
            </a:endParaRPr>
          </a:p>
        </p:txBody>
      </p:sp>
      <p:cxnSp>
        <p:nvCxnSpPr>
          <p:cNvPr id="366" name="Google Shape;366;p34"/>
          <p:cNvCxnSpPr/>
          <p:nvPr/>
        </p:nvCxnSpPr>
        <p:spPr>
          <a:xfrm rot="10800000">
            <a:off x="4356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67" name="Google Shape;367;p34"/>
          <p:cNvCxnSpPr/>
          <p:nvPr/>
        </p:nvCxnSpPr>
        <p:spPr>
          <a:xfrm rot="10800000">
            <a:off x="5499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68" name="Google Shape;368;p34"/>
          <p:cNvCxnSpPr/>
          <p:nvPr/>
        </p:nvCxnSpPr>
        <p:spPr>
          <a:xfrm rot="10800000">
            <a:off x="6053667"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69" name="Google Shape;369;p34"/>
          <p:cNvCxnSpPr/>
          <p:nvPr/>
        </p:nvCxnSpPr>
        <p:spPr>
          <a:xfrm rot="10800000">
            <a:off x="6615289"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370" name="Google Shape;370;p34"/>
          <p:cNvCxnSpPr/>
          <p:nvPr/>
        </p:nvCxnSpPr>
        <p:spPr>
          <a:xfrm rot="10800000">
            <a:off x="7203722"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371" name="Google Shape;371;p34"/>
          <p:cNvSpPr/>
          <p:nvPr/>
        </p:nvSpPr>
        <p:spPr>
          <a:xfrm>
            <a:off x="4255900"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4816157"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5376414"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5936672"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6496929"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34"/>
          <p:cNvCxnSpPr/>
          <p:nvPr/>
        </p:nvCxnSpPr>
        <p:spPr>
          <a:xfrm rot="10800000" flipH="1">
            <a:off x="4910428" y="3099036"/>
            <a:ext cx="3900" cy="483600"/>
          </a:xfrm>
          <a:prstGeom prst="straightConnector1">
            <a:avLst/>
          </a:prstGeom>
          <a:noFill/>
          <a:ln w="9525" cap="flat" cmpd="sng">
            <a:solidFill>
              <a:srgbClr val="999999"/>
            </a:solidFill>
            <a:prstDash val="solid"/>
            <a:round/>
            <a:headEnd type="none" w="med" len="med"/>
            <a:tailEnd type="triangle" w="med" len="med"/>
          </a:ln>
        </p:spPr>
      </p:cxnSp>
      <p:cxnSp>
        <p:nvCxnSpPr>
          <p:cNvPr id="377" name="Google Shape;377;p34"/>
          <p:cNvCxnSpPr>
            <a:endCxn id="373" idx="4"/>
          </p:cNvCxnSpPr>
          <p:nvPr/>
        </p:nvCxnSpPr>
        <p:spPr>
          <a:xfrm rot="10800000">
            <a:off x="5470464"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378" name="Google Shape;378;p34"/>
          <p:cNvCxnSpPr>
            <a:endCxn id="374" idx="4"/>
          </p:cNvCxnSpPr>
          <p:nvPr/>
        </p:nvCxnSpPr>
        <p:spPr>
          <a:xfrm rot="10800000">
            <a:off x="6030722"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379" name="Google Shape;379;p34"/>
          <p:cNvCxnSpPr>
            <a:endCxn id="375" idx="4"/>
          </p:cNvCxnSpPr>
          <p:nvPr/>
        </p:nvCxnSpPr>
        <p:spPr>
          <a:xfrm rot="10800000">
            <a:off x="6590979"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380" name="Google Shape;380;p34"/>
          <p:cNvCxnSpPr>
            <a:endCxn id="371" idx="4"/>
          </p:cNvCxnSpPr>
          <p:nvPr/>
        </p:nvCxnSpPr>
        <p:spPr>
          <a:xfrm rot="10800000">
            <a:off x="4349950" y="3098976"/>
            <a:ext cx="1500" cy="496200"/>
          </a:xfrm>
          <a:prstGeom prst="straightConnector1">
            <a:avLst/>
          </a:prstGeom>
          <a:noFill/>
          <a:ln w="9525" cap="flat" cmpd="sng">
            <a:solidFill>
              <a:srgbClr val="999999"/>
            </a:solidFill>
            <a:prstDash val="solid"/>
            <a:round/>
            <a:headEnd type="none" w="med" len="med"/>
            <a:tailEnd type="triangle" w="med" len="med"/>
          </a:ln>
        </p:spPr>
      </p:cxnSp>
      <p:sp>
        <p:nvSpPr>
          <p:cNvPr id="381" name="Google Shape;381;p34"/>
          <p:cNvSpPr/>
          <p:nvPr/>
        </p:nvSpPr>
        <p:spPr>
          <a:xfrm>
            <a:off x="7069298"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2" name="Google Shape;382;p34"/>
          <p:cNvCxnSpPr>
            <a:endCxn id="381" idx="4"/>
          </p:cNvCxnSpPr>
          <p:nvPr/>
        </p:nvCxnSpPr>
        <p:spPr>
          <a:xfrm rot="10800000">
            <a:off x="7163348" y="3098976"/>
            <a:ext cx="0" cy="483600"/>
          </a:xfrm>
          <a:prstGeom prst="straightConnector1">
            <a:avLst/>
          </a:prstGeom>
          <a:noFill/>
          <a:ln w="9525" cap="flat" cmpd="sng">
            <a:solidFill>
              <a:srgbClr val="999999"/>
            </a:solidFill>
            <a:prstDash val="solid"/>
            <a:round/>
            <a:headEnd type="none" w="med" len="med"/>
            <a:tailEnd type="triangle" w="med" len="med"/>
          </a:ln>
        </p:spPr>
      </p:cxnSp>
      <p:sp>
        <p:nvSpPr>
          <p:cNvPr id="383" name="Google Shape;383;p34"/>
          <p:cNvSpPr txBox="1"/>
          <p:nvPr/>
        </p:nvSpPr>
        <p:spPr>
          <a:xfrm>
            <a:off x="4479450" y="4176490"/>
            <a:ext cx="925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mouse</a:t>
            </a:r>
            <a:endParaRPr>
              <a:solidFill>
                <a:srgbClr val="434343"/>
              </a:solidFill>
              <a:latin typeface="Lato"/>
              <a:ea typeface="Lato"/>
              <a:cs typeface="Lato"/>
              <a:sym typeface="Lato"/>
            </a:endParaRPr>
          </a:p>
        </p:txBody>
      </p:sp>
      <p:cxnSp>
        <p:nvCxnSpPr>
          <p:cNvPr id="384" name="Google Shape;384;p34"/>
          <p:cNvCxnSpPr/>
          <p:nvPr/>
        </p:nvCxnSpPr>
        <p:spPr>
          <a:xfrm rot="10800000">
            <a:off x="4889500"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385" name="Google Shape;385;p34"/>
          <p:cNvSpPr txBox="1"/>
          <p:nvPr/>
        </p:nvSpPr>
        <p:spPr>
          <a:xfrm>
            <a:off x="2715513" y="4456316"/>
            <a:ext cx="10020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TGT WORD</a:t>
            </a:r>
            <a:endParaRPr sz="1100">
              <a:latin typeface="Karla"/>
              <a:ea typeface="Karla"/>
              <a:cs typeface="Karla"/>
              <a:sym typeface="Karla"/>
            </a:endParaRPr>
          </a:p>
        </p:txBody>
      </p:sp>
      <p:sp>
        <p:nvSpPr>
          <p:cNvPr id="386" name="Google Shape;386;p34"/>
          <p:cNvSpPr txBox="1"/>
          <p:nvPr/>
        </p:nvSpPr>
        <p:spPr>
          <a:xfrm>
            <a:off x="4315713" y="4456316"/>
            <a:ext cx="10020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TGT WORD</a:t>
            </a:r>
            <a:endParaRPr sz="1100">
              <a:latin typeface="Karla"/>
              <a:ea typeface="Karla"/>
              <a:cs typeface="Karla"/>
              <a:sym typeface="Karla"/>
            </a:endParaRPr>
          </a:p>
        </p:txBody>
      </p:sp>
      <p:sp>
        <p:nvSpPr>
          <p:cNvPr id="387" name="Google Shape;387;p34"/>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simple approach to WiC</a:t>
            </a:r>
            <a:endParaRPr/>
          </a:p>
        </p:txBody>
      </p:sp>
      <p:sp>
        <p:nvSpPr>
          <p:cNvPr id="388" name="Google Shape;388;p34"/>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389" name="Google Shape;389;p34"/>
          <p:cNvSpPr/>
          <p:nvPr/>
        </p:nvSpPr>
        <p:spPr>
          <a:xfrm>
            <a:off x="1183225" y="2929775"/>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1743488" y="2923225"/>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2303750" y="2929775"/>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2859625"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3419888" y="292650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3980150"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4536025"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5096288" y="292650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5656550"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6216800"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6777063" y="292650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txBox="1"/>
          <p:nvPr/>
        </p:nvSpPr>
        <p:spPr>
          <a:xfrm>
            <a:off x="3006325" y="1184150"/>
            <a:ext cx="56352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Lato"/>
                <a:ea typeface="Lato"/>
                <a:cs typeface="Lato"/>
                <a:sym typeface="Lato"/>
              </a:rPr>
              <a:t>You can make use of the target words’ embeddings in creative ways. For instance you can give them more weight on a weighted sum, concatenate their embeddings, add a 0/1 flag, etc.</a:t>
            </a:r>
            <a:endParaRPr>
              <a:solidFill>
                <a:srgbClr val="434343"/>
              </a:solidFill>
              <a:latin typeface="Lato"/>
              <a:ea typeface="Lato"/>
              <a:cs typeface="Lato"/>
              <a:sym typeface="Lato"/>
            </a:endParaRPr>
          </a:p>
        </p:txBody>
      </p:sp>
      <p:sp>
        <p:nvSpPr>
          <p:cNvPr id="401" name="Google Shape;401;p34"/>
          <p:cNvSpPr/>
          <p:nvPr/>
        </p:nvSpPr>
        <p:spPr>
          <a:xfrm>
            <a:off x="2790450" y="4222825"/>
            <a:ext cx="820200" cy="4836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4406100" y="4222825"/>
            <a:ext cx="820200" cy="4836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4959500" y="1235200"/>
            <a:ext cx="1098300" cy="2895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5"/>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approach</a:t>
            </a:r>
            <a:endParaRPr/>
          </a:p>
          <a:p>
            <a:pPr marL="0" lvl="0" indent="0" algn="l" rtl="0">
              <a:spcBef>
                <a:spcPts val="0"/>
              </a:spcBef>
              <a:spcAft>
                <a:spcPts val="0"/>
              </a:spcAft>
              <a:buNone/>
            </a:pPr>
            <a:r>
              <a:rPr lang="en"/>
              <a:t>(sequence encoding) </a:t>
            </a:r>
            <a:endParaRPr/>
          </a:p>
        </p:txBody>
      </p:sp>
      <p:sp>
        <p:nvSpPr>
          <p:cNvPr id="409" name="Google Shape;40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11</a:t>
            </a:fld>
            <a:endParaRPr/>
          </a:p>
        </p:txBody>
      </p:sp>
      <p:sp>
        <p:nvSpPr>
          <p:cNvPr id="410" name="Google Shape;410;p35"/>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434343"/>
                </a:solidFill>
                <a:latin typeface="Open Sans"/>
                <a:ea typeface="Open Sans"/>
                <a:cs typeface="Open Sans"/>
                <a:sym typeface="Open Sans"/>
              </a:rPr>
              <a:t>Word-in-Context Disambiguation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cxnSp>
        <p:nvCxnSpPr>
          <p:cNvPr id="571" name="Google Shape;571;p38"/>
          <p:cNvCxnSpPr/>
          <p:nvPr/>
        </p:nvCxnSpPr>
        <p:spPr>
          <a:xfrm rot="10800000">
            <a:off x="927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572" name="Google Shape;572;p38"/>
          <p:cNvCxnSpPr/>
          <p:nvPr/>
        </p:nvCxnSpPr>
        <p:spPr>
          <a:xfrm rot="10800000">
            <a:off x="15367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573" name="Google Shape;573;p38"/>
          <p:cNvCxnSpPr/>
          <p:nvPr/>
        </p:nvCxnSpPr>
        <p:spPr>
          <a:xfrm rot="10800000">
            <a:off x="2091267"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574" name="Google Shape;574;p38"/>
          <p:cNvCxnSpPr/>
          <p:nvPr/>
        </p:nvCxnSpPr>
        <p:spPr>
          <a:xfrm rot="10800000">
            <a:off x="2652889"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575" name="Google Shape;575;p38"/>
          <p:cNvCxnSpPr/>
          <p:nvPr/>
        </p:nvCxnSpPr>
        <p:spPr>
          <a:xfrm rot="10800000">
            <a:off x="3241322"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576" name="Google Shape;576;p38"/>
          <p:cNvCxnSpPr/>
          <p:nvPr/>
        </p:nvCxnSpPr>
        <p:spPr>
          <a:xfrm rot="10800000">
            <a:off x="3781354"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577" name="Google Shape;577;p38"/>
          <p:cNvSpPr/>
          <p:nvPr/>
        </p:nvSpPr>
        <p:spPr>
          <a:xfrm>
            <a:off x="542700" y="3601795"/>
            <a:ext cx="6999300" cy="317400"/>
          </a:xfrm>
          <a:prstGeom prst="roundRect">
            <a:avLst>
              <a:gd name="adj" fmla="val 16667"/>
            </a:avLst>
          </a:prstGeom>
          <a:solidFill>
            <a:srgbClr val="F4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(word, token type, etc.) embedding layer</a:t>
            </a:r>
            <a:endParaRPr sz="1100">
              <a:latin typeface="Karla"/>
              <a:ea typeface="Karla"/>
              <a:cs typeface="Karla"/>
              <a:sym typeface="Karla"/>
            </a:endParaRPr>
          </a:p>
        </p:txBody>
      </p:sp>
      <p:sp>
        <p:nvSpPr>
          <p:cNvPr id="578" name="Google Shape;578;p38"/>
          <p:cNvSpPr/>
          <p:nvPr/>
        </p:nvSpPr>
        <p:spPr>
          <a:xfrm>
            <a:off x="903100"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463357"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42700" y="2412040"/>
            <a:ext cx="6999300" cy="852000"/>
          </a:xfrm>
          <a:prstGeom prst="roundRect">
            <a:avLst>
              <a:gd name="adj" fmla="val 8710"/>
            </a:avLst>
          </a:prstGeom>
          <a:solidFill>
            <a:srgbClr val="C9DAF8"/>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581" name="Google Shape;581;p38"/>
          <p:cNvSpPr/>
          <p:nvPr/>
        </p:nvSpPr>
        <p:spPr>
          <a:xfrm>
            <a:off x="2023614"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2583872"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144129"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04386"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5" name="Google Shape;585;p38"/>
          <p:cNvCxnSpPr>
            <a:stCxn id="578" idx="6"/>
            <a:endCxn id="579" idx="2"/>
          </p:cNvCxnSpPr>
          <p:nvPr/>
        </p:nvCxnSpPr>
        <p:spPr>
          <a:xfrm>
            <a:off x="1091200"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586" name="Google Shape;586;p38"/>
          <p:cNvCxnSpPr>
            <a:stCxn id="579" idx="6"/>
            <a:endCxn id="581" idx="2"/>
          </p:cNvCxnSpPr>
          <p:nvPr/>
        </p:nvCxnSpPr>
        <p:spPr>
          <a:xfrm>
            <a:off x="1651457"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587" name="Google Shape;587;p38"/>
          <p:cNvCxnSpPr>
            <a:stCxn id="581" idx="6"/>
            <a:endCxn id="582" idx="2"/>
          </p:cNvCxnSpPr>
          <p:nvPr/>
        </p:nvCxnSpPr>
        <p:spPr>
          <a:xfrm>
            <a:off x="2211714"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588" name="Google Shape;588;p38"/>
          <p:cNvCxnSpPr>
            <a:stCxn id="582" idx="6"/>
            <a:endCxn id="583" idx="2"/>
          </p:cNvCxnSpPr>
          <p:nvPr/>
        </p:nvCxnSpPr>
        <p:spPr>
          <a:xfrm>
            <a:off x="2771972"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589" name="Google Shape;589;p38"/>
          <p:cNvCxnSpPr>
            <a:stCxn id="583" idx="6"/>
            <a:endCxn id="584" idx="2"/>
          </p:cNvCxnSpPr>
          <p:nvPr/>
        </p:nvCxnSpPr>
        <p:spPr>
          <a:xfrm>
            <a:off x="3332229" y="3014376"/>
            <a:ext cx="372300" cy="0"/>
          </a:xfrm>
          <a:prstGeom prst="straightConnector1">
            <a:avLst/>
          </a:prstGeom>
          <a:noFill/>
          <a:ln w="9525" cap="flat" cmpd="sng">
            <a:solidFill>
              <a:srgbClr val="999999"/>
            </a:solidFill>
            <a:prstDash val="solid"/>
            <a:round/>
            <a:headEnd type="triangle" w="med" len="med"/>
            <a:tailEnd type="triangle" w="med" len="med"/>
          </a:ln>
        </p:spPr>
      </p:cxnSp>
      <p:sp>
        <p:nvSpPr>
          <p:cNvPr id="590" name="Google Shape;590;p38"/>
          <p:cNvSpPr txBox="1"/>
          <p:nvPr/>
        </p:nvSpPr>
        <p:spPr>
          <a:xfrm>
            <a:off x="586201" y="2435935"/>
            <a:ext cx="69558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Sequence encoder (RNN, GRU, LSTM, etc.)</a:t>
            </a:r>
            <a:endParaRPr sz="1100">
              <a:latin typeface="Karla"/>
              <a:ea typeface="Karla"/>
              <a:cs typeface="Karla"/>
              <a:sym typeface="Karla"/>
            </a:endParaRPr>
          </a:p>
        </p:txBody>
      </p:sp>
      <p:cxnSp>
        <p:nvCxnSpPr>
          <p:cNvPr id="591" name="Google Shape;591;p38"/>
          <p:cNvCxnSpPr>
            <a:endCxn id="592" idx="4"/>
          </p:cNvCxnSpPr>
          <p:nvPr/>
        </p:nvCxnSpPr>
        <p:spPr>
          <a:xfrm rot="10800000" flipH="1">
            <a:off x="1557628" y="3098976"/>
            <a:ext cx="3900" cy="483600"/>
          </a:xfrm>
          <a:prstGeom prst="straightConnector1">
            <a:avLst/>
          </a:prstGeom>
          <a:noFill/>
          <a:ln w="9525" cap="flat" cmpd="sng">
            <a:solidFill>
              <a:srgbClr val="999999"/>
            </a:solidFill>
            <a:prstDash val="solid"/>
            <a:round/>
            <a:headEnd type="none" w="med" len="med"/>
            <a:tailEnd type="triangle" w="med" len="med"/>
          </a:ln>
        </p:spPr>
      </p:cxnSp>
      <p:cxnSp>
        <p:nvCxnSpPr>
          <p:cNvPr id="593" name="Google Shape;593;p38"/>
          <p:cNvCxnSpPr>
            <a:endCxn id="581" idx="4"/>
          </p:cNvCxnSpPr>
          <p:nvPr/>
        </p:nvCxnSpPr>
        <p:spPr>
          <a:xfrm rot="10800000">
            <a:off x="2117664"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594" name="Google Shape;594;p38"/>
          <p:cNvCxnSpPr>
            <a:endCxn id="582" idx="4"/>
          </p:cNvCxnSpPr>
          <p:nvPr/>
        </p:nvCxnSpPr>
        <p:spPr>
          <a:xfrm rot="10800000">
            <a:off x="2677922"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595" name="Google Shape;595;p38"/>
          <p:cNvCxnSpPr>
            <a:endCxn id="583" idx="4"/>
          </p:cNvCxnSpPr>
          <p:nvPr/>
        </p:nvCxnSpPr>
        <p:spPr>
          <a:xfrm rot="10800000">
            <a:off x="3238179"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596" name="Google Shape;596;p38"/>
          <p:cNvCxnSpPr>
            <a:endCxn id="584" idx="4"/>
          </p:cNvCxnSpPr>
          <p:nvPr/>
        </p:nvCxnSpPr>
        <p:spPr>
          <a:xfrm rot="10800000">
            <a:off x="3798436" y="3098976"/>
            <a:ext cx="0" cy="483600"/>
          </a:xfrm>
          <a:prstGeom prst="straightConnector1">
            <a:avLst/>
          </a:prstGeom>
          <a:noFill/>
          <a:ln w="9525" cap="flat" cmpd="sng">
            <a:solidFill>
              <a:srgbClr val="999999"/>
            </a:solidFill>
            <a:prstDash val="solid"/>
            <a:round/>
            <a:headEnd type="none" w="med" len="med"/>
            <a:tailEnd type="triangle" w="med" len="med"/>
          </a:ln>
        </p:spPr>
      </p:cxnSp>
      <p:sp>
        <p:nvSpPr>
          <p:cNvPr id="592" name="Google Shape;592;p38"/>
          <p:cNvSpPr/>
          <p:nvPr/>
        </p:nvSpPr>
        <p:spPr>
          <a:xfrm>
            <a:off x="1467478"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911341"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8" name="Google Shape;598;p38"/>
          <p:cNvCxnSpPr>
            <a:endCxn id="578" idx="4"/>
          </p:cNvCxnSpPr>
          <p:nvPr/>
        </p:nvCxnSpPr>
        <p:spPr>
          <a:xfrm rot="10800000">
            <a:off x="997150" y="3098976"/>
            <a:ext cx="1500" cy="496200"/>
          </a:xfrm>
          <a:prstGeom prst="straightConnector1">
            <a:avLst/>
          </a:prstGeom>
          <a:noFill/>
          <a:ln w="9525" cap="flat" cmpd="sng">
            <a:solidFill>
              <a:srgbClr val="999999"/>
            </a:solidFill>
            <a:prstDash val="solid"/>
            <a:round/>
            <a:headEnd type="none" w="med" len="med"/>
            <a:tailEnd type="triangle" w="med" len="med"/>
          </a:ln>
        </p:spPr>
      </p:cxnSp>
      <p:sp>
        <p:nvSpPr>
          <p:cNvPr id="599" name="Google Shape;599;p38"/>
          <p:cNvSpPr txBox="1"/>
          <p:nvPr/>
        </p:nvSpPr>
        <p:spPr>
          <a:xfrm>
            <a:off x="669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a:t>
            </a:r>
            <a:endParaRPr>
              <a:solidFill>
                <a:srgbClr val="434343"/>
              </a:solidFill>
              <a:latin typeface="Lato"/>
              <a:ea typeface="Lato"/>
              <a:cs typeface="Lato"/>
              <a:sym typeface="Lato"/>
            </a:endParaRPr>
          </a:p>
        </p:txBody>
      </p:sp>
      <p:sp>
        <p:nvSpPr>
          <p:cNvPr id="600" name="Google Shape;600;p38"/>
          <p:cNvSpPr txBox="1"/>
          <p:nvPr/>
        </p:nvSpPr>
        <p:spPr>
          <a:xfrm>
            <a:off x="13552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cat</a:t>
            </a:r>
            <a:endParaRPr>
              <a:solidFill>
                <a:srgbClr val="434343"/>
              </a:solidFill>
              <a:latin typeface="Lato"/>
              <a:ea typeface="Lato"/>
              <a:cs typeface="Lato"/>
              <a:sym typeface="Lato"/>
            </a:endParaRPr>
          </a:p>
        </p:txBody>
      </p:sp>
      <p:sp>
        <p:nvSpPr>
          <p:cNvPr id="601" name="Google Shape;601;p38"/>
          <p:cNvSpPr txBox="1"/>
          <p:nvPr/>
        </p:nvSpPr>
        <p:spPr>
          <a:xfrm>
            <a:off x="1812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eats</a:t>
            </a:r>
            <a:endParaRPr>
              <a:solidFill>
                <a:srgbClr val="434343"/>
              </a:solidFill>
              <a:latin typeface="Lato"/>
              <a:ea typeface="Lato"/>
              <a:cs typeface="Lato"/>
              <a:sym typeface="Lato"/>
            </a:endParaRPr>
          </a:p>
        </p:txBody>
      </p:sp>
      <p:sp>
        <p:nvSpPr>
          <p:cNvPr id="602" name="Google Shape;602;p38"/>
          <p:cNvSpPr txBox="1"/>
          <p:nvPr/>
        </p:nvSpPr>
        <p:spPr>
          <a:xfrm>
            <a:off x="24220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 </a:t>
            </a:r>
            <a:endParaRPr>
              <a:solidFill>
                <a:srgbClr val="434343"/>
              </a:solidFill>
              <a:latin typeface="Lato"/>
              <a:ea typeface="Lato"/>
              <a:cs typeface="Lato"/>
              <a:sym typeface="Lato"/>
            </a:endParaRPr>
          </a:p>
        </p:txBody>
      </p:sp>
      <p:sp>
        <p:nvSpPr>
          <p:cNvPr id="603" name="Google Shape;603;p38"/>
          <p:cNvSpPr txBox="1"/>
          <p:nvPr/>
        </p:nvSpPr>
        <p:spPr>
          <a:xfrm>
            <a:off x="2864075" y="4176490"/>
            <a:ext cx="820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mouse </a:t>
            </a:r>
            <a:endParaRPr>
              <a:solidFill>
                <a:srgbClr val="434343"/>
              </a:solidFill>
              <a:latin typeface="Lato"/>
              <a:ea typeface="Lato"/>
              <a:cs typeface="Lato"/>
              <a:sym typeface="Lato"/>
            </a:endParaRPr>
          </a:p>
        </p:txBody>
      </p:sp>
      <p:sp>
        <p:nvSpPr>
          <p:cNvPr id="604" name="Google Shape;604;p38"/>
          <p:cNvSpPr txBox="1"/>
          <p:nvPr/>
        </p:nvSpPr>
        <p:spPr>
          <a:xfrm>
            <a:off x="3473675" y="4176490"/>
            <a:ext cx="820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&lt;sep&gt; </a:t>
            </a:r>
            <a:endParaRPr>
              <a:solidFill>
                <a:srgbClr val="434343"/>
              </a:solidFill>
              <a:latin typeface="Lato"/>
              <a:ea typeface="Lato"/>
              <a:cs typeface="Lato"/>
              <a:sym typeface="Lato"/>
            </a:endParaRPr>
          </a:p>
        </p:txBody>
      </p:sp>
      <p:sp>
        <p:nvSpPr>
          <p:cNvPr id="605" name="Google Shape;605;p38"/>
          <p:cNvSpPr txBox="1"/>
          <p:nvPr/>
        </p:nvSpPr>
        <p:spPr>
          <a:xfrm>
            <a:off x="4070527"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a:t>
            </a:r>
            <a:endParaRPr>
              <a:solidFill>
                <a:srgbClr val="434343"/>
              </a:solidFill>
              <a:latin typeface="Lato"/>
              <a:ea typeface="Lato"/>
              <a:cs typeface="Lato"/>
              <a:sym typeface="Lato"/>
            </a:endParaRPr>
          </a:p>
        </p:txBody>
      </p:sp>
      <p:sp>
        <p:nvSpPr>
          <p:cNvPr id="606" name="Google Shape;606;p38"/>
          <p:cNvSpPr txBox="1"/>
          <p:nvPr/>
        </p:nvSpPr>
        <p:spPr>
          <a:xfrm>
            <a:off x="5089050" y="4176490"/>
            <a:ext cx="925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escaped</a:t>
            </a:r>
            <a:endParaRPr>
              <a:solidFill>
                <a:srgbClr val="434343"/>
              </a:solidFill>
              <a:latin typeface="Lato"/>
              <a:ea typeface="Lato"/>
              <a:cs typeface="Lato"/>
              <a:sym typeface="Lato"/>
            </a:endParaRPr>
          </a:p>
        </p:txBody>
      </p:sp>
      <p:sp>
        <p:nvSpPr>
          <p:cNvPr id="607" name="Google Shape;607;p38"/>
          <p:cNvSpPr txBox="1"/>
          <p:nvPr/>
        </p:nvSpPr>
        <p:spPr>
          <a:xfrm>
            <a:off x="58510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from</a:t>
            </a:r>
            <a:endParaRPr>
              <a:solidFill>
                <a:srgbClr val="434343"/>
              </a:solidFill>
              <a:latin typeface="Lato"/>
              <a:ea typeface="Lato"/>
              <a:cs typeface="Lato"/>
              <a:sym typeface="Lato"/>
            </a:endParaRPr>
          </a:p>
        </p:txBody>
      </p:sp>
      <p:sp>
        <p:nvSpPr>
          <p:cNvPr id="608" name="Google Shape;608;p38"/>
          <p:cNvSpPr txBox="1"/>
          <p:nvPr/>
        </p:nvSpPr>
        <p:spPr>
          <a:xfrm>
            <a:off x="6384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 </a:t>
            </a:r>
            <a:endParaRPr>
              <a:solidFill>
                <a:srgbClr val="434343"/>
              </a:solidFill>
              <a:latin typeface="Lato"/>
              <a:ea typeface="Lato"/>
              <a:cs typeface="Lato"/>
              <a:sym typeface="Lato"/>
            </a:endParaRPr>
          </a:p>
        </p:txBody>
      </p:sp>
      <p:sp>
        <p:nvSpPr>
          <p:cNvPr id="609" name="Google Shape;609;p38"/>
          <p:cNvSpPr txBox="1"/>
          <p:nvPr/>
        </p:nvSpPr>
        <p:spPr>
          <a:xfrm>
            <a:off x="6826475" y="4176490"/>
            <a:ext cx="10020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predator </a:t>
            </a:r>
            <a:endParaRPr>
              <a:solidFill>
                <a:srgbClr val="434343"/>
              </a:solidFill>
              <a:latin typeface="Lato"/>
              <a:ea typeface="Lato"/>
              <a:cs typeface="Lato"/>
              <a:sym typeface="Lato"/>
            </a:endParaRPr>
          </a:p>
        </p:txBody>
      </p:sp>
      <p:cxnSp>
        <p:nvCxnSpPr>
          <p:cNvPr id="610" name="Google Shape;610;p38"/>
          <p:cNvCxnSpPr/>
          <p:nvPr/>
        </p:nvCxnSpPr>
        <p:spPr>
          <a:xfrm rot="10800000">
            <a:off x="4356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611" name="Google Shape;611;p38"/>
          <p:cNvCxnSpPr/>
          <p:nvPr/>
        </p:nvCxnSpPr>
        <p:spPr>
          <a:xfrm rot="10800000">
            <a:off x="5499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612" name="Google Shape;612;p38"/>
          <p:cNvCxnSpPr/>
          <p:nvPr/>
        </p:nvCxnSpPr>
        <p:spPr>
          <a:xfrm rot="10800000">
            <a:off x="6053667"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613" name="Google Shape;613;p38"/>
          <p:cNvCxnSpPr/>
          <p:nvPr/>
        </p:nvCxnSpPr>
        <p:spPr>
          <a:xfrm rot="10800000">
            <a:off x="6615289"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614" name="Google Shape;614;p38"/>
          <p:cNvCxnSpPr/>
          <p:nvPr/>
        </p:nvCxnSpPr>
        <p:spPr>
          <a:xfrm rot="10800000">
            <a:off x="7203722"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615" name="Google Shape;615;p38"/>
          <p:cNvSpPr/>
          <p:nvPr/>
        </p:nvSpPr>
        <p:spPr>
          <a:xfrm>
            <a:off x="4255900"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816157"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376414"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936672"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6496929"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0" name="Google Shape;620;p38"/>
          <p:cNvCxnSpPr>
            <a:stCxn id="615" idx="6"/>
            <a:endCxn id="616" idx="2"/>
          </p:cNvCxnSpPr>
          <p:nvPr/>
        </p:nvCxnSpPr>
        <p:spPr>
          <a:xfrm>
            <a:off x="4444000"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621" name="Google Shape;621;p38"/>
          <p:cNvCxnSpPr>
            <a:stCxn id="616" idx="6"/>
            <a:endCxn id="617" idx="2"/>
          </p:cNvCxnSpPr>
          <p:nvPr/>
        </p:nvCxnSpPr>
        <p:spPr>
          <a:xfrm>
            <a:off x="5004257"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622" name="Google Shape;622;p38"/>
          <p:cNvCxnSpPr>
            <a:stCxn id="617" idx="6"/>
            <a:endCxn id="618" idx="2"/>
          </p:cNvCxnSpPr>
          <p:nvPr/>
        </p:nvCxnSpPr>
        <p:spPr>
          <a:xfrm>
            <a:off x="5564514"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623" name="Google Shape;623;p38"/>
          <p:cNvCxnSpPr>
            <a:stCxn id="618" idx="6"/>
            <a:endCxn id="619" idx="2"/>
          </p:cNvCxnSpPr>
          <p:nvPr/>
        </p:nvCxnSpPr>
        <p:spPr>
          <a:xfrm>
            <a:off x="6124772"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624" name="Google Shape;624;p38"/>
          <p:cNvCxnSpPr/>
          <p:nvPr/>
        </p:nvCxnSpPr>
        <p:spPr>
          <a:xfrm>
            <a:off x="3888041" y="3022814"/>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625" name="Google Shape;625;p38"/>
          <p:cNvCxnSpPr/>
          <p:nvPr/>
        </p:nvCxnSpPr>
        <p:spPr>
          <a:xfrm rot="10800000" flipH="1">
            <a:off x="4910428" y="3099036"/>
            <a:ext cx="3900" cy="483600"/>
          </a:xfrm>
          <a:prstGeom prst="straightConnector1">
            <a:avLst/>
          </a:prstGeom>
          <a:noFill/>
          <a:ln w="9525" cap="flat" cmpd="sng">
            <a:solidFill>
              <a:srgbClr val="999999"/>
            </a:solidFill>
            <a:prstDash val="solid"/>
            <a:round/>
            <a:headEnd type="none" w="med" len="med"/>
            <a:tailEnd type="triangle" w="med" len="med"/>
          </a:ln>
        </p:spPr>
      </p:cxnSp>
      <p:cxnSp>
        <p:nvCxnSpPr>
          <p:cNvPr id="626" name="Google Shape;626;p38"/>
          <p:cNvCxnSpPr>
            <a:endCxn id="617" idx="4"/>
          </p:cNvCxnSpPr>
          <p:nvPr/>
        </p:nvCxnSpPr>
        <p:spPr>
          <a:xfrm rot="10800000">
            <a:off x="5470464"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627" name="Google Shape;627;p38"/>
          <p:cNvCxnSpPr>
            <a:endCxn id="618" idx="4"/>
          </p:cNvCxnSpPr>
          <p:nvPr/>
        </p:nvCxnSpPr>
        <p:spPr>
          <a:xfrm rot="10800000">
            <a:off x="6030722"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628" name="Google Shape;628;p38"/>
          <p:cNvCxnSpPr>
            <a:endCxn id="619" idx="4"/>
          </p:cNvCxnSpPr>
          <p:nvPr/>
        </p:nvCxnSpPr>
        <p:spPr>
          <a:xfrm rot="10800000">
            <a:off x="6590979"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629" name="Google Shape;629;p38"/>
          <p:cNvCxnSpPr>
            <a:endCxn id="615" idx="4"/>
          </p:cNvCxnSpPr>
          <p:nvPr/>
        </p:nvCxnSpPr>
        <p:spPr>
          <a:xfrm rot="10800000">
            <a:off x="4349950" y="3098976"/>
            <a:ext cx="1500" cy="496200"/>
          </a:xfrm>
          <a:prstGeom prst="straightConnector1">
            <a:avLst/>
          </a:prstGeom>
          <a:noFill/>
          <a:ln w="9525" cap="flat" cmpd="sng">
            <a:solidFill>
              <a:srgbClr val="999999"/>
            </a:solidFill>
            <a:prstDash val="solid"/>
            <a:round/>
            <a:headEnd type="none" w="med" len="med"/>
            <a:tailEnd type="triangle" w="med" len="med"/>
          </a:ln>
        </p:spPr>
      </p:cxnSp>
      <p:sp>
        <p:nvSpPr>
          <p:cNvPr id="630" name="Google Shape;630;p38"/>
          <p:cNvSpPr/>
          <p:nvPr/>
        </p:nvSpPr>
        <p:spPr>
          <a:xfrm>
            <a:off x="7069298"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1" name="Google Shape;631;p38"/>
          <p:cNvCxnSpPr>
            <a:endCxn id="630" idx="2"/>
          </p:cNvCxnSpPr>
          <p:nvPr/>
        </p:nvCxnSpPr>
        <p:spPr>
          <a:xfrm>
            <a:off x="6696998" y="3014376"/>
            <a:ext cx="372300" cy="0"/>
          </a:xfrm>
          <a:prstGeom prst="straightConnector1">
            <a:avLst/>
          </a:prstGeom>
          <a:noFill/>
          <a:ln w="9525" cap="flat" cmpd="sng">
            <a:solidFill>
              <a:srgbClr val="999999"/>
            </a:solidFill>
            <a:prstDash val="solid"/>
            <a:round/>
            <a:headEnd type="triangle" w="med" len="med"/>
            <a:tailEnd type="triangle" w="med" len="med"/>
          </a:ln>
        </p:spPr>
      </p:cxnSp>
      <p:cxnSp>
        <p:nvCxnSpPr>
          <p:cNvPr id="632" name="Google Shape;632;p38"/>
          <p:cNvCxnSpPr>
            <a:endCxn id="630" idx="4"/>
          </p:cNvCxnSpPr>
          <p:nvPr/>
        </p:nvCxnSpPr>
        <p:spPr>
          <a:xfrm rot="10800000">
            <a:off x="7163348" y="3098976"/>
            <a:ext cx="0" cy="483600"/>
          </a:xfrm>
          <a:prstGeom prst="straightConnector1">
            <a:avLst/>
          </a:prstGeom>
          <a:noFill/>
          <a:ln w="9525" cap="flat" cmpd="sng">
            <a:solidFill>
              <a:srgbClr val="999999"/>
            </a:solidFill>
            <a:prstDash val="solid"/>
            <a:round/>
            <a:headEnd type="none" w="med" len="med"/>
            <a:tailEnd type="triangle" w="med" len="med"/>
          </a:ln>
        </p:spPr>
      </p:cxnSp>
      <p:sp>
        <p:nvSpPr>
          <p:cNvPr id="633" name="Google Shape;633;p38"/>
          <p:cNvSpPr txBox="1"/>
          <p:nvPr/>
        </p:nvSpPr>
        <p:spPr>
          <a:xfrm>
            <a:off x="4479450" y="4176490"/>
            <a:ext cx="925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mouse</a:t>
            </a:r>
            <a:endParaRPr>
              <a:solidFill>
                <a:srgbClr val="434343"/>
              </a:solidFill>
              <a:latin typeface="Lato"/>
              <a:ea typeface="Lato"/>
              <a:cs typeface="Lato"/>
              <a:sym typeface="Lato"/>
            </a:endParaRPr>
          </a:p>
        </p:txBody>
      </p:sp>
      <p:cxnSp>
        <p:nvCxnSpPr>
          <p:cNvPr id="634" name="Google Shape;634;p38"/>
          <p:cNvCxnSpPr/>
          <p:nvPr/>
        </p:nvCxnSpPr>
        <p:spPr>
          <a:xfrm rot="10800000">
            <a:off x="4889500"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635" name="Google Shape;635;p38"/>
          <p:cNvSpPr txBox="1"/>
          <p:nvPr/>
        </p:nvSpPr>
        <p:spPr>
          <a:xfrm>
            <a:off x="2715513" y="4456316"/>
            <a:ext cx="10020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TGT WORD</a:t>
            </a:r>
            <a:endParaRPr sz="1100">
              <a:latin typeface="Karla"/>
              <a:ea typeface="Karla"/>
              <a:cs typeface="Karla"/>
              <a:sym typeface="Karla"/>
            </a:endParaRPr>
          </a:p>
        </p:txBody>
      </p:sp>
      <p:sp>
        <p:nvSpPr>
          <p:cNvPr id="636" name="Google Shape;636;p38"/>
          <p:cNvSpPr txBox="1"/>
          <p:nvPr/>
        </p:nvSpPr>
        <p:spPr>
          <a:xfrm>
            <a:off x="4315713" y="4456316"/>
            <a:ext cx="10020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TGT WORD</a:t>
            </a:r>
            <a:endParaRPr sz="1100">
              <a:latin typeface="Karla"/>
              <a:ea typeface="Karla"/>
              <a:cs typeface="Karla"/>
              <a:sym typeface="Karla"/>
            </a:endParaRPr>
          </a:p>
        </p:txBody>
      </p:sp>
      <p:sp>
        <p:nvSpPr>
          <p:cNvPr id="637" name="Google Shape;637;p38"/>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sequence encoding approach to WiC</a:t>
            </a:r>
            <a:endParaRPr/>
          </a:p>
        </p:txBody>
      </p:sp>
      <p:sp>
        <p:nvSpPr>
          <p:cNvPr id="638" name="Google Shape;638;p38"/>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639" name="Google Shape;639;p38"/>
          <p:cNvSpPr txBox="1"/>
          <p:nvPr/>
        </p:nvSpPr>
        <p:spPr>
          <a:xfrm>
            <a:off x="3006325" y="1184150"/>
            <a:ext cx="56352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434343"/>
                </a:solidFill>
                <a:latin typeface="Lato"/>
                <a:ea typeface="Lato"/>
                <a:cs typeface="Lato"/>
                <a:sym typeface="Lato"/>
              </a:rPr>
              <a:t>WiC can also be seen as a sequence labeling task. </a:t>
            </a:r>
            <a:endParaRPr>
              <a:solidFill>
                <a:srgbClr val="434343"/>
              </a:solidFill>
              <a:latin typeface="Lato"/>
              <a:ea typeface="Lato"/>
              <a:cs typeface="Lato"/>
              <a:sym typeface="Lato"/>
            </a:endParaRPr>
          </a:p>
          <a:p>
            <a:pPr marL="0" lvl="0" indent="0" algn="l" rtl="0">
              <a:spcBef>
                <a:spcPts val="0"/>
              </a:spcBef>
              <a:spcAft>
                <a:spcPts val="0"/>
              </a:spcAft>
              <a:buNone/>
            </a:pPr>
            <a:r>
              <a:rPr lang="en">
                <a:solidFill>
                  <a:srgbClr val="434343"/>
                </a:solidFill>
                <a:latin typeface="Lato"/>
                <a:ea typeface="Lato"/>
                <a:cs typeface="Lato"/>
                <a:sym typeface="Lato"/>
              </a:rPr>
              <a:t>Here you can make use of more complex architectures that exploit sequence-level semantics (such as RNNs).</a:t>
            </a:r>
            <a:endParaRPr>
              <a:solidFill>
                <a:srgbClr val="434343"/>
              </a:solidFill>
              <a:latin typeface="Lato"/>
              <a:ea typeface="Lato"/>
              <a:cs typeface="Lato"/>
              <a:sym typeface="Lato"/>
            </a:endParaRPr>
          </a:p>
          <a:p>
            <a:pPr marL="0" lvl="0" indent="0" algn="l" rtl="0">
              <a:spcBef>
                <a:spcPts val="0"/>
              </a:spcBef>
              <a:spcAft>
                <a:spcPts val="0"/>
              </a:spcAft>
              <a:buNone/>
            </a:pPr>
            <a:r>
              <a:rPr lang="en">
                <a:solidFill>
                  <a:srgbClr val="434343"/>
                </a:solidFill>
                <a:latin typeface="Lato"/>
                <a:ea typeface="Lato"/>
                <a:cs typeface="Lato"/>
                <a:sym typeface="Lato"/>
              </a:rPr>
              <a:t>Again, there are many ways to do this, here you can also use for classification the target word’s hidden states. Be creative!</a:t>
            </a:r>
            <a:endParaRPr>
              <a:solidFill>
                <a:srgbClr val="434343"/>
              </a:solidFill>
              <a:latin typeface="Lato"/>
              <a:ea typeface="Lato"/>
              <a:cs typeface="Lato"/>
              <a:sym typeface="Lato"/>
            </a:endParaRPr>
          </a:p>
          <a:p>
            <a:pPr marL="0" lvl="0" indent="0" algn="l" rtl="0">
              <a:spcBef>
                <a:spcPts val="0"/>
              </a:spcBef>
              <a:spcAft>
                <a:spcPts val="0"/>
              </a:spcAft>
              <a:buNone/>
            </a:pPr>
            <a:endParaRPr>
              <a:solidFill>
                <a:srgbClr val="434343"/>
              </a:solidFill>
              <a:latin typeface="Lato"/>
              <a:ea typeface="Lato"/>
              <a:cs typeface="Lato"/>
              <a:sym typeface="Lato"/>
            </a:endParaRPr>
          </a:p>
          <a:p>
            <a:pPr marL="0" lvl="0" indent="0" algn="l" rtl="0">
              <a:spcBef>
                <a:spcPts val="1600"/>
              </a:spcBef>
              <a:spcAft>
                <a:spcPts val="1600"/>
              </a:spcAft>
              <a:buNone/>
            </a:pPr>
            <a:endParaRPr>
              <a:solidFill>
                <a:srgbClr val="434343"/>
              </a:solidFill>
              <a:latin typeface="Lato"/>
              <a:ea typeface="Lato"/>
              <a:cs typeface="Lato"/>
              <a:sym typeface="Lato"/>
            </a:endParaRPr>
          </a:p>
        </p:txBody>
      </p:sp>
      <p:sp>
        <p:nvSpPr>
          <p:cNvPr id="640" name="Google Shape;640;p38"/>
          <p:cNvSpPr/>
          <p:nvPr/>
        </p:nvSpPr>
        <p:spPr>
          <a:xfrm>
            <a:off x="2790450" y="4222825"/>
            <a:ext cx="820200" cy="4836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4406100" y="4222825"/>
            <a:ext cx="820200" cy="4836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2" name="Google Shape;642;p38"/>
          <p:cNvCxnSpPr>
            <a:endCxn id="643" idx="2"/>
          </p:cNvCxnSpPr>
          <p:nvPr/>
        </p:nvCxnSpPr>
        <p:spPr>
          <a:xfrm rot="10800000">
            <a:off x="1899950" y="2124795"/>
            <a:ext cx="0" cy="289200"/>
          </a:xfrm>
          <a:prstGeom prst="straightConnector1">
            <a:avLst/>
          </a:prstGeom>
          <a:noFill/>
          <a:ln w="9525" cap="flat" cmpd="sng">
            <a:solidFill>
              <a:srgbClr val="999999"/>
            </a:solidFill>
            <a:prstDash val="solid"/>
            <a:round/>
            <a:headEnd type="none" w="med" len="med"/>
            <a:tailEnd type="triangle" w="med" len="med"/>
          </a:ln>
        </p:spPr>
      </p:cxnSp>
      <p:grpSp>
        <p:nvGrpSpPr>
          <p:cNvPr id="644" name="Google Shape;644;p38"/>
          <p:cNvGrpSpPr/>
          <p:nvPr/>
        </p:nvGrpSpPr>
        <p:grpSpPr>
          <a:xfrm>
            <a:off x="1146950" y="1270115"/>
            <a:ext cx="1506000" cy="854680"/>
            <a:chOff x="1376663" y="1136569"/>
            <a:chExt cx="1506000" cy="949644"/>
          </a:xfrm>
        </p:grpSpPr>
        <p:sp>
          <p:nvSpPr>
            <p:cNvPr id="643" name="Google Shape;643;p38"/>
            <p:cNvSpPr/>
            <p:nvPr/>
          </p:nvSpPr>
          <p:spPr>
            <a:xfrm>
              <a:off x="1376663" y="1733414"/>
              <a:ext cx="1506000" cy="352800"/>
            </a:xfrm>
            <a:prstGeom prst="roundRect">
              <a:avLst>
                <a:gd name="adj" fmla="val 16667"/>
              </a:avLst>
            </a:prstGeom>
            <a:solidFill>
              <a:srgbClr val="D9EAD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Classifier (MLP, BiLinear,...)</a:t>
              </a:r>
              <a:endParaRPr sz="1000"/>
            </a:p>
          </p:txBody>
        </p:sp>
        <p:cxnSp>
          <p:nvCxnSpPr>
            <p:cNvPr id="645" name="Google Shape;645;p38"/>
            <p:cNvCxnSpPr>
              <a:stCxn id="643" idx="0"/>
            </p:cNvCxnSpPr>
            <p:nvPr/>
          </p:nvCxnSpPr>
          <p:spPr>
            <a:xfrm rot="10800000">
              <a:off x="2129663" y="1436714"/>
              <a:ext cx="0" cy="296700"/>
            </a:xfrm>
            <a:prstGeom prst="straightConnector1">
              <a:avLst/>
            </a:prstGeom>
            <a:noFill/>
            <a:ln w="9525" cap="flat" cmpd="sng">
              <a:solidFill>
                <a:srgbClr val="999999"/>
              </a:solidFill>
              <a:prstDash val="solid"/>
              <a:round/>
              <a:headEnd type="none" w="med" len="med"/>
              <a:tailEnd type="triangle" w="med" len="med"/>
            </a:ln>
          </p:spPr>
        </p:cxnSp>
        <p:sp>
          <p:nvSpPr>
            <p:cNvPr id="646" name="Google Shape;646;p38"/>
            <p:cNvSpPr txBox="1"/>
            <p:nvPr/>
          </p:nvSpPr>
          <p:spPr>
            <a:xfrm>
              <a:off x="1628650" y="1136569"/>
              <a:ext cx="10020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Karla"/>
                  <a:ea typeface="Karla"/>
                  <a:cs typeface="Karla"/>
                  <a:sym typeface="Karla"/>
                </a:rPr>
                <a:t>True</a:t>
              </a:r>
              <a:endParaRPr sz="1200">
                <a:latin typeface="Karla"/>
                <a:ea typeface="Karla"/>
                <a:cs typeface="Karla"/>
                <a:sym typeface="Karla"/>
              </a:endParaRPr>
            </a:p>
          </p:txBody>
        </p:sp>
      </p:grpSp>
      <p:sp>
        <p:nvSpPr>
          <p:cNvPr id="647" name="Google Shape;647;p38"/>
          <p:cNvSpPr/>
          <p:nvPr/>
        </p:nvSpPr>
        <p:spPr>
          <a:xfrm>
            <a:off x="4381000" y="2099700"/>
            <a:ext cx="1089600" cy="2337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39"/>
          <p:cNvSpPr txBox="1"/>
          <p:nvPr/>
        </p:nvSpPr>
        <p:spPr>
          <a:xfrm>
            <a:off x="335325" y="1317455"/>
            <a:ext cx="7374000" cy="64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The performance of a WiC system is usually measured in terms of accuracy.</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graphicFrame>
        <p:nvGraphicFramePr>
          <p:cNvPr id="653" name="Google Shape;653;p39"/>
          <p:cNvGraphicFramePr/>
          <p:nvPr/>
        </p:nvGraphicFramePr>
        <p:xfrm>
          <a:off x="775075" y="1952832"/>
          <a:ext cx="7566125" cy="685800"/>
        </p:xfrm>
        <a:graphic>
          <a:graphicData uri="http://schemas.openxmlformats.org/drawingml/2006/table">
            <a:tbl>
              <a:tblPr>
                <a:noFill/>
                <a:tableStyleId>{55522EB4-C023-4058-BD57-4FF966690B02}</a:tableStyleId>
              </a:tblPr>
              <a:tblGrid>
                <a:gridCol w="1080875">
                  <a:extLst>
                    <a:ext uri="{9D8B030D-6E8A-4147-A177-3AD203B41FA5}">
                      <a16:colId xmlns:a16="http://schemas.microsoft.com/office/drawing/2014/main" val="20000"/>
                    </a:ext>
                  </a:extLst>
                </a:gridCol>
                <a:gridCol w="1080875">
                  <a:extLst>
                    <a:ext uri="{9D8B030D-6E8A-4147-A177-3AD203B41FA5}">
                      <a16:colId xmlns:a16="http://schemas.microsoft.com/office/drawing/2014/main" val="20001"/>
                    </a:ext>
                  </a:extLst>
                </a:gridCol>
                <a:gridCol w="1080875">
                  <a:extLst>
                    <a:ext uri="{9D8B030D-6E8A-4147-A177-3AD203B41FA5}">
                      <a16:colId xmlns:a16="http://schemas.microsoft.com/office/drawing/2014/main" val="20002"/>
                    </a:ext>
                  </a:extLst>
                </a:gridCol>
                <a:gridCol w="1080875">
                  <a:extLst>
                    <a:ext uri="{9D8B030D-6E8A-4147-A177-3AD203B41FA5}">
                      <a16:colId xmlns:a16="http://schemas.microsoft.com/office/drawing/2014/main" val="20003"/>
                    </a:ext>
                  </a:extLst>
                </a:gridCol>
                <a:gridCol w="1080875">
                  <a:extLst>
                    <a:ext uri="{9D8B030D-6E8A-4147-A177-3AD203B41FA5}">
                      <a16:colId xmlns:a16="http://schemas.microsoft.com/office/drawing/2014/main" val="20004"/>
                    </a:ext>
                  </a:extLst>
                </a:gridCol>
                <a:gridCol w="1080875">
                  <a:extLst>
                    <a:ext uri="{9D8B030D-6E8A-4147-A177-3AD203B41FA5}">
                      <a16:colId xmlns:a16="http://schemas.microsoft.com/office/drawing/2014/main" val="20005"/>
                    </a:ext>
                  </a:extLst>
                </a:gridCol>
                <a:gridCol w="1080875">
                  <a:extLst>
                    <a:ext uri="{9D8B030D-6E8A-4147-A177-3AD203B41FA5}">
                      <a16:colId xmlns:a16="http://schemas.microsoft.com/office/drawing/2014/main" val="20006"/>
                    </a:ext>
                  </a:extLst>
                </a:gridCol>
              </a:tblGrid>
              <a:tr h="342900">
                <a:tc>
                  <a:txBody>
                    <a:bodyPr/>
                    <a:lstStyle/>
                    <a:p>
                      <a:pPr marL="0" lvl="0" indent="0" algn="ctr" rtl="0">
                        <a:spcBef>
                          <a:spcPts val="0"/>
                        </a:spcBef>
                        <a:spcAft>
                          <a:spcPts val="0"/>
                        </a:spcAft>
                        <a:buNone/>
                      </a:pPr>
                      <a:r>
                        <a:rPr lang="en" sz="1100" b="1"/>
                        <a:t>GOLD</a:t>
                      </a:r>
                      <a:endParaRPr sz="1100" b="1"/>
                    </a:p>
                  </a:txBody>
                  <a:tcPr marL="91425" marR="91425" marT="82275" marB="82275"/>
                </a:tc>
                <a:tc>
                  <a:txBody>
                    <a:bodyPr/>
                    <a:lstStyle/>
                    <a:p>
                      <a:pPr marL="0" lvl="0" indent="0" algn="ctr"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b="1">
                          <a:latin typeface="Roboto Mono"/>
                          <a:ea typeface="Roboto Mono"/>
                          <a:cs typeface="Roboto Mono"/>
                          <a:sym typeface="Roboto Mono"/>
                        </a:rPr>
                        <a:t>False</a:t>
                      </a:r>
                      <a:endParaRPr sz="1100" b="1">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b="1">
                          <a:latin typeface="Roboto Mono"/>
                          <a:ea typeface="Roboto Mono"/>
                          <a:cs typeface="Roboto Mono"/>
                          <a:sym typeface="Roboto Mono"/>
                        </a:rPr>
                        <a:t>True</a:t>
                      </a:r>
                      <a:endParaRPr sz="1100" b="1">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a:txBody>
                  <a:tcPr marL="91425" marR="91425" marT="82275" marB="82275"/>
                </a:tc>
                <a:extLst>
                  <a:ext uri="{0D108BD9-81ED-4DB2-BD59-A6C34878D82A}">
                    <a16:rowId xmlns:a16="http://schemas.microsoft.com/office/drawing/2014/main" val="10000"/>
                  </a:ext>
                </a:extLst>
              </a:tr>
              <a:tr h="342900">
                <a:tc>
                  <a:txBody>
                    <a:bodyPr/>
                    <a:lstStyle/>
                    <a:p>
                      <a:pPr marL="0" lvl="0" indent="0" algn="ctr" rtl="0">
                        <a:spcBef>
                          <a:spcPts val="0"/>
                        </a:spcBef>
                        <a:spcAft>
                          <a:spcPts val="0"/>
                        </a:spcAft>
                        <a:buNone/>
                      </a:pPr>
                      <a:r>
                        <a:rPr lang="en" sz="1100" b="1"/>
                        <a:t>PRED</a:t>
                      </a:r>
                      <a:endParaRPr sz="1100" b="1"/>
                    </a:p>
                  </a:txBody>
                  <a:tcPr marL="91425" marR="91425" marT="82275" marB="82275"/>
                </a:tc>
                <a:tc>
                  <a:txBody>
                    <a:bodyPr/>
                    <a:lstStyle/>
                    <a:p>
                      <a:pPr marL="0" lvl="0" indent="0" algn="ctr"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b="1">
                          <a:latin typeface="Roboto Mono"/>
                          <a:ea typeface="Roboto Mono"/>
                          <a:cs typeface="Roboto Mono"/>
                          <a:sym typeface="Roboto Mono"/>
                        </a:rPr>
                        <a:t>True</a:t>
                      </a:r>
                      <a:endParaRPr sz="1100" b="1">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a:latin typeface="Roboto Mono"/>
                          <a:ea typeface="Roboto Mono"/>
                          <a:cs typeface="Roboto Mono"/>
                          <a:sym typeface="Roboto Mono"/>
                        </a:rPr>
                        <a:t>True</a:t>
                      </a:r>
                      <a:endParaRPr sz="1100">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Clr>
                          <a:schemeClr val="dk1"/>
                        </a:buClr>
                        <a:buSzPts val="1000"/>
                        <a:buFont typeface="Arial"/>
                        <a:buNone/>
                      </a:pPr>
                      <a:r>
                        <a:rPr lang="en" sz="1100">
                          <a:solidFill>
                            <a:schemeClr val="dk1"/>
                          </a:solidFill>
                          <a:latin typeface="Roboto Mono"/>
                          <a:ea typeface="Roboto Mono"/>
                          <a:cs typeface="Roboto Mono"/>
                          <a:sym typeface="Roboto Mono"/>
                        </a:rPr>
                        <a:t>True</a:t>
                      </a:r>
                      <a:endParaRPr sz="1100" b="1">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b="1">
                          <a:latin typeface="Roboto Mono"/>
                          <a:ea typeface="Roboto Mono"/>
                          <a:cs typeface="Roboto Mono"/>
                          <a:sym typeface="Roboto Mono"/>
                        </a:rPr>
                        <a:t>False</a:t>
                      </a:r>
                      <a:endParaRPr sz="1100" b="1">
                        <a:latin typeface="Roboto Mono"/>
                        <a:ea typeface="Roboto Mono"/>
                        <a:cs typeface="Roboto Mono"/>
                        <a:sym typeface="Roboto Mono"/>
                      </a:endParaRPr>
                    </a:p>
                  </a:txBody>
                  <a:tcPr marL="91425" marR="91425" marT="82275" marB="82275"/>
                </a:tc>
                <a:tc>
                  <a:txBody>
                    <a:bodyPr/>
                    <a:lstStyle/>
                    <a:p>
                      <a:pPr marL="0" lvl="0" indent="0" algn="ctr" rtl="0">
                        <a:spcBef>
                          <a:spcPts val="0"/>
                        </a:spcBef>
                        <a:spcAft>
                          <a:spcPts val="0"/>
                        </a:spcAft>
                        <a:buNone/>
                      </a:pPr>
                      <a:r>
                        <a:rPr lang="en" sz="1100">
                          <a:latin typeface="Roboto Mono"/>
                          <a:ea typeface="Roboto Mono"/>
                          <a:cs typeface="Roboto Mono"/>
                          <a:sym typeface="Roboto Mono"/>
                        </a:rPr>
                        <a:t>False</a:t>
                      </a:r>
                      <a:endParaRPr sz="1100">
                        <a:latin typeface="Roboto Mono"/>
                        <a:ea typeface="Roboto Mono"/>
                        <a:cs typeface="Roboto Mono"/>
                        <a:sym typeface="Roboto Mono"/>
                      </a:endParaRPr>
                    </a:p>
                  </a:txBody>
                  <a:tcPr marL="91425" marR="91425" marT="82275" marB="82275"/>
                </a:tc>
                <a:extLst>
                  <a:ext uri="{0D108BD9-81ED-4DB2-BD59-A6C34878D82A}">
                    <a16:rowId xmlns:a16="http://schemas.microsoft.com/office/drawing/2014/main" val="10001"/>
                  </a:ext>
                </a:extLst>
              </a:tr>
            </a:tbl>
          </a:graphicData>
        </a:graphic>
      </p:graphicFrame>
      <p:sp>
        <p:nvSpPr>
          <p:cNvPr id="654" name="Google Shape;654;p39"/>
          <p:cNvSpPr txBox="1"/>
          <p:nvPr/>
        </p:nvSpPr>
        <p:spPr>
          <a:xfrm>
            <a:off x="335325" y="3443435"/>
            <a:ext cx="7498500" cy="16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434343"/>
                </a:solidFill>
                <a:latin typeface="Lato"/>
                <a:ea typeface="Lato"/>
                <a:cs typeface="Lato"/>
                <a:sym typeface="Lato"/>
              </a:rPr>
              <a:t>Accuracy = </a:t>
            </a:r>
            <a:r>
              <a:rPr lang="en" sz="1600">
                <a:solidFill>
                  <a:srgbClr val="434343"/>
                </a:solidFill>
                <a:latin typeface="Lato"/>
                <a:ea typeface="Lato"/>
                <a:cs typeface="Lato"/>
                <a:sym typeface="Lato"/>
              </a:rPr>
              <a:t>(CORRECTLY classified sentence pairs) / (TOTAL pairs) = 4/6 ~= 0.66</a:t>
            </a:r>
            <a:endParaRPr sz="1600">
              <a:solidFill>
                <a:srgbClr val="434343"/>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
        <p:nvSpPr>
          <p:cNvPr id="655" name="Google Shape;655;p39"/>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WiC: evaluation</a:t>
            </a:r>
            <a:endParaRPr/>
          </a:p>
        </p:txBody>
      </p:sp>
      <p:sp>
        <p:nvSpPr>
          <p:cNvPr id="656" name="Google Shape;656;p39"/>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0"/>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Submission</a:t>
            </a:r>
            <a:endParaRPr>
              <a:latin typeface="Open Sans"/>
              <a:ea typeface="Open Sans"/>
              <a:cs typeface="Open Sans"/>
              <a:sym typeface="Open Sans"/>
            </a:endParaRPr>
          </a:p>
        </p:txBody>
      </p:sp>
      <p:sp>
        <p:nvSpPr>
          <p:cNvPr id="662" name="Google Shape;662;p40"/>
          <p:cNvSpPr txBox="1">
            <a:spLocks noGrp="1"/>
          </p:cNvSpPr>
          <p:nvPr>
            <p:ph type="title"/>
          </p:nvPr>
        </p:nvSpPr>
        <p:spPr>
          <a:xfrm>
            <a:off x="1583550" y="2992660"/>
            <a:ext cx="8520600" cy="698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pen Sans"/>
                <a:ea typeface="Open Sans"/>
                <a:cs typeface="Open Sans"/>
                <a:sym typeface="Open Sans"/>
              </a:rPr>
              <a:t>What you will receive &amp;</a:t>
            </a:r>
            <a:br>
              <a:rPr lang="en" sz="1800">
                <a:solidFill>
                  <a:srgbClr val="434343"/>
                </a:solidFill>
                <a:latin typeface="Open Sans"/>
                <a:ea typeface="Open Sans"/>
                <a:cs typeface="Open Sans"/>
                <a:sym typeface="Open Sans"/>
              </a:rPr>
            </a:br>
            <a:r>
              <a:rPr lang="en" sz="1800">
                <a:solidFill>
                  <a:srgbClr val="434343"/>
                </a:solidFill>
                <a:latin typeface="Open Sans"/>
                <a:ea typeface="Open Sans"/>
                <a:cs typeface="Open Sans"/>
                <a:sym typeface="Open Sans"/>
              </a:rPr>
              <a:t>How to submit</a:t>
            </a:r>
            <a:endParaRPr sz="1800">
              <a:solidFill>
                <a:srgbClr val="434343"/>
              </a:solidFill>
              <a:latin typeface="Open Sans"/>
              <a:ea typeface="Open Sans"/>
              <a:cs typeface="Open Sans"/>
              <a:sym typeface="Open Sans"/>
            </a:endParaRPr>
          </a:p>
        </p:txBody>
      </p:sp>
      <p:sp>
        <p:nvSpPr>
          <p:cNvPr id="663" name="Google Shape;66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14</a:t>
            </a:fld>
            <a:endParaRPr/>
          </a:p>
        </p:txBody>
      </p:sp>
      <p:sp>
        <p:nvSpPr>
          <p:cNvPr id="664" name="Google Shape;664;p40"/>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2"/>
          <p:cNvSpPr txBox="1"/>
          <p:nvPr/>
        </p:nvSpPr>
        <p:spPr>
          <a:xfrm>
            <a:off x="313950" y="1607250"/>
            <a:ext cx="8254800" cy="29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"id": "dev.24",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"lemma": "filthy",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"pos": "ADJ",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"sentence1": "They were given food in a filthy toilet without even minimal sanitary arrangements.",</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"sentence2": "He spent a week in a filthy cell together with seven other detainees.",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"start1": "26",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"end1": "32",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"start2": "21",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"end2": "27",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"label": "True"</a:t>
            </a:r>
            <a:endParaRPr sz="1000">
              <a:solidFill>
                <a:srgbClr val="434343"/>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200">
              <a:solidFill>
                <a:srgbClr val="434343"/>
              </a:solidFill>
              <a:latin typeface="Roboto Mono"/>
              <a:ea typeface="Roboto Mono"/>
              <a:cs typeface="Roboto Mono"/>
              <a:sym typeface="Roboto Mono"/>
            </a:endParaRPr>
          </a:p>
        </p:txBody>
      </p:sp>
      <p:sp>
        <p:nvSpPr>
          <p:cNvPr id="678" name="Google Shape;678;p42"/>
          <p:cNvSpPr txBox="1"/>
          <p:nvPr/>
        </p:nvSpPr>
        <p:spPr>
          <a:xfrm>
            <a:off x="313825" y="1311315"/>
            <a:ext cx="82548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The dataset is a JSONLINES file where each entry contains the following fields:</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
        <p:nvSpPr>
          <p:cNvPr id="679" name="Google Shape;679;p42"/>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will receive: data format</a:t>
            </a:r>
            <a:endParaRPr/>
          </a:p>
        </p:txBody>
      </p:sp>
      <p:sp>
        <p:nvSpPr>
          <p:cNvPr id="680" name="Google Shape;680;p42"/>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681" name="Google Shape;681;p42"/>
          <p:cNvSpPr/>
          <p:nvPr/>
        </p:nvSpPr>
        <p:spPr>
          <a:xfrm>
            <a:off x="787675" y="2550305"/>
            <a:ext cx="7641900" cy="5334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txBox="1"/>
          <p:nvPr/>
        </p:nvSpPr>
        <p:spPr>
          <a:xfrm>
            <a:off x="481225" y="2188010"/>
            <a:ext cx="8254800" cy="77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434343"/>
                </a:solidFill>
                <a:latin typeface="Lato"/>
                <a:ea typeface="Lato"/>
                <a:cs typeface="Lato"/>
                <a:sym typeface="Lato"/>
              </a:rPr>
              <a:t>Input context sentences</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3"/>
          <p:cNvSpPr txBox="1"/>
          <p:nvPr/>
        </p:nvSpPr>
        <p:spPr>
          <a:xfrm>
            <a:off x="313950" y="1607250"/>
            <a:ext cx="8254800" cy="29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"id": "dev.24",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"lemma": "filthy",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"pos": "ADJ",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"sentence1": "They were given food in a filthy toilet without even minimal sanitary arrangements.",</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"sentence2": "He spent a week in a filthy cell together with seven other detainees.",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"start1": "26",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"end1": "32",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"start2": "21",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"end2": "27",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"label": "True"</a:t>
            </a:r>
            <a:endParaRPr sz="1000">
              <a:solidFill>
                <a:srgbClr val="434343"/>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200">
              <a:solidFill>
                <a:srgbClr val="434343"/>
              </a:solidFill>
              <a:latin typeface="Roboto Mono"/>
              <a:ea typeface="Roboto Mono"/>
              <a:cs typeface="Roboto Mono"/>
              <a:sym typeface="Roboto Mono"/>
            </a:endParaRPr>
          </a:p>
        </p:txBody>
      </p:sp>
      <p:sp>
        <p:nvSpPr>
          <p:cNvPr id="688" name="Google Shape;688;p43"/>
          <p:cNvSpPr txBox="1"/>
          <p:nvPr/>
        </p:nvSpPr>
        <p:spPr>
          <a:xfrm>
            <a:off x="313825" y="1311315"/>
            <a:ext cx="82548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The dataset is a JSONLINES file where each entry contains the following fields:</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
        <p:nvSpPr>
          <p:cNvPr id="689" name="Google Shape;689;p43"/>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will receive: data format</a:t>
            </a:r>
            <a:endParaRPr/>
          </a:p>
        </p:txBody>
      </p:sp>
      <p:sp>
        <p:nvSpPr>
          <p:cNvPr id="690" name="Google Shape;690;p43"/>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691" name="Google Shape;691;p43"/>
          <p:cNvSpPr/>
          <p:nvPr/>
        </p:nvSpPr>
        <p:spPr>
          <a:xfrm>
            <a:off x="760623" y="3043498"/>
            <a:ext cx="1341300" cy="4428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3847931" y="2553688"/>
            <a:ext cx="566400" cy="2484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txBox="1"/>
          <p:nvPr/>
        </p:nvSpPr>
        <p:spPr>
          <a:xfrm>
            <a:off x="2118650" y="2924600"/>
            <a:ext cx="40611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First char (included) and last char (excluded) of target word in sentence 1</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44"/>
          <p:cNvSpPr txBox="1"/>
          <p:nvPr/>
        </p:nvSpPr>
        <p:spPr>
          <a:xfrm>
            <a:off x="313950" y="1607250"/>
            <a:ext cx="8254800" cy="29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"id": "dev.24",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"lemma": "filthy",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"pos": "ADJ",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"sentence1": "They were given food in a filthy toilet without even minimal sanitary arrangements.",</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"sentence2": "He spent a week in a filthy cell together with seven other detainees.",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"start1": "26",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"end1": "32",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"start2": "21",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"end2": "27",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"label": "True"</a:t>
            </a:r>
            <a:endParaRPr sz="1000">
              <a:solidFill>
                <a:srgbClr val="434343"/>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200">
              <a:solidFill>
                <a:srgbClr val="434343"/>
              </a:solidFill>
              <a:latin typeface="Roboto Mono"/>
              <a:ea typeface="Roboto Mono"/>
              <a:cs typeface="Roboto Mono"/>
              <a:sym typeface="Roboto Mono"/>
            </a:endParaRPr>
          </a:p>
        </p:txBody>
      </p:sp>
      <p:sp>
        <p:nvSpPr>
          <p:cNvPr id="699" name="Google Shape;699;p44"/>
          <p:cNvSpPr txBox="1"/>
          <p:nvPr/>
        </p:nvSpPr>
        <p:spPr>
          <a:xfrm>
            <a:off x="313825" y="1311315"/>
            <a:ext cx="82548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The dataset is a JSONLINES file where each entry contains the following fields:</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
        <p:nvSpPr>
          <p:cNvPr id="700" name="Google Shape;700;p44"/>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will receive: data format</a:t>
            </a:r>
            <a:endParaRPr/>
          </a:p>
        </p:txBody>
      </p:sp>
      <p:sp>
        <p:nvSpPr>
          <p:cNvPr id="701" name="Google Shape;701;p44"/>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702" name="Google Shape;702;p44"/>
          <p:cNvSpPr/>
          <p:nvPr/>
        </p:nvSpPr>
        <p:spPr>
          <a:xfrm>
            <a:off x="777350" y="3450740"/>
            <a:ext cx="1341300" cy="5361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3474081" y="2792483"/>
            <a:ext cx="566400" cy="2484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txBox="1"/>
          <p:nvPr/>
        </p:nvSpPr>
        <p:spPr>
          <a:xfrm>
            <a:off x="2118650" y="3428859"/>
            <a:ext cx="40611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First char (included) and last char (excluded) of target word in sentence 2</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5"/>
          <p:cNvSpPr txBox="1"/>
          <p:nvPr/>
        </p:nvSpPr>
        <p:spPr>
          <a:xfrm>
            <a:off x="313950" y="1607250"/>
            <a:ext cx="8254800" cy="29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"id": "dev.24",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"lemma": "filthy",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"pos": "ADJ",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"sentence1": "They were given food in a filthy toilet without even minimal sanitary arrangements.",</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"sentence2": "He spent a week in a filthy cell together with seven other detainees.",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"start1": "26",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"end1": "32",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"start2": "21",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"end2": "27",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"label": "True"</a:t>
            </a:r>
            <a:endParaRPr sz="1000">
              <a:solidFill>
                <a:srgbClr val="434343"/>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200">
              <a:solidFill>
                <a:srgbClr val="434343"/>
              </a:solidFill>
              <a:latin typeface="Roboto Mono"/>
              <a:ea typeface="Roboto Mono"/>
              <a:cs typeface="Roboto Mono"/>
              <a:sym typeface="Roboto Mono"/>
            </a:endParaRPr>
          </a:p>
        </p:txBody>
      </p:sp>
      <p:sp>
        <p:nvSpPr>
          <p:cNvPr id="710" name="Google Shape;710;p45"/>
          <p:cNvSpPr txBox="1"/>
          <p:nvPr/>
        </p:nvSpPr>
        <p:spPr>
          <a:xfrm>
            <a:off x="313825" y="1311315"/>
            <a:ext cx="82548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The dataset is a JSONLINES file where each entry contains the following fields:</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
        <p:nvSpPr>
          <p:cNvPr id="711" name="Google Shape;711;p45"/>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will receive: data format</a:t>
            </a:r>
            <a:endParaRPr/>
          </a:p>
        </p:txBody>
      </p:sp>
      <p:sp>
        <p:nvSpPr>
          <p:cNvPr id="712" name="Google Shape;712;p45"/>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713" name="Google Shape;713;p45"/>
          <p:cNvSpPr/>
          <p:nvPr/>
        </p:nvSpPr>
        <p:spPr>
          <a:xfrm>
            <a:off x="763100" y="3942598"/>
            <a:ext cx="1341300" cy="2484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5"/>
          <p:cNvSpPr txBox="1"/>
          <p:nvPr/>
        </p:nvSpPr>
        <p:spPr>
          <a:xfrm>
            <a:off x="2095109" y="3863829"/>
            <a:ext cx="40611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Gold label of this sample</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6"/>
          <p:cNvSpPr txBox="1"/>
          <p:nvPr/>
        </p:nvSpPr>
        <p:spPr>
          <a:xfrm>
            <a:off x="313950" y="1607250"/>
            <a:ext cx="8254800" cy="2914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"id": "dev.24",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"lemma": "filthy",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"pos": "ADJ",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"sentence1": "They were given food in a filthy toilet without even minimal sanitary arrangements.",</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"sentence2": "He spent a week in a filthy cell together with seven other detainees.",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"start1": "26",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"end1": "32",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"start2": "21",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"end2": "27", </a:t>
            </a:r>
            <a:endParaRPr sz="1000">
              <a:solidFill>
                <a:srgbClr val="434343"/>
              </a:solidFill>
              <a:latin typeface="Roboto Mono"/>
              <a:ea typeface="Roboto Mono"/>
              <a:cs typeface="Roboto Mono"/>
              <a:sym typeface="Roboto Mono"/>
            </a:endParaRPr>
          </a:p>
          <a:p>
            <a:pPr marL="0" lvl="0" indent="45720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"label": "True"</a:t>
            </a:r>
            <a:endParaRPr sz="1000">
              <a:solidFill>
                <a:srgbClr val="434343"/>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000">
                <a:solidFill>
                  <a:srgbClr val="434343"/>
                </a:solidFill>
                <a:latin typeface="Roboto Mono"/>
                <a:ea typeface="Roboto Mono"/>
                <a:cs typeface="Roboto Mono"/>
                <a:sym typeface="Roboto Mono"/>
              </a:rPr>
              <a:t>}</a:t>
            </a:r>
            <a:endParaRPr sz="1200">
              <a:solidFill>
                <a:srgbClr val="434343"/>
              </a:solidFill>
              <a:latin typeface="Roboto Mono"/>
              <a:ea typeface="Roboto Mono"/>
              <a:cs typeface="Roboto Mono"/>
              <a:sym typeface="Roboto Mono"/>
            </a:endParaRPr>
          </a:p>
        </p:txBody>
      </p:sp>
      <p:sp>
        <p:nvSpPr>
          <p:cNvPr id="720" name="Google Shape;720;p46"/>
          <p:cNvSpPr txBox="1"/>
          <p:nvPr/>
        </p:nvSpPr>
        <p:spPr>
          <a:xfrm>
            <a:off x="313825" y="1311315"/>
            <a:ext cx="82548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The dataset is a JSONLINES file where each entry contains the following fields:</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
        <p:nvSpPr>
          <p:cNvPr id="721" name="Google Shape;721;p46"/>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will receive: data format</a:t>
            </a:r>
            <a:endParaRPr/>
          </a:p>
        </p:txBody>
      </p:sp>
      <p:sp>
        <p:nvSpPr>
          <p:cNvPr id="722" name="Google Shape;722;p46"/>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723" name="Google Shape;723;p46"/>
          <p:cNvSpPr/>
          <p:nvPr/>
        </p:nvSpPr>
        <p:spPr>
          <a:xfrm>
            <a:off x="832675" y="2111625"/>
            <a:ext cx="1404300" cy="451200"/>
          </a:xfrm>
          <a:prstGeom prst="roundRect">
            <a:avLst>
              <a:gd name="adj" fmla="val 16667"/>
            </a:avLst>
          </a:prstGeom>
          <a:noFill/>
          <a:ln w="28575" cap="flat" cmpd="sng">
            <a:solidFill>
              <a:srgbClr val="A61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6"/>
          <p:cNvSpPr txBox="1"/>
          <p:nvPr/>
        </p:nvSpPr>
        <p:spPr>
          <a:xfrm>
            <a:off x="2220248" y="1974859"/>
            <a:ext cx="3938400" cy="57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Additional info on the target words that you can use in your model (not mandatory)</a:t>
            </a:r>
            <a:endParaRPr sz="1600">
              <a:solidFill>
                <a:srgbClr val="20124D"/>
              </a:solidFill>
              <a:latin typeface="Lato"/>
              <a:ea typeface="Lato"/>
              <a:cs typeface="Lato"/>
              <a:sym typeface="Lato"/>
            </a:endParaRPr>
          </a:p>
          <a:p>
            <a:pPr marL="0" lvl="0" indent="0" algn="l" rtl="0">
              <a:spcBef>
                <a:spcPts val="1600"/>
              </a:spcBef>
              <a:spcAft>
                <a:spcPts val="1600"/>
              </a:spcAft>
              <a:buNone/>
            </a:pPr>
            <a:endParaRPr sz="1600">
              <a:solidFill>
                <a:srgbClr val="43434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Word-in-Context Disambiguation</a:t>
            </a:r>
            <a:endParaRPr>
              <a:latin typeface="Open Sans"/>
              <a:ea typeface="Open Sans"/>
              <a:cs typeface="Open Sans"/>
              <a:sym typeface="Open Sans"/>
            </a:endParaRPr>
          </a:p>
        </p:txBody>
      </p:sp>
      <p:sp>
        <p:nvSpPr>
          <p:cNvPr id="112" name="Google Shape;112;p19"/>
          <p:cNvSpPr txBox="1">
            <a:spLocks noGrp="1"/>
          </p:cNvSpPr>
          <p:nvPr>
            <p:ph type="title"/>
          </p:nvPr>
        </p:nvSpPr>
        <p:spPr>
          <a:xfrm>
            <a:off x="1583550" y="3114495"/>
            <a:ext cx="8520600" cy="4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434343"/>
                </a:solidFill>
                <a:latin typeface="Open Sans"/>
                <a:ea typeface="Open Sans"/>
                <a:cs typeface="Open Sans"/>
                <a:sym typeface="Open Sans"/>
              </a:rPr>
              <a:t>A gentle introduction</a:t>
            </a:r>
            <a:endParaRPr sz="1800">
              <a:solidFill>
                <a:srgbClr val="434343"/>
              </a:solidFill>
              <a:latin typeface="Open Sans"/>
              <a:ea typeface="Open Sans"/>
              <a:cs typeface="Open Sans"/>
              <a:sym typeface="Open Sans"/>
            </a:endParaRPr>
          </a:p>
        </p:txBody>
      </p:sp>
      <p:sp>
        <p:nvSpPr>
          <p:cNvPr id="113" name="Google Shape;11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2</a:t>
            </a:fld>
            <a:endParaRPr/>
          </a:p>
        </p:txBody>
      </p:sp>
      <p:sp>
        <p:nvSpPr>
          <p:cNvPr id="114" name="Google Shape;114;p19"/>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sz="1200" b="1">
              <a:solidFill>
                <a:srgbClr val="434343"/>
              </a:solidFill>
              <a:latin typeface="Open Sans"/>
              <a:ea typeface="Open Sans"/>
              <a:cs typeface="Open Sans"/>
              <a:sym typeface="Open Sans"/>
            </a:endParaRPr>
          </a:p>
          <a:p>
            <a:pPr marL="0" lvl="0" indent="0" algn="l" rtl="0">
              <a:spcBef>
                <a:spcPts val="16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7"/>
          <p:cNvSpPr txBox="1"/>
          <p:nvPr/>
        </p:nvSpPr>
        <p:spPr>
          <a:xfrm>
            <a:off x="328200" y="1282325"/>
            <a:ext cx="7301700" cy="3687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434343"/>
                </a:solidFill>
                <a:latin typeface="Lato"/>
                <a:ea typeface="Lato"/>
                <a:cs typeface="Lato"/>
                <a:sym typeface="Lato"/>
              </a:rPr>
              <a:t>We will provide you a folder with the following structure:</a:t>
            </a:r>
            <a:endParaRPr sz="1600">
              <a:solidFill>
                <a:srgbClr val="434343"/>
              </a:solidFill>
              <a:latin typeface="Lato"/>
              <a:ea typeface="Lato"/>
              <a:cs typeface="Lato"/>
              <a:sym typeface="Lato"/>
            </a:endParaRPr>
          </a:p>
          <a:p>
            <a:pPr marL="0" lvl="0" indent="457200" algn="l" rtl="0">
              <a:lnSpc>
                <a:spcPct val="100000"/>
              </a:lnSpc>
              <a:spcBef>
                <a:spcPts val="0"/>
              </a:spcBef>
              <a:spcAft>
                <a:spcPts val="0"/>
              </a:spcAft>
              <a:buClr>
                <a:schemeClr val="dk1"/>
              </a:buClr>
              <a:buSzPts val="1100"/>
              <a:buFont typeface="Arial"/>
              <a:buNone/>
            </a:pPr>
            <a:r>
              <a:rPr lang="en">
                <a:solidFill>
                  <a:srgbClr val="434343"/>
                </a:solidFill>
                <a:latin typeface="Courier New"/>
                <a:ea typeface="Courier New"/>
                <a:cs typeface="Courier New"/>
                <a:sym typeface="Courier New"/>
              </a:rPr>
              <a:t>nlp2021-hw1/</a:t>
            </a:r>
            <a:endParaRPr>
              <a:solidFill>
                <a:srgbClr val="434343"/>
              </a:solidFill>
              <a:latin typeface="Courier New"/>
              <a:ea typeface="Courier New"/>
              <a:cs typeface="Courier New"/>
              <a:sym typeface="Courier New"/>
            </a:endParaRPr>
          </a:p>
          <a:p>
            <a:pPr marL="457200" lvl="0" indent="457200" algn="l" rtl="0">
              <a:lnSpc>
                <a:spcPct val="100000"/>
              </a:lnSpc>
              <a:spcBef>
                <a:spcPts val="0"/>
              </a:spcBef>
              <a:spcAft>
                <a:spcPts val="0"/>
              </a:spcAft>
              <a:buClr>
                <a:schemeClr val="dk1"/>
              </a:buClr>
              <a:buSzPts val="1100"/>
              <a:buFont typeface="Arial"/>
              <a:buNone/>
            </a:pPr>
            <a:r>
              <a:rPr lang="en">
                <a:solidFill>
                  <a:srgbClr val="434343"/>
                </a:solidFill>
                <a:latin typeface="Courier New"/>
                <a:ea typeface="Courier New"/>
                <a:cs typeface="Courier New"/>
                <a:sym typeface="Courier New"/>
              </a:rPr>
              <a:t>data/</a:t>
            </a:r>
            <a:endParaRPr>
              <a:solidFill>
                <a:srgbClr val="434343"/>
              </a:solidFill>
              <a:latin typeface="Courier New"/>
              <a:ea typeface="Courier New"/>
              <a:cs typeface="Courier New"/>
              <a:sym typeface="Courier New"/>
            </a:endParaRPr>
          </a:p>
          <a:p>
            <a:pPr marL="457200" lvl="0" indent="457200" algn="l" rtl="0">
              <a:lnSpc>
                <a:spcPct val="100000"/>
              </a:lnSpc>
              <a:spcBef>
                <a:spcPts val="0"/>
              </a:spcBef>
              <a:spcAft>
                <a:spcPts val="0"/>
              </a:spcAft>
              <a:buClr>
                <a:schemeClr val="dk1"/>
              </a:buClr>
              <a:buSzPts val="1100"/>
              <a:buFont typeface="Arial"/>
              <a:buNone/>
            </a:pPr>
            <a:r>
              <a:rPr lang="en">
                <a:solidFill>
                  <a:srgbClr val="434343"/>
                </a:solidFill>
                <a:latin typeface="Courier New"/>
                <a:ea typeface="Courier New"/>
                <a:cs typeface="Courier New"/>
                <a:sym typeface="Courier New"/>
              </a:rPr>
              <a:t>hw1/</a:t>
            </a:r>
            <a:endParaRPr>
              <a:solidFill>
                <a:srgbClr val="434343"/>
              </a:solidFill>
              <a:latin typeface="Courier New"/>
              <a:ea typeface="Courier New"/>
              <a:cs typeface="Courier New"/>
              <a:sym typeface="Courier New"/>
            </a:endParaRPr>
          </a:p>
          <a:p>
            <a:pPr marL="914400" lvl="0" indent="457200" algn="l" rtl="0">
              <a:lnSpc>
                <a:spcPct val="100000"/>
              </a:lnSpc>
              <a:spcBef>
                <a:spcPts val="0"/>
              </a:spcBef>
              <a:spcAft>
                <a:spcPts val="0"/>
              </a:spcAft>
              <a:buClr>
                <a:schemeClr val="dk1"/>
              </a:buClr>
              <a:buSzPts val="1100"/>
              <a:buFont typeface="Arial"/>
              <a:buNone/>
            </a:pPr>
            <a:r>
              <a:rPr lang="en">
                <a:solidFill>
                  <a:srgbClr val="434343"/>
                </a:solidFill>
                <a:latin typeface="Courier New"/>
                <a:ea typeface="Courier New"/>
                <a:cs typeface="Courier New"/>
                <a:sym typeface="Courier New"/>
              </a:rPr>
              <a:t>model.py</a:t>
            </a:r>
            <a:endParaRPr>
              <a:solidFill>
                <a:srgbClr val="434343"/>
              </a:solidFill>
              <a:latin typeface="Courier New"/>
              <a:ea typeface="Courier New"/>
              <a:cs typeface="Courier New"/>
              <a:sym typeface="Courier New"/>
            </a:endParaRPr>
          </a:p>
          <a:p>
            <a:pPr marL="0" lvl="0" indent="457200" algn="l" rtl="0">
              <a:lnSpc>
                <a:spcPct val="100000"/>
              </a:lnSpc>
              <a:spcBef>
                <a:spcPts val="0"/>
              </a:spcBef>
              <a:spcAft>
                <a:spcPts val="0"/>
              </a:spcAft>
              <a:buClr>
                <a:schemeClr val="dk1"/>
              </a:buClr>
              <a:buSzPts val="1100"/>
              <a:buFont typeface="Arial"/>
              <a:buNone/>
            </a:pPr>
            <a:r>
              <a:rPr lang="en">
                <a:solidFill>
                  <a:srgbClr val="434343"/>
                </a:solidFill>
                <a:latin typeface="Courier New"/>
                <a:ea typeface="Courier New"/>
                <a:cs typeface="Courier New"/>
                <a:sym typeface="Courier New"/>
              </a:rPr>
              <a:t>		</a:t>
            </a:r>
            <a:r>
              <a:rPr lang="en" b="1">
                <a:solidFill>
                  <a:srgbClr val="434343"/>
                </a:solidFill>
                <a:latin typeface="Courier New"/>
                <a:ea typeface="Courier New"/>
                <a:cs typeface="Courier New"/>
                <a:sym typeface="Courier New"/>
              </a:rPr>
              <a:t>stud/</a:t>
            </a:r>
            <a:endParaRPr b="1">
              <a:solidFill>
                <a:srgbClr val="434343"/>
              </a:solidFill>
              <a:latin typeface="Courier New"/>
              <a:ea typeface="Courier New"/>
              <a:cs typeface="Courier New"/>
              <a:sym typeface="Courier New"/>
            </a:endParaRPr>
          </a:p>
          <a:p>
            <a:pPr marL="457200" lvl="0" indent="457200" algn="l" rtl="0">
              <a:lnSpc>
                <a:spcPct val="100000"/>
              </a:lnSpc>
              <a:spcBef>
                <a:spcPts val="0"/>
              </a:spcBef>
              <a:spcAft>
                <a:spcPts val="0"/>
              </a:spcAft>
              <a:buClr>
                <a:schemeClr val="dk1"/>
              </a:buClr>
              <a:buSzPts val="1100"/>
              <a:buFont typeface="Arial"/>
              <a:buNone/>
            </a:pPr>
            <a:r>
              <a:rPr lang="en" b="1">
                <a:solidFill>
                  <a:srgbClr val="434343"/>
                </a:solidFill>
                <a:latin typeface="Courier New"/>
                <a:ea typeface="Courier New"/>
                <a:cs typeface="Courier New"/>
                <a:sym typeface="Courier New"/>
              </a:rPr>
              <a:t>model/</a:t>
            </a:r>
            <a:endParaRPr b="1">
              <a:solidFill>
                <a:srgbClr val="434343"/>
              </a:solidFill>
              <a:latin typeface="Courier New"/>
              <a:ea typeface="Courier New"/>
              <a:cs typeface="Courier New"/>
              <a:sym typeface="Courier New"/>
            </a:endParaRPr>
          </a:p>
          <a:p>
            <a:pPr marL="457200" lvl="0" indent="457200" algn="l" rtl="0">
              <a:lnSpc>
                <a:spcPct val="100000"/>
              </a:lnSpc>
              <a:spcBef>
                <a:spcPts val="0"/>
              </a:spcBef>
              <a:spcAft>
                <a:spcPts val="0"/>
              </a:spcAft>
              <a:buClr>
                <a:schemeClr val="dk1"/>
              </a:buClr>
              <a:buSzPts val="1100"/>
              <a:buFont typeface="Arial"/>
              <a:buNone/>
            </a:pPr>
            <a:r>
              <a:rPr lang="en" b="1">
                <a:solidFill>
                  <a:srgbClr val="434343"/>
                </a:solidFill>
                <a:latin typeface="Courier New"/>
                <a:ea typeface="Courier New"/>
                <a:cs typeface="Courier New"/>
                <a:sym typeface="Courier New"/>
              </a:rPr>
              <a:t>requirements.txt</a:t>
            </a:r>
            <a:endParaRPr b="1">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a:solidFill>
                  <a:srgbClr val="434343"/>
                </a:solidFill>
                <a:latin typeface="Karla"/>
                <a:ea typeface="Karla"/>
                <a:cs typeface="Karla"/>
                <a:sym typeface="Karla"/>
              </a:rPr>
              <a:t>     		</a:t>
            </a:r>
            <a:r>
              <a:rPr lang="en">
                <a:solidFill>
                  <a:srgbClr val="434343"/>
                </a:solidFill>
                <a:latin typeface="Courier New"/>
                <a:ea typeface="Courier New"/>
                <a:cs typeface="Courier New"/>
                <a:sym typeface="Courier New"/>
              </a:rPr>
              <a:t>test.sh</a:t>
            </a:r>
            <a:endParaRPr>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600">
                <a:solidFill>
                  <a:srgbClr val="434343"/>
                </a:solidFill>
                <a:latin typeface="Lato"/>
                <a:ea typeface="Lato"/>
                <a:cs typeface="Lato"/>
                <a:sym typeface="Lato"/>
              </a:rPr>
              <a:t>You are allowed to edit </a:t>
            </a:r>
            <a:r>
              <a:rPr lang="en" sz="1600" b="1">
                <a:solidFill>
                  <a:srgbClr val="434343"/>
                </a:solidFill>
                <a:latin typeface="Lato"/>
                <a:ea typeface="Lato"/>
                <a:cs typeface="Lato"/>
                <a:sym typeface="Lato"/>
              </a:rPr>
              <a:t>only </a:t>
            </a:r>
            <a:r>
              <a:rPr lang="en" sz="1600">
                <a:solidFill>
                  <a:srgbClr val="434343"/>
                </a:solidFill>
                <a:latin typeface="Lato"/>
                <a:ea typeface="Lato"/>
                <a:cs typeface="Lato"/>
                <a:sym typeface="Lato"/>
              </a:rPr>
              <a:t>the items in bold. </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0" lvl="0" indent="0" algn="l" rtl="0">
              <a:lnSpc>
                <a:spcPct val="100000"/>
              </a:lnSpc>
              <a:spcBef>
                <a:spcPts val="0"/>
              </a:spcBef>
              <a:spcAft>
                <a:spcPts val="0"/>
              </a:spcAft>
              <a:buNone/>
            </a:pPr>
            <a:r>
              <a:rPr lang="en" sz="1600">
                <a:solidFill>
                  <a:srgbClr val="434343"/>
                </a:solidFill>
                <a:latin typeface="Lato"/>
                <a:ea typeface="Lato"/>
                <a:cs typeface="Lato"/>
                <a:sym typeface="Lato"/>
              </a:rPr>
              <a:t>We will use Docker for evaluation. As far as you </a:t>
            </a:r>
            <a:r>
              <a:rPr lang="en" sz="1600" b="1">
                <a:solidFill>
                  <a:srgbClr val="434343"/>
                </a:solidFill>
                <a:latin typeface="Lato"/>
                <a:ea typeface="Lato"/>
                <a:cs typeface="Lato"/>
                <a:sym typeface="Lato"/>
              </a:rPr>
              <a:t>do not change</a:t>
            </a:r>
            <a:r>
              <a:rPr lang="en" sz="1600">
                <a:solidFill>
                  <a:srgbClr val="434343"/>
                </a:solidFill>
                <a:latin typeface="Lato"/>
                <a:ea typeface="Lato"/>
                <a:cs typeface="Lato"/>
                <a:sym typeface="Lato"/>
              </a:rPr>
              <a:t> any file but those we marked in bold, </a:t>
            </a:r>
            <a:r>
              <a:rPr lang="en" sz="1600" b="1">
                <a:solidFill>
                  <a:srgbClr val="434343"/>
                </a:solidFill>
                <a:latin typeface="Lato"/>
                <a:ea typeface="Lato"/>
                <a:cs typeface="Lato"/>
                <a:sym typeface="Lato"/>
              </a:rPr>
              <a:t>if test.sh runs</a:t>
            </a:r>
            <a:r>
              <a:rPr lang="en" sz="1600">
                <a:solidFill>
                  <a:srgbClr val="434343"/>
                </a:solidFill>
                <a:latin typeface="Lato"/>
                <a:ea typeface="Lato"/>
                <a:cs typeface="Lato"/>
                <a:sym typeface="Lato"/>
              </a:rPr>
              <a:t> on your side, it will run on ours as well. Find the code repository </a:t>
            </a:r>
            <a:r>
              <a:rPr lang="en" sz="1600" u="sng">
                <a:solidFill>
                  <a:schemeClr val="hlink"/>
                </a:solidFill>
                <a:latin typeface="Lato"/>
                <a:ea typeface="Lato"/>
                <a:cs typeface="Lato"/>
                <a:sym typeface="Lato"/>
                <a:hlinkClick r:id="rId3"/>
              </a:rPr>
              <a:t>here</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0" lvl="0" indent="0" algn="l" rtl="0">
              <a:lnSpc>
                <a:spcPct val="100000"/>
              </a:lnSpc>
              <a:spcBef>
                <a:spcPts val="0"/>
              </a:spcBef>
              <a:spcAft>
                <a:spcPts val="0"/>
              </a:spcAft>
              <a:buNone/>
            </a:pPr>
            <a:endParaRPr>
              <a:solidFill>
                <a:srgbClr val="434343"/>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a:solidFill>
                <a:srgbClr val="434343"/>
              </a:solidFill>
              <a:latin typeface="Courier New"/>
              <a:ea typeface="Courier New"/>
              <a:cs typeface="Courier New"/>
              <a:sym typeface="Courier New"/>
            </a:endParaRPr>
          </a:p>
        </p:txBody>
      </p:sp>
      <p:sp>
        <p:nvSpPr>
          <p:cNvPr id="730" name="Google Shape;730;p47"/>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 will receive: data format</a:t>
            </a:r>
            <a:endParaRPr/>
          </a:p>
        </p:txBody>
      </p:sp>
      <p:sp>
        <p:nvSpPr>
          <p:cNvPr id="731" name="Google Shape;731;p47"/>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48"/>
          <p:cNvSpPr txBox="1"/>
          <p:nvPr/>
        </p:nvSpPr>
        <p:spPr>
          <a:xfrm>
            <a:off x="328200" y="1138150"/>
            <a:ext cx="8357700" cy="35607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The zip folder we gave you (but populated :))</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Put your training code (if you used Colab, download the notebook .</a:t>
            </a:r>
            <a:r>
              <a:rPr lang="en" sz="1600" b="1">
                <a:solidFill>
                  <a:srgbClr val="434343"/>
                </a:solidFill>
                <a:latin typeface="Lato"/>
                <a:ea typeface="Lato"/>
                <a:cs typeface="Lato"/>
                <a:sym typeface="Lato"/>
              </a:rPr>
              <a:t>ipynb</a:t>
            </a:r>
            <a:r>
              <a:rPr lang="en" sz="1600">
                <a:solidFill>
                  <a:srgbClr val="434343"/>
                </a:solidFill>
                <a:latin typeface="Lato"/>
                <a:ea typeface="Lato"/>
                <a:cs typeface="Lato"/>
                <a:sym typeface="Lato"/>
              </a:rPr>
              <a:t> and place it) in </a:t>
            </a:r>
            <a:r>
              <a:rPr lang="en" sz="1600" b="1">
                <a:solidFill>
                  <a:srgbClr val="434343"/>
                </a:solidFill>
                <a:latin typeface="Courier New"/>
                <a:ea typeface="Courier New"/>
                <a:cs typeface="Courier New"/>
                <a:sym typeface="Courier New"/>
              </a:rPr>
              <a:t>hw1/stud/</a:t>
            </a:r>
            <a:br>
              <a:rPr lang="en" sz="1600" b="1">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lvl="0" indent="-342900" algn="l" rtl="0">
              <a:lnSpc>
                <a:spcPct val="100000"/>
              </a:lnSpc>
              <a:spcBef>
                <a:spcPts val="0"/>
              </a:spcBef>
              <a:spcAft>
                <a:spcPts val="0"/>
              </a:spcAft>
              <a:buClr>
                <a:srgbClr val="434343"/>
              </a:buClr>
              <a:buSzPts val="1800"/>
              <a:buFont typeface="Karla"/>
              <a:buChar char="●"/>
            </a:pPr>
            <a:r>
              <a:rPr lang="en" sz="1600">
                <a:solidFill>
                  <a:srgbClr val="434343"/>
                </a:solidFill>
                <a:latin typeface="Lato"/>
                <a:ea typeface="Lato"/>
                <a:cs typeface="Lato"/>
                <a:sym typeface="Lato"/>
              </a:rPr>
              <a:t>If you use any additional library, modify the requirements.txt file as needed (click </a:t>
            </a:r>
            <a:r>
              <a:rPr lang="en" sz="1600" u="sng">
                <a:solidFill>
                  <a:schemeClr val="hlink"/>
                </a:solidFill>
                <a:latin typeface="Lato"/>
                <a:ea typeface="Lato"/>
                <a:cs typeface="Lato"/>
                <a:sym typeface="Lato"/>
                <a:hlinkClick r:id="rId3"/>
              </a:rPr>
              <a:t>here</a:t>
            </a:r>
            <a:r>
              <a:rPr lang="en" sz="1600">
                <a:solidFill>
                  <a:srgbClr val="434343"/>
                </a:solidFill>
                <a:latin typeface="Lato"/>
                <a:ea typeface="Lato"/>
                <a:cs typeface="Lato"/>
                <a:sym typeface="Lato"/>
              </a:rPr>
              <a:t> for info)</a:t>
            </a:r>
            <a:endParaRPr sz="1600">
              <a:solidFill>
                <a:srgbClr val="434343"/>
              </a:solidFill>
              <a:latin typeface="Lato"/>
              <a:ea typeface="Lato"/>
              <a:cs typeface="Lato"/>
              <a:sym typeface="Lato"/>
            </a:endParaRPr>
          </a:p>
          <a:p>
            <a:pPr marL="457200" lvl="0" indent="0" algn="l" rtl="0">
              <a:lnSpc>
                <a:spcPct val="100000"/>
              </a:lnSpc>
              <a:spcBef>
                <a:spcPts val="0"/>
              </a:spcBef>
              <a:spcAft>
                <a:spcPts val="0"/>
              </a:spcAft>
              <a:buNone/>
            </a:pPr>
            <a:endParaRPr sz="1600">
              <a:solidFill>
                <a:srgbClr val="434343"/>
              </a:solidFill>
              <a:latin typeface="Lato"/>
              <a:ea typeface="Lato"/>
              <a:cs typeface="Lato"/>
              <a:sym typeface="Lato"/>
            </a:endParaRPr>
          </a:p>
          <a:p>
            <a:pPr marL="457200" marR="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Use the data (train, dev and test) in the data folder; </a:t>
            </a:r>
            <a:r>
              <a:rPr lang="en" sz="1600" b="1">
                <a:solidFill>
                  <a:srgbClr val="434343"/>
                </a:solidFill>
                <a:latin typeface="Lato"/>
                <a:ea typeface="Lato"/>
                <a:cs typeface="Lato"/>
                <a:sym typeface="Lato"/>
              </a:rPr>
              <a:t>use each file as defined in the standard ML conventions</a:t>
            </a:r>
            <a:r>
              <a:rPr lang="en" sz="1600">
                <a:solidFill>
                  <a:srgbClr val="434343"/>
                </a:solidFill>
                <a:latin typeface="Lato"/>
                <a:ea typeface="Lato"/>
                <a:cs typeface="Lato"/>
                <a:sym typeface="Lato"/>
              </a:rPr>
              <a:t> (train for training, dev for model selection, …)</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marR="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Put everything your model needs (vocabulary, weights, …) inside the </a:t>
            </a:r>
            <a:r>
              <a:rPr lang="en" sz="1600" b="1">
                <a:solidFill>
                  <a:srgbClr val="434343"/>
                </a:solidFill>
                <a:latin typeface="Lato"/>
                <a:ea typeface="Lato"/>
                <a:cs typeface="Lato"/>
                <a:sym typeface="Lato"/>
              </a:rPr>
              <a:t>model/</a:t>
            </a:r>
            <a:r>
              <a:rPr lang="en" sz="1600">
                <a:solidFill>
                  <a:srgbClr val="434343"/>
                </a:solidFill>
                <a:latin typeface="Lato"/>
                <a:ea typeface="Lato"/>
                <a:cs typeface="Lato"/>
                <a:sym typeface="Lato"/>
              </a:rPr>
              <a:t> folder, and be sure to properly load them in your model</a:t>
            </a:r>
            <a:endParaRPr>
              <a:solidFill>
                <a:srgbClr val="434343"/>
              </a:solidFill>
              <a:latin typeface="Courier New"/>
              <a:ea typeface="Courier New"/>
              <a:cs typeface="Courier New"/>
              <a:sym typeface="Courier New"/>
            </a:endParaRPr>
          </a:p>
        </p:txBody>
      </p:sp>
      <p:sp>
        <p:nvSpPr>
          <p:cNvPr id="737" name="Google Shape;737;p48"/>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expect from you</a:t>
            </a:r>
            <a:endParaRPr/>
          </a:p>
        </p:txBody>
      </p:sp>
      <p:sp>
        <p:nvSpPr>
          <p:cNvPr id="738" name="Google Shape;738;p48"/>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49"/>
          <p:cNvSpPr txBox="1"/>
          <p:nvPr/>
        </p:nvSpPr>
        <p:spPr>
          <a:xfrm>
            <a:off x="328200" y="1129325"/>
            <a:ext cx="8357700" cy="3900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Lato"/>
              <a:buAutoNum type="arabicPeriod"/>
            </a:pPr>
            <a:r>
              <a:rPr lang="en" sz="1600">
                <a:solidFill>
                  <a:srgbClr val="434343"/>
                </a:solidFill>
                <a:latin typeface="Lato"/>
                <a:ea typeface="Lato"/>
                <a:cs typeface="Lato"/>
                <a:sym typeface="Lato"/>
              </a:rPr>
              <a:t>In </a:t>
            </a:r>
            <a:r>
              <a:rPr lang="en" sz="1600">
                <a:solidFill>
                  <a:srgbClr val="434343"/>
                </a:solidFill>
                <a:latin typeface="Courier New"/>
                <a:ea typeface="Courier New"/>
                <a:cs typeface="Courier New"/>
                <a:sym typeface="Courier New"/>
              </a:rPr>
              <a:t>hw1/stud/implementation.py </a:t>
            </a:r>
            <a:r>
              <a:rPr lang="en" sz="1600">
                <a:solidFill>
                  <a:srgbClr val="434343"/>
                </a:solidFill>
                <a:latin typeface="Lato"/>
                <a:ea typeface="Lato"/>
                <a:cs typeface="Lato"/>
                <a:sym typeface="Lato"/>
              </a:rPr>
              <a:t>implement the </a:t>
            </a:r>
            <a:r>
              <a:rPr lang="en" sz="1600">
                <a:solidFill>
                  <a:srgbClr val="434343"/>
                </a:solidFill>
                <a:latin typeface="Courier New"/>
                <a:ea typeface="Courier New"/>
                <a:cs typeface="Courier New"/>
                <a:sym typeface="Courier New"/>
              </a:rPr>
              <a:t>StudentModel </a:t>
            </a:r>
            <a:r>
              <a:rPr lang="en" sz="1600">
                <a:solidFill>
                  <a:srgbClr val="434343"/>
                </a:solidFill>
                <a:latin typeface="Lato"/>
                <a:ea typeface="Lato"/>
                <a:cs typeface="Lato"/>
                <a:sym typeface="Lato"/>
              </a:rPr>
              <a:t>class</a:t>
            </a:r>
            <a:endParaRPr sz="1600">
              <a:solidFill>
                <a:srgbClr val="434343"/>
              </a:solidFill>
              <a:latin typeface="Lato"/>
              <a:ea typeface="Lato"/>
              <a:cs typeface="Lato"/>
              <a:sym typeface="Lato"/>
            </a:endParaRPr>
          </a:p>
          <a:p>
            <a:pPr marL="914400" lvl="1" indent="-330200" algn="l" rtl="0">
              <a:lnSpc>
                <a:spcPct val="115000"/>
              </a:lnSpc>
              <a:spcBef>
                <a:spcPts val="50"/>
              </a:spcBef>
              <a:spcAft>
                <a:spcPts val="0"/>
              </a:spcAft>
              <a:buClr>
                <a:srgbClr val="434343"/>
              </a:buClr>
              <a:buSzPts val="1600"/>
              <a:buFont typeface="Lato"/>
              <a:buChar char="○"/>
            </a:pPr>
            <a:r>
              <a:rPr lang="en" sz="1600">
                <a:solidFill>
                  <a:srgbClr val="434343"/>
                </a:solidFill>
                <a:latin typeface="Lato"/>
                <a:ea typeface="Lato"/>
                <a:cs typeface="Lato"/>
                <a:sym typeface="Lato"/>
              </a:rPr>
              <a:t>Load your model and use it in the </a:t>
            </a:r>
            <a:r>
              <a:rPr lang="en" sz="1600">
                <a:solidFill>
                  <a:srgbClr val="434343"/>
                </a:solidFill>
                <a:latin typeface="Courier New"/>
                <a:ea typeface="Courier New"/>
                <a:cs typeface="Courier New"/>
                <a:sym typeface="Courier New"/>
              </a:rPr>
              <a:t>predict </a:t>
            </a:r>
            <a:r>
              <a:rPr lang="en" sz="1600">
                <a:solidFill>
                  <a:srgbClr val="434343"/>
                </a:solidFill>
                <a:latin typeface="Lato"/>
                <a:ea typeface="Lato"/>
                <a:cs typeface="Lato"/>
                <a:sym typeface="Lato"/>
              </a:rPr>
              <a:t>method</a:t>
            </a:r>
            <a:endParaRPr sz="1600">
              <a:solidFill>
                <a:srgbClr val="434343"/>
              </a:solidFill>
              <a:latin typeface="Lato"/>
              <a:ea typeface="Lato"/>
              <a:cs typeface="Lato"/>
              <a:sym typeface="Lato"/>
            </a:endParaRPr>
          </a:p>
          <a:p>
            <a:pPr marL="914400" lvl="1" indent="-330200" algn="l" rtl="0">
              <a:lnSpc>
                <a:spcPct val="115000"/>
              </a:lnSpc>
              <a:spcBef>
                <a:spcPts val="50"/>
              </a:spcBef>
              <a:spcAft>
                <a:spcPts val="0"/>
              </a:spcAft>
              <a:buClr>
                <a:srgbClr val="434343"/>
              </a:buClr>
              <a:buSzPts val="1600"/>
              <a:buFont typeface="Lato"/>
              <a:buChar char="○"/>
            </a:pPr>
            <a:r>
              <a:rPr lang="en" sz="1600">
                <a:solidFill>
                  <a:srgbClr val="434343"/>
                </a:solidFill>
                <a:latin typeface="Lato"/>
                <a:ea typeface="Lato"/>
                <a:cs typeface="Lato"/>
                <a:sym typeface="Lato"/>
              </a:rPr>
              <a:t>You </a:t>
            </a:r>
            <a:r>
              <a:rPr lang="en" sz="1600" b="1">
                <a:solidFill>
                  <a:srgbClr val="434343"/>
                </a:solidFill>
                <a:latin typeface="Lato"/>
                <a:ea typeface="Lato"/>
                <a:cs typeface="Lato"/>
                <a:sym typeface="Lato"/>
              </a:rPr>
              <a:t>must respect </a:t>
            </a:r>
            <a:r>
              <a:rPr lang="en" sz="1600">
                <a:solidFill>
                  <a:srgbClr val="434343"/>
                </a:solidFill>
                <a:latin typeface="Lato"/>
                <a:ea typeface="Lato"/>
                <a:cs typeface="Lato"/>
                <a:sym typeface="Lato"/>
              </a:rPr>
              <a:t>the </a:t>
            </a:r>
            <a:r>
              <a:rPr lang="en" sz="1600" b="1">
                <a:solidFill>
                  <a:srgbClr val="434343"/>
                </a:solidFill>
                <a:latin typeface="Lato"/>
                <a:ea typeface="Lato"/>
                <a:cs typeface="Lato"/>
                <a:sym typeface="Lato"/>
              </a:rPr>
              <a:t>signature </a:t>
            </a:r>
            <a:r>
              <a:rPr lang="en" sz="1600">
                <a:solidFill>
                  <a:srgbClr val="434343"/>
                </a:solidFill>
                <a:latin typeface="Lato"/>
                <a:ea typeface="Lato"/>
                <a:cs typeface="Lato"/>
                <a:sym typeface="Lato"/>
              </a:rPr>
              <a:t>of the </a:t>
            </a:r>
            <a:r>
              <a:rPr lang="en" sz="1600">
                <a:solidFill>
                  <a:srgbClr val="434343"/>
                </a:solidFill>
                <a:latin typeface="Courier New"/>
                <a:ea typeface="Courier New"/>
                <a:cs typeface="Courier New"/>
                <a:sym typeface="Courier New"/>
              </a:rPr>
              <a:t>predict</a:t>
            </a:r>
            <a:r>
              <a:rPr lang="en" sz="1600">
                <a:solidFill>
                  <a:srgbClr val="434343"/>
                </a:solidFill>
                <a:latin typeface="Lato"/>
                <a:ea typeface="Lato"/>
                <a:cs typeface="Lato"/>
                <a:sym typeface="Lato"/>
              </a:rPr>
              <a:t> method</a:t>
            </a:r>
            <a:endParaRPr sz="1600">
              <a:solidFill>
                <a:srgbClr val="434343"/>
              </a:solidFill>
              <a:latin typeface="Lato"/>
              <a:ea typeface="Lato"/>
              <a:cs typeface="Lato"/>
              <a:sym typeface="Lato"/>
            </a:endParaRPr>
          </a:p>
          <a:p>
            <a:pPr marL="914400" lvl="1" indent="-330200" algn="l" rtl="0">
              <a:lnSpc>
                <a:spcPct val="115000"/>
              </a:lnSpc>
              <a:spcBef>
                <a:spcPts val="50"/>
              </a:spcBef>
              <a:spcAft>
                <a:spcPts val="0"/>
              </a:spcAft>
              <a:buClr>
                <a:srgbClr val="434343"/>
              </a:buClr>
              <a:buSzPts val="1600"/>
              <a:buFont typeface="Lato"/>
              <a:buChar char="○"/>
            </a:pPr>
            <a:r>
              <a:rPr lang="en" sz="1600">
                <a:solidFill>
                  <a:srgbClr val="434343"/>
                </a:solidFill>
                <a:latin typeface="Lato"/>
                <a:ea typeface="Lato"/>
                <a:cs typeface="Lato"/>
                <a:sym typeface="Lato"/>
              </a:rPr>
              <a:t>You can add other methods (i.e. the constructor)</a:t>
            </a:r>
            <a:endParaRPr sz="1600">
              <a:solidFill>
                <a:srgbClr val="434343"/>
              </a:solidFill>
              <a:latin typeface="Lato"/>
              <a:ea typeface="Lato"/>
              <a:cs typeface="Lato"/>
              <a:sym typeface="Lato"/>
            </a:endParaRPr>
          </a:p>
          <a:p>
            <a:pPr marL="457200" lvl="0" indent="-330200" algn="l" rtl="0">
              <a:lnSpc>
                <a:spcPct val="115000"/>
              </a:lnSpc>
              <a:spcBef>
                <a:spcPts val="50"/>
              </a:spcBef>
              <a:spcAft>
                <a:spcPts val="0"/>
              </a:spcAft>
              <a:buClr>
                <a:srgbClr val="434343"/>
              </a:buClr>
              <a:buSzPts val="1600"/>
              <a:buFont typeface="Lato"/>
              <a:buAutoNum type="arabicPeriod"/>
            </a:pPr>
            <a:r>
              <a:rPr lang="en" sz="1600">
                <a:solidFill>
                  <a:srgbClr val="434343"/>
                </a:solidFill>
                <a:latin typeface="Lato"/>
                <a:ea typeface="Lato"/>
                <a:cs typeface="Lato"/>
                <a:sym typeface="Lato"/>
              </a:rPr>
              <a:t>In </a:t>
            </a:r>
            <a:r>
              <a:rPr lang="en" sz="1600">
                <a:solidFill>
                  <a:srgbClr val="434343"/>
                </a:solidFill>
                <a:latin typeface="Courier New"/>
                <a:ea typeface="Courier New"/>
                <a:cs typeface="Courier New"/>
                <a:sym typeface="Courier New"/>
              </a:rPr>
              <a:t>hw1/stud/implementation.py</a:t>
            </a:r>
            <a:r>
              <a:rPr lang="en" sz="1600">
                <a:solidFill>
                  <a:srgbClr val="434343"/>
                </a:solidFill>
                <a:latin typeface="Lato"/>
                <a:ea typeface="Lato"/>
                <a:cs typeface="Lato"/>
                <a:sym typeface="Lato"/>
              </a:rPr>
              <a:t> implement the </a:t>
            </a:r>
            <a:r>
              <a:rPr lang="en" sz="1600">
                <a:solidFill>
                  <a:srgbClr val="434343"/>
                </a:solidFill>
                <a:latin typeface="Courier New"/>
                <a:ea typeface="Courier New"/>
                <a:cs typeface="Courier New"/>
                <a:sym typeface="Courier New"/>
              </a:rPr>
              <a:t>build_model</a:t>
            </a:r>
            <a:r>
              <a:rPr lang="en" sz="1600">
                <a:solidFill>
                  <a:srgbClr val="434343"/>
                </a:solidFill>
                <a:latin typeface="Lato"/>
                <a:ea typeface="Lato"/>
                <a:cs typeface="Lato"/>
                <a:sym typeface="Lato"/>
              </a:rPr>
              <a:t> function, initializing your</a:t>
            </a:r>
            <a:r>
              <a:rPr lang="en" sz="1600">
                <a:solidFill>
                  <a:srgbClr val="434343"/>
                </a:solidFill>
                <a:latin typeface="Courier New"/>
                <a:ea typeface="Courier New"/>
                <a:cs typeface="Courier New"/>
                <a:sym typeface="Courier New"/>
              </a:rPr>
              <a:t> StudentModel </a:t>
            </a:r>
            <a:r>
              <a:rPr lang="en" sz="1600">
                <a:solidFill>
                  <a:srgbClr val="434343"/>
                </a:solidFill>
                <a:latin typeface="Lato"/>
                <a:ea typeface="Lato"/>
                <a:cs typeface="Lato"/>
                <a:sym typeface="Lato"/>
              </a:rPr>
              <a:t>class.</a:t>
            </a:r>
            <a:endParaRPr sz="1600">
              <a:solidFill>
                <a:srgbClr val="434343"/>
              </a:solidFill>
              <a:latin typeface="Lato"/>
              <a:ea typeface="Lato"/>
              <a:cs typeface="Lato"/>
              <a:sym typeface="Lato"/>
            </a:endParaRPr>
          </a:p>
          <a:p>
            <a:pPr marL="457200" lvl="0" indent="-342900" algn="l" rtl="0">
              <a:lnSpc>
                <a:spcPct val="115000"/>
              </a:lnSpc>
              <a:spcBef>
                <a:spcPts val="50"/>
              </a:spcBef>
              <a:spcAft>
                <a:spcPts val="0"/>
              </a:spcAft>
              <a:buClr>
                <a:srgbClr val="434343"/>
              </a:buClr>
              <a:buSzPts val="1800"/>
              <a:buFont typeface="Karla"/>
              <a:buAutoNum type="arabicPeriod"/>
            </a:pPr>
            <a:r>
              <a:rPr lang="en" sz="1600">
                <a:solidFill>
                  <a:srgbClr val="434343"/>
                </a:solidFill>
                <a:latin typeface="Lato"/>
                <a:ea typeface="Lato"/>
                <a:cs typeface="Lato"/>
                <a:sym typeface="Lato"/>
              </a:rPr>
              <a:t>Use </a:t>
            </a:r>
            <a:r>
              <a:rPr lang="en" sz="1600">
                <a:solidFill>
                  <a:srgbClr val="434343"/>
                </a:solidFill>
                <a:latin typeface="Courier New"/>
                <a:ea typeface="Courier New"/>
                <a:cs typeface="Courier New"/>
                <a:sym typeface="Courier New"/>
              </a:rPr>
              <a:t>test.sh</a:t>
            </a:r>
            <a:r>
              <a:rPr lang="en" sz="1600">
                <a:solidFill>
                  <a:srgbClr val="434343"/>
                </a:solidFill>
                <a:latin typeface="Lato"/>
                <a:ea typeface="Lato"/>
                <a:cs typeface="Lato"/>
                <a:sym typeface="Lato"/>
              </a:rPr>
              <a:t> to check that everything works</a:t>
            </a:r>
            <a:endParaRPr sz="1600">
              <a:solidFill>
                <a:srgbClr val="434343"/>
              </a:solidFill>
              <a:latin typeface="Lato"/>
              <a:ea typeface="Lato"/>
              <a:cs typeface="Lato"/>
              <a:sym typeface="Lato"/>
            </a:endParaRPr>
          </a:p>
          <a:p>
            <a:pPr marL="457200" marR="0" lvl="0" indent="-330200" algn="l" rtl="0">
              <a:lnSpc>
                <a:spcPct val="115000"/>
              </a:lnSpc>
              <a:spcBef>
                <a:spcPts val="50"/>
              </a:spcBef>
              <a:spcAft>
                <a:spcPts val="0"/>
              </a:spcAft>
              <a:buClr>
                <a:srgbClr val="434343"/>
              </a:buClr>
              <a:buSzPts val="1600"/>
              <a:buFont typeface="Lato"/>
              <a:buAutoNum type="arabicPeriod"/>
            </a:pPr>
            <a:r>
              <a:rPr lang="en" sz="1600">
                <a:solidFill>
                  <a:srgbClr val="434343"/>
                </a:solidFill>
                <a:latin typeface="Lato"/>
                <a:ea typeface="Lato"/>
                <a:cs typeface="Lato"/>
                <a:sym typeface="Lato"/>
              </a:rPr>
              <a:t>Add your </a:t>
            </a:r>
            <a:r>
              <a:rPr lang="en" sz="1600">
                <a:solidFill>
                  <a:srgbClr val="434343"/>
                </a:solidFill>
                <a:latin typeface="Courier New"/>
                <a:ea typeface="Courier New"/>
                <a:cs typeface="Courier New"/>
                <a:sym typeface="Courier New"/>
              </a:rPr>
              <a:t>report.pdf </a:t>
            </a:r>
            <a:r>
              <a:rPr lang="en" sz="1600">
                <a:solidFill>
                  <a:srgbClr val="434343"/>
                </a:solidFill>
                <a:latin typeface="Lato"/>
                <a:ea typeface="Lato"/>
                <a:cs typeface="Lato"/>
                <a:sym typeface="Lato"/>
              </a:rPr>
              <a:t>to the folder (yes, export it in pdf even if you are using Word!)</a:t>
            </a:r>
            <a:endParaRPr sz="1600">
              <a:solidFill>
                <a:srgbClr val="434343"/>
              </a:solidFill>
              <a:latin typeface="Lato"/>
              <a:ea typeface="Lato"/>
              <a:cs typeface="Lato"/>
              <a:sym typeface="Lato"/>
            </a:endParaRPr>
          </a:p>
          <a:p>
            <a:pPr marL="457200" marR="0" lvl="0" indent="-330200" algn="l" rtl="0">
              <a:lnSpc>
                <a:spcPct val="115000"/>
              </a:lnSpc>
              <a:spcBef>
                <a:spcPts val="50"/>
              </a:spcBef>
              <a:spcAft>
                <a:spcPts val="0"/>
              </a:spcAft>
              <a:buClr>
                <a:srgbClr val="434343"/>
              </a:buClr>
              <a:buSzPts val="1600"/>
              <a:buFont typeface="Lato"/>
              <a:buAutoNum type="arabicPeriod"/>
            </a:pPr>
            <a:r>
              <a:rPr lang="en" sz="1600">
                <a:solidFill>
                  <a:srgbClr val="434343"/>
                </a:solidFill>
                <a:latin typeface="Lato"/>
                <a:ea typeface="Lato"/>
                <a:cs typeface="Lato"/>
                <a:sym typeface="Lato"/>
              </a:rPr>
              <a:t>Name the zip folder </a:t>
            </a:r>
            <a:r>
              <a:rPr lang="en" sz="1600">
                <a:solidFill>
                  <a:srgbClr val="434343"/>
                </a:solidFill>
                <a:latin typeface="Courier New"/>
                <a:ea typeface="Courier New"/>
                <a:cs typeface="Courier New"/>
                <a:sym typeface="Courier New"/>
              </a:rPr>
              <a:t>lastname_studentid_hw1.zip</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914400" marR="0" lvl="1" indent="-330200" algn="l" rtl="0">
              <a:lnSpc>
                <a:spcPct val="115000"/>
              </a:lnSpc>
              <a:spcBef>
                <a:spcPts val="50"/>
              </a:spcBef>
              <a:spcAft>
                <a:spcPts val="50"/>
              </a:spcAft>
              <a:buClr>
                <a:srgbClr val="434343"/>
              </a:buClr>
              <a:buSzPts val="1600"/>
              <a:buFont typeface="Lato"/>
              <a:buChar char="○"/>
            </a:pPr>
            <a:r>
              <a:rPr lang="en" sz="1600">
                <a:solidFill>
                  <a:srgbClr val="434343"/>
                </a:solidFill>
                <a:latin typeface="Lato"/>
                <a:ea typeface="Lato"/>
                <a:cs typeface="Lato"/>
                <a:sym typeface="Lato"/>
              </a:rPr>
              <a:t>Ex: Luigi D’Andrea will submit a file named</a:t>
            </a:r>
            <a:br>
              <a:rPr lang="en" sz="1600">
                <a:solidFill>
                  <a:srgbClr val="434343"/>
                </a:solidFill>
                <a:latin typeface="Lato"/>
                <a:ea typeface="Lato"/>
                <a:cs typeface="Lato"/>
                <a:sym typeface="Lato"/>
              </a:rPr>
            </a:br>
            <a:r>
              <a:rPr lang="en" sz="1600">
                <a:solidFill>
                  <a:srgbClr val="434343"/>
                </a:solidFill>
                <a:latin typeface="Courier New"/>
                <a:ea typeface="Courier New"/>
                <a:cs typeface="Courier New"/>
                <a:sym typeface="Courier New"/>
              </a:rPr>
              <a:t>dandrea_1234567_hw1.zip</a:t>
            </a:r>
            <a:endParaRPr>
              <a:solidFill>
                <a:srgbClr val="434343"/>
              </a:solidFill>
              <a:latin typeface="Courier New"/>
              <a:ea typeface="Courier New"/>
              <a:cs typeface="Courier New"/>
              <a:sym typeface="Courier New"/>
            </a:endParaRPr>
          </a:p>
        </p:txBody>
      </p:sp>
      <p:sp>
        <p:nvSpPr>
          <p:cNvPr id="744" name="Google Shape;744;p49"/>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expect from you</a:t>
            </a:r>
            <a:endParaRPr/>
          </a:p>
        </p:txBody>
      </p:sp>
      <p:sp>
        <p:nvSpPr>
          <p:cNvPr id="745" name="Google Shape;745;p49"/>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50"/>
          <p:cNvSpPr txBox="1"/>
          <p:nvPr/>
        </p:nvSpPr>
        <p:spPr>
          <a:xfrm>
            <a:off x="3459725" y="1280853"/>
            <a:ext cx="5211600" cy="3162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Upload the zip on your </a:t>
            </a:r>
            <a:r>
              <a:rPr lang="en" sz="1600" b="1">
                <a:solidFill>
                  <a:srgbClr val="434343"/>
                </a:solidFill>
                <a:latin typeface="Lato"/>
                <a:ea typeface="Lato"/>
                <a:cs typeface="Lato"/>
                <a:sym typeface="Lato"/>
              </a:rPr>
              <a:t>institutional</a:t>
            </a:r>
            <a:r>
              <a:rPr lang="en" sz="1600">
                <a:solidFill>
                  <a:srgbClr val="434343"/>
                </a:solidFill>
                <a:latin typeface="Lato"/>
                <a:ea typeface="Lato"/>
                <a:cs typeface="Lato"/>
                <a:sym typeface="Lato"/>
              </a:rPr>
              <a:t> Drive and make it </a:t>
            </a:r>
            <a:r>
              <a:rPr lang="en" sz="1600" b="1">
                <a:solidFill>
                  <a:srgbClr val="434343"/>
                </a:solidFill>
                <a:latin typeface="Lato"/>
                <a:ea typeface="Lato"/>
                <a:cs typeface="Lato"/>
                <a:sym typeface="Lato"/>
              </a:rPr>
              <a:t>link-shareable</a:t>
            </a:r>
            <a:r>
              <a:rPr lang="en" sz="1600">
                <a:solidFill>
                  <a:srgbClr val="434343"/>
                </a:solidFill>
                <a:latin typeface="Lato"/>
                <a:ea typeface="Lato"/>
                <a:cs typeface="Lato"/>
                <a:sym typeface="Lato"/>
              </a:rPr>
              <a:t> and </a:t>
            </a:r>
            <a:r>
              <a:rPr lang="en" sz="1600" b="1">
                <a:solidFill>
                  <a:srgbClr val="434343"/>
                </a:solidFill>
                <a:latin typeface="Lato"/>
                <a:ea typeface="Lato"/>
                <a:cs typeface="Lato"/>
                <a:sym typeface="Lato"/>
              </a:rPr>
              <a:t>public to anyone </a:t>
            </a:r>
            <a:r>
              <a:rPr lang="en" sz="1600">
                <a:solidFill>
                  <a:srgbClr val="434343"/>
                </a:solidFill>
                <a:latin typeface="Lato"/>
                <a:ea typeface="Lato"/>
                <a:cs typeface="Lato"/>
                <a:sym typeface="Lato"/>
              </a:rPr>
              <a:t>(an automatic script will download it). </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lvl="0" indent="-330200" algn="l" rtl="0">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Make sure it is accessible via an incognito page of your browser!</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lvl="0" indent="-330200" algn="l" rtl="0">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Do </a:t>
            </a:r>
            <a:r>
              <a:rPr lang="en" sz="1600" b="1">
                <a:solidFill>
                  <a:srgbClr val="434343"/>
                </a:solidFill>
                <a:latin typeface="Lato"/>
                <a:ea typeface="Lato"/>
                <a:cs typeface="Lato"/>
                <a:sym typeface="Lato"/>
              </a:rPr>
              <a:t>NOT</a:t>
            </a:r>
            <a:r>
              <a:rPr lang="en" sz="1600">
                <a:solidFill>
                  <a:srgbClr val="434343"/>
                </a:solidFill>
                <a:latin typeface="Lato"/>
                <a:ea typeface="Lato"/>
                <a:cs typeface="Lato"/>
                <a:sym typeface="Lato"/>
              </a:rPr>
              <a:t> </a:t>
            </a:r>
            <a:r>
              <a:rPr lang="en" sz="1600" b="1">
                <a:solidFill>
                  <a:srgbClr val="434343"/>
                </a:solidFill>
                <a:latin typeface="Lato"/>
                <a:ea typeface="Lato"/>
                <a:cs typeface="Lato"/>
                <a:sym typeface="Lato"/>
              </a:rPr>
              <a:t>modify</a:t>
            </a:r>
            <a:r>
              <a:rPr lang="en" sz="1600">
                <a:solidFill>
                  <a:srgbClr val="434343"/>
                </a:solidFill>
                <a:latin typeface="Lato"/>
                <a:ea typeface="Lato"/>
                <a:cs typeface="Lato"/>
                <a:sym typeface="Lato"/>
              </a:rPr>
              <a:t> the folder structure</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lvl="0" indent="-330200" algn="l" rtl="0">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You have to submit the homework through the submission form on Google Classroom. You will be asked to fill a form with the requested information and the </a:t>
            </a:r>
            <a:r>
              <a:rPr lang="en" sz="1600" b="1">
                <a:solidFill>
                  <a:srgbClr val="434343"/>
                </a:solidFill>
                <a:latin typeface="Lato"/>
                <a:ea typeface="Lato"/>
                <a:cs typeface="Lato"/>
                <a:sym typeface="Lato"/>
              </a:rPr>
              <a:t>link</a:t>
            </a:r>
            <a:r>
              <a:rPr lang="en" sz="1600">
                <a:solidFill>
                  <a:srgbClr val="434343"/>
                </a:solidFill>
                <a:latin typeface="Lato"/>
                <a:ea typeface="Lato"/>
                <a:cs typeface="Lato"/>
                <a:sym typeface="Lato"/>
              </a:rPr>
              <a:t> to the zip you uploaded on Drive.</a:t>
            </a:r>
            <a:endParaRPr sz="1600">
              <a:solidFill>
                <a:srgbClr val="434343"/>
              </a:solidFill>
              <a:latin typeface="Lato"/>
              <a:ea typeface="Lato"/>
              <a:cs typeface="Lato"/>
              <a:sym typeface="Lato"/>
            </a:endParaRPr>
          </a:p>
          <a:p>
            <a:pPr marL="0" lvl="0" indent="0" algn="l" rtl="0">
              <a:spcBef>
                <a:spcPts val="1600"/>
              </a:spcBef>
              <a:spcAft>
                <a:spcPts val="0"/>
              </a:spcAft>
              <a:buNone/>
            </a:pPr>
            <a:endParaRPr sz="1600">
              <a:solidFill>
                <a:srgbClr val="434343"/>
              </a:solidFill>
              <a:latin typeface="Lato"/>
              <a:ea typeface="Lato"/>
              <a:cs typeface="Lato"/>
              <a:sym typeface="Lato"/>
            </a:endParaRPr>
          </a:p>
          <a:p>
            <a:pPr marL="0" lvl="0" indent="0" algn="l" rtl="0">
              <a:lnSpc>
                <a:spcPct val="115000"/>
              </a:lnSpc>
              <a:spcBef>
                <a:spcPts val="1600"/>
              </a:spcBef>
              <a:spcAft>
                <a:spcPts val="0"/>
              </a:spcAft>
              <a:buNone/>
            </a:pPr>
            <a:endParaRPr>
              <a:solidFill>
                <a:srgbClr val="434343"/>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a:solidFill>
                <a:srgbClr val="434343"/>
              </a:solidFill>
              <a:latin typeface="Courier New"/>
              <a:ea typeface="Courier New"/>
              <a:cs typeface="Courier New"/>
              <a:sym typeface="Courier New"/>
            </a:endParaRPr>
          </a:p>
        </p:txBody>
      </p:sp>
      <p:pic>
        <p:nvPicPr>
          <p:cNvPr id="751" name="Google Shape;751;p50"/>
          <p:cNvPicPr preferRelativeResize="0"/>
          <p:nvPr/>
        </p:nvPicPr>
        <p:blipFill>
          <a:blip r:embed="rId3">
            <a:alphaModFix/>
          </a:blip>
          <a:stretch>
            <a:fillRect/>
          </a:stretch>
        </p:blipFill>
        <p:spPr>
          <a:xfrm>
            <a:off x="375450" y="1280852"/>
            <a:ext cx="2775847" cy="3162578"/>
          </a:xfrm>
          <a:prstGeom prst="rect">
            <a:avLst/>
          </a:prstGeom>
          <a:noFill/>
          <a:ln>
            <a:noFill/>
          </a:ln>
        </p:spPr>
      </p:pic>
      <p:sp>
        <p:nvSpPr>
          <p:cNvPr id="752" name="Google Shape;752;p50"/>
          <p:cNvSpPr/>
          <p:nvPr/>
        </p:nvSpPr>
        <p:spPr>
          <a:xfrm>
            <a:off x="484250" y="2050015"/>
            <a:ext cx="2820000" cy="2613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Submission instructions</a:t>
            </a:r>
            <a:endParaRPr/>
          </a:p>
        </p:txBody>
      </p:sp>
      <p:sp>
        <p:nvSpPr>
          <p:cNvPr id="754" name="Google Shape;754;p50"/>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51"/>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Evaluation</a:t>
            </a:r>
            <a:endParaRPr>
              <a:latin typeface="Open Sans"/>
              <a:ea typeface="Open Sans"/>
              <a:cs typeface="Open Sans"/>
              <a:sym typeface="Open Sans"/>
            </a:endParaRPr>
          </a:p>
        </p:txBody>
      </p:sp>
      <p:sp>
        <p:nvSpPr>
          <p:cNvPr id="760" name="Google Shape;760;p51"/>
          <p:cNvSpPr txBox="1">
            <a:spLocks noGrp="1"/>
          </p:cNvSpPr>
          <p:nvPr>
            <p:ph type="title"/>
          </p:nvPr>
        </p:nvSpPr>
        <p:spPr>
          <a:xfrm>
            <a:off x="1583550" y="2934585"/>
            <a:ext cx="8520600" cy="698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pen Sans"/>
                <a:ea typeface="Open Sans"/>
                <a:cs typeface="Open Sans"/>
                <a:sym typeface="Open Sans"/>
              </a:rPr>
              <a:t>How your work will be evaluated</a:t>
            </a:r>
            <a:endParaRPr sz="1800">
              <a:solidFill>
                <a:srgbClr val="434343"/>
              </a:solidFill>
              <a:latin typeface="Open Sans"/>
              <a:ea typeface="Open Sans"/>
              <a:cs typeface="Open Sans"/>
              <a:sym typeface="Open Sans"/>
            </a:endParaRPr>
          </a:p>
        </p:txBody>
      </p:sp>
      <p:sp>
        <p:nvSpPr>
          <p:cNvPr id="761" name="Google Shape;76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24</a:t>
            </a:fld>
            <a:endParaRPr/>
          </a:p>
        </p:txBody>
      </p:sp>
      <p:sp>
        <p:nvSpPr>
          <p:cNvPr id="762" name="Google Shape;762;p51"/>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2"/>
          <p:cNvSpPr/>
          <p:nvPr/>
        </p:nvSpPr>
        <p:spPr>
          <a:xfrm>
            <a:off x="3474299" y="1285817"/>
            <a:ext cx="797375" cy="690293"/>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8" name="Google Shape;768;p52"/>
          <p:cNvSpPr/>
          <p:nvPr/>
        </p:nvSpPr>
        <p:spPr>
          <a:xfrm>
            <a:off x="4060100" y="1346161"/>
            <a:ext cx="856534" cy="840797"/>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9" name="Google Shape;769;p52"/>
          <p:cNvSpPr/>
          <p:nvPr/>
        </p:nvSpPr>
        <p:spPr>
          <a:xfrm>
            <a:off x="4362719" y="2531744"/>
            <a:ext cx="801263" cy="733003"/>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0" name="Google Shape;770;p52"/>
          <p:cNvSpPr/>
          <p:nvPr/>
        </p:nvSpPr>
        <p:spPr>
          <a:xfrm>
            <a:off x="2831203" y="1347141"/>
            <a:ext cx="854675" cy="841695"/>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1" name="Google Shape;771;p52"/>
          <p:cNvSpPr/>
          <p:nvPr/>
        </p:nvSpPr>
        <p:spPr>
          <a:xfrm>
            <a:off x="4362719" y="1797890"/>
            <a:ext cx="801263" cy="733983"/>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2" name="Google Shape;772;p52"/>
          <p:cNvSpPr/>
          <p:nvPr/>
        </p:nvSpPr>
        <p:spPr>
          <a:xfrm>
            <a:off x="4060100" y="2875684"/>
            <a:ext cx="856534" cy="841777"/>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solidFill>
            <a:srgbClr val="FF9000"/>
          </a:solidFill>
          <a:ln w="9525" cap="flat" cmpd="sng">
            <a:solidFill>
              <a:srgbClr val="FF9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3" name="Google Shape;773;p52"/>
          <p:cNvSpPr/>
          <p:nvPr/>
        </p:nvSpPr>
        <p:spPr>
          <a:xfrm>
            <a:off x="2584865" y="1799768"/>
            <a:ext cx="800333" cy="732104"/>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2"/>
          <p:cNvSpPr/>
          <p:nvPr/>
        </p:nvSpPr>
        <p:spPr>
          <a:xfrm>
            <a:off x="3474299" y="3086524"/>
            <a:ext cx="797375" cy="69062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solidFill>
            <a:srgbClr val="FFCC33"/>
          </a:solidFill>
          <a:ln w="9525" cap="flat" cmpd="sng">
            <a:solidFill>
              <a:srgbClr val="FFCC3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5" name="Google Shape;775;p52"/>
          <p:cNvSpPr/>
          <p:nvPr/>
        </p:nvSpPr>
        <p:spPr>
          <a:xfrm>
            <a:off x="2831203" y="2873806"/>
            <a:ext cx="854675" cy="841777"/>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solidFill>
            <a:srgbClr val="FFCC33"/>
          </a:solidFill>
          <a:ln w="9525" cap="flat" cmpd="sng">
            <a:solidFill>
              <a:srgbClr val="FFCC3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6" name="Google Shape;776;p52"/>
          <p:cNvSpPr/>
          <p:nvPr/>
        </p:nvSpPr>
        <p:spPr>
          <a:xfrm>
            <a:off x="2584865" y="2531744"/>
            <a:ext cx="800333" cy="731124"/>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7" name="Google Shape;777;p52"/>
          <p:cNvSpPr/>
          <p:nvPr/>
        </p:nvSpPr>
        <p:spPr>
          <a:xfrm>
            <a:off x="3872918" y="2531744"/>
            <a:ext cx="85" cy="82"/>
          </a:xfrm>
          <a:custGeom>
            <a:avLst/>
            <a:gdLst/>
            <a:ahLst/>
            <a:cxnLst/>
            <a:rect l="l" t="t" r="r" b="b"/>
            <a:pathLst>
              <a:path w="1" h="1" fill="none" extrusionOk="0">
                <a:moveTo>
                  <a:pt x="0" y="0"/>
                </a:moveTo>
                <a:lnTo>
                  <a:pt x="0"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2"/>
          <p:cNvSpPr/>
          <p:nvPr/>
        </p:nvSpPr>
        <p:spPr>
          <a:xfrm>
            <a:off x="3872918" y="2531744"/>
            <a:ext cx="85" cy="82"/>
          </a:xfrm>
          <a:custGeom>
            <a:avLst/>
            <a:gdLst/>
            <a:ahLst/>
            <a:cxnLst/>
            <a:rect l="l" t="t" r="r" b="b"/>
            <a:pathLst>
              <a:path w="1" h="1" fill="none" extrusionOk="0">
                <a:moveTo>
                  <a:pt x="0" y="0"/>
                </a:move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9" name="Google Shape;779;p52"/>
          <p:cNvCxnSpPr/>
          <p:nvPr/>
        </p:nvCxnSpPr>
        <p:spPr>
          <a:xfrm rot="10800000" flipH="1">
            <a:off x="4612820" y="1570451"/>
            <a:ext cx="447600" cy="297900"/>
          </a:xfrm>
          <a:prstGeom prst="straightConnector1">
            <a:avLst/>
          </a:prstGeom>
          <a:noFill/>
          <a:ln w="28575" cap="flat" cmpd="sng">
            <a:solidFill>
              <a:srgbClr val="666666"/>
            </a:solidFill>
            <a:prstDash val="solid"/>
            <a:round/>
            <a:headEnd type="oval" w="med" len="med"/>
            <a:tailEnd type="none" w="med" len="med"/>
          </a:ln>
        </p:spPr>
      </p:cxnSp>
      <p:cxnSp>
        <p:nvCxnSpPr>
          <p:cNvPr id="780" name="Google Shape;780;p52"/>
          <p:cNvCxnSpPr/>
          <p:nvPr/>
        </p:nvCxnSpPr>
        <p:spPr>
          <a:xfrm>
            <a:off x="4429562" y="3331443"/>
            <a:ext cx="345300" cy="352500"/>
          </a:xfrm>
          <a:prstGeom prst="straightConnector1">
            <a:avLst/>
          </a:prstGeom>
          <a:noFill/>
          <a:ln w="28575" cap="flat" cmpd="sng">
            <a:solidFill>
              <a:srgbClr val="666666"/>
            </a:solidFill>
            <a:prstDash val="solid"/>
            <a:round/>
            <a:headEnd type="oval" w="med" len="med"/>
            <a:tailEnd type="none" w="med" len="med"/>
          </a:ln>
        </p:spPr>
      </p:cxnSp>
      <p:cxnSp>
        <p:nvCxnSpPr>
          <p:cNvPr id="781" name="Google Shape;781;p52"/>
          <p:cNvCxnSpPr/>
          <p:nvPr/>
        </p:nvCxnSpPr>
        <p:spPr>
          <a:xfrm rot="10800000">
            <a:off x="2354906" y="2436599"/>
            <a:ext cx="492300" cy="3300"/>
          </a:xfrm>
          <a:prstGeom prst="straightConnector1">
            <a:avLst/>
          </a:prstGeom>
          <a:noFill/>
          <a:ln w="28575" cap="flat" cmpd="sng">
            <a:solidFill>
              <a:srgbClr val="666666"/>
            </a:solidFill>
            <a:prstDash val="solid"/>
            <a:round/>
            <a:headEnd type="oval" w="med" len="med"/>
            <a:tailEnd type="none" w="med" len="med"/>
          </a:ln>
        </p:spPr>
      </p:cxnSp>
      <p:cxnSp>
        <p:nvCxnSpPr>
          <p:cNvPr id="782" name="Google Shape;782;p52"/>
          <p:cNvCxnSpPr/>
          <p:nvPr/>
        </p:nvCxnSpPr>
        <p:spPr>
          <a:xfrm flipH="1">
            <a:off x="3207587" y="3400024"/>
            <a:ext cx="327600" cy="401400"/>
          </a:xfrm>
          <a:prstGeom prst="straightConnector1">
            <a:avLst/>
          </a:prstGeom>
          <a:noFill/>
          <a:ln w="28575" cap="flat" cmpd="sng">
            <a:solidFill>
              <a:srgbClr val="666666"/>
            </a:solidFill>
            <a:prstDash val="solid"/>
            <a:round/>
            <a:headEnd type="oval" w="med" len="med"/>
            <a:tailEnd type="none" w="med" len="med"/>
          </a:ln>
        </p:spPr>
      </p:cxnSp>
      <p:sp>
        <p:nvSpPr>
          <p:cNvPr id="783" name="Google Shape;783;p52"/>
          <p:cNvSpPr txBox="1"/>
          <p:nvPr/>
        </p:nvSpPr>
        <p:spPr>
          <a:xfrm>
            <a:off x="5081315" y="1225500"/>
            <a:ext cx="19359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WRITTEN REPORT</a:t>
            </a:r>
            <a:endParaRPr sz="1600">
              <a:solidFill>
                <a:srgbClr val="434343"/>
              </a:solidFill>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16 points</a:t>
            </a:r>
            <a:endParaRPr>
              <a:latin typeface="Arvo"/>
              <a:ea typeface="Arvo"/>
              <a:cs typeface="Arvo"/>
              <a:sym typeface="Arvo"/>
            </a:endParaRPr>
          </a:p>
        </p:txBody>
      </p:sp>
      <p:sp>
        <p:nvSpPr>
          <p:cNvPr id="784" name="Google Shape;784;p52"/>
          <p:cNvSpPr txBox="1"/>
          <p:nvPr/>
        </p:nvSpPr>
        <p:spPr>
          <a:xfrm>
            <a:off x="818950" y="2117045"/>
            <a:ext cx="1520100" cy="589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rgbClr val="434343"/>
                </a:solidFill>
                <a:latin typeface="Lato"/>
                <a:ea typeface="Lato"/>
                <a:cs typeface="Lato"/>
                <a:sym typeface="Lato"/>
              </a:rPr>
              <a:t>CODE QUALITY</a:t>
            </a:r>
            <a:endParaRPr sz="1600">
              <a:solidFill>
                <a:srgbClr val="434343"/>
              </a:solidFill>
              <a:latin typeface="Lato"/>
              <a:ea typeface="Lato"/>
              <a:cs typeface="Lato"/>
              <a:sym typeface="Lato"/>
            </a:endParaRPr>
          </a:p>
          <a:p>
            <a:pPr marL="0" lvl="0" indent="0" algn="r" rtl="0">
              <a:spcBef>
                <a:spcPts val="0"/>
              </a:spcBef>
              <a:spcAft>
                <a:spcPts val="0"/>
              </a:spcAft>
              <a:buNone/>
            </a:pPr>
            <a:r>
              <a:rPr lang="en">
                <a:latin typeface="Lato"/>
                <a:ea typeface="Lato"/>
                <a:cs typeface="Lato"/>
                <a:sym typeface="Lato"/>
              </a:rPr>
              <a:t>5 points</a:t>
            </a:r>
            <a:endParaRPr>
              <a:latin typeface="Lato"/>
              <a:ea typeface="Lato"/>
              <a:cs typeface="Lato"/>
              <a:sym typeface="Lato"/>
            </a:endParaRPr>
          </a:p>
        </p:txBody>
      </p:sp>
      <p:sp>
        <p:nvSpPr>
          <p:cNvPr id="785" name="Google Shape;785;p52"/>
          <p:cNvSpPr txBox="1"/>
          <p:nvPr/>
        </p:nvSpPr>
        <p:spPr>
          <a:xfrm>
            <a:off x="1230723" y="3762973"/>
            <a:ext cx="2346300" cy="589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rgbClr val="434343"/>
                </a:solidFill>
                <a:latin typeface="Lato"/>
                <a:ea typeface="Lato"/>
                <a:cs typeface="Lato"/>
                <a:sym typeface="Lato"/>
              </a:rPr>
              <a:t>QUANTITATIVE RESULTS</a:t>
            </a:r>
            <a:endParaRPr sz="1600">
              <a:solidFill>
                <a:srgbClr val="434343"/>
              </a:solidFill>
              <a:latin typeface="Lato"/>
              <a:ea typeface="Lato"/>
              <a:cs typeface="Lato"/>
              <a:sym typeface="Lato"/>
            </a:endParaRPr>
          </a:p>
          <a:p>
            <a:pPr marL="0" lvl="0" indent="0" algn="r" rtl="0">
              <a:spcBef>
                <a:spcPts val="0"/>
              </a:spcBef>
              <a:spcAft>
                <a:spcPts val="0"/>
              </a:spcAft>
              <a:buNone/>
            </a:pPr>
            <a:r>
              <a:rPr lang="en">
                <a:latin typeface="Lato"/>
                <a:ea typeface="Lato"/>
                <a:cs typeface="Lato"/>
                <a:sym typeface="Lato"/>
              </a:rPr>
              <a:t>5 points</a:t>
            </a:r>
            <a:endParaRPr>
              <a:latin typeface="Lato"/>
              <a:ea typeface="Lato"/>
              <a:cs typeface="Lato"/>
              <a:sym typeface="Lato"/>
            </a:endParaRPr>
          </a:p>
        </p:txBody>
      </p:sp>
      <p:sp>
        <p:nvSpPr>
          <p:cNvPr id="786" name="Google Shape;786;p52"/>
          <p:cNvSpPr txBox="1"/>
          <p:nvPr/>
        </p:nvSpPr>
        <p:spPr>
          <a:xfrm>
            <a:off x="4668527" y="3694393"/>
            <a:ext cx="19359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EXTRAS</a:t>
            </a:r>
            <a:endParaRPr sz="1600">
              <a:solidFill>
                <a:srgbClr val="434343"/>
              </a:solidFill>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points</a:t>
            </a:r>
            <a:endParaRPr>
              <a:latin typeface="Lato"/>
              <a:ea typeface="Lato"/>
              <a:cs typeface="Lato"/>
              <a:sym typeface="Lato"/>
            </a:endParaRPr>
          </a:p>
        </p:txBody>
      </p:sp>
      <p:grpSp>
        <p:nvGrpSpPr>
          <p:cNvPr id="787" name="Google Shape;787;p52"/>
          <p:cNvGrpSpPr/>
          <p:nvPr/>
        </p:nvGrpSpPr>
        <p:grpSpPr>
          <a:xfrm>
            <a:off x="5966484" y="2424740"/>
            <a:ext cx="352768" cy="316668"/>
            <a:chOff x="4660325" y="1866850"/>
            <a:chExt cx="68350" cy="58100"/>
          </a:xfrm>
        </p:grpSpPr>
        <p:sp>
          <p:nvSpPr>
            <p:cNvPr id="788" name="Google Shape;788;p52"/>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2"/>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5608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52"/>
          <p:cNvSpPr txBox="1"/>
          <p:nvPr/>
        </p:nvSpPr>
        <p:spPr>
          <a:xfrm>
            <a:off x="6388478" y="2391366"/>
            <a:ext cx="20670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434343"/>
                </a:solidFill>
                <a:latin typeface="Lato"/>
                <a:ea typeface="Lato"/>
                <a:cs typeface="Lato"/>
                <a:sym typeface="Lato"/>
              </a:rPr>
              <a:t>TOTAL: 28/30 POINTS</a:t>
            </a:r>
            <a:endParaRPr b="1">
              <a:latin typeface="Arvo"/>
              <a:ea typeface="Arvo"/>
              <a:cs typeface="Arvo"/>
              <a:sym typeface="Arvo"/>
            </a:endParaRPr>
          </a:p>
        </p:txBody>
      </p:sp>
      <p:sp>
        <p:nvSpPr>
          <p:cNvPr id="791" name="Google Shape;791;p52"/>
          <p:cNvSpPr txBox="1">
            <a:spLocks noGrp="1"/>
          </p:cNvSpPr>
          <p:nvPr>
            <p:ph type="title"/>
          </p:nvPr>
        </p:nvSpPr>
        <p:spPr>
          <a:xfrm>
            <a:off x="542700" y="597425"/>
            <a:ext cx="8601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Evaluation Overview (only first step submitted)</a:t>
            </a:r>
            <a:endParaRPr/>
          </a:p>
          <a:p>
            <a:pPr marL="0" lvl="0" indent="0" algn="l" rtl="0">
              <a:spcBef>
                <a:spcPts val="0"/>
              </a:spcBef>
              <a:spcAft>
                <a:spcPts val="0"/>
              </a:spcAft>
              <a:buNone/>
            </a:pPr>
            <a:endParaRPr/>
          </a:p>
        </p:txBody>
      </p:sp>
      <p:sp>
        <p:nvSpPr>
          <p:cNvPr id="792" name="Google Shape;792;p52"/>
          <p:cNvSpPr txBox="1">
            <a:spLocks noGrp="1"/>
          </p:cNvSpPr>
          <p:nvPr>
            <p:ph type="title" idx="2"/>
          </p:nvPr>
        </p:nvSpPr>
        <p:spPr>
          <a:xfrm>
            <a:off x="811516" y="4663224"/>
            <a:ext cx="6496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53"/>
          <p:cNvSpPr/>
          <p:nvPr/>
        </p:nvSpPr>
        <p:spPr>
          <a:xfrm>
            <a:off x="3474299" y="1285817"/>
            <a:ext cx="797375" cy="690293"/>
          </a:xfrm>
          <a:custGeom>
            <a:avLst/>
            <a:gdLst/>
            <a:ahLst/>
            <a:cxnLst/>
            <a:rect l="l" t="t" r="r" b="b"/>
            <a:pathLst>
              <a:path w="9435" h="8453" extrusionOk="0">
                <a:moveTo>
                  <a:pt x="4727" y="1"/>
                </a:moveTo>
                <a:cubicBezTo>
                  <a:pt x="3131" y="1"/>
                  <a:pt x="1537" y="250"/>
                  <a:pt x="0" y="751"/>
                </a:cubicBezTo>
                <a:lnTo>
                  <a:pt x="2502" y="8452"/>
                </a:lnTo>
                <a:cubicBezTo>
                  <a:pt x="3225" y="8211"/>
                  <a:pt x="3983" y="8097"/>
                  <a:pt x="4740" y="8097"/>
                </a:cubicBezTo>
                <a:cubicBezTo>
                  <a:pt x="5486" y="8097"/>
                  <a:pt x="6221" y="8211"/>
                  <a:pt x="6932" y="8441"/>
                </a:cubicBezTo>
                <a:lnTo>
                  <a:pt x="9434" y="740"/>
                </a:lnTo>
                <a:cubicBezTo>
                  <a:pt x="7901" y="248"/>
                  <a:pt x="6313" y="1"/>
                  <a:pt x="4727" y="1"/>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8" name="Google Shape;798;p53"/>
          <p:cNvSpPr/>
          <p:nvPr/>
        </p:nvSpPr>
        <p:spPr>
          <a:xfrm>
            <a:off x="4060100" y="1346161"/>
            <a:ext cx="856534" cy="840797"/>
          </a:xfrm>
          <a:custGeom>
            <a:avLst/>
            <a:gdLst/>
            <a:ahLst/>
            <a:cxnLst/>
            <a:rect l="l" t="t" r="r" b="b"/>
            <a:pathLst>
              <a:path w="10135" h="10296" extrusionOk="0">
                <a:moveTo>
                  <a:pt x="2491" y="1"/>
                </a:moveTo>
                <a:lnTo>
                  <a:pt x="0" y="7702"/>
                </a:lnTo>
                <a:cubicBezTo>
                  <a:pt x="1435" y="8161"/>
                  <a:pt x="2686" y="9079"/>
                  <a:pt x="3581" y="10296"/>
                </a:cubicBezTo>
                <a:lnTo>
                  <a:pt x="10135" y="5533"/>
                </a:lnTo>
                <a:cubicBezTo>
                  <a:pt x="8230" y="2927"/>
                  <a:pt x="5555" y="988"/>
                  <a:pt x="2491" y="1"/>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9" name="Google Shape;799;p53"/>
          <p:cNvSpPr/>
          <p:nvPr/>
        </p:nvSpPr>
        <p:spPr>
          <a:xfrm>
            <a:off x="4362719" y="2531744"/>
            <a:ext cx="801263" cy="733003"/>
          </a:xfrm>
          <a:custGeom>
            <a:avLst/>
            <a:gdLst/>
            <a:ahLst/>
            <a:cxnLst/>
            <a:rect l="l" t="t" r="r" b="b"/>
            <a:pathLst>
              <a:path w="9481" h="8976" extrusionOk="0">
                <a:moveTo>
                  <a:pt x="1377" y="0"/>
                </a:moveTo>
                <a:cubicBezTo>
                  <a:pt x="1377" y="1515"/>
                  <a:pt x="895" y="2996"/>
                  <a:pt x="0" y="4212"/>
                </a:cubicBezTo>
                <a:lnTo>
                  <a:pt x="6554" y="8976"/>
                </a:lnTo>
                <a:cubicBezTo>
                  <a:pt x="8459" y="6370"/>
                  <a:pt x="9480" y="3225"/>
                  <a:pt x="9480" y="0"/>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0" name="Google Shape;800;p53"/>
          <p:cNvSpPr/>
          <p:nvPr/>
        </p:nvSpPr>
        <p:spPr>
          <a:xfrm>
            <a:off x="2831203" y="1347141"/>
            <a:ext cx="854675" cy="841695"/>
          </a:xfrm>
          <a:custGeom>
            <a:avLst/>
            <a:gdLst/>
            <a:ahLst/>
            <a:cxnLst/>
            <a:rect l="l" t="t" r="r" b="b"/>
            <a:pathLst>
              <a:path w="10113" h="10307" extrusionOk="0">
                <a:moveTo>
                  <a:pt x="7610" y="0"/>
                </a:moveTo>
                <a:cubicBezTo>
                  <a:pt x="4557" y="999"/>
                  <a:pt x="1883" y="2938"/>
                  <a:pt x="1" y="5544"/>
                </a:cubicBezTo>
                <a:lnTo>
                  <a:pt x="6554" y="10307"/>
                </a:lnTo>
                <a:cubicBezTo>
                  <a:pt x="7438" y="9090"/>
                  <a:pt x="8677" y="8172"/>
                  <a:pt x="10112" y="7701"/>
                </a:cubicBezTo>
                <a:lnTo>
                  <a:pt x="7610" y="0"/>
                </a:ln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1" name="Google Shape;801;p53"/>
          <p:cNvSpPr/>
          <p:nvPr/>
        </p:nvSpPr>
        <p:spPr>
          <a:xfrm>
            <a:off x="4362719" y="1797890"/>
            <a:ext cx="801263" cy="733983"/>
          </a:xfrm>
          <a:custGeom>
            <a:avLst/>
            <a:gdLst/>
            <a:ahLst/>
            <a:cxnLst/>
            <a:rect l="l" t="t" r="r" b="b"/>
            <a:pathLst>
              <a:path w="9481" h="8988" extrusionOk="0">
                <a:moveTo>
                  <a:pt x="6554" y="1"/>
                </a:moveTo>
                <a:lnTo>
                  <a:pt x="0" y="4764"/>
                </a:lnTo>
                <a:cubicBezTo>
                  <a:pt x="895" y="5992"/>
                  <a:pt x="1377" y="7472"/>
                  <a:pt x="1377" y="8987"/>
                </a:cubicBezTo>
                <a:lnTo>
                  <a:pt x="9469" y="8987"/>
                </a:lnTo>
                <a:cubicBezTo>
                  <a:pt x="9480" y="5751"/>
                  <a:pt x="8459" y="2606"/>
                  <a:pt x="6554" y="1"/>
                </a:cubicBezTo>
                <a:close/>
              </a:path>
            </a:pathLst>
          </a:custGeom>
          <a:solidFill>
            <a:srgbClr val="85200C"/>
          </a:solidFill>
          <a:ln w="9525"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2" name="Google Shape;802;p53"/>
          <p:cNvSpPr/>
          <p:nvPr/>
        </p:nvSpPr>
        <p:spPr>
          <a:xfrm>
            <a:off x="4060100" y="2875684"/>
            <a:ext cx="856534" cy="841777"/>
          </a:xfrm>
          <a:custGeom>
            <a:avLst/>
            <a:gdLst/>
            <a:ahLst/>
            <a:cxnLst/>
            <a:rect l="l" t="t" r="r" b="b"/>
            <a:pathLst>
              <a:path w="10135" h="10308" extrusionOk="0">
                <a:moveTo>
                  <a:pt x="3581" y="0"/>
                </a:moveTo>
                <a:cubicBezTo>
                  <a:pt x="2686" y="1229"/>
                  <a:pt x="1435" y="2135"/>
                  <a:pt x="0" y="2594"/>
                </a:cubicBezTo>
                <a:lnTo>
                  <a:pt x="2502" y="10307"/>
                </a:lnTo>
                <a:cubicBezTo>
                  <a:pt x="5567" y="9309"/>
                  <a:pt x="8241" y="7369"/>
                  <a:pt x="10135" y="4764"/>
                </a:cubicBezTo>
                <a:lnTo>
                  <a:pt x="3581" y="0"/>
                </a:lnTo>
                <a:close/>
              </a:path>
            </a:pathLst>
          </a:custGeom>
          <a:solidFill>
            <a:srgbClr val="FF9000"/>
          </a:solidFill>
          <a:ln w="9525" cap="flat" cmpd="sng">
            <a:solidFill>
              <a:srgbClr val="FF9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3" name="Google Shape;803;p53"/>
          <p:cNvSpPr/>
          <p:nvPr/>
        </p:nvSpPr>
        <p:spPr>
          <a:xfrm>
            <a:off x="2584865" y="1799768"/>
            <a:ext cx="800333" cy="732104"/>
          </a:xfrm>
          <a:custGeom>
            <a:avLst/>
            <a:gdLst/>
            <a:ahLst/>
            <a:cxnLst/>
            <a:rect l="l" t="t" r="r" b="b"/>
            <a:pathLst>
              <a:path w="9470" h="8965" extrusionOk="0">
                <a:moveTo>
                  <a:pt x="2916" y="1"/>
                </a:moveTo>
                <a:cubicBezTo>
                  <a:pt x="1022" y="2606"/>
                  <a:pt x="0" y="5739"/>
                  <a:pt x="12" y="8964"/>
                </a:cubicBezTo>
                <a:lnTo>
                  <a:pt x="8103" y="8964"/>
                </a:lnTo>
                <a:cubicBezTo>
                  <a:pt x="8103" y="7449"/>
                  <a:pt x="8574" y="5980"/>
                  <a:pt x="9469" y="4764"/>
                </a:cubicBezTo>
                <a:lnTo>
                  <a:pt x="291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3474299" y="3086524"/>
            <a:ext cx="797375" cy="690620"/>
          </a:xfrm>
          <a:custGeom>
            <a:avLst/>
            <a:gdLst/>
            <a:ahLst/>
            <a:cxnLst/>
            <a:rect l="l" t="t" r="r" b="b"/>
            <a:pathLst>
              <a:path w="9435" h="8457" extrusionOk="0">
                <a:moveTo>
                  <a:pt x="2502" y="1"/>
                </a:moveTo>
                <a:lnTo>
                  <a:pt x="0" y="7702"/>
                </a:lnTo>
                <a:cubicBezTo>
                  <a:pt x="1541" y="8204"/>
                  <a:pt x="3140" y="8457"/>
                  <a:pt x="4740" y="8457"/>
                </a:cubicBezTo>
                <a:cubicBezTo>
                  <a:pt x="6322" y="8457"/>
                  <a:pt x="7905" y="8210"/>
                  <a:pt x="9434" y="7714"/>
                </a:cubicBezTo>
                <a:lnTo>
                  <a:pt x="6932" y="12"/>
                </a:lnTo>
                <a:cubicBezTo>
                  <a:pt x="6221" y="242"/>
                  <a:pt x="5475" y="357"/>
                  <a:pt x="4740" y="357"/>
                </a:cubicBezTo>
                <a:cubicBezTo>
                  <a:pt x="3983" y="357"/>
                  <a:pt x="3225" y="242"/>
                  <a:pt x="2502" y="1"/>
                </a:cubicBezTo>
                <a:close/>
              </a:path>
            </a:pathLst>
          </a:custGeom>
          <a:solidFill>
            <a:srgbClr val="FFCC33"/>
          </a:solidFill>
          <a:ln w="9525" cap="flat" cmpd="sng">
            <a:solidFill>
              <a:srgbClr val="FFCC3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5" name="Google Shape;805;p53"/>
          <p:cNvSpPr/>
          <p:nvPr/>
        </p:nvSpPr>
        <p:spPr>
          <a:xfrm>
            <a:off x="2831203" y="2873806"/>
            <a:ext cx="854675" cy="841777"/>
          </a:xfrm>
          <a:custGeom>
            <a:avLst/>
            <a:gdLst/>
            <a:ahLst/>
            <a:cxnLst/>
            <a:rect l="l" t="t" r="r" b="b"/>
            <a:pathLst>
              <a:path w="10113" h="10308" extrusionOk="0">
                <a:moveTo>
                  <a:pt x="6554" y="1"/>
                </a:moveTo>
                <a:lnTo>
                  <a:pt x="1" y="4764"/>
                </a:lnTo>
                <a:cubicBezTo>
                  <a:pt x="1883" y="7369"/>
                  <a:pt x="4557" y="9309"/>
                  <a:pt x="7610" y="10307"/>
                </a:cubicBezTo>
                <a:lnTo>
                  <a:pt x="10112" y="2606"/>
                </a:lnTo>
                <a:cubicBezTo>
                  <a:pt x="8677" y="2135"/>
                  <a:pt x="7438" y="1229"/>
                  <a:pt x="6554" y="1"/>
                </a:cubicBezTo>
                <a:close/>
              </a:path>
            </a:pathLst>
          </a:custGeom>
          <a:solidFill>
            <a:srgbClr val="FFCC33"/>
          </a:solidFill>
          <a:ln w="9525" cap="flat" cmpd="sng">
            <a:solidFill>
              <a:srgbClr val="FFCC3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6" name="Google Shape;806;p53"/>
          <p:cNvSpPr/>
          <p:nvPr/>
        </p:nvSpPr>
        <p:spPr>
          <a:xfrm>
            <a:off x="2584865" y="2531744"/>
            <a:ext cx="800333" cy="731124"/>
          </a:xfrm>
          <a:custGeom>
            <a:avLst/>
            <a:gdLst/>
            <a:ahLst/>
            <a:cxnLst/>
            <a:rect l="l" t="t" r="r" b="b"/>
            <a:pathLst>
              <a:path w="9470" h="8953" extrusionOk="0">
                <a:moveTo>
                  <a:pt x="12" y="0"/>
                </a:moveTo>
                <a:cubicBezTo>
                  <a:pt x="0" y="3214"/>
                  <a:pt x="1022" y="6347"/>
                  <a:pt x="2916" y="8953"/>
                </a:cubicBezTo>
                <a:lnTo>
                  <a:pt x="9469" y="4190"/>
                </a:lnTo>
                <a:cubicBezTo>
                  <a:pt x="8574" y="2973"/>
                  <a:pt x="8103" y="1504"/>
                  <a:pt x="8103" y="0"/>
                </a:cubicBezTo>
                <a:close/>
              </a:path>
            </a:pathLst>
          </a:custGeom>
          <a:solidFill>
            <a:srgbClr val="FFE5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7" name="Google Shape;807;p53"/>
          <p:cNvSpPr/>
          <p:nvPr/>
        </p:nvSpPr>
        <p:spPr>
          <a:xfrm>
            <a:off x="3872918" y="2531744"/>
            <a:ext cx="85" cy="82"/>
          </a:xfrm>
          <a:custGeom>
            <a:avLst/>
            <a:gdLst/>
            <a:ahLst/>
            <a:cxnLst/>
            <a:rect l="l" t="t" r="r" b="b"/>
            <a:pathLst>
              <a:path w="1" h="1" fill="none" extrusionOk="0">
                <a:moveTo>
                  <a:pt x="0" y="0"/>
                </a:moveTo>
                <a:lnTo>
                  <a:pt x="0" y="0"/>
                </a:lnTo>
                <a:close/>
              </a:path>
            </a:pathLst>
          </a:custGeom>
          <a:no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3872918" y="2531744"/>
            <a:ext cx="85" cy="82"/>
          </a:xfrm>
          <a:custGeom>
            <a:avLst/>
            <a:gdLst/>
            <a:ahLst/>
            <a:cxnLst/>
            <a:rect l="l" t="t" r="r" b="b"/>
            <a:pathLst>
              <a:path w="1" h="1" fill="none" extrusionOk="0">
                <a:moveTo>
                  <a:pt x="0" y="0"/>
                </a:move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9" name="Google Shape;809;p53"/>
          <p:cNvCxnSpPr/>
          <p:nvPr/>
        </p:nvCxnSpPr>
        <p:spPr>
          <a:xfrm rot="10800000" flipH="1">
            <a:off x="4612820" y="1570451"/>
            <a:ext cx="447600" cy="297900"/>
          </a:xfrm>
          <a:prstGeom prst="straightConnector1">
            <a:avLst/>
          </a:prstGeom>
          <a:noFill/>
          <a:ln w="28575" cap="flat" cmpd="sng">
            <a:solidFill>
              <a:srgbClr val="666666"/>
            </a:solidFill>
            <a:prstDash val="solid"/>
            <a:round/>
            <a:headEnd type="oval" w="med" len="med"/>
            <a:tailEnd type="none" w="med" len="med"/>
          </a:ln>
        </p:spPr>
      </p:cxnSp>
      <p:cxnSp>
        <p:nvCxnSpPr>
          <p:cNvPr id="810" name="Google Shape;810;p53"/>
          <p:cNvCxnSpPr/>
          <p:nvPr/>
        </p:nvCxnSpPr>
        <p:spPr>
          <a:xfrm>
            <a:off x="4429562" y="3331443"/>
            <a:ext cx="345300" cy="352500"/>
          </a:xfrm>
          <a:prstGeom prst="straightConnector1">
            <a:avLst/>
          </a:prstGeom>
          <a:noFill/>
          <a:ln w="28575" cap="flat" cmpd="sng">
            <a:solidFill>
              <a:srgbClr val="666666"/>
            </a:solidFill>
            <a:prstDash val="solid"/>
            <a:round/>
            <a:headEnd type="oval" w="med" len="med"/>
            <a:tailEnd type="none" w="med" len="med"/>
          </a:ln>
        </p:spPr>
      </p:cxnSp>
      <p:cxnSp>
        <p:nvCxnSpPr>
          <p:cNvPr id="811" name="Google Shape;811;p53"/>
          <p:cNvCxnSpPr/>
          <p:nvPr/>
        </p:nvCxnSpPr>
        <p:spPr>
          <a:xfrm rot="10800000">
            <a:off x="2354906" y="2436599"/>
            <a:ext cx="492300" cy="3300"/>
          </a:xfrm>
          <a:prstGeom prst="straightConnector1">
            <a:avLst/>
          </a:prstGeom>
          <a:noFill/>
          <a:ln w="28575" cap="flat" cmpd="sng">
            <a:solidFill>
              <a:srgbClr val="666666"/>
            </a:solidFill>
            <a:prstDash val="solid"/>
            <a:round/>
            <a:headEnd type="oval" w="med" len="med"/>
            <a:tailEnd type="none" w="med" len="med"/>
          </a:ln>
        </p:spPr>
      </p:cxnSp>
      <p:cxnSp>
        <p:nvCxnSpPr>
          <p:cNvPr id="812" name="Google Shape;812;p53"/>
          <p:cNvCxnSpPr/>
          <p:nvPr/>
        </p:nvCxnSpPr>
        <p:spPr>
          <a:xfrm flipH="1">
            <a:off x="3207587" y="3400024"/>
            <a:ext cx="327600" cy="401400"/>
          </a:xfrm>
          <a:prstGeom prst="straightConnector1">
            <a:avLst/>
          </a:prstGeom>
          <a:noFill/>
          <a:ln w="28575" cap="flat" cmpd="sng">
            <a:solidFill>
              <a:srgbClr val="666666"/>
            </a:solidFill>
            <a:prstDash val="solid"/>
            <a:round/>
            <a:headEnd type="oval" w="med" len="med"/>
            <a:tailEnd type="none" w="med" len="med"/>
          </a:ln>
        </p:spPr>
      </p:cxnSp>
      <p:sp>
        <p:nvSpPr>
          <p:cNvPr id="813" name="Google Shape;813;p53"/>
          <p:cNvSpPr txBox="1"/>
          <p:nvPr/>
        </p:nvSpPr>
        <p:spPr>
          <a:xfrm>
            <a:off x="5081315" y="1225500"/>
            <a:ext cx="19359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WRITTEN REPORT</a:t>
            </a:r>
            <a:endParaRPr sz="1600">
              <a:solidFill>
                <a:srgbClr val="434343"/>
              </a:solidFill>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18 points</a:t>
            </a:r>
            <a:endParaRPr>
              <a:latin typeface="Arvo"/>
              <a:ea typeface="Arvo"/>
              <a:cs typeface="Arvo"/>
              <a:sym typeface="Arvo"/>
            </a:endParaRPr>
          </a:p>
        </p:txBody>
      </p:sp>
      <p:sp>
        <p:nvSpPr>
          <p:cNvPr id="814" name="Google Shape;814;p53"/>
          <p:cNvSpPr txBox="1"/>
          <p:nvPr/>
        </p:nvSpPr>
        <p:spPr>
          <a:xfrm>
            <a:off x="818950" y="2117045"/>
            <a:ext cx="1520100" cy="589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rgbClr val="434343"/>
                </a:solidFill>
                <a:latin typeface="Lato"/>
                <a:ea typeface="Lato"/>
                <a:cs typeface="Lato"/>
                <a:sym typeface="Lato"/>
              </a:rPr>
              <a:t>CODE QUALITY</a:t>
            </a:r>
            <a:endParaRPr sz="1600">
              <a:solidFill>
                <a:srgbClr val="434343"/>
              </a:solidFill>
              <a:latin typeface="Lato"/>
              <a:ea typeface="Lato"/>
              <a:cs typeface="Lato"/>
              <a:sym typeface="Lato"/>
            </a:endParaRPr>
          </a:p>
          <a:p>
            <a:pPr marL="0" lvl="0" indent="0" algn="r" rtl="0">
              <a:spcBef>
                <a:spcPts val="0"/>
              </a:spcBef>
              <a:spcAft>
                <a:spcPts val="0"/>
              </a:spcAft>
              <a:buNone/>
            </a:pPr>
            <a:r>
              <a:rPr lang="en">
                <a:latin typeface="Lato"/>
                <a:ea typeface="Lato"/>
                <a:cs typeface="Lato"/>
                <a:sym typeface="Lato"/>
              </a:rPr>
              <a:t>6 points</a:t>
            </a:r>
            <a:endParaRPr>
              <a:latin typeface="Lato"/>
              <a:ea typeface="Lato"/>
              <a:cs typeface="Lato"/>
              <a:sym typeface="Lato"/>
            </a:endParaRPr>
          </a:p>
        </p:txBody>
      </p:sp>
      <p:sp>
        <p:nvSpPr>
          <p:cNvPr id="815" name="Google Shape;815;p53"/>
          <p:cNvSpPr txBox="1"/>
          <p:nvPr/>
        </p:nvSpPr>
        <p:spPr>
          <a:xfrm>
            <a:off x="1230723" y="3762973"/>
            <a:ext cx="2346300" cy="589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a:solidFill>
                  <a:srgbClr val="434343"/>
                </a:solidFill>
                <a:latin typeface="Lato"/>
                <a:ea typeface="Lato"/>
                <a:cs typeface="Lato"/>
                <a:sym typeface="Lato"/>
              </a:rPr>
              <a:t>QUANTITATIVE RESULTS</a:t>
            </a:r>
            <a:endParaRPr sz="1600">
              <a:solidFill>
                <a:srgbClr val="434343"/>
              </a:solidFill>
              <a:latin typeface="Lato"/>
              <a:ea typeface="Lato"/>
              <a:cs typeface="Lato"/>
              <a:sym typeface="Lato"/>
            </a:endParaRPr>
          </a:p>
          <a:p>
            <a:pPr marL="0" lvl="0" indent="0" algn="r" rtl="0">
              <a:spcBef>
                <a:spcPts val="0"/>
              </a:spcBef>
              <a:spcAft>
                <a:spcPts val="0"/>
              </a:spcAft>
              <a:buNone/>
            </a:pPr>
            <a:r>
              <a:rPr lang="en">
                <a:latin typeface="Lato"/>
                <a:ea typeface="Lato"/>
                <a:cs typeface="Lato"/>
                <a:sym typeface="Lato"/>
              </a:rPr>
              <a:t>6 points</a:t>
            </a:r>
            <a:endParaRPr>
              <a:latin typeface="Lato"/>
              <a:ea typeface="Lato"/>
              <a:cs typeface="Lato"/>
              <a:sym typeface="Lato"/>
            </a:endParaRPr>
          </a:p>
        </p:txBody>
      </p:sp>
      <p:sp>
        <p:nvSpPr>
          <p:cNvPr id="816" name="Google Shape;816;p53"/>
          <p:cNvSpPr txBox="1"/>
          <p:nvPr/>
        </p:nvSpPr>
        <p:spPr>
          <a:xfrm>
            <a:off x="4668527" y="3694393"/>
            <a:ext cx="19359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Lato"/>
                <a:ea typeface="Lato"/>
                <a:cs typeface="Lato"/>
                <a:sym typeface="Lato"/>
              </a:rPr>
              <a:t>EXTRAS</a:t>
            </a:r>
            <a:endParaRPr sz="1600">
              <a:solidFill>
                <a:srgbClr val="434343"/>
              </a:solidFill>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5 points</a:t>
            </a:r>
            <a:endParaRPr>
              <a:latin typeface="Lato"/>
              <a:ea typeface="Lato"/>
              <a:cs typeface="Lato"/>
              <a:sym typeface="Lato"/>
            </a:endParaRPr>
          </a:p>
        </p:txBody>
      </p:sp>
      <p:grpSp>
        <p:nvGrpSpPr>
          <p:cNvPr id="817" name="Google Shape;817;p53"/>
          <p:cNvGrpSpPr/>
          <p:nvPr/>
        </p:nvGrpSpPr>
        <p:grpSpPr>
          <a:xfrm>
            <a:off x="5966484" y="2424740"/>
            <a:ext cx="352768" cy="316668"/>
            <a:chOff x="4660325" y="1866850"/>
            <a:chExt cx="68350" cy="58100"/>
          </a:xfrm>
        </p:grpSpPr>
        <p:sp>
          <p:nvSpPr>
            <p:cNvPr id="818" name="Google Shape;818;p53"/>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5608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0" name="Google Shape;820;p53"/>
          <p:cNvSpPr txBox="1"/>
          <p:nvPr/>
        </p:nvSpPr>
        <p:spPr>
          <a:xfrm>
            <a:off x="6388478" y="2391366"/>
            <a:ext cx="2067000" cy="5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434343"/>
                </a:solidFill>
                <a:latin typeface="Lato"/>
                <a:ea typeface="Lato"/>
                <a:cs typeface="Lato"/>
                <a:sym typeface="Lato"/>
              </a:rPr>
              <a:t>TOTAL: 35/30 POINTS</a:t>
            </a:r>
            <a:endParaRPr b="1">
              <a:latin typeface="Arvo"/>
              <a:ea typeface="Arvo"/>
              <a:cs typeface="Arvo"/>
              <a:sym typeface="Arvo"/>
            </a:endParaRPr>
          </a:p>
        </p:txBody>
      </p:sp>
      <p:sp>
        <p:nvSpPr>
          <p:cNvPr id="821" name="Google Shape;821;p53"/>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Overview (second step included)</a:t>
            </a:r>
            <a:endParaRPr/>
          </a:p>
        </p:txBody>
      </p:sp>
      <p:sp>
        <p:nvSpPr>
          <p:cNvPr id="822" name="Google Shape;822;p53"/>
          <p:cNvSpPr txBox="1">
            <a:spLocks noGrp="1"/>
          </p:cNvSpPr>
          <p:nvPr>
            <p:ph type="title" idx="2"/>
          </p:nvPr>
        </p:nvSpPr>
        <p:spPr>
          <a:xfrm>
            <a:off x="811516" y="4663224"/>
            <a:ext cx="64965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54"/>
          <p:cNvSpPr txBox="1"/>
          <p:nvPr/>
        </p:nvSpPr>
        <p:spPr>
          <a:xfrm>
            <a:off x="215425" y="1249388"/>
            <a:ext cx="8520600" cy="3005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600"/>
              </a:spcBef>
              <a:spcAft>
                <a:spcPts val="0"/>
              </a:spcAft>
              <a:buClr>
                <a:srgbClr val="434343"/>
              </a:buClr>
              <a:buSzPts val="1600"/>
              <a:buFont typeface="Lato"/>
              <a:buChar char="●"/>
            </a:pPr>
            <a:r>
              <a:rPr lang="en" sz="1600" b="1">
                <a:solidFill>
                  <a:srgbClr val="434343"/>
                </a:solidFill>
                <a:latin typeface="Lato"/>
                <a:ea typeface="Lato"/>
                <a:cs typeface="Lato"/>
                <a:sym typeface="Lato"/>
              </a:rPr>
              <a:t>ACL 2021 paper template</a:t>
            </a:r>
            <a:endParaRPr sz="1600" b="1">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6F0A19"/>
              </a:buClr>
              <a:buSzPts val="1600"/>
              <a:buFont typeface="Lato"/>
              <a:buChar char="○"/>
            </a:pPr>
            <a:r>
              <a:rPr lang="en" sz="1600">
                <a:solidFill>
                  <a:srgbClr val="434343"/>
                </a:solidFill>
                <a:latin typeface="Lato"/>
                <a:ea typeface="Lato"/>
                <a:cs typeface="Lato"/>
                <a:sym typeface="Lato"/>
              </a:rPr>
              <a:t>Available </a:t>
            </a:r>
            <a:r>
              <a:rPr lang="en" sz="1600" u="sng">
                <a:solidFill>
                  <a:schemeClr val="accent5"/>
                </a:solidFill>
                <a:latin typeface="Lato"/>
                <a:ea typeface="Lato"/>
                <a:cs typeface="Lato"/>
                <a:sym typeface="Lato"/>
                <a:hlinkClick r:id="rId3">
                  <a:extLst>
                    <a:ext uri="{A12FA001-AC4F-418D-AE19-62706E023703}">
                      <ahyp:hlinkClr xmlns:ahyp="http://schemas.microsoft.com/office/drawing/2018/hyperlinkcolor" val="tx"/>
                    </a:ext>
                  </a:extLst>
                </a:hlinkClick>
              </a:rPr>
              <a:t>here</a:t>
            </a:r>
            <a:r>
              <a:rPr lang="en" sz="1600">
                <a:solidFill>
                  <a:srgbClr val="434343"/>
                </a:solidFill>
                <a:latin typeface="Lato"/>
                <a:ea typeface="Lato"/>
                <a:cs typeface="Lato"/>
                <a:sym typeface="Lato"/>
              </a:rPr>
              <a:t> (Word and LaTeX direct download) or </a:t>
            </a:r>
            <a:r>
              <a:rPr lang="en" sz="1600" u="sng">
                <a:solidFill>
                  <a:schemeClr val="accent5"/>
                </a:solidFill>
                <a:latin typeface="Lato"/>
                <a:ea typeface="Lato"/>
                <a:cs typeface="Lato"/>
                <a:sym typeface="Lato"/>
                <a:hlinkClick r:id="rId4">
                  <a:extLst>
                    <a:ext uri="{A12FA001-AC4F-418D-AE19-62706E023703}">
                      <ahyp:hlinkClr xmlns:ahyp="http://schemas.microsoft.com/office/drawing/2018/hyperlinkcolor" val="tx"/>
                    </a:ext>
                  </a:extLst>
                </a:hlinkClick>
              </a:rPr>
              <a:t>here</a:t>
            </a:r>
            <a:r>
              <a:rPr lang="en" sz="1600">
                <a:solidFill>
                  <a:srgbClr val="6F0A19"/>
                </a:solidFill>
                <a:latin typeface="Lato"/>
                <a:ea typeface="Lato"/>
                <a:cs typeface="Lato"/>
                <a:sym typeface="Lato"/>
              </a:rPr>
              <a:t> </a:t>
            </a:r>
            <a:r>
              <a:rPr lang="en" sz="1600">
                <a:solidFill>
                  <a:srgbClr val="434343"/>
                </a:solidFill>
                <a:latin typeface="Lato"/>
                <a:ea typeface="Lato"/>
                <a:cs typeface="Lato"/>
                <a:sym typeface="Lato"/>
              </a:rPr>
              <a:t>(Overleaf LaTeX template)</a:t>
            </a:r>
            <a:endParaRPr sz="1600">
              <a:solidFill>
                <a:srgbClr val="6F0A19"/>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You can use either the LaTeX or the Word template, your choice</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Karla"/>
              <a:buChar char="○"/>
            </a:pPr>
            <a:r>
              <a:rPr lang="en" sz="1600" b="1">
                <a:solidFill>
                  <a:srgbClr val="434343"/>
                </a:solidFill>
                <a:latin typeface="Lato"/>
                <a:ea typeface="Lato"/>
                <a:cs typeface="Lato"/>
                <a:sym typeface="Lato"/>
              </a:rPr>
              <a:t>DO NOT MODIFY</a:t>
            </a:r>
            <a:r>
              <a:rPr lang="en" sz="1600">
                <a:solidFill>
                  <a:srgbClr val="434343"/>
                </a:solidFill>
                <a:latin typeface="Lato"/>
                <a:ea typeface="Lato"/>
                <a:cs typeface="Lato"/>
                <a:sym typeface="Lato"/>
              </a:rPr>
              <a:t> the template (margins, spacing, font size)</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Karla"/>
              <a:buChar char="○"/>
            </a:pPr>
            <a:r>
              <a:rPr lang="en" sz="1600">
                <a:solidFill>
                  <a:srgbClr val="434343"/>
                </a:solidFill>
                <a:latin typeface="Lato"/>
                <a:ea typeface="Lato"/>
                <a:cs typeface="Lato"/>
                <a:sym typeface="Lato"/>
              </a:rPr>
              <a:t>Use the non-anonymous flag, so you can enter your name</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b="1">
                <a:solidFill>
                  <a:srgbClr val="434343"/>
                </a:solidFill>
                <a:latin typeface="Lato"/>
                <a:ea typeface="Lato"/>
                <a:cs typeface="Lato"/>
                <a:sym typeface="Lato"/>
              </a:rPr>
              <a:t>Max 2 pages</a:t>
            </a:r>
            <a:endParaRPr sz="1600" b="1">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For the report, including title, subtitles, etc.</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Karla"/>
              <a:buChar char="○"/>
            </a:pPr>
            <a:r>
              <a:rPr lang="en" sz="1600">
                <a:solidFill>
                  <a:srgbClr val="434343"/>
                </a:solidFill>
                <a:latin typeface="Lato"/>
                <a:ea typeface="Lato"/>
                <a:cs typeface="Lato"/>
                <a:sym typeface="Lato"/>
              </a:rPr>
              <a:t>This is a </a:t>
            </a:r>
            <a:r>
              <a:rPr lang="en" sz="1600" b="1">
                <a:solidFill>
                  <a:srgbClr val="434343"/>
                </a:solidFill>
                <a:latin typeface="Lato"/>
                <a:ea typeface="Lato"/>
                <a:cs typeface="Lato"/>
                <a:sym typeface="Lato"/>
              </a:rPr>
              <a:t>STRICT RULE!</a:t>
            </a:r>
            <a:endParaRPr sz="1600" b="1">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Karla"/>
              <a:buChar char="●"/>
            </a:pPr>
            <a:r>
              <a:rPr lang="en" sz="1600" b="1">
                <a:solidFill>
                  <a:srgbClr val="434343"/>
                </a:solidFill>
                <a:latin typeface="Lato"/>
                <a:ea typeface="Lato"/>
                <a:cs typeface="Lato"/>
                <a:sym typeface="Lato"/>
              </a:rPr>
              <a:t>Unlimited extra pages for images, tables and references </a:t>
            </a:r>
            <a:endParaRPr sz="1600" b="1">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Every image and table must have a caption (don’t abuse them please :-) )</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Tables and images must be referenced in the report</a:t>
            </a:r>
            <a:endParaRPr sz="1800">
              <a:solidFill>
                <a:srgbClr val="434343"/>
              </a:solidFill>
              <a:latin typeface="Roboto"/>
              <a:ea typeface="Roboto"/>
              <a:cs typeface="Roboto"/>
              <a:sym typeface="Roboto"/>
            </a:endParaRPr>
          </a:p>
        </p:txBody>
      </p:sp>
      <p:sp>
        <p:nvSpPr>
          <p:cNvPr id="828" name="Google Shape;828;p54"/>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dos and don’ts [see examples on google classroom]</a:t>
            </a:r>
            <a:endParaRPr dirty="0"/>
          </a:p>
        </p:txBody>
      </p:sp>
      <p:sp>
        <p:nvSpPr>
          <p:cNvPr id="829" name="Google Shape;829;p54"/>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55"/>
          <p:cNvSpPr txBox="1"/>
          <p:nvPr/>
        </p:nvSpPr>
        <p:spPr>
          <a:xfrm>
            <a:off x="311700" y="1339300"/>
            <a:ext cx="7644000" cy="3038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 sz="1600">
                <a:solidFill>
                  <a:srgbClr val="434343"/>
                </a:solidFill>
                <a:latin typeface="Lato"/>
                <a:ea typeface="Lato"/>
                <a:cs typeface="Lato"/>
                <a:sym typeface="Lato"/>
              </a:rPr>
              <a:t>We expect a good report to be:</a:t>
            </a:r>
            <a:endParaRPr sz="1600">
              <a:solidFill>
                <a:srgbClr val="434343"/>
              </a:solidFill>
              <a:latin typeface="Lato"/>
              <a:ea typeface="Lato"/>
              <a:cs typeface="Lato"/>
              <a:sym typeface="Lato"/>
            </a:endParaRPr>
          </a:p>
          <a:p>
            <a:pPr marL="457200" lvl="0" indent="-330200" algn="l" rtl="0">
              <a:lnSpc>
                <a:spcPct val="150000"/>
              </a:lnSpc>
              <a:spcBef>
                <a:spcPts val="600"/>
              </a:spcBef>
              <a:spcAft>
                <a:spcPts val="0"/>
              </a:spcAft>
              <a:buClr>
                <a:srgbClr val="434343"/>
              </a:buClr>
              <a:buSzPts val="1600"/>
              <a:buFont typeface="Lato"/>
              <a:buChar char="●"/>
            </a:pPr>
            <a:r>
              <a:rPr lang="en" sz="1600" b="1">
                <a:solidFill>
                  <a:srgbClr val="434343"/>
                </a:solidFill>
                <a:latin typeface="Lato"/>
                <a:ea typeface="Lato"/>
                <a:cs typeface="Lato"/>
                <a:sym typeface="Lato"/>
              </a:rPr>
              <a:t>Readable</a:t>
            </a:r>
            <a:r>
              <a:rPr lang="en" sz="1600">
                <a:solidFill>
                  <a:srgbClr val="434343"/>
                </a:solidFill>
                <a:latin typeface="Lato"/>
                <a:ea typeface="Lato"/>
                <a:cs typeface="Lato"/>
                <a:sym typeface="Lato"/>
              </a:rPr>
              <a:t> and </a:t>
            </a:r>
            <a:r>
              <a:rPr lang="en" sz="1600" b="1">
                <a:solidFill>
                  <a:srgbClr val="434343"/>
                </a:solidFill>
                <a:latin typeface="Lato"/>
                <a:ea typeface="Lato"/>
                <a:cs typeface="Lato"/>
                <a:sym typeface="Lato"/>
              </a:rPr>
              <a:t>understandable</a:t>
            </a:r>
            <a:endParaRPr sz="1600" b="1">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We will not give penalties for English errors, but we expect the report to follow a clear flow. We don’t want to read just a sequence of statements on what you did without showing the reasoning behind your choices</a:t>
            </a:r>
            <a:endParaRPr sz="1600">
              <a:solidFill>
                <a:srgbClr val="434343"/>
              </a:solidFill>
              <a:latin typeface="Lato"/>
              <a:ea typeface="Lato"/>
              <a:cs typeface="Lato"/>
              <a:sym typeface="Lato"/>
            </a:endParaRPr>
          </a:p>
          <a:p>
            <a:pPr marL="457200" lvl="0" indent="-330200" algn="l" rtl="0">
              <a:lnSpc>
                <a:spcPct val="150000"/>
              </a:lnSpc>
              <a:spcBef>
                <a:spcPts val="0"/>
              </a:spcBef>
              <a:spcAft>
                <a:spcPts val="0"/>
              </a:spcAft>
              <a:buClr>
                <a:srgbClr val="434343"/>
              </a:buClr>
              <a:buSzPts val="1600"/>
              <a:buFont typeface="Lato"/>
              <a:buChar char="●"/>
            </a:pPr>
            <a:r>
              <a:rPr lang="en" sz="1600" b="1">
                <a:solidFill>
                  <a:srgbClr val="434343"/>
                </a:solidFill>
                <a:latin typeface="Lato"/>
                <a:ea typeface="Lato"/>
                <a:cs typeface="Lato"/>
                <a:sym typeface="Lato"/>
              </a:rPr>
              <a:t>Well-structured</a:t>
            </a:r>
            <a:r>
              <a:rPr lang="en" sz="1600">
                <a:solidFill>
                  <a:srgbClr val="434343"/>
                </a:solidFill>
                <a:latin typeface="Lato"/>
                <a:ea typeface="Lato"/>
                <a:cs typeface="Lato"/>
                <a:sym typeface="Lato"/>
              </a:rPr>
              <a:t> and </a:t>
            </a:r>
            <a:r>
              <a:rPr lang="en" sz="1600" b="1">
                <a:solidFill>
                  <a:srgbClr val="434343"/>
                </a:solidFill>
                <a:latin typeface="Lato"/>
                <a:ea typeface="Lato"/>
                <a:cs typeface="Lato"/>
                <a:sym typeface="Lato"/>
              </a:rPr>
              <a:t>organized</a:t>
            </a:r>
            <a:endParaRPr sz="1600" b="1">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Take inspiration from the many papers available online and organize your report in well-defined sections (e.g. method, setup, experiments, results…)</a:t>
            </a:r>
            <a:endParaRPr sz="1600">
              <a:solidFill>
                <a:srgbClr val="434343"/>
              </a:solidFill>
              <a:latin typeface="Lato"/>
              <a:ea typeface="Lato"/>
              <a:cs typeface="Lato"/>
              <a:sym typeface="Lato"/>
            </a:endParaRPr>
          </a:p>
          <a:p>
            <a:pPr marL="0" lvl="0" indent="0" algn="l" rtl="0">
              <a:lnSpc>
                <a:spcPct val="115000"/>
              </a:lnSpc>
              <a:spcBef>
                <a:spcPts val="0"/>
              </a:spcBef>
              <a:spcAft>
                <a:spcPts val="1600"/>
              </a:spcAft>
              <a:buNone/>
            </a:pPr>
            <a:endParaRPr sz="1800">
              <a:solidFill>
                <a:srgbClr val="434343"/>
              </a:solidFill>
              <a:latin typeface="Roboto"/>
              <a:ea typeface="Roboto"/>
              <a:cs typeface="Roboto"/>
              <a:sym typeface="Roboto"/>
            </a:endParaRPr>
          </a:p>
        </p:txBody>
      </p:sp>
      <p:sp>
        <p:nvSpPr>
          <p:cNvPr id="835" name="Google Shape;835;p55"/>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what you are expected to do</a:t>
            </a:r>
            <a:endParaRPr/>
          </a:p>
        </p:txBody>
      </p:sp>
      <p:sp>
        <p:nvSpPr>
          <p:cNvPr id="836" name="Google Shape;836;p55"/>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56"/>
          <p:cNvSpPr txBox="1"/>
          <p:nvPr/>
        </p:nvSpPr>
        <p:spPr>
          <a:xfrm>
            <a:off x="311700" y="1260976"/>
            <a:ext cx="8023800" cy="3311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 sz="1600">
                <a:solidFill>
                  <a:srgbClr val="434343"/>
                </a:solidFill>
                <a:latin typeface="Lato"/>
                <a:ea typeface="Lato"/>
                <a:cs typeface="Lato"/>
                <a:sym typeface="Lato"/>
              </a:rPr>
              <a:t>We expect a good report </a:t>
            </a:r>
            <a:r>
              <a:rPr lang="en" sz="1600" b="1">
                <a:solidFill>
                  <a:srgbClr val="434343"/>
                </a:solidFill>
                <a:latin typeface="Lato"/>
                <a:ea typeface="Lato"/>
                <a:cs typeface="Lato"/>
                <a:sym typeface="Lato"/>
              </a:rPr>
              <a:t>NOT</a:t>
            </a:r>
            <a:r>
              <a:rPr lang="en" sz="1600">
                <a:solidFill>
                  <a:srgbClr val="434343"/>
                </a:solidFill>
                <a:latin typeface="Lato"/>
                <a:ea typeface="Lato"/>
                <a:cs typeface="Lato"/>
                <a:sym typeface="Lato"/>
              </a:rPr>
              <a:t> to include:</a:t>
            </a:r>
            <a:endParaRPr sz="1600">
              <a:solidFill>
                <a:srgbClr val="434343"/>
              </a:solidFill>
              <a:latin typeface="Lato"/>
              <a:ea typeface="Lato"/>
              <a:cs typeface="Lato"/>
              <a:sym typeface="Lato"/>
            </a:endParaRPr>
          </a:p>
          <a:p>
            <a:pPr marL="457200" lvl="0" indent="-330200" algn="l" rtl="0">
              <a:lnSpc>
                <a:spcPct val="150000"/>
              </a:lnSpc>
              <a:spcBef>
                <a:spcPts val="600"/>
              </a:spcBef>
              <a:spcAft>
                <a:spcPts val="0"/>
              </a:spcAft>
              <a:buClr>
                <a:srgbClr val="434343"/>
              </a:buClr>
              <a:buSzPts val="1600"/>
              <a:buFont typeface="Lato"/>
              <a:buChar char="●"/>
            </a:pPr>
            <a:r>
              <a:rPr lang="en" sz="1600">
                <a:solidFill>
                  <a:srgbClr val="434343"/>
                </a:solidFill>
                <a:latin typeface="Lato"/>
                <a:ea typeface="Lato"/>
                <a:cs typeface="Lato"/>
                <a:sym typeface="Lato"/>
              </a:rPr>
              <a:t>Unnecessary</a:t>
            </a:r>
            <a:r>
              <a:rPr lang="en" sz="1600" b="1">
                <a:solidFill>
                  <a:srgbClr val="434343"/>
                </a:solidFill>
                <a:latin typeface="Lato"/>
                <a:ea typeface="Lato"/>
                <a:cs typeface="Lato"/>
                <a:sym typeface="Lato"/>
              </a:rPr>
              <a:t> task </a:t>
            </a:r>
            <a:r>
              <a:rPr lang="en" sz="1600">
                <a:solidFill>
                  <a:srgbClr val="434343"/>
                </a:solidFill>
                <a:latin typeface="Lato"/>
                <a:ea typeface="Lato"/>
                <a:cs typeface="Lato"/>
                <a:sym typeface="Lato"/>
              </a:rPr>
              <a:t>or</a:t>
            </a:r>
            <a:r>
              <a:rPr lang="en" sz="1600" b="1">
                <a:solidFill>
                  <a:srgbClr val="434343"/>
                </a:solidFill>
                <a:latin typeface="Lato"/>
                <a:ea typeface="Lato"/>
                <a:cs typeface="Lato"/>
                <a:sym typeface="Lato"/>
              </a:rPr>
              <a:t> dataset descriptions</a:t>
            </a:r>
            <a:r>
              <a:rPr lang="en" sz="1600">
                <a:solidFill>
                  <a:srgbClr val="434343"/>
                </a:solidFill>
                <a:latin typeface="Lato"/>
                <a:ea typeface="Lato"/>
                <a:cs typeface="Lato"/>
                <a:sym typeface="Lato"/>
              </a:rPr>
              <a:t> </a:t>
            </a:r>
            <a:endParaRPr sz="1600">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just focus on your solution to the problem.</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b="1">
                <a:solidFill>
                  <a:srgbClr val="434343"/>
                </a:solidFill>
                <a:latin typeface="Lato"/>
                <a:ea typeface="Lato"/>
                <a:cs typeface="Lato"/>
                <a:sym typeface="Lato"/>
              </a:rPr>
              <a:t>Code </a:t>
            </a:r>
            <a:r>
              <a:rPr lang="en" sz="1600">
                <a:solidFill>
                  <a:srgbClr val="434343"/>
                </a:solidFill>
                <a:latin typeface="Lato"/>
                <a:ea typeface="Lato"/>
                <a:cs typeface="Lato"/>
                <a:sym typeface="Lato"/>
              </a:rPr>
              <a:t>copy-paste</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Your code should be self-explanatory, so no need to show it in the report. You can add </a:t>
            </a:r>
            <a:r>
              <a:rPr lang="en" sz="1600" b="1">
                <a:solidFill>
                  <a:srgbClr val="434343"/>
                </a:solidFill>
                <a:latin typeface="Lato"/>
                <a:ea typeface="Lato"/>
                <a:cs typeface="Lato"/>
                <a:sym typeface="Lato"/>
              </a:rPr>
              <a:t>pseudo-code</a:t>
            </a:r>
            <a:r>
              <a:rPr lang="en" sz="1600">
                <a:solidFill>
                  <a:srgbClr val="434343"/>
                </a:solidFill>
                <a:latin typeface="Lato"/>
                <a:ea typeface="Lato"/>
                <a:cs typeface="Lato"/>
                <a:sym typeface="Lato"/>
              </a:rPr>
              <a:t> to show some particular algorithm, but </a:t>
            </a:r>
            <a:r>
              <a:rPr lang="en" sz="1600" b="1">
                <a:solidFill>
                  <a:srgbClr val="434343"/>
                </a:solidFill>
                <a:latin typeface="Lato"/>
                <a:ea typeface="Lato"/>
                <a:cs typeface="Lato"/>
                <a:sym typeface="Lato"/>
              </a:rPr>
              <a:t>no code or screenshots</a:t>
            </a:r>
            <a:r>
              <a:rPr lang="en" sz="1600">
                <a:solidFill>
                  <a:srgbClr val="434343"/>
                </a:solidFill>
                <a:latin typeface="Lato"/>
                <a:ea typeface="Lato"/>
                <a:cs typeface="Lato"/>
                <a:sym typeface="Lato"/>
              </a:rPr>
              <a:t> please! </a:t>
            </a:r>
            <a:endParaRPr sz="1600">
              <a:solidFill>
                <a:srgbClr val="434343"/>
              </a:solidFill>
              <a:latin typeface="Lato"/>
              <a:ea typeface="Lato"/>
              <a:cs typeface="Lato"/>
              <a:sym typeface="Lato"/>
            </a:endParaRPr>
          </a:p>
        </p:txBody>
      </p:sp>
      <p:sp>
        <p:nvSpPr>
          <p:cNvPr id="842" name="Google Shape;842;p56"/>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what you are not expected to do</a:t>
            </a:r>
            <a:endParaRPr/>
          </a:p>
          <a:p>
            <a:pPr marL="0" lvl="0" indent="0" algn="l" rtl="0">
              <a:spcBef>
                <a:spcPts val="0"/>
              </a:spcBef>
              <a:spcAft>
                <a:spcPts val="0"/>
              </a:spcAft>
              <a:buNone/>
            </a:pPr>
            <a:endParaRPr/>
          </a:p>
        </p:txBody>
      </p:sp>
      <p:sp>
        <p:nvSpPr>
          <p:cNvPr id="843" name="Google Shape;843;p56"/>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533400" y="1371600"/>
            <a:ext cx="8095500" cy="10278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WiC is the task of addressing the disambiguation of polysemous words,</a:t>
            </a:r>
            <a:endParaRPr sz="1800">
              <a:solidFill>
                <a:srgbClr val="434343"/>
              </a:solidFill>
              <a:latin typeface="Lato"/>
              <a:ea typeface="Lato"/>
              <a:cs typeface="Lato"/>
              <a:sym typeface="Lato"/>
            </a:endParaRPr>
          </a:p>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without relying on a fixed inventory of word senses.</a:t>
            </a:r>
            <a:endParaRPr>
              <a:solidFill>
                <a:schemeClr val="dk1"/>
              </a:solidFill>
              <a:latin typeface="Lato"/>
              <a:ea typeface="Lato"/>
              <a:cs typeface="Lato"/>
              <a:sym typeface="Lato"/>
            </a:endParaRPr>
          </a:p>
          <a:p>
            <a:pPr marL="0" lvl="0" indent="0" algn="l" rtl="0">
              <a:lnSpc>
                <a:spcPct val="100000"/>
              </a:lnSpc>
              <a:spcBef>
                <a:spcPts val="0"/>
              </a:spcBef>
              <a:spcAft>
                <a:spcPts val="1600"/>
              </a:spcAft>
              <a:buNone/>
            </a:pPr>
            <a:endParaRPr sz="1800">
              <a:solidFill>
                <a:srgbClr val="434343"/>
              </a:solidFill>
              <a:latin typeface="Lato"/>
              <a:ea typeface="Lato"/>
              <a:cs typeface="Lato"/>
              <a:sym typeface="Lato"/>
            </a:endParaRPr>
          </a:p>
        </p:txBody>
      </p:sp>
      <p:sp>
        <p:nvSpPr>
          <p:cNvPr id="145" name="Google Shape;145;p23"/>
          <p:cNvSpPr txBox="1"/>
          <p:nvPr/>
        </p:nvSpPr>
        <p:spPr>
          <a:xfrm>
            <a:off x="1454400" y="2475248"/>
            <a:ext cx="7680300" cy="1064880"/>
          </a:xfrm>
          <a:prstGeom prst="rect">
            <a:avLst/>
          </a:prstGeom>
          <a:noFill/>
          <a:ln>
            <a:noFill/>
          </a:ln>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Font typeface="Lato"/>
              <a:buChar char="●"/>
            </a:pPr>
            <a:r>
              <a:rPr lang="en" sz="2400">
                <a:latin typeface="Lato"/>
                <a:ea typeface="Lato"/>
                <a:cs typeface="Lato"/>
                <a:sym typeface="Lato"/>
              </a:rPr>
              <a:t>Use the </a:t>
            </a:r>
            <a:r>
              <a:rPr lang="en" sz="2400" b="1">
                <a:solidFill>
                  <a:srgbClr val="6F0A19"/>
                </a:solidFill>
                <a:latin typeface="Lato"/>
                <a:ea typeface="Lato"/>
                <a:cs typeface="Lato"/>
                <a:sym typeface="Lato"/>
              </a:rPr>
              <a:t>mouse</a:t>
            </a:r>
            <a:r>
              <a:rPr lang="en" sz="2400">
                <a:latin typeface="Lato"/>
                <a:ea typeface="Lato"/>
                <a:cs typeface="Lato"/>
                <a:sym typeface="Lato"/>
              </a:rPr>
              <a:t> to click on the button</a:t>
            </a:r>
            <a:endParaRPr sz="2400">
              <a:latin typeface="Lato"/>
              <a:ea typeface="Lato"/>
              <a:cs typeface="Lato"/>
              <a:sym typeface="Lato"/>
            </a:endParaRPr>
          </a:p>
          <a:p>
            <a:pPr marL="457200" lvl="0" indent="-381000" algn="l" rtl="0">
              <a:lnSpc>
                <a:spcPct val="150000"/>
              </a:lnSpc>
              <a:spcBef>
                <a:spcPts val="0"/>
              </a:spcBef>
              <a:spcAft>
                <a:spcPts val="0"/>
              </a:spcAft>
              <a:buSzPts val="2400"/>
              <a:buFont typeface="Lato"/>
              <a:buChar char="●"/>
            </a:pPr>
            <a:r>
              <a:rPr lang="en" sz="2400">
                <a:solidFill>
                  <a:schemeClr val="dk1"/>
                </a:solidFill>
                <a:latin typeface="Lato"/>
                <a:ea typeface="Lato"/>
                <a:cs typeface="Lato"/>
                <a:sym typeface="Lato"/>
              </a:rPr>
              <a:t>The cat eats the </a:t>
            </a:r>
            <a:r>
              <a:rPr lang="en" sz="2400" b="1">
                <a:solidFill>
                  <a:srgbClr val="6F0A19"/>
                </a:solidFill>
                <a:latin typeface="Lato"/>
                <a:ea typeface="Lato"/>
                <a:cs typeface="Lato"/>
                <a:sym typeface="Lato"/>
              </a:rPr>
              <a:t>mouse</a:t>
            </a:r>
            <a:endParaRPr sz="2400">
              <a:latin typeface="Lato"/>
              <a:ea typeface="Lato"/>
              <a:cs typeface="Lato"/>
              <a:sym typeface="Lato"/>
            </a:endParaRPr>
          </a:p>
        </p:txBody>
      </p:sp>
      <p:sp>
        <p:nvSpPr>
          <p:cNvPr id="146" name="Google Shape;146;p23"/>
          <p:cNvSpPr txBox="1"/>
          <p:nvPr/>
        </p:nvSpPr>
        <p:spPr>
          <a:xfrm>
            <a:off x="9275" y="3188970"/>
            <a:ext cx="9125400" cy="4741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u="sng">
              <a:latin typeface="Lato"/>
              <a:ea typeface="Lato"/>
              <a:cs typeface="Lato"/>
              <a:sym typeface="Lato"/>
            </a:endParaRPr>
          </a:p>
        </p:txBody>
      </p:sp>
      <p:sp>
        <p:nvSpPr>
          <p:cNvPr id="147" name="Google Shape;147;p23"/>
          <p:cNvSpPr txBox="1"/>
          <p:nvPr/>
        </p:nvSpPr>
        <p:spPr>
          <a:xfrm>
            <a:off x="533400" y="3703320"/>
            <a:ext cx="8095500" cy="102789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In the above examples, the word </a:t>
            </a:r>
            <a:r>
              <a:rPr lang="en" sz="1800" b="1">
                <a:solidFill>
                  <a:srgbClr val="6F0A19"/>
                </a:solidFill>
                <a:latin typeface="Lato"/>
                <a:ea typeface="Lato"/>
                <a:cs typeface="Lato"/>
                <a:sym typeface="Lato"/>
              </a:rPr>
              <a:t>mouse</a:t>
            </a:r>
            <a:r>
              <a:rPr lang="en" sz="1800">
                <a:solidFill>
                  <a:srgbClr val="434343"/>
                </a:solidFill>
                <a:latin typeface="Lato"/>
                <a:ea typeface="Lato"/>
                <a:cs typeface="Lato"/>
                <a:sym typeface="Lato"/>
              </a:rPr>
              <a:t> has different meanings,</a:t>
            </a:r>
            <a:endParaRPr sz="1800" b="1">
              <a:solidFill>
                <a:srgbClr val="6F0A19"/>
              </a:solidFill>
              <a:latin typeface="Lato"/>
              <a:ea typeface="Lato"/>
              <a:cs typeface="Lato"/>
              <a:sym typeface="Lato"/>
            </a:endParaRPr>
          </a:p>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because it is used in different contexts.</a:t>
            </a:r>
            <a:endParaRPr>
              <a:solidFill>
                <a:schemeClr val="dk1"/>
              </a:solidFill>
              <a:latin typeface="Lato"/>
              <a:ea typeface="Lato"/>
              <a:cs typeface="Lato"/>
              <a:sym typeface="Lato"/>
            </a:endParaRPr>
          </a:p>
          <a:p>
            <a:pPr marL="0" lvl="0" indent="0" algn="l" rtl="0">
              <a:lnSpc>
                <a:spcPct val="115000"/>
              </a:lnSpc>
              <a:spcBef>
                <a:spcPts val="0"/>
              </a:spcBef>
              <a:spcAft>
                <a:spcPts val="1600"/>
              </a:spcAft>
              <a:buNone/>
            </a:pPr>
            <a:endParaRPr sz="1800">
              <a:solidFill>
                <a:srgbClr val="434343"/>
              </a:solidFill>
              <a:latin typeface="Lato"/>
              <a:ea typeface="Lato"/>
              <a:cs typeface="Lato"/>
              <a:sym typeface="Lato"/>
            </a:endParaRPr>
          </a:p>
        </p:txBody>
      </p:sp>
      <p:cxnSp>
        <p:nvCxnSpPr>
          <p:cNvPr id="148" name="Google Shape;148;p23"/>
          <p:cNvCxnSpPr/>
          <p:nvPr/>
        </p:nvCxnSpPr>
        <p:spPr>
          <a:xfrm rot="10800000">
            <a:off x="3639125" y="2810925"/>
            <a:ext cx="941700" cy="303480"/>
          </a:xfrm>
          <a:prstGeom prst="straightConnector1">
            <a:avLst/>
          </a:prstGeom>
          <a:noFill/>
          <a:ln w="9525" cap="flat" cmpd="sng">
            <a:solidFill>
              <a:srgbClr val="6F0A19"/>
            </a:solidFill>
            <a:prstDash val="solid"/>
            <a:round/>
            <a:headEnd type="triangle" w="med" len="med"/>
            <a:tailEnd type="triangle" w="med" len="med"/>
          </a:ln>
        </p:spPr>
      </p:cxnSp>
      <p:sp>
        <p:nvSpPr>
          <p:cNvPr id="149" name="Google Shape;149;p23"/>
          <p:cNvSpPr txBox="1"/>
          <p:nvPr/>
        </p:nvSpPr>
        <p:spPr>
          <a:xfrm>
            <a:off x="3970175" y="2715864"/>
            <a:ext cx="279600" cy="44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highlight>
                  <a:srgbClr val="FFFFFF"/>
                </a:highlight>
                <a:latin typeface="Lato"/>
                <a:ea typeface="Lato"/>
                <a:cs typeface="Lato"/>
                <a:sym typeface="Lato"/>
              </a:rPr>
              <a:t>≠</a:t>
            </a:r>
            <a:endParaRPr sz="2000">
              <a:highlight>
                <a:srgbClr val="FFFFFF"/>
              </a:highlight>
              <a:latin typeface="Lato"/>
              <a:ea typeface="Lato"/>
              <a:cs typeface="Lato"/>
              <a:sym typeface="Lato"/>
            </a:endParaRPr>
          </a:p>
        </p:txBody>
      </p:sp>
      <p:sp>
        <p:nvSpPr>
          <p:cNvPr id="150" name="Google Shape;150;p23"/>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Word-in-Context Disambiguation (WiC)</a:t>
            </a:r>
            <a:endParaRPr/>
          </a:p>
        </p:txBody>
      </p:sp>
      <p:sp>
        <p:nvSpPr>
          <p:cNvPr id="151" name="Google Shape;151;p23"/>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57"/>
          <p:cNvSpPr txBox="1"/>
          <p:nvPr/>
        </p:nvSpPr>
        <p:spPr>
          <a:xfrm>
            <a:off x="311700" y="1260976"/>
            <a:ext cx="8023800" cy="33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600">
                <a:solidFill>
                  <a:srgbClr val="434343"/>
                </a:solidFill>
                <a:latin typeface="Lato"/>
                <a:ea typeface="Lato"/>
                <a:cs typeface="Lato"/>
                <a:sym typeface="Lato"/>
              </a:rPr>
              <a:t>We expect a good report </a:t>
            </a:r>
            <a:r>
              <a:rPr lang="en" sz="1600" b="1">
                <a:solidFill>
                  <a:srgbClr val="434343"/>
                </a:solidFill>
                <a:latin typeface="Lato"/>
                <a:ea typeface="Lato"/>
                <a:cs typeface="Lato"/>
                <a:sym typeface="Lato"/>
              </a:rPr>
              <a:t>NOT</a:t>
            </a:r>
            <a:r>
              <a:rPr lang="en" sz="1600">
                <a:solidFill>
                  <a:srgbClr val="434343"/>
                </a:solidFill>
                <a:latin typeface="Lato"/>
                <a:ea typeface="Lato"/>
                <a:cs typeface="Lato"/>
                <a:sym typeface="Lato"/>
              </a:rPr>
              <a:t> to include:</a:t>
            </a:r>
            <a:endParaRPr sz="1600">
              <a:solidFill>
                <a:srgbClr val="434343"/>
              </a:solidFill>
              <a:latin typeface="Lato"/>
              <a:ea typeface="Lato"/>
              <a:cs typeface="Lato"/>
              <a:sym typeface="Lato"/>
            </a:endParaRPr>
          </a:p>
          <a:p>
            <a:pPr marL="457200" lvl="0" indent="-330200" algn="l" rtl="0">
              <a:lnSpc>
                <a:spcPct val="150000"/>
              </a:lnSpc>
              <a:spcBef>
                <a:spcPts val="600"/>
              </a:spcBef>
              <a:spcAft>
                <a:spcPts val="0"/>
              </a:spcAft>
              <a:buClr>
                <a:srgbClr val="434343"/>
              </a:buClr>
              <a:buSzPts val="1600"/>
              <a:buFont typeface="Lato"/>
              <a:buChar char="●"/>
            </a:pPr>
            <a:r>
              <a:rPr lang="en" sz="1600">
                <a:solidFill>
                  <a:srgbClr val="434343"/>
                </a:solidFill>
                <a:latin typeface="Lato"/>
                <a:ea typeface="Lato"/>
                <a:cs typeface="Lato"/>
                <a:sym typeface="Lato"/>
              </a:rPr>
              <a:t>Unnecessary </a:t>
            </a:r>
            <a:r>
              <a:rPr lang="en" sz="1600" b="1">
                <a:solidFill>
                  <a:srgbClr val="434343"/>
                </a:solidFill>
                <a:latin typeface="Lato"/>
                <a:ea typeface="Lato"/>
                <a:cs typeface="Lato"/>
                <a:sym typeface="Lato"/>
              </a:rPr>
              <a:t>low-level implementation details</a:t>
            </a:r>
            <a:endParaRPr sz="1600" b="1">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Avoid any </a:t>
            </a:r>
            <a:r>
              <a:rPr lang="en" sz="1600" b="1">
                <a:solidFill>
                  <a:srgbClr val="434343"/>
                </a:solidFill>
                <a:latin typeface="Lato"/>
                <a:ea typeface="Lato"/>
                <a:cs typeface="Lato"/>
                <a:sym typeface="Lato"/>
              </a:rPr>
              <a:t>low-level implementation/technical details</a:t>
            </a:r>
            <a:r>
              <a:rPr lang="en" sz="1600">
                <a:solidFill>
                  <a:srgbClr val="434343"/>
                </a:solidFill>
                <a:latin typeface="Lato"/>
                <a:ea typeface="Lato"/>
                <a:cs typeface="Lato"/>
                <a:sym typeface="Lato"/>
              </a:rPr>
              <a:t> like “I used a dictionary to store these values”, “I had to use configuration X to solve this exception”, “I could not use Y because there was a dependency issue with Z”, etc.</a:t>
            </a:r>
            <a:endParaRPr sz="1600">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Instead, </a:t>
            </a:r>
            <a:r>
              <a:rPr lang="en" sz="1600" b="1">
                <a:solidFill>
                  <a:srgbClr val="434343"/>
                </a:solidFill>
                <a:latin typeface="Lato"/>
                <a:ea typeface="Lato"/>
                <a:cs typeface="Lato"/>
                <a:sym typeface="Lato"/>
              </a:rPr>
              <a:t>we are interested in high-level abstractions/strategies</a:t>
            </a:r>
            <a:r>
              <a:rPr lang="en" sz="1600">
                <a:solidFill>
                  <a:srgbClr val="434343"/>
                </a:solidFill>
                <a:latin typeface="Lato"/>
                <a:ea typeface="Lato"/>
                <a:cs typeface="Lato"/>
                <a:sym typeface="Lato"/>
              </a:rPr>
              <a:t> you decide to use to tackle the homework, as well as the </a:t>
            </a:r>
            <a:r>
              <a:rPr lang="en" sz="1600" b="1">
                <a:solidFill>
                  <a:srgbClr val="434343"/>
                </a:solidFill>
                <a:latin typeface="Lato"/>
                <a:ea typeface="Lato"/>
                <a:cs typeface="Lato"/>
                <a:sym typeface="Lato"/>
              </a:rPr>
              <a:t>intuitions behind your choices</a:t>
            </a:r>
            <a:r>
              <a:rPr lang="en" sz="1600">
                <a:solidFill>
                  <a:srgbClr val="434343"/>
                </a:solidFill>
                <a:latin typeface="Lato"/>
                <a:ea typeface="Lato"/>
                <a:cs typeface="Lato"/>
                <a:sym typeface="Lato"/>
              </a:rPr>
              <a:t>. </a:t>
            </a:r>
            <a:endParaRPr sz="1600">
              <a:solidFill>
                <a:srgbClr val="434343"/>
              </a:solidFill>
              <a:latin typeface="Lato"/>
              <a:ea typeface="Lato"/>
              <a:cs typeface="Lato"/>
              <a:sym typeface="Lato"/>
            </a:endParaRPr>
          </a:p>
          <a:p>
            <a:pPr marL="914400" lvl="0" indent="0" algn="l" rtl="0">
              <a:lnSpc>
                <a:spcPct val="150000"/>
              </a:lnSpc>
              <a:spcBef>
                <a:spcPts val="600"/>
              </a:spcBef>
              <a:spcAft>
                <a:spcPts val="0"/>
              </a:spcAft>
              <a:buNone/>
            </a:pPr>
            <a:r>
              <a:rPr lang="en" sz="1600">
                <a:solidFill>
                  <a:srgbClr val="434343"/>
                </a:solidFill>
                <a:latin typeface="Lato"/>
                <a:ea typeface="Lato"/>
                <a:cs typeface="Lato"/>
                <a:sym typeface="Lato"/>
              </a:rPr>
              <a:t>E.g. use and description of a particular model, explanation of how and why an architecture works, etc.</a:t>
            </a:r>
            <a:endParaRPr sz="1600">
              <a:solidFill>
                <a:srgbClr val="434343"/>
              </a:solidFill>
              <a:latin typeface="Lato"/>
              <a:ea typeface="Lato"/>
              <a:cs typeface="Lato"/>
              <a:sym typeface="Lato"/>
            </a:endParaRPr>
          </a:p>
        </p:txBody>
      </p:sp>
      <p:sp>
        <p:nvSpPr>
          <p:cNvPr id="849" name="Google Shape;849;p57"/>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what you are not expected to do</a:t>
            </a:r>
            <a:endParaRPr/>
          </a:p>
          <a:p>
            <a:pPr marL="0" lvl="0" indent="0" algn="l" rtl="0">
              <a:spcBef>
                <a:spcPts val="0"/>
              </a:spcBef>
              <a:spcAft>
                <a:spcPts val="0"/>
              </a:spcAft>
              <a:buNone/>
            </a:pPr>
            <a:endParaRPr/>
          </a:p>
        </p:txBody>
      </p:sp>
      <p:sp>
        <p:nvSpPr>
          <p:cNvPr id="850" name="Google Shape;850;p57"/>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8"/>
          <p:cNvSpPr txBox="1"/>
          <p:nvPr/>
        </p:nvSpPr>
        <p:spPr>
          <a:xfrm>
            <a:off x="296225" y="1312726"/>
            <a:ext cx="8299500" cy="320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434343"/>
                </a:solidFill>
                <a:latin typeface="Lato"/>
                <a:ea typeface="Lato"/>
                <a:cs typeface="Lato"/>
                <a:sym typeface="Lato"/>
              </a:rPr>
              <a:t>Your project should conform to the following rules:</a:t>
            </a:r>
            <a:endParaRPr sz="1600">
              <a:solidFill>
                <a:srgbClr val="434343"/>
              </a:solidFill>
              <a:latin typeface="Lato"/>
              <a:ea typeface="Lato"/>
              <a:cs typeface="Lato"/>
              <a:sym typeface="Lato"/>
            </a:endParaRPr>
          </a:p>
          <a:p>
            <a:pPr marL="457200" lvl="0" indent="-330200" algn="l" rtl="0">
              <a:lnSpc>
                <a:spcPct val="100000"/>
              </a:lnSpc>
              <a:spcBef>
                <a:spcPts val="1600"/>
              </a:spcBef>
              <a:spcAft>
                <a:spcPts val="0"/>
              </a:spcAft>
              <a:buClr>
                <a:srgbClr val="434343"/>
              </a:buClr>
              <a:buSzPts val="1600"/>
              <a:buFont typeface="Roboto"/>
              <a:buChar char="●"/>
            </a:pPr>
            <a:r>
              <a:rPr lang="en" sz="1600">
                <a:solidFill>
                  <a:srgbClr val="434343"/>
                </a:solidFill>
                <a:latin typeface="Lato"/>
                <a:ea typeface="Lato"/>
                <a:cs typeface="Lato"/>
                <a:sym typeface="Lato"/>
              </a:rPr>
              <a:t>You </a:t>
            </a:r>
            <a:r>
              <a:rPr lang="en" sz="1600" b="1">
                <a:solidFill>
                  <a:srgbClr val="434343"/>
                </a:solidFill>
                <a:latin typeface="Lato"/>
                <a:ea typeface="Lato"/>
                <a:cs typeface="Lato"/>
                <a:sym typeface="Lato"/>
              </a:rPr>
              <a:t>MUST </a:t>
            </a:r>
            <a:r>
              <a:rPr lang="en" sz="1600">
                <a:solidFill>
                  <a:srgbClr val="434343"/>
                </a:solidFill>
                <a:latin typeface="Lato"/>
                <a:ea typeface="Lato"/>
                <a:cs typeface="Lato"/>
                <a:sym typeface="Lato"/>
              </a:rPr>
              <a:t>use PyTorch.</a:t>
            </a:r>
            <a:endParaRPr sz="1600">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Roboto"/>
              <a:buChar char="○"/>
            </a:pPr>
            <a:r>
              <a:rPr lang="en" sz="1600">
                <a:solidFill>
                  <a:srgbClr val="434343"/>
                </a:solidFill>
                <a:latin typeface="Lato"/>
                <a:ea typeface="Lato"/>
                <a:cs typeface="Lato"/>
                <a:sym typeface="Lato"/>
              </a:rPr>
              <a:t>TensorFlow and other deep learning frameworks are </a:t>
            </a:r>
            <a:r>
              <a:rPr lang="en" sz="1600" b="1">
                <a:solidFill>
                  <a:srgbClr val="434343"/>
                </a:solidFill>
                <a:latin typeface="Lato"/>
                <a:ea typeface="Lato"/>
                <a:cs typeface="Lato"/>
                <a:sym typeface="Lato"/>
              </a:rPr>
              <a:t>NOT</a:t>
            </a:r>
            <a:r>
              <a:rPr lang="en" sz="1600">
                <a:solidFill>
                  <a:srgbClr val="434343"/>
                </a:solidFill>
                <a:latin typeface="Lato"/>
                <a:ea typeface="Lato"/>
                <a:cs typeface="Lato"/>
                <a:sym typeface="Lato"/>
              </a:rPr>
              <a:t> allowed.</a:t>
            </a:r>
            <a:endParaRPr sz="1600">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Roboto"/>
              <a:buChar char="○"/>
            </a:pPr>
            <a:r>
              <a:rPr lang="en" sz="1600">
                <a:solidFill>
                  <a:srgbClr val="434343"/>
                </a:solidFill>
                <a:latin typeface="Lato"/>
                <a:ea typeface="Lato"/>
                <a:cs typeface="Lato"/>
                <a:sym typeface="Lato"/>
              </a:rPr>
              <a:t>PyTorch Lightning is </a:t>
            </a:r>
            <a:r>
              <a:rPr lang="en" sz="1600" b="1">
                <a:solidFill>
                  <a:srgbClr val="434343"/>
                </a:solidFill>
                <a:latin typeface="Lato"/>
                <a:ea typeface="Lato"/>
                <a:cs typeface="Lato"/>
                <a:sym typeface="Lato"/>
              </a:rPr>
              <a:t>NOT </a:t>
            </a:r>
            <a:r>
              <a:rPr lang="en" sz="1600">
                <a:solidFill>
                  <a:srgbClr val="434343"/>
                </a:solidFill>
                <a:latin typeface="Lato"/>
                <a:ea typeface="Lato"/>
                <a:cs typeface="Lato"/>
                <a:sym typeface="Lato"/>
              </a:rPr>
              <a:t>allowed (at this stage)</a:t>
            </a:r>
            <a:endParaRPr sz="1600">
              <a:solidFill>
                <a:srgbClr val="434343"/>
              </a:solidFill>
              <a:latin typeface="Lato"/>
              <a:ea typeface="Lato"/>
              <a:cs typeface="Lato"/>
              <a:sym typeface="Lato"/>
            </a:endParaRPr>
          </a:p>
          <a:p>
            <a:pPr marL="457200" lvl="0" indent="-330200" algn="l" rtl="0">
              <a:lnSpc>
                <a:spcPct val="150000"/>
              </a:lnSpc>
              <a:spcBef>
                <a:spcPts val="0"/>
              </a:spcBef>
              <a:spcAft>
                <a:spcPts val="0"/>
              </a:spcAft>
              <a:buClr>
                <a:srgbClr val="434343"/>
              </a:buClr>
              <a:buSzPts val="1600"/>
              <a:buFont typeface="Roboto"/>
              <a:buChar char="●"/>
            </a:pPr>
            <a:r>
              <a:rPr lang="en" sz="1600" b="1">
                <a:solidFill>
                  <a:srgbClr val="434343"/>
                </a:solidFill>
                <a:latin typeface="Lato"/>
                <a:ea typeface="Lato"/>
                <a:cs typeface="Lato"/>
                <a:sym typeface="Lato"/>
              </a:rPr>
              <a:t>Frameworks</a:t>
            </a:r>
            <a:r>
              <a:rPr lang="en" sz="1600">
                <a:solidFill>
                  <a:srgbClr val="434343"/>
                </a:solidFill>
                <a:latin typeface="Lato"/>
                <a:ea typeface="Lato"/>
                <a:cs typeface="Lato"/>
                <a:sym typeface="Lato"/>
              </a:rPr>
              <a:t> that use PyTorch (e.g. </a:t>
            </a:r>
            <a:r>
              <a:rPr lang="en" sz="1500">
                <a:solidFill>
                  <a:srgbClr val="434343"/>
                </a:solidFill>
                <a:latin typeface="Roboto Mono"/>
                <a:ea typeface="Roboto Mono"/>
                <a:cs typeface="Roboto Mono"/>
                <a:sym typeface="Roboto Mono"/>
              </a:rPr>
              <a:t>AllenNLP</a:t>
            </a:r>
            <a:r>
              <a:rPr lang="en" sz="1600">
                <a:solidFill>
                  <a:srgbClr val="434343"/>
                </a:solidFill>
                <a:latin typeface="Lato"/>
                <a:ea typeface="Lato"/>
                <a:cs typeface="Lato"/>
                <a:sym typeface="Lato"/>
              </a:rPr>
              <a:t>, </a:t>
            </a:r>
            <a:r>
              <a:rPr lang="en" sz="1500">
                <a:solidFill>
                  <a:srgbClr val="434343"/>
                </a:solidFill>
                <a:latin typeface="Roboto Mono"/>
                <a:ea typeface="Roboto Mono"/>
                <a:cs typeface="Roboto Mono"/>
                <a:sym typeface="Roboto Mono"/>
              </a:rPr>
              <a:t>torchtext</a:t>
            </a:r>
            <a:r>
              <a:rPr lang="en" sz="1600">
                <a:solidFill>
                  <a:srgbClr val="434343"/>
                </a:solidFill>
                <a:latin typeface="Lato"/>
                <a:ea typeface="Lato"/>
                <a:cs typeface="Lato"/>
                <a:sym typeface="Lato"/>
              </a:rPr>
              <a:t>...) are </a:t>
            </a:r>
            <a:r>
              <a:rPr lang="en" sz="1600" b="1">
                <a:solidFill>
                  <a:srgbClr val="434343"/>
                </a:solidFill>
                <a:latin typeface="Lato"/>
                <a:ea typeface="Lato"/>
                <a:cs typeface="Lato"/>
                <a:sym typeface="Lato"/>
              </a:rPr>
              <a:t>NOT</a:t>
            </a:r>
            <a:r>
              <a:rPr lang="en" sz="1600">
                <a:solidFill>
                  <a:srgbClr val="434343"/>
                </a:solidFill>
                <a:latin typeface="Lato"/>
                <a:ea typeface="Lato"/>
                <a:cs typeface="Lato"/>
                <a:sym typeface="Lato"/>
              </a:rPr>
              <a:t> allowed.</a:t>
            </a:r>
            <a:endParaRPr sz="1600">
              <a:solidFill>
                <a:srgbClr val="434343"/>
              </a:solidFill>
              <a:latin typeface="Lato"/>
              <a:ea typeface="Lato"/>
              <a:cs typeface="Lato"/>
              <a:sym typeface="Lato"/>
            </a:endParaRPr>
          </a:p>
          <a:p>
            <a:pPr marL="914400" lvl="1" indent="-330200" algn="l" rtl="0">
              <a:lnSpc>
                <a:spcPct val="150000"/>
              </a:lnSpc>
              <a:spcBef>
                <a:spcPts val="0"/>
              </a:spcBef>
              <a:spcAft>
                <a:spcPts val="0"/>
              </a:spcAft>
              <a:buClr>
                <a:srgbClr val="434343"/>
              </a:buClr>
              <a:buSzPts val="1600"/>
              <a:buFont typeface="Roboto"/>
              <a:buChar char="○"/>
            </a:pPr>
            <a:r>
              <a:rPr lang="en" sz="1600">
                <a:solidFill>
                  <a:srgbClr val="434343"/>
                </a:solidFill>
                <a:latin typeface="Lato"/>
                <a:ea typeface="Lato"/>
                <a:cs typeface="Lato"/>
                <a:sym typeface="Lato"/>
              </a:rPr>
              <a:t>Libraries (such as </a:t>
            </a:r>
            <a:r>
              <a:rPr lang="en" sz="1500">
                <a:solidFill>
                  <a:srgbClr val="434343"/>
                </a:solidFill>
                <a:latin typeface="Roboto Mono"/>
                <a:ea typeface="Roboto Mono"/>
                <a:cs typeface="Roboto Mono"/>
                <a:sym typeface="Roboto Mono"/>
              </a:rPr>
              <a:t>tqdm</a:t>
            </a:r>
            <a:r>
              <a:rPr lang="en" sz="1500">
                <a:solidFill>
                  <a:srgbClr val="434343"/>
                </a:solidFill>
                <a:latin typeface="Merriweather"/>
                <a:ea typeface="Merriweather"/>
                <a:cs typeface="Merriweather"/>
                <a:sym typeface="Merriweather"/>
              </a:rPr>
              <a:t>, </a:t>
            </a:r>
            <a:r>
              <a:rPr lang="en" sz="1500">
                <a:solidFill>
                  <a:srgbClr val="434343"/>
                </a:solidFill>
                <a:latin typeface="Roboto Mono"/>
                <a:ea typeface="Roboto Mono"/>
                <a:cs typeface="Roboto Mono"/>
                <a:sym typeface="Roboto Mono"/>
              </a:rPr>
              <a:t>sklearn</a:t>
            </a:r>
            <a:r>
              <a:rPr lang="en" sz="1500">
                <a:solidFill>
                  <a:srgbClr val="434343"/>
                </a:solidFill>
                <a:latin typeface="Merriweather"/>
                <a:ea typeface="Merriweather"/>
                <a:cs typeface="Merriweather"/>
                <a:sym typeface="Merriweather"/>
              </a:rPr>
              <a:t>, </a:t>
            </a:r>
            <a:r>
              <a:rPr lang="en" sz="1500">
                <a:solidFill>
                  <a:srgbClr val="434343"/>
                </a:solidFill>
                <a:latin typeface="Roboto Mono"/>
                <a:ea typeface="Roboto Mono"/>
                <a:cs typeface="Roboto Mono"/>
                <a:sym typeface="Roboto Mono"/>
              </a:rPr>
              <a:t>NLTK</a:t>
            </a:r>
            <a:r>
              <a:rPr lang="en" sz="1600">
                <a:solidFill>
                  <a:srgbClr val="434343"/>
                </a:solidFill>
                <a:latin typeface="Lato"/>
                <a:ea typeface="Lato"/>
                <a:cs typeface="Lato"/>
                <a:sym typeface="Lato"/>
              </a:rPr>
              <a:t>) are fine, but since the line between a framework and a library is sometimes blurred, please ask in the Google Classroom group before using any external library: </a:t>
            </a:r>
            <a:r>
              <a:rPr lang="en" sz="1600" b="1">
                <a:solidFill>
                  <a:srgbClr val="434343"/>
                </a:solidFill>
                <a:latin typeface="Lato"/>
                <a:ea typeface="Lato"/>
                <a:cs typeface="Lato"/>
                <a:sym typeface="Lato"/>
              </a:rPr>
              <a:t>any other</a:t>
            </a:r>
            <a:r>
              <a:rPr lang="en" sz="1600">
                <a:solidFill>
                  <a:srgbClr val="434343"/>
                </a:solidFill>
                <a:latin typeface="Lato"/>
                <a:ea typeface="Lato"/>
                <a:cs typeface="Lato"/>
                <a:sym typeface="Lato"/>
              </a:rPr>
              <a:t> library </a:t>
            </a:r>
            <a:r>
              <a:rPr lang="en" sz="1600" b="1">
                <a:solidFill>
                  <a:srgbClr val="434343"/>
                </a:solidFill>
                <a:latin typeface="Lato"/>
                <a:ea typeface="Lato"/>
                <a:cs typeface="Lato"/>
                <a:sym typeface="Lato"/>
              </a:rPr>
              <a:t>MUST be agreed with the TAs</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p:txBody>
      </p:sp>
      <p:sp>
        <p:nvSpPr>
          <p:cNvPr id="856" name="Google Shape;856;p58"/>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code Quality</a:t>
            </a:r>
            <a:endParaRPr/>
          </a:p>
        </p:txBody>
      </p:sp>
      <p:sp>
        <p:nvSpPr>
          <p:cNvPr id="857" name="Google Shape;857;p58"/>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9"/>
          <p:cNvSpPr txBox="1"/>
          <p:nvPr/>
        </p:nvSpPr>
        <p:spPr>
          <a:xfrm>
            <a:off x="296225" y="1312726"/>
            <a:ext cx="8299500" cy="320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434343"/>
                </a:solidFill>
                <a:latin typeface="Lato"/>
                <a:ea typeface="Lato"/>
                <a:cs typeface="Lato"/>
                <a:sym typeface="Lato"/>
              </a:rPr>
              <a:t>Your project should conform to the following rules:</a:t>
            </a:r>
            <a:endParaRPr sz="1600">
              <a:solidFill>
                <a:srgbClr val="434343"/>
              </a:solidFill>
              <a:latin typeface="Lato"/>
              <a:ea typeface="Lato"/>
              <a:cs typeface="Lato"/>
              <a:sym typeface="Lato"/>
            </a:endParaRPr>
          </a:p>
          <a:p>
            <a:pPr marL="457200" lvl="0" indent="-330200" algn="l" rtl="0">
              <a:lnSpc>
                <a:spcPct val="100000"/>
              </a:lnSpc>
              <a:spcBef>
                <a:spcPts val="1600"/>
              </a:spcBef>
              <a:spcAft>
                <a:spcPts val="0"/>
              </a:spcAft>
              <a:buClr>
                <a:srgbClr val="434343"/>
              </a:buClr>
              <a:buSzPts val="1600"/>
              <a:buFont typeface="Lato"/>
              <a:buChar char="●"/>
            </a:pPr>
            <a:r>
              <a:rPr lang="en" sz="1600" b="1">
                <a:solidFill>
                  <a:srgbClr val="434343"/>
                </a:solidFill>
                <a:latin typeface="Lato"/>
                <a:ea typeface="Lato"/>
                <a:cs typeface="Lato"/>
                <a:sym typeface="Lato"/>
              </a:rPr>
              <a:t>You are not allowed</a:t>
            </a:r>
            <a:r>
              <a:rPr lang="en" sz="1600">
                <a:solidFill>
                  <a:srgbClr val="434343"/>
                </a:solidFill>
                <a:latin typeface="Lato"/>
                <a:ea typeface="Lato"/>
                <a:cs typeface="Lato"/>
                <a:sym typeface="Lato"/>
              </a:rPr>
              <a:t> to use tools/architectures that have not been explained </a:t>
            </a:r>
            <a:r>
              <a:rPr lang="en" sz="1600" b="1">
                <a:solidFill>
                  <a:srgbClr val="434343"/>
                </a:solidFill>
                <a:latin typeface="Lato"/>
                <a:ea typeface="Lato"/>
                <a:cs typeface="Lato"/>
                <a:sym typeface="Lato"/>
              </a:rPr>
              <a:t>yet </a:t>
            </a:r>
            <a:r>
              <a:rPr lang="en" sz="1600">
                <a:solidFill>
                  <a:srgbClr val="434343"/>
                </a:solidFill>
                <a:latin typeface="Lato"/>
                <a:ea typeface="Lato"/>
                <a:cs typeface="Lato"/>
                <a:sym typeface="Lato"/>
              </a:rPr>
              <a:t>in the course, in particular:</a:t>
            </a:r>
            <a:endParaRPr sz="1600">
              <a:solidFill>
                <a:srgbClr val="434343"/>
              </a:solidFill>
              <a:latin typeface="Lato"/>
              <a:ea typeface="Lato"/>
              <a:cs typeface="Lato"/>
              <a:sym typeface="Lato"/>
            </a:endParaRPr>
          </a:p>
          <a:p>
            <a:pPr marL="914400" lvl="1" indent="-330200" algn="l" rtl="0">
              <a:lnSpc>
                <a:spcPct val="100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 word embeddings (Word2Vec, GloVe, etc.) </a:t>
            </a:r>
            <a:r>
              <a:rPr lang="en" sz="1600" b="1">
                <a:solidFill>
                  <a:srgbClr val="434343"/>
                </a:solidFill>
                <a:latin typeface="Lato"/>
                <a:ea typeface="Lato"/>
                <a:cs typeface="Lato"/>
                <a:sym typeface="Lato"/>
              </a:rPr>
              <a:t>are allowed</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914400" lvl="1" indent="-330200" algn="l" rtl="0">
              <a:lnSpc>
                <a:spcPct val="100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contextualized word embeddings (ELMo, etc.) </a:t>
            </a:r>
            <a:r>
              <a:rPr lang="en" sz="1600" b="1">
                <a:solidFill>
                  <a:srgbClr val="434343"/>
                </a:solidFill>
                <a:latin typeface="Lato"/>
                <a:ea typeface="Lato"/>
                <a:cs typeface="Lato"/>
                <a:sym typeface="Lato"/>
              </a:rPr>
              <a:t>are NOT allowed</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914400" lvl="1" indent="-330200" algn="l" rtl="0">
              <a:lnSpc>
                <a:spcPct val="100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Transformer-based models (BERT, BART, RoBERTa, XLM, etc.) </a:t>
            </a:r>
            <a:r>
              <a:rPr lang="en" sz="1600" b="1">
                <a:solidFill>
                  <a:srgbClr val="434343"/>
                </a:solidFill>
                <a:latin typeface="Lato"/>
                <a:ea typeface="Lato"/>
                <a:cs typeface="Lato"/>
                <a:sym typeface="Lato"/>
              </a:rPr>
              <a:t>are NOT allowed</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457200" lvl="0" indent="-330200" algn="l" rtl="0">
              <a:lnSpc>
                <a:spcPct val="100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For any doubt, please ask the TAs on Google Classroom.</a:t>
            </a:r>
            <a:endParaRPr sz="1600">
              <a:solidFill>
                <a:srgbClr val="434343"/>
              </a:solidFill>
              <a:latin typeface="Lato"/>
              <a:ea typeface="Lato"/>
              <a:cs typeface="Lato"/>
              <a:sym typeface="Lato"/>
            </a:endParaRPr>
          </a:p>
          <a:p>
            <a:pPr marL="457200" lvl="0" indent="-330200" algn="l" rtl="0">
              <a:lnSpc>
                <a:spcPct val="100000"/>
              </a:lnSpc>
              <a:spcBef>
                <a:spcPts val="1600"/>
              </a:spcBef>
              <a:spcAft>
                <a:spcPts val="0"/>
              </a:spcAft>
              <a:buClr>
                <a:srgbClr val="434343"/>
              </a:buClr>
              <a:buSzPts val="1600"/>
              <a:buFont typeface="Lato"/>
              <a:buChar char="●"/>
            </a:pPr>
            <a:r>
              <a:rPr lang="en" sz="1600" b="1">
                <a:solidFill>
                  <a:srgbClr val="434343"/>
                </a:solidFill>
                <a:latin typeface="Lato"/>
                <a:ea typeface="Lato"/>
                <a:cs typeface="Lato"/>
                <a:sym typeface="Lato"/>
              </a:rPr>
              <a:t>Comment </a:t>
            </a:r>
            <a:r>
              <a:rPr lang="en" sz="1600">
                <a:solidFill>
                  <a:srgbClr val="434343"/>
                </a:solidFill>
                <a:latin typeface="Lato"/>
                <a:ea typeface="Lato"/>
                <a:cs typeface="Lato"/>
                <a:sym typeface="Lato"/>
              </a:rPr>
              <a:t>your code, please! </a:t>
            </a:r>
            <a:endParaRPr sz="1600">
              <a:solidFill>
                <a:srgbClr val="434343"/>
              </a:solidFill>
              <a:latin typeface="Lato"/>
              <a:ea typeface="Lato"/>
              <a:cs typeface="Lato"/>
              <a:sym typeface="Lato"/>
            </a:endParaRPr>
          </a:p>
        </p:txBody>
      </p:sp>
      <p:sp>
        <p:nvSpPr>
          <p:cNvPr id="863" name="Google Shape;863;p59"/>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and code Quality</a:t>
            </a:r>
            <a:endParaRPr/>
          </a:p>
        </p:txBody>
      </p:sp>
      <p:sp>
        <p:nvSpPr>
          <p:cNvPr id="864" name="Google Shape;864;p59"/>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61"/>
          <p:cNvSpPr txBox="1"/>
          <p:nvPr/>
        </p:nvSpPr>
        <p:spPr>
          <a:xfrm>
            <a:off x="221250" y="1227118"/>
            <a:ext cx="8227800" cy="367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434343"/>
                </a:solidFill>
                <a:latin typeface="Lato"/>
                <a:ea typeface="Lato"/>
                <a:cs typeface="Lato"/>
                <a:sym typeface="Lato"/>
              </a:rPr>
              <a:t>We will evaluate the </a:t>
            </a:r>
            <a:r>
              <a:rPr lang="en" sz="1600" b="1">
                <a:solidFill>
                  <a:srgbClr val="434343"/>
                </a:solidFill>
                <a:latin typeface="Lato"/>
                <a:ea typeface="Lato"/>
                <a:cs typeface="Lato"/>
                <a:sym typeface="Lato"/>
              </a:rPr>
              <a:t>performance of your model </a:t>
            </a:r>
            <a:r>
              <a:rPr lang="en" sz="1600">
                <a:solidFill>
                  <a:srgbClr val="434343"/>
                </a:solidFill>
                <a:latin typeface="Lato"/>
                <a:ea typeface="Lato"/>
                <a:cs typeface="Lato"/>
                <a:sym typeface="Lato"/>
              </a:rPr>
              <a:t>on a SECRET test set.</a:t>
            </a:r>
            <a:endParaRPr sz="1600" b="1">
              <a:solidFill>
                <a:srgbClr val="434343"/>
              </a:solidFill>
              <a:latin typeface="Lato"/>
              <a:ea typeface="Lato"/>
              <a:cs typeface="Lato"/>
              <a:sym typeface="Lato"/>
            </a:endParaRPr>
          </a:p>
          <a:p>
            <a:pPr marL="0" lvl="0" indent="0" algn="l" rtl="0">
              <a:lnSpc>
                <a:spcPct val="115000"/>
              </a:lnSpc>
              <a:spcBef>
                <a:spcPts val="1600"/>
              </a:spcBef>
              <a:spcAft>
                <a:spcPts val="0"/>
              </a:spcAft>
              <a:buClr>
                <a:schemeClr val="dk1"/>
              </a:buClr>
              <a:buSzPts val="1100"/>
              <a:buFont typeface="Arial"/>
              <a:buNone/>
            </a:pPr>
            <a:r>
              <a:rPr lang="en" sz="1600">
                <a:solidFill>
                  <a:srgbClr val="434343"/>
                </a:solidFill>
                <a:latin typeface="Lato"/>
                <a:ea typeface="Lato"/>
                <a:cs typeface="Lato"/>
                <a:sym typeface="Lato"/>
              </a:rPr>
              <a:t>You can get </a:t>
            </a:r>
            <a:r>
              <a:rPr lang="en" sz="1600" b="1">
                <a:solidFill>
                  <a:srgbClr val="434343"/>
                </a:solidFill>
                <a:latin typeface="Lato"/>
                <a:ea typeface="Lato"/>
                <a:cs typeface="Lato"/>
                <a:sym typeface="Lato"/>
              </a:rPr>
              <a:t>from 0 to 6</a:t>
            </a:r>
            <a:r>
              <a:rPr lang="en" sz="1600">
                <a:solidFill>
                  <a:srgbClr val="434343"/>
                </a:solidFill>
                <a:latin typeface="Lato"/>
                <a:ea typeface="Lato"/>
                <a:cs typeface="Lato"/>
                <a:sym typeface="Lato"/>
              </a:rPr>
              <a:t> points according to the following </a:t>
            </a:r>
            <a:r>
              <a:rPr lang="en" sz="1600" b="1">
                <a:solidFill>
                  <a:srgbClr val="434343"/>
                </a:solidFill>
                <a:latin typeface="Lato"/>
                <a:ea typeface="Lato"/>
                <a:cs typeface="Lato"/>
                <a:sym typeface="Lato"/>
              </a:rPr>
              <a:t>thresholds</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457200" lvl="0" indent="-330200" algn="l" rtl="0">
              <a:lnSpc>
                <a:spcPct val="115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P &lt; 0.52			=&gt; FAIL</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0.52 &lt; P &lt; 0.55		=&gt; 0</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0.55 &lt; P &lt; T2		=&gt; 1</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T2 &lt; P &lt; T3		=&gt; 2</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T3 &lt; P &lt; T4		=&gt; 3</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T4 &lt; P &lt; T5		=&gt; 4</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T5 &lt; P &lt; T6		=&gt; 5</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P &gt; T6			=&gt; 6</a:t>
            </a:r>
            <a:endParaRPr sz="1600">
              <a:solidFill>
                <a:srgbClr val="434343"/>
              </a:solidFill>
              <a:latin typeface="Lato"/>
              <a:ea typeface="Lato"/>
              <a:cs typeface="Lato"/>
              <a:sym typeface="Lato"/>
            </a:endParaRPr>
          </a:p>
        </p:txBody>
      </p:sp>
      <p:sp>
        <p:nvSpPr>
          <p:cNvPr id="877" name="Google Shape;877;p61"/>
          <p:cNvSpPr txBox="1"/>
          <p:nvPr/>
        </p:nvSpPr>
        <p:spPr>
          <a:xfrm>
            <a:off x="4337800" y="2891790"/>
            <a:ext cx="3895500" cy="89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600">
                <a:solidFill>
                  <a:srgbClr val="434343"/>
                </a:solidFill>
                <a:latin typeface="Lato"/>
                <a:ea typeface="Lato"/>
                <a:cs typeface="Lato"/>
                <a:sym typeface="Lato"/>
              </a:rPr>
              <a:t>Thresholds will be defined based on an internal reference model and the </a:t>
            </a:r>
            <a:r>
              <a:rPr lang="en" sz="1600" b="1">
                <a:solidFill>
                  <a:srgbClr val="434343"/>
                </a:solidFill>
                <a:latin typeface="Lato"/>
                <a:ea typeface="Lato"/>
                <a:cs typeface="Lato"/>
                <a:sym typeface="Lato"/>
              </a:rPr>
              <a:t>normalized distribution of YOUR scores</a:t>
            </a:r>
            <a:r>
              <a:rPr lang="en" sz="1600">
                <a:solidFill>
                  <a:srgbClr val="434343"/>
                </a:solidFill>
                <a:latin typeface="Lato"/>
                <a:ea typeface="Lato"/>
                <a:cs typeface="Lato"/>
                <a:sym typeface="Lato"/>
              </a:rPr>
              <a:t>!</a:t>
            </a:r>
            <a:endParaRPr/>
          </a:p>
        </p:txBody>
      </p:sp>
      <p:sp>
        <p:nvSpPr>
          <p:cNvPr id="878" name="Google Shape;878;p61"/>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Quantitative Results</a:t>
            </a:r>
            <a:endParaRPr/>
          </a:p>
        </p:txBody>
      </p:sp>
      <p:sp>
        <p:nvSpPr>
          <p:cNvPr id="879" name="Google Shape;879;p61"/>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62"/>
          <p:cNvSpPr txBox="1"/>
          <p:nvPr/>
        </p:nvSpPr>
        <p:spPr>
          <a:xfrm>
            <a:off x="311700" y="1244047"/>
            <a:ext cx="8338200" cy="340713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You can achieve </a:t>
            </a:r>
            <a:r>
              <a:rPr lang="en" sz="1800" b="1">
                <a:solidFill>
                  <a:srgbClr val="434343"/>
                </a:solidFill>
                <a:latin typeface="Lato"/>
                <a:ea typeface="Lato"/>
                <a:cs typeface="Lato"/>
                <a:sym typeface="Lato"/>
              </a:rPr>
              <a:t>up to 5 points with some extras! </a:t>
            </a:r>
            <a:endParaRPr sz="1600">
              <a:solidFill>
                <a:srgbClr val="434343"/>
              </a:solidFill>
              <a:latin typeface="Lato"/>
              <a:ea typeface="Lato"/>
              <a:cs typeface="Lato"/>
              <a:sym typeface="Lato"/>
            </a:endParaRPr>
          </a:p>
          <a:p>
            <a:pPr marL="0" lvl="0" indent="0" algn="l" rtl="0">
              <a:lnSpc>
                <a:spcPct val="115000"/>
              </a:lnSpc>
              <a:spcBef>
                <a:spcPts val="1600"/>
              </a:spcBef>
              <a:spcAft>
                <a:spcPts val="0"/>
              </a:spcAft>
              <a:buClr>
                <a:schemeClr val="dk1"/>
              </a:buClr>
              <a:buSzPts val="1100"/>
              <a:buFont typeface="Arial"/>
              <a:buNone/>
            </a:pPr>
            <a:r>
              <a:rPr lang="en" sz="1600">
                <a:solidFill>
                  <a:srgbClr val="434343"/>
                </a:solidFill>
                <a:latin typeface="Lato"/>
                <a:ea typeface="Lato"/>
                <a:cs typeface="Lato"/>
                <a:sym typeface="Lato"/>
              </a:rPr>
              <a:t>An “extra” is whatever you decide to add to your model to make it better. For instance:</a:t>
            </a:r>
            <a:endParaRPr sz="1600">
              <a:solidFill>
                <a:srgbClr val="434343"/>
              </a:solidFill>
              <a:latin typeface="Lato"/>
              <a:ea typeface="Lato"/>
              <a:cs typeface="Lato"/>
              <a:sym typeface="Lato"/>
            </a:endParaRPr>
          </a:p>
          <a:p>
            <a:pPr marL="457200" lvl="0" indent="-330200" algn="l" rtl="0">
              <a:lnSpc>
                <a:spcPct val="115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use of pre-trained embeddings,</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use of NLP best practices,</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comparative analysis of results in your report,</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informative plots in your report,</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b="1">
                <a:solidFill>
                  <a:srgbClr val="434343"/>
                </a:solidFill>
                <a:latin typeface="Lato"/>
                <a:ea typeface="Lato"/>
                <a:cs typeface="Lato"/>
                <a:sym typeface="Lato"/>
              </a:rPr>
              <a:t>new ideas </a:t>
            </a:r>
            <a:r>
              <a:rPr lang="en" sz="1600">
                <a:solidFill>
                  <a:srgbClr val="434343"/>
                </a:solidFill>
                <a:latin typeface="Lato"/>
                <a:ea typeface="Lato"/>
                <a:cs typeface="Lato"/>
                <a:sym typeface="Lato"/>
              </a:rPr>
              <a:t>(including using external resources in a clever way, please see slide 50)</a:t>
            </a:r>
            <a:endParaRPr sz="1600">
              <a:solidFill>
                <a:srgbClr val="434343"/>
              </a:solidFill>
              <a:latin typeface="Lato"/>
              <a:ea typeface="Lato"/>
              <a:cs typeface="Lato"/>
              <a:sym typeface="Lato"/>
            </a:endParaRPr>
          </a:p>
          <a:p>
            <a:pPr marL="0" lvl="0" indent="0" algn="l" rtl="0">
              <a:lnSpc>
                <a:spcPct val="115000"/>
              </a:lnSpc>
              <a:spcBef>
                <a:spcPts val="1600"/>
              </a:spcBef>
              <a:spcAft>
                <a:spcPts val="1600"/>
              </a:spcAft>
              <a:buNone/>
            </a:pPr>
            <a:r>
              <a:rPr lang="en" sz="1600">
                <a:solidFill>
                  <a:srgbClr val="434343"/>
                </a:solidFill>
                <a:latin typeface="Lato"/>
                <a:ea typeface="Lato"/>
                <a:cs typeface="Lato"/>
                <a:sym typeface="Lato"/>
              </a:rPr>
              <a:t>and more, according to internal baselines. Don’t forget to </a:t>
            </a:r>
            <a:r>
              <a:rPr lang="en" sz="1600" b="1">
                <a:solidFill>
                  <a:srgbClr val="434343"/>
                </a:solidFill>
                <a:latin typeface="Lato"/>
                <a:ea typeface="Lato"/>
                <a:cs typeface="Lato"/>
                <a:sym typeface="Lato"/>
              </a:rPr>
              <a:t>explain your choices</a:t>
            </a:r>
            <a:r>
              <a:rPr lang="en" sz="1600">
                <a:solidFill>
                  <a:srgbClr val="434343"/>
                </a:solidFill>
                <a:latin typeface="Lato"/>
                <a:ea typeface="Lato"/>
                <a:cs typeface="Lato"/>
                <a:sym typeface="Lato"/>
              </a:rPr>
              <a:t> in the report! Extras that are not explained in the report will not be considered for evaluation.</a:t>
            </a:r>
            <a:endParaRPr sz="1600">
              <a:solidFill>
                <a:srgbClr val="FF0000"/>
              </a:solidFill>
              <a:latin typeface="Lato"/>
              <a:ea typeface="Lato"/>
              <a:cs typeface="Lato"/>
              <a:sym typeface="Lato"/>
            </a:endParaRPr>
          </a:p>
        </p:txBody>
      </p:sp>
      <p:sp>
        <p:nvSpPr>
          <p:cNvPr id="885" name="Google Shape;885;p62"/>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Extras</a:t>
            </a:r>
            <a:endParaRPr/>
          </a:p>
        </p:txBody>
      </p:sp>
      <p:sp>
        <p:nvSpPr>
          <p:cNvPr id="886" name="Google Shape;886;p62"/>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63"/>
          <p:cNvSpPr txBox="1"/>
          <p:nvPr/>
        </p:nvSpPr>
        <p:spPr>
          <a:xfrm>
            <a:off x="311700" y="1244047"/>
            <a:ext cx="8338200" cy="3407130"/>
          </a:xfrm>
          <a:prstGeom prst="rect">
            <a:avLst/>
          </a:prstGeom>
          <a:noFill/>
          <a:ln>
            <a:noFill/>
          </a:ln>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434343"/>
              </a:buClr>
              <a:buSzPts val="1800"/>
              <a:buFont typeface="Lato"/>
              <a:buChar char="●"/>
            </a:pPr>
            <a:r>
              <a:rPr lang="en" sz="1600">
                <a:solidFill>
                  <a:srgbClr val="434343"/>
                </a:solidFill>
                <a:latin typeface="Roboto Mono"/>
                <a:ea typeface="Roboto Mono"/>
                <a:cs typeface="Roboto Mono"/>
                <a:sym typeface="Roboto Mono"/>
              </a:rPr>
              <a:t>test.sh</a:t>
            </a:r>
            <a:r>
              <a:rPr lang="en" sz="1800">
                <a:solidFill>
                  <a:srgbClr val="434343"/>
                </a:solidFill>
                <a:latin typeface="Lato"/>
                <a:ea typeface="Lato"/>
                <a:cs typeface="Lato"/>
                <a:sym typeface="Lato"/>
              </a:rPr>
              <a:t> is identical to what we will be using</a:t>
            </a:r>
            <a:endParaRPr sz="1800">
              <a:solidFill>
                <a:srgbClr val="434343"/>
              </a:solidFill>
              <a:latin typeface="Lato"/>
              <a:ea typeface="Lato"/>
              <a:cs typeface="Lato"/>
              <a:sym typeface="Lato"/>
            </a:endParaRPr>
          </a:p>
          <a:p>
            <a:pPr marL="457200" lvl="0" indent="-342900" algn="l" rtl="0">
              <a:lnSpc>
                <a:spcPct val="200000"/>
              </a:lnSpc>
              <a:spcBef>
                <a:spcPts val="0"/>
              </a:spcBef>
              <a:spcAft>
                <a:spcPts val="0"/>
              </a:spcAft>
              <a:buClr>
                <a:srgbClr val="434343"/>
              </a:buClr>
              <a:buSzPts val="1800"/>
              <a:buFont typeface="Lato"/>
              <a:buChar char="●"/>
            </a:pPr>
            <a:r>
              <a:rPr lang="en" sz="1800" b="1">
                <a:solidFill>
                  <a:srgbClr val="434343"/>
                </a:solidFill>
                <a:latin typeface="Lato"/>
                <a:ea typeface="Lato"/>
                <a:cs typeface="Lato"/>
                <a:sym typeface="Lato"/>
              </a:rPr>
              <a:t>If it does not run on your side, we will not correct your homework</a:t>
            </a:r>
            <a:endParaRPr sz="1800" b="1">
              <a:solidFill>
                <a:srgbClr val="434343"/>
              </a:solidFill>
              <a:latin typeface="Lato"/>
              <a:ea typeface="Lato"/>
              <a:cs typeface="Lato"/>
              <a:sym typeface="Lato"/>
            </a:endParaRPr>
          </a:p>
          <a:p>
            <a:pPr marL="457200" lvl="0" indent="-342900" algn="l" rtl="0">
              <a:lnSpc>
                <a:spcPct val="200000"/>
              </a:lnSpc>
              <a:spcBef>
                <a:spcPts val="0"/>
              </a:spcBef>
              <a:spcAft>
                <a:spcPts val="0"/>
              </a:spcAft>
              <a:buClr>
                <a:srgbClr val="434343"/>
              </a:buClr>
              <a:buSzPts val="1800"/>
              <a:buFont typeface="Lato"/>
              <a:buChar char="●"/>
            </a:pPr>
            <a:r>
              <a:rPr lang="en" sz="1800">
                <a:solidFill>
                  <a:srgbClr val="434343"/>
                </a:solidFill>
                <a:latin typeface="Lato"/>
                <a:ea typeface="Lato"/>
                <a:cs typeface="Lato"/>
                <a:sym typeface="Lato"/>
              </a:rPr>
              <a:t>Note that, if you use </a:t>
            </a:r>
            <a:r>
              <a:rPr lang="en" sz="1800" b="1">
                <a:solidFill>
                  <a:srgbClr val="434343"/>
                </a:solidFill>
                <a:latin typeface="Lato"/>
                <a:ea typeface="Lato"/>
                <a:cs typeface="Lato"/>
                <a:sym typeface="Lato"/>
              </a:rPr>
              <a:t>any kind of hard-coded paths</a:t>
            </a:r>
            <a:r>
              <a:rPr lang="en" sz="1800">
                <a:solidFill>
                  <a:srgbClr val="434343"/>
                </a:solidFill>
                <a:latin typeface="Lato"/>
                <a:ea typeface="Lato"/>
                <a:cs typeface="Lato"/>
                <a:sym typeface="Lato"/>
              </a:rPr>
              <a:t>, this script </a:t>
            </a:r>
            <a:r>
              <a:rPr lang="en" sz="1800" b="1">
                <a:solidFill>
                  <a:srgbClr val="434343"/>
                </a:solidFill>
                <a:latin typeface="Lato"/>
                <a:ea typeface="Lato"/>
                <a:cs typeface="Lato"/>
                <a:sym typeface="Lato"/>
              </a:rPr>
              <a:t>won’t work</a:t>
            </a:r>
            <a:endParaRPr sz="1800" b="1">
              <a:solidFill>
                <a:srgbClr val="434343"/>
              </a:solidFill>
              <a:latin typeface="Lato"/>
              <a:ea typeface="Lato"/>
              <a:cs typeface="Lato"/>
              <a:sym typeface="Lato"/>
            </a:endParaRPr>
          </a:p>
          <a:p>
            <a:pPr marL="457200" lvl="0" indent="-342900" algn="l" rtl="0">
              <a:lnSpc>
                <a:spcPct val="200000"/>
              </a:lnSpc>
              <a:spcBef>
                <a:spcPts val="0"/>
              </a:spcBef>
              <a:spcAft>
                <a:spcPts val="0"/>
              </a:spcAft>
              <a:buClr>
                <a:srgbClr val="434343"/>
              </a:buClr>
              <a:buSzPts val="1800"/>
              <a:buFont typeface="Lato"/>
              <a:buChar char="●"/>
            </a:pPr>
            <a:r>
              <a:rPr lang="en" sz="1800">
                <a:solidFill>
                  <a:srgbClr val="434343"/>
                </a:solidFill>
                <a:latin typeface="Lato"/>
                <a:ea typeface="Lato"/>
                <a:cs typeface="Lato"/>
                <a:sym typeface="Lato"/>
              </a:rPr>
              <a:t>Use </a:t>
            </a:r>
            <a:r>
              <a:rPr lang="en" sz="1800" b="1">
                <a:solidFill>
                  <a:srgbClr val="434343"/>
                </a:solidFill>
                <a:latin typeface="Lato"/>
                <a:ea typeface="Lato"/>
                <a:cs typeface="Lato"/>
                <a:sym typeface="Lato"/>
              </a:rPr>
              <a:t>paths relative to the project root folder</a:t>
            </a:r>
            <a:r>
              <a:rPr lang="en" sz="1800">
                <a:solidFill>
                  <a:srgbClr val="434343"/>
                </a:solidFill>
                <a:latin typeface="Lato"/>
                <a:ea typeface="Lato"/>
                <a:cs typeface="Lato"/>
                <a:sym typeface="Lato"/>
              </a:rPr>
              <a:t>, e.g.: </a:t>
            </a:r>
            <a:endParaRPr sz="1800">
              <a:solidFill>
                <a:srgbClr val="434343"/>
              </a:solidFill>
              <a:latin typeface="Lato"/>
              <a:ea typeface="Lato"/>
              <a:cs typeface="Lato"/>
              <a:sym typeface="Lato"/>
            </a:endParaRPr>
          </a:p>
          <a:p>
            <a:pPr marL="914400" lvl="1" indent="-342900" algn="l" rtl="0">
              <a:lnSpc>
                <a:spcPct val="200000"/>
              </a:lnSpc>
              <a:spcBef>
                <a:spcPts val="0"/>
              </a:spcBef>
              <a:spcAft>
                <a:spcPts val="0"/>
              </a:spcAft>
              <a:buClr>
                <a:srgbClr val="434343"/>
              </a:buClr>
              <a:buSzPts val="1800"/>
              <a:buFont typeface="Lato"/>
              <a:buChar char="○"/>
            </a:pPr>
            <a:r>
              <a:rPr lang="en" sz="1800" b="1">
                <a:solidFill>
                  <a:srgbClr val="434343"/>
                </a:solidFill>
                <a:latin typeface="Lato"/>
                <a:ea typeface="Lato"/>
                <a:cs typeface="Lato"/>
                <a:sym typeface="Lato"/>
              </a:rPr>
              <a:t>NO</a:t>
            </a:r>
            <a:r>
              <a:rPr lang="en" sz="1800">
                <a:solidFill>
                  <a:srgbClr val="434343"/>
                </a:solidFill>
                <a:latin typeface="Lato"/>
                <a:ea typeface="Lato"/>
                <a:cs typeface="Lato"/>
                <a:sym typeface="Lato"/>
              </a:rPr>
              <a:t>: </a:t>
            </a:r>
            <a:r>
              <a:rPr lang="en" sz="1600">
                <a:solidFill>
                  <a:srgbClr val="434343"/>
                </a:solidFill>
                <a:latin typeface="Roboto Mono"/>
                <a:ea typeface="Roboto Mono"/>
                <a:cs typeface="Roboto Mono"/>
                <a:sym typeface="Roboto Mono"/>
              </a:rPr>
              <a:t>/home/pincopallino/my_folder/model/weights.th</a:t>
            </a:r>
            <a:endParaRPr sz="1800">
              <a:solidFill>
                <a:srgbClr val="434343"/>
              </a:solidFill>
              <a:latin typeface="Lato"/>
              <a:ea typeface="Lato"/>
              <a:cs typeface="Lato"/>
              <a:sym typeface="Lato"/>
            </a:endParaRPr>
          </a:p>
          <a:p>
            <a:pPr marL="914400" lvl="1" indent="-342900" algn="l" rtl="0">
              <a:lnSpc>
                <a:spcPct val="200000"/>
              </a:lnSpc>
              <a:spcBef>
                <a:spcPts val="0"/>
              </a:spcBef>
              <a:spcAft>
                <a:spcPts val="0"/>
              </a:spcAft>
              <a:buClr>
                <a:srgbClr val="434343"/>
              </a:buClr>
              <a:buSzPts val="1800"/>
              <a:buFont typeface="Lato"/>
              <a:buChar char="○"/>
            </a:pPr>
            <a:r>
              <a:rPr lang="en" sz="1800" b="1">
                <a:solidFill>
                  <a:srgbClr val="434343"/>
                </a:solidFill>
                <a:latin typeface="Lato"/>
                <a:ea typeface="Lato"/>
                <a:cs typeface="Lato"/>
                <a:sym typeface="Lato"/>
              </a:rPr>
              <a:t>OK</a:t>
            </a:r>
            <a:r>
              <a:rPr lang="en" sz="1800">
                <a:solidFill>
                  <a:srgbClr val="434343"/>
                </a:solidFill>
                <a:latin typeface="Lato"/>
                <a:ea typeface="Lato"/>
                <a:cs typeface="Lato"/>
                <a:sym typeface="Lato"/>
              </a:rPr>
              <a:t>: </a:t>
            </a:r>
            <a:r>
              <a:rPr lang="en" sz="1600">
                <a:solidFill>
                  <a:srgbClr val="434343"/>
                </a:solidFill>
                <a:latin typeface="Roboto Mono"/>
                <a:ea typeface="Roboto Mono"/>
                <a:cs typeface="Roboto Mono"/>
                <a:sym typeface="Roboto Mono"/>
              </a:rPr>
              <a:t>model/weights.th</a:t>
            </a:r>
            <a:r>
              <a:rPr lang="en" sz="1600">
                <a:solidFill>
                  <a:srgbClr val="434343"/>
                </a:solidFill>
                <a:latin typeface="Lato"/>
                <a:ea typeface="Lato"/>
                <a:cs typeface="Lato"/>
                <a:sym typeface="Lato"/>
              </a:rPr>
              <a:t> </a:t>
            </a:r>
            <a:endParaRPr sz="1600">
              <a:solidFill>
                <a:srgbClr val="434343"/>
              </a:solidFill>
              <a:latin typeface="Roboto Mono"/>
              <a:ea typeface="Roboto Mono"/>
              <a:cs typeface="Roboto Mono"/>
              <a:sym typeface="Roboto Mono"/>
            </a:endParaRPr>
          </a:p>
          <a:p>
            <a:pPr marL="0" lvl="0" indent="0" algn="l" rtl="0">
              <a:lnSpc>
                <a:spcPct val="115000"/>
              </a:lnSpc>
              <a:spcBef>
                <a:spcPts val="1600"/>
              </a:spcBef>
              <a:spcAft>
                <a:spcPts val="1600"/>
              </a:spcAft>
              <a:buNone/>
            </a:pPr>
            <a:endParaRPr sz="1800">
              <a:solidFill>
                <a:srgbClr val="434343"/>
              </a:solidFill>
              <a:latin typeface="Lato"/>
              <a:ea typeface="Lato"/>
              <a:cs typeface="Lato"/>
              <a:sym typeface="Lato"/>
            </a:endParaRPr>
          </a:p>
        </p:txBody>
      </p:sp>
      <p:sp>
        <p:nvSpPr>
          <p:cNvPr id="892" name="Google Shape;892;p63"/>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a:t>
            </a:r>
            <a:endParaRPr/>
          </a:p>
        </p:txBody>
      </p:sp>
      <p:sp>
        <p:nvSpPr>
          <p:cNvPr id="893" name="Google Shape;893;p63"/>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4"/>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Warnings</a:t>
            </a:r>
            <a:endParaRPr>
              <a:latin typeface="Open Sans"/>
              <a:ea typeface="Open Sans"/>
              <a:cs typeface="Open Sans"/>
              <a:sym typeface="Open Sans"/>
            </a:endParaRPr>
          </a:p>
        </p:txBody>
      </p:sp>
      <p:sp>
        <p:nvSpPr>
          <p:cNvPr id="899" name="Google Shape;899;p64"/>
          <p:cNvSpPr txBox="1">
            <a:spLocks noGrp="1"/>
          </p:cNvSpPr>
          <p:nvPr>
            <p:ph type="title"/>
          </p:nvPr>
        </p:nvSpPr>
        <p:spPr>
          <a:xfrm>
            <a:off x="1583550" y="3048560"/>
            <a:ext cx="8520600" cy="698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pen Sans"/>
                <a:ea typeface="Open Sans"/>
                <a:cs typeface="Open Sans"/>
                <a:sym typeface="Open Sans"/>
              </a:rPr>
              <a:t>Things you should be aware of</a:t>
            </a:r>
            <a:endParaRPr sz="1800">
              <a:solidFill>
                <a:srgbClr val="434343"/>
              </a:solidFill>
              <a:latin typeface="Open Sans"/>
              <a:ea typeface="Open Sans"/>
              <a:cs typeface="Open Sans"/>
              <a:sym typeface="Open Sans"/>
            </a:endParaRPr>
          </a:p>
        </p:txBody>
      </p:sp>
      <p:sp>
        <p:nvSpPr>
          <p:cNvPr id="900" name="Google Shape;900;p64"/>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901" name="Google Shape;901;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65"/>
          <p:cNvSpPr txBox="1"/>
          <p:nvPr/>
        </p:nvSpPr>
        <p:spPr>
          <a:xfrm>
            <a:off x="311700" y="1244413"/>
            <a:ext cx="8338200" cy="346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rgbClr val="434343"/>
                </a:solidFill>
                <a:latin typeface="Lato"/>
                <a:ea typeface="Lato"/>
                <a:cs typeface="Lato"/>
                <a:sym typeface="Lato"/>
              </a:rPr>
              <a:t>This is an </a:t>
            </a:r>
            <a:r>
              <a:rPr lang="en" sz="1600" b="1">
                <a:solidFill>
                  <a:srgbClr val="434343"/>
                </a:solidFill>
                <a:latin typeface="Lato"/>
                <a:ea typeface="Lato"/>
                <a:cs typeface="Lato"/>
                <a:sym typeface="Lato"/>
              </a:rPr>
              <a:t>individual homework! </a:t>
            </a:r>
            <a:r>
              <a:rPr lang="en" sz="1600">
                <a:solidFill>
                  <a:srgbClr val="434343"/>
                </a:solidFill>
                <a:latin typeface="Lato"/>
                <a:ea typeface="Lato"/>
                <a:cs typeface="Lato"/>
                <a:sym typeface="Lato"/>
              </a:rPr>
              <a:t>Collaboration among the students is </a:t>
            </a:r>
            <a:r>
              <a:rPr lang="en" sz="1600" b="1">
                <a:solidFill>
                  <a:srgbClr val="434343"/>
                </a:solidFill>
                <a:latin typeface="Lato"/>
                <a:ea typeface="Lato"/>
                <a:cs typeface="Lato"/>
                <a:sym typeface="Lato"/>
              </a:rPr>
              <a:t>not</a:t>
            </a:r>
            <a:r>
              <a:rPr lang="en" sz="1600">
                <a:solidFill>
                  <a:srgbClr val="434343"/>
                </a:solidFill>
                <a:latin typeface="Lato"/>
                <a:ea typeface="Lato"/>
                <a:cs typeface="Lato"/>
                <a:sym typeface="Lato"/>
              </a:rPr>
              <a:t> allowed.</a:t>
            </a:r>
            <a:endParaRPr sz="1600">
              <a:solidFill>
                <a:srgbClr val="434343"/>
              </a:solidFill>
              <a:latin typeface="Lato"/>
              <a:ea typeface="Lato"/>
              <a:cs typeface="Lato"/>
              <a:sym typeface="Lato"/>
            </a:endParaRPr>
          </a:p>
          <a:p>
            <a:pPr marL="0" lvl="0" indent="0" algn="l" rtl="0">
              <a:lnSpc>
                <a:spcPct val="100000"/>
              </a:lnSpc>
              <a:spcBef>
                <a:spcPts val="1600"/>
              </a:spcBef>
              <a:spcAft>
                <a:spcPts val="0"/>
              </a:spcAft>
              <a:buNone/>
            </a:pPr>
            <a:r>
              <a:rPr lang="en" sz="1600">
                <a:solidFill>
                  <a:srgbClr val="434343"/>
                </a:solidFill>
                <a:latin typeface="Lato"/>
                <a:ea typeface="Lato"/>
                <a:cs typeface="Lato"/>
                <a:sym typeface="Lato"/>
              </a:rPr>
              <a:t>We will check for </a:t>
            </a:r>
            <a:r>
              <a:rPr lang="en" sz="1600" b="1">
                <a:solidFill>
                  <a:srgbClr val="434343"/>
                </a:solidFill>
                <a:latin typeface="Lato"/>
                <a:ea typeface="Lato"/>
                <a:cs typeface="Lato"/>
                <a:sym typeface="Lato"/>
              </a:rPr>
              <a:t>plagiarism </a:t>
            </a:r>
            <a:r>
              <a:rPr lang="en" sz="1600">
                <a:solidFill>
                  <a:srgbClr val="434343"/>
                </a:solidFill>
                <a:latin typeface="Lato"/>
                <a:ea typeface="Lato"/>
                <a:cs typeface="Lato"/>
                <a:sym typeface="Lato"/>
              </a:rPr>
              <a:t>both manually and automatically.</a:t>
            </a:r>
            <a:endParaRPr sz="1600">
              <a:solidFill>
                <a:srgbClr val="434343"/>
              </a:solidFill>
              <a:latin typeface="Lato"/>
              <a:ea typeface="Lato"/>
              <a:cs typeface="Lato"/>
              <a:sym typeface="Lato"/>
            </a:endParaRPr>
          </a:p>
          <a:p>
            <a:pPr marL="0" lvl="0" indent="0" algn="l" rtl="0">
              <a:lnSpc>
                <a:spcPct val="100000"/>
              </a:lnSpc>
              <a:spcBef>
                <a:spcPts val="1600"/>
              </a:spcBef>
              <a:spcAft>
                <a:spcPts val="0"/>
              </a:spcAft>
              <a:buNone/>
            </a:pPr>
            <a:r>
              <a:rPr lang="en" sz="1600">
                <a:solidFill>
                  <a:srgbClr val="434343"/>
                </a:solidFill>
                <a:latin typeface="Lato"/>
                <a:ea typeface="Lato"/>
                <a:cs typeface="Lato"/>
                <a:sym typeface="Lato"/>
              </a:rPr>
              <a:t>It is </a:t>
            </a:r>
            <a:r>
              <a:rPr lang="en" sz="1600" b="1">
                <a:solidFill>
                  <a:srgbClr val="434343"/>
                </a:solidFill>
                <a:latin typeface="Lato"/>
                <a:ea typeface="Lato"/>
                <a:cs typeface="Lato"/>
                <a:sym typeface="Lato"/>
              </a:rPr>
              <a:t>not allowed </a:t>
            </a:r>
            <a:r>
              <a:rPr lang="en" sz="1600">
                <a:solidFill>
                  <a:srgbClr val="434343"/>
                </a:solidFill>
                <a:latin typeface="Lato"/>
                <a:ea typeface="Lato"/>
                <a:cs typeface="Lato"/>
                <a:sym typeface="Lato"/>
              </a:rPr>
              <a:t>to:</a:t>
            </a:r>
            <a:endParaRPr sz="1600">
              <a:solidFill>
                <a:srgbClr val="434343"/>
              </a:solidFill>
              <a:latin typeface="Lato"/>
              <a:ea typeface="Lato"/>
              <a:cs typeface="Lato"/>
              <a:sym typeface="Lato"/>
            </a:endParaRPr>
          </a:p>
          <a:p>
            <a:pPr marL="457200" lvl="0" indent="-330200" algn="l" rtl="0">
              <a:lnSpc>
                <a:spcPct val="100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Copy from other students</a:t>
            </a:r>
            <a:endParaRPr sz="1600">
              <a:solidFill>
                <a:srgbClr val="434343"/>
              </a:solidFill>
              <a:latin typeface="Lato"/>
              <a:ea typeface="Lato"/>
              <a:cs typeface="Lato"/>
              <a:sym typeface="Lato"/>
            </a:endParaRPr>
          </a:p>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Share your code with other students</a:t>
            </a:r>
            <a:endParaRPr sz="1600">
              <a:solidFill>
                <a:srgbClr val="434343"/>
              </a:solidFill>
              <a:latin typeface="Lato"/>
              <a:ea typeface="Lato"/>
              <a:cs typeface="Lato"/>
              <a:sym typeface="Lato"/>
            </a:endParaRPr>
          </a:p>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Copy from online resources (StackOverflow, GitHub, Medium and so on).</a:t>
            </a:r>
            <a:endParaRPr sz="1600">
              <a:solidFill>
                <a:srgbClr val="434343"/>
              </a:solidFill>
              <a:latin typeface="Lato"/>
              <a:ea typeface="Lato"/>
              <a:cs typeface="Lato"/>
              <a:sym typeface="Lato"/>
            </a:endParaRPr>
          </a:p>
          <a:p>
            <a:pPr marL="0" lvl="0" indent="0" algn="l" rtl="0">
              <a:lnSpc>
                <a:spcPct val="100000"/>
              </a:lnSpc>
              <a:spcBef>
                <a:spcPts val="1600"/>
              </a:spcBef>
              <a:spcAft>
                <a:spcPts val="0"/>
              </a:spcAft>
              <a:buNone/>
            </a:pPr>
            <a:r>
              <a:rPr lang="en" sz="1600">
                <a:solidFill>
                  <a:srgbClr val="434343"/>
                </a:solidFill>
                <a:latin typeface="Lato"/>
                <a:ea typeface="Lato"/>
                <a:cs typeface="Lato"/>
                <a:sym typeface="Lato"/>
              </a:rPr>
              <a:t>However, you are allowed to use material from </a:t>
            </a:r>
            <a:r>
              <a:rPr lang="en" sz="1600" b="1">
                <a:solidFill>
                  <a:srgbClr val="434343"/>
                </a:solidFill>
                <a:latin typeface="Lato"/>
                <a:ea typeface="Lato"/>
                <a:cs typeface="Lato"/>
                <a:sym typeface="Lato"/>
              </a:rPr>
              <a:t>external sources</a:t>
            </a:r>
            <a:r>
              <a:rPr lang="en" sz="1600">
                <a:solidFill>
                  <a:srgbClr val="434343"/>
                </a:solidFill>
                <a:latin typeface="Lato"/>
                <a:ea typeface="Lato"/>
                <a:cs typeface="Lato"/>
                <a:sym typeface="Lato"/>
              </a:rPr>
              <a:t> as long as it is </a:t>
            </a:r>
            <a:r>
              <a:rPr lang="en" sz="1600" b="1">
                <a:solidFill>
                  <a:srgbClr val="434343"/>
                </a:solidFill>
                <a:latin typeface="Lato"/>
                <a:ea typeface="Lato"/>
                <a:cs typeface="Lato"/>
                <a:sym typeface="Lato"/>
              </a:rPr>
              <a:t>not central</a:t>
            </a:r>
            <a:r>
              <a:rPr lang="en" sz="1600">
                <a:solidFill>
                  <a:srgbClr val="434343"/>
                </a:solidFill>
                <a:latin typeface="Lato"/>
                <a:ea typeface="Lato"/>
                <a:cs typeface="Lato"/>
                <a:sym typeface="Lato"/>
              </a:rPr>
              <a:t> to the homework.</a:t>
            </a:r>
            <a:endParaRPr sz="1600">
              <a:solidFill>
                <a:srgbClr val="434343"/>
              </a:solidFill>
              <a:latin typeface="Lato"/>
              <a:ea typeface="Lato"/>
              <a:cs typeface="Lato"/>
              <a:sym typeface="Lato"/>
            </a:endParaRPr>
          </a:p>
          <a:p>
            <a:pPr marL="457200" lvl="0" indent="-330200" algn="l" rtl="0">
              <a:lnSpc>
                <a:spcPct val="100000"/>
              </a:lnSpc>
              <a:spcBef>
                <a:spcPts val="1600"/>
              </a:spcBef>
              <a:spcAft>
                <a:spcPts val="0"/>
              </a:spcAft>
              <a:buClr>
                <a:srgbClr val="434343"/>
              </a:buClr>
              <a:buSzPts val="1600"/>
              <a:buFont typeface="Lato"/>
              <a:buChar char="●"/>
            </a:pPr>
            <a:r>
              <a:rPr lang="en" sz="1600">
                <a:solidFill>
                  <a:srgbClr val="434343"/>
                </a:solidFill>
                <a:latin typeface="Lato"/>
                <a:ea typeface="Lato"/>
                <a:cs typeface="Lato"/>
                <a:sym typeface="Lato"/>
              </a:rPr>
              <a:t>In this case, it is </a:t>
            </a:r>
            <a:r>
              <a:rPr lang="en" sz="1600" b="1">
                <a:solidFill>
                  <a:srgbClr val="434343"/>
                </a:solidFill>
                <a:latin typeface="Lato"/>
                <a:ea typeface="Lato"/>
                <a:cs typeface="Lato"/>
                <a:sym typeface="Lato"/>
              </a:rPr>
              <a:t>MANDATORY to cite such resources </a:t>
            </a:r>
            <a:r>
              <a:rPr lang="en" sz="1600">
                <a:solidFill>
                  <a:srgbClr val="434343"/>
                </a:solidFill>
                <a:latin typeface="Lato"/>
                <a:ea typeface="Lato"/>
                <a:cs typeface="Lato"/>
                <a:sym typeface="Lato"/>
              </a:rPr>
              <a:t>in the report</a:t>
            </a:r>
            <a:endParaRPr sz="1600">
              <a:solidFill>
                <a:srgbClr val="FF0000"/>
              </a:solidFill>
              <a:latin typeface="Lato"/>
              <a:ea typeface="Lato"/>
              <a:cs typeface="Lato"/>
              <a:sym typeface="Lato"/>
            </a:endParaRPr>
          </a:p>
        </p:txBody>
      </p:sp>
      <p:sp>
        <p:nvSpPr>
          <p:cNvPr id="907" name="Google Shape;907;p65"/>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be aware that</a:t>
            </a:r>
            <a:endParaRPr/>
          </a:p>
        </p:txBody>
      </p:sp>
      <p:sp>
        <p:nvSpPr>
          <p:cNvPr id="908" name="Google Shape;908;p65"/>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66"/>
          <p:cNvSpPr txBox="1"/>
          <p:nvPr/>
        </p:nvSpPr>
        <p:spPr>
          <a:xfrm>
            <a:off x="325950" y="1299850"/>
            <a:ext cx="8338200" cy="34686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we find out that you breached any of the above rules, you will </a:t>
            </a:r>
            <a:r>
              <a:rPr lang="en" sz="1600" b="1" u="sng">
                <a:solidFill>
                  <a:srgbClr val="434343"/>
                </a:solidFill>
                <a:latin typeface="Lato"/>
                <a:ea typeface="Lato"/>
                <a:cs typeface="Lato"/>
                <a:sym typeface="Lato"/>
              </a:rPr>
              <a:t>automatically FAIL</a:t>
            </a:r>
            <a:r>
              <a:rPr lang="en" sz="1600">
                <a:solidFill>
                  <a:srgbClr val="434343"/>
                </a:solidFill>
                <a:latin typeface="Lato"/>
                <a:ea typeface="Lato"/>
                <a:cs typeface="Lato"/>
                <a:sym typeface="Lato"/>
              </a:rPr>
              <a:t> this homework and you will have to pass a </a:t>
            </a:r>
            <a:r>
              <a:rPr lang="en" sz="1600" b="1">
                <a:solidFill>
                  <a:srgbClr val="434343"/>
                </a:solidFill>
                <a:latin typeface="Lato"/>
                <a:ea typeface="Lato"/>
                <a:cs typeface="Lato"/>
                <a:sym typeface="Lato"/>
              </a:rPr>
              <a:t>FULL EXAM.</a:t>
            </a:r>
            <a:br>
              <a:rPr lang="en" sz="1600" b="1">
                <a:solidFill>
                  <a:srgbClr val="434343"/>
                </a:solidFill>
                <a:latin typeface="Lato"/>
                <a:ea typeface="Lato"/>
                <a:cs typeface="Lato"/>
                <a:sym typeface="Lato"/>
              </a:rPr>
            </a:br>
            <a:endParaRPr sz="1600" b="1">
              <a:solidFill>
                <a:srgbClr val="434343"/>
              </a:solidFill>
              <a:latin typeface="Lato"/>
              <a:ea typeface="Lato"/>
              <a:cs typeface="Lato"/>
              <a:sym typeface="Lato"/>
            </a:endParaRPr>
          </a:p>
          <a:p>
            <a:pPr marL="457200" lvl="0" indent="-330200" algn="l" rtl="0">
              <a:lnSpc>
                <a:spcPct val="100000"/>
              </a:lnSpc>
              <a:spcBef>
                <a:spcPts val="0"/>
              </a:spcBef>
              <a:spcAft>
                <a:spcPts val="0"/>
              </a:spcAft>
              <a:buClr>
                <a:srgbClr val="434343"/>
              </a:buClr>
              <a:buSzPts val="1600"/>
              <a:buFont typeface="Lato"/>
              <a:buChar char="●"/>
            </a:pPr>
            <a:r>
              <a:rPr lang="en" sz="1600" b="1" u="sng">
                <a:solidFill>
                  <a:srgbClr val="434343"/>
                </a:solidFill>
                <a:latin typeface="Lato"/>
                <a:ea typeface="Lato"/>
                <a:cs typeface="Lato"/>
                <a:sym typeface="Lato"/>
              </a:rPr>
              <a:t>Plagiarism will imply further consequences at the Faculty level.</a:t>
            </a:r>
            <a:br>
              <a:rPr lang="en" sz="1600" b="1" u="sng">
                <a:solidFill>
                  <a:srgbClr val="434343"/>
                </a:solidFill>
                <a:latin typeface="Lato"/>
                <a:ea typeface="Lato"/>
                <a:cs typeface="Lato"/>
                <a:sym typeface="Lato"/>
              </a:rPr>
            </a:br>
            <a:endParaRPr sz="1600" b="1" u="sng">
              <a:solidFill>
                <a:srgbClr val="434343"/>
              </a:solidFill>
              <a:latin typeface="Lato"/>
              <a:ea typeface="Lato"/>
              <a:cs typeface="Lato"/>
              <a:sym typeface="Lato"/>
            </a:endParaRPr>
          </a:p>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While we release the homework on GitHub, </a:t>
            </a:r>
            <a:r>
              <a:rPr lang="en" sz="1600" b="1">
                <a:solidFill>
                  <a:srgbClr val="434343"/>
                </a:solidFill>
                <a:latin typeface="Lato"/>
                <a:ea typeface="Lato"/>
                <a:cs typeface="Lato"/>
                <a:sym typeface="Lato"/>
              </a:rPr>
              <a:t>DO NOT FORK THE PROJECT.</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you want to continue using GitHub for versioning, clone the project and re-upload it.</a:t>
            </a:r>
            <a:br>
              <a:rPr lang="en" sz="1600">
                <a:solidFill>
                  <a:srgbClr val="434343"/>
                </a:solidFill>
                <a:latin typeface="Lato"/>
                <a:ea typeface="Lato"/>
                <a:cs typeface="Lato"/>
                <a:sym typeface="Lato"/>
              </a:rPr>
            </a:br>
            <a:endParaRPr sz="1600">
              <a:solidFill>
                <a:srgbClr val="434343"/>
              </a:solidFill>
              <a:latin typeface="Lato"/>
              <a:ea typeface="Lato"/>
              <a:cs typeface="Lato"/>
              <a:sym typeface="Lato"/>
            </a:endParaRPr>
          </a:p>
          <a:p>
            <a:pPr marL="457200" lvl="0" indent="-330200" algn="l" rtl="0">
              <a:lnSpc>
                <a:spcPct val="1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we realize you shared your code in any way (forking or otherwise), even without the intention of letting others copy, you will be failed automatically.</a:t>
            </a:r>
            <a:endParaRPr sz="1600">
              <a:solidFill>
                <a:srgbClr val="434343"/>
              </a:solidFill>
              <a:latin typeface="Lato"/>
              <a:ea typeface="Lato"/>
              <a:cs typeface="Lato"/>
              <a:sym typeface="Lato"/>
            </a:endParaRPr>
          </a:p>
        </p:txBody>
      </p:sp>
      <p:sp>
        <p:nvSpPr>
          <p:cNvPr id="914" name="Google Shape;914;p66"/>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be aware that</a:t>
            </a:r>
            <a:endParaRPr/>
          </a:p>
        </p:txBody>
      </p:sp>
      <p:sp>
        <p:nvSpPr>
          <p:cNvPr id="915" name="Google Shape;915;p66"/>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67"/>
          <p:cNvSpPr txBox="1"/>
          <p:nvPr/>
        </p:nvSpPr>
        <p:spPr>
          <a:xfrm>
            <a:off x="311700" y="1429663"/>
            <a:ext cx="8338200" cy="3468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For your experiments, </a:t>
            </a:r>
            <a:r>
              <a:rPr lang="en" sz="1600" b="1">
                <a:solidFill>
                  <a:srgbClr val="434343"/>
                </a:solidFill>
                <a:latin typeface="Lato"/>
                <a:ea typeface="Lato"/>
                <a:cs typeface="Lato"/>
                <a:sym typeface="Lato"/>
              </a:rPr>
              <a:t>use the provided data</a:t>
            </a:r>
            <a:r>
              <a:rPr lang="en" sz="1600">
                <a:solidFill>
                  <a:srgbClr val="434343"/>
                </a:solidFill>
                <a:latin typeface="Lato"/>
                <a:ea typeface="Lato"/>
                <a:cs typeface="Lato"/>
                <a:sym typeface="Lato"/>
              </a:rPr>
              <a:t> (train and dev) in the data folder; use each file as defined in the standard ML conventions (train for training, dev for model selection).</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b="1">
                <a:solidFill>
                  <a:srgbClr val="434343"/>
                </a:solidFill>
                <a:latin typeface="Lato"/>
                <a:ea typeface="Lato"/>
                <a:cs typeface="Lato"/>
                <a:sym typeface="Lato"/>
              </a:rPr>
              <a:t>Use only the training set to train the model that you submit for evaluation</a:t>
            </a:r>
            <a:r>
              <a:rPr lang="en" sz="1600">
                <a:solidFill>
                  <a:srgbClr val="434343"/>
                </a:solidFill>
                <a:latin typeface="Lato"/>
                <a:ea typeface="Lato"/>
                <a:cs typeface="Lato"/>
                <a:sym typeface="Lato"/>
              </a:rPr>
              <a:t>. If you train it on more data (dev set or any other external data), it will be a </a:t>
            </a:r>
            <a:r>
              <a:rPr lang="en" sz="1600" b="1">
                <a:solidFill>
                  <a:srgbClr val="434343"/>
                </a:solidFill>
                <a:latin typeface="Lato"/>
                <a:ea typeface="Lato"/>
                <a:cs typeface="Lato"/>
                <a:sym typeface="Lato"/>
              </a:rPr>
              <a:t>FAIL</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You can use external data, but only as an </a:t>
            </a:r>
            <a:r>
              <a:rPr lang="en" sz="1600" b="1">
                <a:solidFill>
                  <a:srgbClr val="434343"/>
                </a:solidFill>
                <a:latin typeface="Lato"/>
                <a:ea typeface="Lato"/>
                <a:cs typeface="Lato"/>
                <a:sym typeface="Lato"/>
              </a:rPr>
              <a:t>extra submission</a:t>
            </a:r>
            <a:r>
              <a:rPr lang="en" sz="1600">
                <a:solidFill>
                  <a:srgbClr val="434343"/>
                </a:solidFill>
                <a:latin typeface="Lato"/>
                <a:ea typeface="Lato"/>
                <a:cs typeface="Lato"/>
                <a:sym typeface="Lato"/>
              </a:rPr>
              <a:t> in order to get extra points. If you do use external data for this purpose, make it clear in the report and submit both versions of the model so we can evaluate on the test set. </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Lato"/>
              <a:buChar char="●"/>
            </a:pPr>
            <a:r>
              <a:rPr lang="en" sz="1600" b="1">
                <a:solidFill>
                  <a:srgbClr val="434343"/>
                </a:solidFill>
                <a:latin typeface="Lato"/>
                <a:ea typeface="Lato"/>
                <a:cs typeface="Lato"/>
                <a:sym typeface="Lato"/>
              </a:rPr>
              <a:t>The model trained on extra data will only count towards extra points and it is not mandatory. </a:t>
            </a:r>
            <a:r>
              <a:rPr lang="en" sz="1600">
                <a:solidFill>
                  <a:srgbClr val="434343"/>
                </a:solidFill>
                <a:latin typeface="Lato"/>
                <a:ea typeface="Lato"/>
                <a:cs typeface="Lato"/>
                <a:sym typeface="Lato"/>
              </a:rPr>
              <a:t>Moreover, it is not mandatory to train on extra data to get extra points.</a:t>
            </a:r>
            <a:endParaRPr sz="1600">
              <a:solidFill>
                <a:srgbClr val="434343"/>
              </a:solidFill>
              <a:latin typeface="Lato"/>
              <a:ea typeface="Lato"/>
              <a:cs typeface="Lato"/>
              <a:sym typeface="Lato"/>
            </a:endParaRPr>
          </a:p>
        </p:txBody>
      </p:sp>
      <p:sp>
        <p:nvSpPr>
          <p:cNvPr id="921" name="Google Shape;921;p67"/>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of external data</a:t>
            </a:r>
            <a:endParaRPr/>
          </a:p>
        </p:txBody>
      </p:sp>
      <p:sp>
        <p:nvSpPr>
          <p:cNvPr id="922" name="Google Shape;922;p67"/>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1454400" y="2475248"/>
            <a:ext cx="7680300" cy="1064880"/>
          </a:xfrm>
          <a:prstGeom prst="rect">
            <a:avLst/>
          </a:prstGeom>
          <a:noFill/>
          <a:ln>
            <a:noFill/>
          </a:ln>
        </p:spPr>
        <p:txBody>
          <a:bodyPr spcFirstLastPara="1" wrap="square" lIns="91425" tIns="91425" rIns="91425" bIns="91425" anchor="ctr" anchorCtr="0">
            <a:noAutofit/>
          </a:bodyPr>
          <a:lstStyle/>
          <a:p>
            <a:pPr marL="457200" lvl="0" indent="-381000" algn="l" rtl="0">
              <a:lnSpc>
                <a:spcPct val="150000"/>
              </a:lnSpc>
              <a:spcBef>
                <a:spcPts val="0"/>
              </a:spcBef>
              <a:spcAft>
                <a:spcPts val="0"/>
              </a:spcAft>
              <a:buSzPts val="2400"/>
              <a:buFont typeface="Lato"/>
              <a:buChar char="●"/>
            </a:pPr>
            <a:r>
              <a:rPr lang="en" sz="2400">
                <a:solidFill>
                  <a:schemeClr val="dk1"/>
                </a:solidFill>
                <a:latin typeface="Lato"/>
                <a:ea typeface="Lato"/>
                <a:cs typeface="Lato"/>
                <a:sym typeface="Lato"/>
              </a:rPr>
              <a:t>The cat eats the </a:t>
            </a:r>
            <a:r>
              <a:rPr lang="en" sz="2400" b="1">
                <a:solidFill>
                  <a:srgbClr val="6F0A19"/>
                </a:solidFill>
                <a:latin typeface="Lato"/>
                <a:ea typeface="Lato"/>
                <a:cs typeface="Lato"/>
                <a:sym typeface="Lato"/>
              </a:rPr>
              <a:t>mouse</a:t>
            </a:r>
            <a:endParaRPr sz="2400">
              <a:latin typeface="Lato"/>
              <a:ea typeface="Lato"/>
              <a:cs typeface="Lato"/>
              <a:sym typeface="Lato"/>
            </a:endParaRPr>
          </a:p>
          <a:p>
            <a:pPr marL="457200" lvl="0" indent="-381000" algn="l" rtl="0">
              <a:lnSpc>
                <a:spcPct val="150000"/>
              </a:lnSpc>
              <a:spcBef>
                <a:spcPts val="0"/>
              </a:spcBef>
              <a:spcAft>
                <a:spcPts val="0"/>
              </a:spcAft>
              <a:buSzPts val="2400"/>
              <a:buFont typeface="Lato"/>
              <a:buChar char="●"/>
            </a:pPr>
            <a:r>
              <a:rPr lang="en" sz="2400">
                <a:latin typeface="Lato"/>
                <a:ea typeface="Lato"/>
                <a:cs typeface="Lato"/>
                <a:sym typeface="Lato"/>
              </a:rPr>
              <a:t>the </a:t>
            </a:r>
            <a:r>
              <a:rPr lang="en" sz="2400" b="1">
                <a:solidFill>
                  <a:srgbClr val="6F0A19"/>
                </a:solidFill>
                <a:latin typeface="Lato"/>
                <a:ea typeface="Lato"/>
                <a:cs typeface="Lato"/>
                <a:sym typeface="Lato"/>
              </a:rPr>
              <a:t>mouse</a:t>
            </a:r>
            <a:r>
              <a:rPr lang="en" sz="2400">
                <a:latin typeface="Lato"/>
                <a:ea typeface="Lato"/>
                <a:cs typeface="Lato"/>
                <a:sym typeface="Lato"/>
              </a:rPr>
              <a:t> escaped from the predator</a:t>
            </a:r>
            <a:endParaRPr sz="2400">
              <a:latin typeface="Lato"/>
              <a:ea typeface="Lato"/>
              <a:cs typeface="Lato"/>
              <a:sym typeface="Lato"/>
            </a:endParaRPr>
          </a:p>
        </p:txBody>
      </p:sp>
      <p:sp>
        <p:nvSpPr>
          <p:cNvPr id="157" name="Google Shape;157;p24"/>
          <p:cNvSpPr txBox="1"/>
          <p:nvPr/>
        </p:nvSpPr>
        <p:spPr>
          <a:xfrm>
            <a:off x="9275" y="3188970"/>
            <a:ext cx="9125400" cy="4741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u="sng">
              <a:latin typeface="Lato"/>
              <a:ea typeface="Lato"/>
              <a:cs typeface="Lato"/>
              <a:sym typeface="Lato"/>
            </a:endParaRPr>
          </a:p>
        </p:txBody>
      </p:sp>
      <p:cxnSp>
        <p:nvCxnSpPr>
          <p:cNvPr id="158" name="Google Shape;158;p24"/>
          <p:cNvCxnSpPr/>
          <p:nvPr/>
        </p:nvCxnSpPr>
        <p:spPr>
          <a:xfrm rot="10800000" flipH="1">
            <a:off x="3011325" y="2819430"/>
            <a:ext cx="1575600" cy="276750"/>
          </a:xfrm>
          <a:prstGeom prst="straightConnector1">
            <a:avLst/>
          </a:prstGeom>
          <a:noFill/>
          <a:ln w="9525" cap="flat" cmpd="sng">
            <a:solidFill>
              <a:srgbClr val="6F0A19"/>
            </a:solidFill>
            <a:prstDash val="solid"/>
            <a:round/>
            <a:headEnd type="triangle" w="med" len="med"/>
            <a:tailEnd type="triangle" w="med" len="med"/>
          </a:ln>
        </p:spPr>
      </p:cxnSp>
      <p:sp>
        <p:nvSpPr>
          <p:cNvPr id="159" name="Google Shape;159;p24"/>
          <p:cNvSpPr txBox="1"/>
          <p:nvPr/>
        </p:nvSpPr>
        <p:spPr>
          <a:xfrm>
            <a:off x="3665375" y="2707487"/>
            <a:ext cx="279600" cy="44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highlight>
                  <a:srgbClr val="FFFFFF"/>
                </a:highlight>
              </a:rPr>
              <a:t>=</a:t>
            </a:r>
            <a:endParaRPr sz="2000">
              <a:highlight>
                <a:srgbClr val="FFFFFF"/>
              </a:highlight>
            </a:endParaRPr>
          </a:p>
        </p:txBody>
      </p:sp>
      <p:sp>
        <p:nvSpPr>
          <p:cNvPr id="160" name="Google Shape;160;p24"/>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Word-in-Context Disambiguation (WiC)</a:t>
            </a:r>
            <a:endParaRPr/>
          </a:p>
        </p:txBody>
      </p:sp>
      <p:sp>
        <p:nvSpPr>
          <p:cNvPr id="161" name="Google Shape;161;p24"/>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
        <p:nvSpPr>
          <p:cNvPr id="162" name="Google Shape;162;p24"/>
          <p:cNvSpPr txBox="1"/>
          <p:nvPr/>
        </p:nvSpPr>
        <p:spPr>
          <a:xfrm>
            <a:off x="533400" y="1371600"/>
            <a:ext cx="8095500" cy="102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WiC is the task of addressing the disambiguation of polysemous words,</a:t>
            </a:r>
            <a:endParaRPr sz="1800">
              <a:solidFill>
                <a:srgbClr val="434343"/>
              </a:solidFill>
              <a:latin typeface="Lato"/>
              <a:ea typeface="Lato"/>
              <a:cs typeface="Lato"/>
              <a:sym typeface="Lato"/>
            </a:endParaRPr>
          </a:p>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without relying on a fixed inventory of word senses.</a:t>
            </a:r>
            <a:endParaRPr>
              <a:solidFill>
                <a:schemeClr val="dk1"/>
              </a:solidFill>
              <a:latin typeface="Lato"/>
              <a:ea typeface="Lato"/>
              <a:cs typeface="Lato"/>
              <a:sym typeface="Lato"/>
            </a:endParaRPr>
          </a:p>
          <a:p>
            <a:pPr marL="0" lvl="0" indent="0" algn="l" rtl="0">
              <a:lnSpc>
                <a:spcPct val="100000"/>
              </a:lnSpc>
              <a:spcBef>
                <a:spcPts val="0"/>
              </a:spcBef>
              <a:spcAft>
                <a:spcPts val="1600"/>
              </a:spcAft>
              <a:buNone/>
            </a:pPr>
            <a:endParaRPr sz="1800">
              <a:solidFill>
                <a:srgbClr val="434343"/>
              </a:solidFill>
              <a:latin typeface="Lato"/>
              <a:ea typeface="Lato"/>
              <a:cs typeface="Lato"/>
              <a:sym typeface="Lato"/>
            </a:endParaRPr>
          </a:p>
        </p:txBody>
      </p:sp>
      <p:sp>
        <p:nvSpPr>
          <p:cNvPr id="163" name="Google Shape;163;p24"/>
          <p:cNvSpPr txBox="1"/>
          <p:nvPr/>
        </p:nvSpPr>
        <p:spPr>
          <a:xfrm>
            <a:off x="533400" y="3703320"/>
            <a:ext cx="8095500" cy="102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434343"/>
                </a:solidFill>
                <a:latin typeface="Lato"/>
                <a:ea typeface="Lato"/>
                <a:cs typeface="Lato"/>
                <a:sym typeface="Lato"/>
              </a:rPr>
              <a:t>In the above examples, the word </a:t>
            </a:r>
            <a:r>
              <a:rPr lang="en" sz="1800" b="1" dirty="0">
                <a:solidFill>
                  <a:srgbClr val="6F0A19"/>
                </a:solidFill>
                <a:latin typeface="Lato"/>
                <a:ea typeface="Lato"/>
                <a:cs typeface="Lato"/>
                <a:sym typeface="Lato"/>
              </a:rPr>
              <a:t>mouse</a:t>
            </a:r>
            <a:r>
              <a:rPr lang="en" sz="1800" dirty="0">
                <a:solidFill>
                  <a:srgbClr val="434343"/>
                </a:solidFill>
                <a:latin typeface="Lato"/>
                <a:ea typeface="Lato"/>
                <a:cs typeface="Lato"/>
                <a:sym typeface="Lato"/>
              </a:rPr>
              <a:t> has the same meanings</a:t>
            </a:r>
            <a:endParaRPr sz="1800" dirty="0">
              <a:solidFill>
                <a:srgbClr val="434343"/>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68"/>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Tips</a:t>
            </a:r>
            <a:endParaRPr>
              <a:latin typeface="Open Sans"/>
              <a:ea typeface="Open Sans"/>
              <a:cs typeface="Open Sans"/>
              <a:sym typeface="Open Sans"/>
            </a:endParaRPr>
          </a:p>
        </p:txBody>
      </p:sp>
      <p:sp>
        <p:nvSpPr>
          <p:cNvPr id="928" name="Google Shape;928;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40</a:t>
            </a:fld>
            <a:endParaRPr/>
          </a:p>
        </p:txBody>
      </p:sp>
      <p:sp>
        <p:nvSpPr>
          <p:cNvPr id="929" name="Google Shape;929;p68"/>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69"/>
          <p:cNvSpPr txBox="1"/>
          <p:nvPr/>
        </p:nvSpPr>
        <p:spPr>
          <a:xfrm>
            <a:off x="159300" y="1287658"/>
            <a:ext cx="8520600" cy="36345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Karla"/>
              <a:buChar char="●"/>
            </a:pPr>
            <a:r>
              <a:rPr lang="en" sz="1600">
                <a:solidFill>
                  <a:srgbClr val="434343"/>
                </a:solidFill>
                <a:latin typeface="Lato"/>
                <a:ea typeface="Lato"/>
                <a:cs typeface="Lato"/>
                <a:sym typeface="Lato"/>
              </a:rPr>
              <a:t>Start </a:t>
            </a:r>
            <a:r>
              <a:rPr lang="en" sz="1600" b="1">
                <a:solidFill>
                  <a:srgbClr val="434343"/>
                </a:solidFill>
                <a:latin typeface="Lato"/>
                <a:ea typeface="Lato"/>
                <a:cs typeface="Lato"/>
                <a:sym typeface="Lato"/>
              </a:rPr>
              <a:t>as soon as possible</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Training a neural network requires time, possibly hours, depending on your hardware</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Karla"/>
              <a:buChar char="●"/>
            </a:pPr>
            <a:r>
              <a:rPr lang="en" sz="1600">
                <a:solidFill>
                  <a:srgbClr val="434343"/>
                </a:solidFill>
                <a:latin typeface="Lato"/>
                <a:ea typeface="Lato"/>
                <a:cs typeface="Lato"/>
                <a:sym typeface="Lato"/>
              </a:rPr>
              <a:t>Start </a:t>
            </a:r>
            <a:r>
              <a:rPr lang="en" sz="1600" b="1">
                <a:solidFill>
                  <a:srgbClr val="434343"/>
                </a:solidFill>
                <a:latin typeface="Lato"/>
                <a:ea typeface="Lato"/>
                <a:cs typeface="Lato"/>
                <a:sym typeface="Lato"/>
              </a:rPr>
              <a:t>small</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If you don’t get decent results with a very very simple neural network, there is a good chance that adding other things won’t make your model perform better</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Leave the “extras” as the last thing!</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Karla"/>
              <a:buChar char="●"/>
            </a:pPr>
            <a:r>
              <a:rPr lang="en" sz="1600">
                <a:solidFill>
                  <a:srgbClr val="434343"/>
                </a:solidFill>
                <a:latin typeface="Lato"/>
                <a:ea typeface="Lato"/>
                <a:cs typeface="Lato"/>
                <a:sym typeface="Lato"/>
              </a:rPr>
              <a:t>Leave some time for </a:t>
            </a:r>
            <a:r>
              <a:rPr lang="en" sz="1600" b="1">
                <a:solidFill>
                  <a:srgbClr val="434343"/>
                </a:solidFill>
                <a:latin typeface="Lato"/>
                <a:ea typeface="Lato"/>
                <a:cs typeface="Lato"/>
                <a:sym typeface="Lato"/>
              </a:rPr>
              <a:t>hyperparameter</a:t>
            </a:r>
            <a:r>
              <a:rPr lang="en" sz="1600">
                <a:solidFill>
                  <a:srgbClr val="434343"/>
                </a:solidFill>
                <a:latin typeface="Lato"/>
                <a:ea typeface="Lato"/>
                <a:cs typeface="Lato"/>
                <a:sym typeface="Lato"/>
              </a:rPr>
              <a:t> tuning!</a:t>
            </a:r>
            <a:endParaRPr sz="1600">
              <a:solidFill>
                <a:srgbClr val="434343"/>
              </a:solidFill>
              <a:latin typeface="Lato"/>
              <a:ea typeface="Lato"/>
              <a:cs typeface="Lato"/>
              <a:sym typeface="Lato"/>
            </a:endParaRPr>
          </a:p>
          <a:p>
            <a:pPr marL="914400" lvl="1" indent="-330200" algn="l" rtl="0">
              <a:lnSpc>
                <a:spcPct val="115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Sometimes good hyperparameter combinations can do wonders for your neural network</a:t>
            </a:r>
            <a:endParaRPr sz="1600">
              <a:solidFill>
                <a:srgbClr val="434343"/>
              </a:solidFill>
              <a:latin typeface="Lato"/>
              <a:ea typeface="Lato"/>
              <a:cs typeface="Lato"/>
              <a:sym typeface="Lato"/>
            </a:endParaRPr>
          </a:p>
          <a:p>
            <a:pPr marL="457200" lvl="0" indent="-330200" algn="l" rtl="0">
              <a:lnSpc>
                <a:spcPct val="115000"/>
              </a:lnSpc>
              <a:spcBef>
                <a:spcPts val="0"/>
              </a:spcBef>
              <a:spcAft>
                <a:spcPts val="0"/>
              </a:spcAft>
              <a:buClr>
                <a:srgbClr val="434343"/>
              </a:buClr>
              <a:buSzPts val="1600"/>
              <a:buFont typeface="Karla"/>
              <a:buChar char="●"/>
            </a:pPr>
            <a:r>
              <a:rPr lang="en" sz="1600">
                <a:solidFill>
                  <a:srgbClr val="434343"/>
                </a:solidFill>
                <a:latin typeface="Lato"/>
                <a:ea typeface="Lato"/>
                <a:cs typeface="Lato"/>
                <a:sym typeface="Lato"/>
              </a:rPr>
              <a:t>Use </a:t>
            </a:r>
            <a:r>
              <a:rPr lang="en" sz="1600" b="1">
                <a:solidFill>
                  <a:srgbClr val="434343"/>
                </a:solidFill>
                <a:latin typeface="Lato"/>
                <a:ea typeface="Lato"/>
                <a:cs typeface="Lato"/>
                <a:sym typeface="Lato"/>
              </a:rPr>
              <a:t>Google</a:t>
            </a:r>
            <a:r>
              <a:rPr lang="en" sz="1600">
                <a:solidFill>
                  <a:srgbClr val="434343"/>
                </a:solidFill>
                <a:latin typeface="Lato"/>
                <a:ea typeface="Lato"/>
                <a:cs typeface="Lato"/>
                <a:sym typeface="Lato"/>
              </a:rPr>
              <a:t> </a:t>
            </a:r>
            <a:r>
              <a:rPr lang="en" sz="1600" b="1" u="sng">
                <a:solidFill>
                  <a:schemeClr val="hlink"/>
                </a:solidFill>
                <a:latin typeface="Lato"/>
                <a:ea typeface="Lato"/>
                <a:cs typeface="Lato"/>
                <a:sym typeface="Lato"/>
                <a:hlinkClick r:id="rId3"/>
              </a:rPr>
              <a:t>Colab</a:t>
            </a:r>
            <a:r>
              <a:rPr lang="en" sz="1600">
                <a:solidFill>
                  <a:srgbClr val="434343"/>
                </a:solidFill>
                <a:latin typeface="Lato"/>
                <a:ea typeface="Lato"/>
                <a:cs typeface="Lato"/>
                <a:sym typeface="Lato"/>
              </a:rPr>
              <a:t> (free GPUs!) </a:t>
            </a:r>
            <a:endParaRPr sz="1600">
              <a:solidFill>
                <a:srgbClr val="434343"/>
              </a:solidFill>
              <a:latin typeface="Karla"/>
              <a:ea typeface="Karla"/>
              <a:cs typeface="Karla"/>
              <a:sym typeface="Karla"/>
            </a:endParaRPr>
          </a:p>
        </p:txBody>
      </p:sp>
      <p:sp>
        <p:nvSpPr>
          <p:cNvPr id="935" name="Google Shape;935;p69"/>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few tips to organize your work:</a:t>
            </a:r>
            <a:endParaRPr/>
          </a:p>
        </p:txBody>
      </p:sp>
      <p:sp>
        <p:nvSpPr>
          <p:cNvPr id="936" name="Google Shape;936;p69"/>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70"/>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Deadline</a:t>
            </a:r>
            <a:endParaRPr>
              <a:latin typeface="Open Sans"/>
              <a:ea typeface="Open Sans"/>
              <a:cs typeface="Open Sans"/>
              <a:sym typeface="Open Sans"/>
            </a:endParaRPr>
          </a:p>
        </p:txBody>
      </p:sp>
      <p:sp>
        <p:nvSpPr>
          <p:cNvPr id="942" name="Google Shape;942;p70"/>
          <p:cNvSpPr txBox="1">
            <a:spLocks noGrp="1"/>
          </p:cNvSpPr>
          <p:nvPr>
            <p:ph type="title"/>
          </p:nvPr>
        </p:nvSpPr>
        <p:spPr>
          <a:xfrm>
            <a:off x="1583550" y="2992660"/>
            <a:ext cx="8520600" cy="698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pen Sans"/>
                <a:ea typeface="Open Sans"/>
                <a:cs typeface="Open Sans"/>
                <a:sym typeface="Open Sans"/>
              </a:rPr>
              <a:t>When to deliver what</a:t>
            </a:r>
            <a:endParaRPr sz="1800">
              <a:solidFill>
                <a:srgbClr val="434343"/>
              </a:solidFill>
              <a:latin typeface="Open Sans"/>
              <a:ea typeface="Open Sans"/>
              <a:cs typeface="Open Sans"/>
              <a:sym typeface="Open Sans"/>
            </a:endParaRPr>
          </a:p>
        </p:txBody>
      </p:sp>
      <p:sp>
        <p:nvSpPr>
          <p:cNvPr id="943" name="Google Shape;943;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42</a:t>
            </a:fld>
            <a:endParaRPr/>
          </a:p>
        </p:txBody>
      </p:sp>
      <p:sp>
        <p:nvSpPr>
          <p:cNvPr id="944" name="Google Shape;944;p70"/>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71"/>
          <p:cNvSpPr txBox="1"/>
          <p:nvPr/>
        </p:nvSpPr>
        <p:spPr>
          <a:xfrm>
            <a:off x="311700" y="901148"/>
            <a:ext cx="8520600" cy="368739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600">
                <a:solidFill>
                  <a:srgbClr val="434343"/>
                </a:solidFill>
                <a:latin typeface="Lato"/>
                <a:ea typeface="Lato"/>
                <a:cs typeface="Lato"/>
                <a:sym typeface="Lato"/>
              </a:rPr>
              <a:t>Early submission date: </a:t>
            </a:r>
            <a:r>
              <a:rPr lang="en" sz="1600" b="1">
                <a:solidFill>
                  <a:srgbClr val="434343"/>
                </a:solidFill>
                <a:latin typeface="Lato"/>
                <a:ea typeface="Lato"/>
                <a:cs typeface="Lato"/>
                <a:sym typeface="Lato"/>
              </a:rPr>
              <a:t>May 2nd, 2021</a:t>
            </a:r>
            <a:endParaRPr sz="1600" b="1">
              <a:solidFill>
                <a:srgbClr val="434343"/>
              </a:solidFill>
              <a:latin typeface="Lato"/>
              <a:ea typeface="Lato"/>
              <a:cs typeface="Lato"/>
              <a:sym typeface="Lato"/>
            </a:endParaRPr>
          </a:p>
          <a:p>
            <a:pPr marL="0" lvl="0" indent="0" algn="ctr" rtl="0">
              <a:lnSpc>
                <a:spcPct val="115000"/>
              </a:lnSpc>
              <a:spcBef>
                <a:spcPts val="0"/>
              </a:spcBef>
              <a:spcAft>
                <a:spcPts val="0"/>
              </a:spcAft>
              <a:buNone/>
            </a:pPr>
            <a:r>
              <a:rPr lang="en" sz="1600">
                <a:solidFill>
                  <a:srgbClr val="434343"/>
                </a:solidFill>
                <a:latin typeface="Lato"/>
                <a:ea typeface="Lato"/>
                <a:cs typeface="Lato"/>
                <a:sym typeface="Lato"/>
              </a:rPr>
              <a:t>23:59:59 Italian time (UTC + 1)</a:t>
            </a:r>
            <a:endParaRPr sz="1600">
              <a:solidFill>
                <a:srgbClr val="434343"/>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600">
              <a:solidFill>
                <a:srgbClr val="434343"/>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endParaRPr sz="1600">
              <a:solidFill>
                <a:srgbClr val="434343"/>
              </a:solidFill>
              <a:latin typeface="Lato"/>
              <a:ea typeface="Lato"/>
              <a:cs typeface="Lato"/>
              <a:sym typeface="Lato"/>
            </a:endParaRPr>
          </a:p>
          <a:p>
            <a:pPr marL="0" lvl="0" indent="0" algn="l" rtl="0">
              <a:lnSpc>
                <a:spcPct val="115000"/>
              </a:lnSpc>
              <a:spcBef>
                <a:spcPts val="0"/>
              </a:spcBef>
              <a:spcAft>
                <a:spcPts val="0"/>
              </a:spcAft>
              <a:buClr>
                <a:schemeClr val="dk1"/>
              </a:buClr>
              <a:buSzPts val="1100"/>
              <a:buFont typeface="Arial"/>
              <a:buNone/>
            </a:pPr>
            <a:r>
              <a:rPr lang="en" sz="1600">
                <a:solidFill>
                  <a:srgbClr val="434343"/>
                </a:solidFill>
                <a:latin typeface="Lato"/>
                <a:ea typeface="Lato"/>
                <a:cs typeface="Lato"/>
                <a:sym typeface="Lato"/>
              </a:rPr>
              <a:t>Submit the homework through the submission form on Google Classroom. You have to fill the form with the requested information and a link to the zip folder of the homework on Google Drive.</a:t>
            </a:r>
            <a:endParaRPr sz="1600">
              <a:solidFill>
                <a:srgbClr val="434343"/>
              </a:solidFill>
              <a:latin typeface="Lato"/>
              <a:ea typeface="Lato"/>
              <a:cs typeface="Lato"/>
              <a:sym typeface="Lato"/>
            </a:endParaRPr>
          </a:p>
          <a:p>
            <a:pPr marL="0" lvl="0" indent="0" algn="l" rtl="0">
              <a:lnSpc>
                <a:spcPct val="115000"/>
              </a:lnSpc>
              <a:spcBef>
                <a:spcPts val="0"/>
              </a:spcBef>
              <a:spcAft>
                <a:spcPts val="0"/>
              </a:spcAft>
              <a:buNone/>
            </a:pPr>
            <a:endParaRPr sz="1600">
              <a:solidFill>
                <a:srgbClr val="434343"/>
              </a:solidFill>
              <a:latin typeface="Lato"/>
              <a:ea typeface="Lato"/>
              <a:cs typeface="Lato"/>
              <a:sym typeface="Lato"/>
            </a:endParaRPr>
          </a:p>
        </p:txBody>
      </p:sp>
      <p:sp>
        <p:nvSpPr>
          <p:cNvPr id="950" name="Google Shape;950;p71"/>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Deadline</a:t>
            </a:r>
            <a:endParaRPr/>
          </a:p>
        </p:txBody>
      </p:sp>
      <p:sp>
        <p:nvSpPr>
          <p:cNvPr id="951" name="Google Shape;951;p71"/>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72"/>
          <p:cNvSpPr txBox="1"/>
          <p:nvPr/>
        </p:nvSpPr>
        <p:spPr>
          <a:xfrm>
            <a:off x="159300" y="1038308"/>
            <a:ext cx="8520600" cy="3687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a:solidFill>
                  <a:srgbClr val="434343"/>
                </a:solidFill>
                <a:latin typeface="Lato"/>
                <a:ea typeface="Lato"/>
                <a:cs typeface="Lato"/>
                <a:sym typeface="Lato"/>
              </a:rPr>
              <a:t>Late submission</a:t>
            </a:r>
            <a:r>
              <a:rPr lang="en" sz="1600">
                <a:solidFill>
                  <a:srgbClr val="434343"/>
                </a:solidFill>
                <a:latin typeface="Lato"/>
                <a:ea typeface="Lato"/>
                <a:cs typeface="Lato"/>
                <a:sym typeface="Lato"/>
              </a:rPr>
              <a:t> date: </a:t>
            </a:r>
            <a:r>
              <a:rPr lang="en" sz="1600" b="1">
                <a:solidFill>
                  <a:srgbClr val="434343"/>
                </a:solidFill>
                <a:latin typeface="Lato"/>
                <a:ea typeface="Lato"/>
                <a:cs typeface="Lato"/>
                <a:sym typeface="Lato"/>
              </a:rPr>
              <a:t>May 7th, 2021</a:t>
            </a:r>
            <a:r>
              <a:rPr lang="en" sz="1600">
                <a:solidFill>
                  <a:srgbClr val="434343"/>
                </a:solidFill>
                <a:latin typeface="Lato"/>
                <a:ea typeface="Lato"/>
                <a:cs typeface="Lato"/>
                <a:sym typeface="Lato"/>
              </a:rPr>
              <a:t>.</a:t>
            </a:r>
            <a:endParaRPr sz="1600">
              <a:solidFill>
                <a:srgbClr val="434343"/>
              </a:solidFill>
              <a:latin typeface="Lato"/>
              <a:ea typeface="Lato"/>
              <a:cs typeface="Lato"/>
              <a:sym typeface="Lato"/>
            </a:endParaRPr>
          </a:p>
          <a:p>
            <a:pPr marL="0" lvl="0" indent="0" algn="l" rtl="0">
              <a:lnSpc>
                <a:spcPct val="115000"/>
              </a:lnSpc>
              <a:spcBef>
                <a:spcPts val="0"/>
              </a:spcBef>
              <a:spcAft>
                <a:spcPts val="0"/>
              </a:spcAft>
              <a:buNone/>
            </a:pPr>
            <a:endParaRPr sz="1600">
              <a:solidFill>
                <a:srgbClr val="434343"/>
              </a:solidFill>
              <a:latin typeface="Lato"/>
              <a:ea typeface="Lato"/>
              <a:cs typeface="Lato"/>
              <a:sym typeface="Lato"/>
            </a:endParaRPr>
          </a:p>
          <a:p>
            <a:pPr marL="0" lvl="0" indent="0" algn="l" rtl="0">
              <a:lnSpc>
                <a:spcPct val="115000"/>
              </a:lnSpc>
              <a:spcBef>
                <a:spcPts val="0"/>
              </a:spcBef>
              <a:spcAft>
                <a:spcPts val="0"/>
              </a:spcAft>
              <a:buNone/>
            </a:pPr>
            <a:endParaRPr sz="1600">
              <a:solidFill>
                <a:srgbClr val="434343"/>
              </a:solidFill>
              <a:latin typeface="Lato"/>
              <a:ea typeface="Lato"/>
              <a:cs typeface="Lato"/>
              <a:sym typeface="Lato"/>
            </a:endParaRPr>
          </a:p>
          <a:p>
            <a:pPr marL="0" lvl="0" indent="0" algn="l" rtl="0">
              <a:lnSpc>
                <a:spcPct val="115000"/>
              </a:lnSpc>
              <a:spcBef>
                <a:spcPts val="0"/>
              </a:spcBef>
              <a:spcAft>
                <a:spcPts val="0"/>
              </a:spcAft>
              <a:buNone/>
            </a:pPr>
            <a:endParaRPr sz="1600">
              <a:solidFill>
                <a:srgbClr val="434343"/>
              </a:solidFill>
              <a:latin typeface="Lato"/>
              <a:ea typeface="Lato"/>
              <a:cs typeface="Lato"/>
              <a:sym typeface="Lato"/>
            </a:endParaRPr>
          </a:p>
          <a:p>
            <a:pPr marL="0" lvl="0" indent="0" algn="l" rtl="0">
              <a:lnSpc>
                <a:spcPct val="200000"/>
              </a:lnSpc>
              <a:spcBef>
                <a:spcPts val="0"/>
              </a:spcBef>
              <a:spcAft>
                <a:spcPts val="0"/>
              </a:spcAft>
              <a:buNone/>
            </a:pPr>
            <a:r>
              <a:rPr lang="en" sz="1600">
                <a:solidFill>
                  <a:srgbClr val="434343"/>
                </a:solidFill>
                <a:latin typeface="Lato"/>
                <a:ea typeface="Lato"/>
                <a:cs typeface="Lato"/>
                <a:sym typeface="Lato"/>
              </a:rPr>
              <a:t>1 point penalty will be applied for each day of delay, e.g.:</a:t>
            </a:r>
            <a:endParaRPr sz="1600">
              <a:solidFill>
                <a:srgbClr val="434343"/>
              </a:solidFill>
              <a:latin typeface="Lato"/>
              <a:ea typeface="Lato"/>
              <a:cs typeface="Lato"/>
              <a:sym typeface="Lato"/>
            </a:endParaRPr>
          </a:p>
          <a:p>
            <a:pPr marL="457200" lvl="0" indent="-330200" algn="l" rtl="0">
              <a:lnSpc>
                <a:spcPct val="2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A student delivers their homework on May 5th (17:35) -&gt; max possible grade 35 - 3 = 32</a:t>
            </a:r>
            <a:endParaRPr sz="1600">
              <a:solidFill>
                <a:srgbClr val="434343"/>
              </a:solidFill>
              <a:latin typeface="Lato"/>
              <a:ea typeface="Lato"/>
              <a:cs typeface="Lato"/>
              <a:sym typeface="Lato"/>
            </a:endParaRPr>
          </a:p>
          <a:p>
            <a:pPr marL="457200" lvl="0" indent="-330200" algn="l" rtl="0">
              <a:lnSpc>
                <a:spcPct val="200000"/>
              </a:lnSpc>
              <a:spcBef>
                <a:spcPts val="0"/>
              </a:spcBef>
              <a:spcAft>
                <a:spcPts val="0"/>
              </a:spcAft>
              <a:buClr>
                <a:srgbClr val="434343"/>
              </a:buClr>
              <a:buSzPts val="1600"/>
              <a:buFont typeface="Lato"/>
              <a:buChar char="●"/>
            </a:pPr>
            <a:r>
              <a:rPr lang="en" sz="1600">
                <a:solidFill>
                  <a:srgbClr val="434343"/>
                </a:solidFill>
                <a:latin typeface="Lato"/>
                <a:ea typeface="Lato"/>
                <a:cs typeface="Lato"/>
                <a:sym typeface="Lato"/>
              </a:rPr>
              <a:t>A student delivers their homework on May 8th (17:35) -&gt; FAIL!</a:t>
            </a:r>
            <a:endParaRPr sz="1600">
              <a:solidFill>
                <a:srgbClr val="434343"/>
              </a:solidFill>
              <a:latin typeface="Lato"/>
              <a:ea typeface="Lato"/>
              <a:cs typeface="Lato"/>
              <a:sym typeface="Lato"/>
            </a:endParaRPr>
          </a:p>
        </p:txBody>
      </p:sp>
      <p:sp>
        <p:nvSpPr>
          <p:cNvPr id="957" name="Google Shape;957;p72"/>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Late submission policy</a:t>
            </a:r>
            <a:endParaRPr/>
          </a:p>
        </p:txBody>
      </p:sp>
      <p:sp>
        <p:nvSpPr>
          <p:cNvPr id="958" name="Google Shape;958;p72"/>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73"/>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      Awards</a:t>
            </a:r>
            <a:endParaRPr>
              <a:latin typeface="Open Sans"/>
              <a:ea typeface="Open Sans"/>
              <a:cs typeface="Open Sans"/>
              <a:sym typeface="Open Sans"/>
            </a:endParaRPr>
          </a:p>
        </p:txBody>
      </p:sp>
      <p:sp>
        <p:nvSpPr>
          <p:cNvPr id="964" name="Google Shape;964;p73"/>
          <p:cNvSpPr txBox="1">
            <a:spLocks noGrp="1"/>
          </p:cNvSpPr>
          <p:nvPr>
            <p:ph type="title"/>
          </p:nvPr>
        </p:nvSpPr>
        <p:spPr>
          <a:xfrm>
            <a:off x="1583550" y="2992640"/>
            <a:ext cx="8520600" cy="698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pen Sans"/>
                <a:ea typeface="Open Sans"/>
                <a:cs typeface="Open Sans"/>
                <a:sym typeface="Open Sans"/>
              </a:rPr>
              <a:t>Get a </a:t>
            </a:r>
            <a:r>
              <a:rPr lang="en" sz="1800" b="1">
                <a:solidFill>
                  <a:srgbClr val="434343"/>
                </a:solidFill>
                <a:latin typeface="Open Sans"/>
                <a:ea typeface="Open Sans"/>
                <a:cs typeface="Open Sans"/>
                <a:sym typeface="Open Sans"/>
              </a:rPr>
              <a:t>Sapienza NLP™</a:t>
            </a:r>
            <a:r>
              <a:rPr lang="en" sz="1800">
                <a:solidFill>
                  <a:srgbClr val="434343"/>
                </a:solidFill>
                <a:latin typeface="Open Sans"/>
                <a:ea typeface="Open Sans"/>
                <a:cs typeface="Open Sans"/>
                <a:sym typeface="Open Sans"/>
              </a:rPr>
              <a:t> t-shirt</a:t>
            </a:r>
            <a:endParaRPr sz="1800">
              <a:solidFill>
                <a:srgbClr val="434343"/>
              </a:solidFill>
              <a:latin typeface="Open Sans"/>
              <a:ea typeface="Open Sans"/>
              <a:cs typeface="Open Sans"/>
              <a:sym typeface="Open Sans"/>
            </a:endParaRPr>
          </a:p>
        </p:txBody>
      </p:sp>
      <p:grpSp>
        <p:nvGrpSpPr>
          <p:cNvPr id="965" name="Google Shape;965;p73"/>
          <p:cNvGrpSpPr/>
          <p:nvPr/>
        </p:nvGrpSpPr>
        <p:grpSpPr>
          <a:xfrm>
            <a:off x="1549438" y="2303254"/>
            <a:ext cx="577510" cy="536986"/>
            <a:chOff x="-62148800" y="3377700"/>
            <a:chExt cx="311125" cy="316750"/>
          </a:xfrm>
        </p:grpSpPr>
        <p:sp>
          <p:nvSpPr>
            <p:cNvPr id="966" name="Google Shape;966;p73"/>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3"/>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45</a:t>
            </a:fld>
            <a:endParaRPr/>
          </a:p>
        </p:txBody>
      </p:sp>
      <p:sp>
        <p:nvSpPr>
          <p:cNvPr id="969" name="Google Shape;969;p73"/>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74"/>
          <p:cNvSpPr txBox="1"/>
          <p:nvPr/>
        </p:nvSpPr>
        <p:spPr>
          <a:xfrm>
            <a:off x="311700" y="1252058"/>
            <a:ext cx="8520600" cy="10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We will hand out amazing Sapienza NLP t-shirts to the </a:t>
            </a:r>
            <a:r>
              <a:rPr lang="en" sz="1800" b="1">
                <a:solidFill>
                  <a:srgbClr val="434343"/>
                </a:solidFill>
                <a:latin typeface="Lato"/>
                <a:ea typeface="Lato"/>
                <a:cs typeface="Lato"/>
                <a:sym typeface="Lato"/>
              </a:rPr>
              <a:t>overall</a:t>
            </a:r>
            <a:r>
              <a:rPr lang="en" sz="1800">
                <a:solidFill>
                  <a:srgbClr val="434343"/>
                </a:solidFill>
                <a:latin typeface="Lato"/>
                <a:ea typeface="Lato"/>
                <a:cs typeface="Lato"/>
                <a:sym typeface="Lato"/>
              </a:rPr>
              <a:t> </a:t>
            </a:r>
            <a:r>
              <a:rPr lang="en" sz="1800" b="1">
                <a:solidFill>
                  <a:srgbClr val="434343"/>
                </a:solidFill>
                <a:latin typeface="Lato"/>
                <a:ea typeface="Lato"/>
                <a:cs typeface="Lato"/>
                <a:sym typeface="Lato"/>
              </a:rPr>
              <a:t>top-5</a:t>
            </a:r>
            <a:r>
              <a:rPr lang="en" sz="1800">
                <a:solidFill>
                  <a:srgbClr val="434343"/>
                </a:solidFill>
                <a:latin typeface="Lato"/>
                <a:ea typeface="Lato"/>
                <a:cs typeface="Lato"/>
                <a:sym typeface="Lato"/>
              </a:rPr>
              <a:t> students!</a:t>
            </a:r>
            <a:endParaRPr sz="1800">
              <a:solidFill>
                <a:srgbClr val="434343"/>
              </a:solidFill>
              <a:latin typeface="Lato"/>
              <a:ea typeface="Lato"/>
              <a:cs typeface="Lato"/>
              <a:sym typeface="Lato"/>
            </a:endParaRPr>
          </a:p>
          <a:p>
            <a:pPr marL="0" lvl="0" indent="0" algn="l" rtl="0">
              <a:lnSpc>
                <a:spcPct val="115000"/>
              </a:lnSpc>
              <a:spcBef>
                <a:spcPts val="1600"/>
              </a:spcBef>
              <a:spcAft>
                <a:spcPts val="0"/>
              </a:spcAft>
              <a:buNone/>
            </a:pPr>
            <a:r>
              <a:rPr lang="en" sz="1800">
                <a:solidFill>
                  <a:srgbClr val="434343"/>
                </a:solidFill>
                <a:latin typeface="Lato"/>
                <a:ea typeface="Lato"/>
                <a:cs typeface="Lato"/>
                <a:sym typeface="Lato"/>
              </a:rPr>
              <a:t>The final ranking will be computed according to the scores on our </a:t>
            </a:r>
            <a:r>
              <a:rPr lang="en" sz="1800" b="1">
                <a:solidFill>
                  <a:srgbClr val="434343"/>
                </a:solidFill>
                <a:latin typeface="Lato"/>
                <a:ea typeface="Lato"/>
                <a:cs typeface="Lato"/>
                <a:sym typeface="Lato"/>
              </a:rPr>
              <a:t>secret</a:t>
            </a:r>
            <a:r>
              <a:rPr lang="en" sz="1800">
                <a:solidFill>
                  <a:srgbClr val="434343"/>
                </a:solidFill>
                <a:latin typeface="Lato"/>
                <a:ea typeface="Lato"/>
                <a:cs typeface="Lato"/>
                <a:sym typeface="Lato"/>
              </a:rPr>
              <a:t> test set.</a:t>
            </a:r>
            <a:endParaRPr sz="1800">
              <a:solidFill>
                <a:srgbClr val="434343"/>
              </a:solidFill>
              <a:latin typeface="Lato"/>
              <a:ea typeface="Lato"/>
              <a:cs typeface="Lato"/>
              <a:sym typeface="Lato"/>
            </a:endParaRPr>
          </a:p>
          <a:p>
            <a:pPr marL="0" lvl="0" indent="0" algn="l" rtl="0">
              <a:lnSpc>
                <a:spcPct val="115000"/>
              </a:lnSpc>
              <a:spcBef>
                <a:spcPts val="1600"/>
              </a:spcBef>
              <a:spcAft>
                <a:spcPts val="1600"/>
              </a:spcAft>
              <a:buNone/>
            </a:pPr>
            <a:endParaRPr sz="1800">
              <a:solidFill>
                <a:srgbClr val="434343"/>
              </a:solidFill>
              <a:latin typeface="Roboto"/>
              <a:ea typeface="Roboto"/>
              <a:cs typeface="Roboto"/>
              <a:sym typeface="Roboto"/>
            </a:endParaRPr>
          </a:p>
        </p:txBody>
      </p:sp>
      <p:sp>
        <p:nvSpPr>
          <p:cNvPr id="975" name="Google Shape;975;p74"/>
          <p:cNvSpPr/>
          <p:nvPr/>
        </p:nvSpPr>
        <p:spPr>
          <a:xfrm>
            <a:off x="3351202" y="3027546"/>
            <a:ext cx="606600" cy="521370"/>
          </a:xfrm>
          <a:prstGeom prst="mathPlus">
            <a:avLst>
              <a:gd name="adj1" fmla="val 23520"/>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6" name="Google Shape;976;p74"/>
          <p:cNvPicPr preferRelativeResize="0"/>
          <p:nvPr/>
        </p:nvPicPr>
        <p:blipFill>
          <a:blip r:embed="rId3">
            <a:alphaModFix/>
          </a:blip>
          <a:stretch>
            <a:fillRect/>
          </a:stretch>
        </p:blipFill>
        <p:spPr>
          <a:xfrm>
            <a:off x="4499525" y="2786625"/>
            <a:ext cx="2743200" cy="1003125"/>
          </a:xfrm>
          <a:prstGeom prst="rect">
            <a:avLst/>
          </a:prstGeom>
          <a:noFill/>
          <a:ln>
            <a:noFill/>
          </a:ln>
        </p:spPr>
      </p:pic>
      <p:pic>
        <p:nvPicPr>
          <p:cNvPr id="977" name="Google Shape;977;p74"/>
          <p:cNvPicPr preferRelativeResize="0"/>
          <p:nvPr/>
        </p:nvPicPr>
        <p:blipFill>
          <a:blip r:embed="rId4">
            <a:alphaModFix/>
          </a:blip>
          <a:stretch>
            <a:fillRect/>
          </a:stretch>
        </p:blipFill>
        <p:spPr>
          <a:xfrm>
            <a:off x="1455550" y="2401020"/>
            <a:ext cx="1620406" cy="1620406"/>
          </a:xfrm>
          <a:prstGeom prst="rect">
            <a:avLst/>
          </a:prstGeom>
          <a:noFill/>
          <a:ln>
            <a:noFill/>
          </a:ln>
        </p:spPr>
      </p:pic>
      <p:sp>
        <p:nvSpPr>
          <p:cNvPr id="978" name="Google Shape;978;p74"/>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 a Sapienza NLP t-shirt!</a:t>
            </a:r>
            <a:endParaRPr/>
          </a:p>
        </p:txBody>
      </p:sp>
      <p:sp>
        <p:nvSpPr>
          <p:cNvPr id="979" name="Google Shape;979;p74"/>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75"/>
          <p:cNvSpPr txBox="1"/>
          <p:nvPr/>
        </p:nvSpPr>
        <p:spPr>
          <a:xfrm>
            <a:off x="311700" y="1170133"/>
            <a:ext cx="7515000" cy="10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If your work is novel, interesting and original, we will gladly invite you to work together with us to extended on a fully-fledged paper for </a:t>
            </a:r>
            <a:r>
              <a:rPr lang="en" sz="1800" b="1" u="sng">
                <a:solidFill>
                  <a:srgbClr val="434343"/>
                </a:solidFill>
                <a:latin typeface="Lato"/>
                <a:ea typeface="Lato"/>
                <a:cs typeface="Lato"/>
                <a:sym typeface="Lato"/>
              </a:rPr>
              <a:t>TOP-TIER INTERNATIONAL CONFERENCE</a:t>
            </a:r>
            <a:r>
              <a:rPr lang="en" sz="1800">
                <a:solidFill>
                  <a:srgbClr val="434343"/>
                </a:solidFill>
                <a:latin typeface="Lato"/>
                <a:ea typeface="Lato"/>
                <a:cs typeface="Lato"/>
                <a:sym typeface="Lato"/>
              </a:rPr>
              <a:t>!</a:t>
            </a:r>
            <a:endParaRPr sz="1800">
              <a:solidFill>
                <a:srgbClr val="434343"/>
              </a:solidFill>
              <a:latin typeface="Lato"/>
              <a:ea typeface="Lato"/>
              <a:cs typeface="Lato"/>
              <a:sym typeface="Lato"/>
            </a:endParaRPr>
          </a:p>
          <a:p>
            <a:pPr marL="0" lvl="0" indent="0" algn="l" rtl="0">
              <a:lnSpc>
                <a:spcPct val="115000"/>
              </a:lnSpc>
              <a:spcBef>
                <a:spcPts val="1600"/>
              </a:spcBef>
              <a:spcAft>
                <a:spcPts val="1600"/>
              </a:spcAft>
              <a:buNone/>
            </a:pPr>
            <a:endParaRPr sz="1800">
              <a:solidFill>
                <a:srgbClr val="434343"/>
              </a:solidFill>
              <a:latin typeface="Roboto"/>
              <a:ea typeface="Roboto"/>
              <a:cs typeface="Roboto"/>
              <a:sym typeface="Roboto"/>
            </a:endParaRPr>
          </a:p>
        </p:txBody>
      </p:sp>
      <p:sp>
        <p:nvSpPr>
          <p:cNvPr id="985" name="Google Shape;985;p75"/>
          <p:cNvSpPr txBox="1"/>
          <p:nvPr/>
        </p:nvSpPr>
        <p:spPr>
          <a:xfrm>
            <a:off x="311700" y="2270105"/>
            <a:ext cx="7515000" cy="80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rgbClr val="434343"/>
                </a:solidFill>
                <a:latin typeface="Lato"/>
                <a:ea typeface="Lato"/>
                <a:cs typeface="Lato"/>
                <a:sym typeface="Lato"/>
              </a:rPr>
              <a:t>Just over the last 12 months, the Sapienza NLP group published more than a dozen of papers!</a:t>
            </a:r>
            <a:endParaRPr sz="1800">
              <a:solidFill>
                <a:srgbClr val="434343"/>
              </a:solidFill>
              <a:latin typeface="Roboto"/>
              <a:ea typeface="Roboto"/>
              <a:cs typeface="Roboto"/>
              <a:sym typeface="Roboto"/>
            </a:endParaRPr>
          </a:p>
        </p:txBody>
      </p:sp>
      <p:sp>
        <p:nvSpPr>
          <p:cNvPr id="986" name="Google Shape;986;p75"/>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That’s not all</a:t>
            </a:r>
            <a:endParaRPr/>
          </a:p>
        </p:txBody>
      </p:sp>
      <p:sp>
        <p:nvSpPr>
          <p:cNvPr id="987" name="Google Shape;987;p75"/>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76"/>
          <p:cNvSpPr txBox="1"/>
          <p:nvPr/>
        </p:nvSpPr>
        <p:spPr>
          <a:xfrm>
            <a:off x="297450" y="1170133"/>
            <a:ext cx="7354800" cy="365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Lato"/>
                <a:ea typeface="Lato"/>
                <a:cs typeface="Lato"/>
                <a:sym typeface="Lato"/>
              </a:rPr>
              <a:t>If you have a question that may interest your colleagues, </a:t>
            </a:r>
            <a:r>
              <a:rPr lang="en" sz="1800" b="1">
                <a:solidFill>
                  <a:srgbClr val="434343"/>
                </a:solidFill>
                <a:latin typeface="Lato"/>
                <a:ea typeface="Lato"/>
                <a:cs typeface="Lato"/>
                <a:sym typeface="Lato"/>
              </a:rPr>
              <a:t>please ask it on </a:t>
            </a:r>
            <a:r>
              <a:rPr lang="en" sz="1800" b="1" u="sng">
                <a:solidFill>
                  <a:schemeClr val="hlink"/>
                </a:solidFill>
                <a:latin typeface="Lato"/>
                <a:ea typeface="Lato"/>
                <a:cs typeface="Lato"/>
                <a:sym typeface="Lato"/>
                <a:hlinkClick r:id="rId3"/>
              </a:rPr>
              <a:t>Google Classroom</a:t>
            </a:r>
            <a:r>
              <a:rPr lang="en" sz="1800" b="1">
                <a:solidFill>
                  <a:srgbClr val="434343"/>
                </a:solidFill>
                <a:latin typeface="Lato"/>
                <a:ea typeface="Lato"/>
                <a:cs typeface="Lato"/>
                <a:sym typeface="Lato"/>
              </a:rPr>
              <a:t>.</a:t>
            </a:r>
            <a:endParaRPr sz="1800" b="1">
              <a:solidFill>
                <a:srgbClr val="434343"/>
              </a:solidFill>
              <a:latin typeface="Lato"/>
              <a:ea typeface="Lato"/>
              <a:cs typeface="Lato"/>
              <a:sym typeface="Lato"/>
            </a:endParaRPr>
          </a:p>
          <a:p>
            <a:pPr marL="0" lvl="0" indent="0" algn="l" rtl="0">
              <a:lnSpc>
                <a:spcPct val="115000"/>
              </a:lnSpc>
              <a:spcBef>
                <a:spcPts val="1600"/>
              </a:spcBef>
              <a:spcAft>
                <a:spcPts val="0"/>
              </a:spcAft>
              <a:buNone/>
            </a:pPr>
            <a:r>
              <a:rPr lang="en" sz="1800">
                <a:solidFill>
                  <a:srgbClr val="434343"/>
                </a:solidFill>
                <a:latin typeface="Lato"/>
                <a:ea typeface="Lato"/>
                <a:cs typeface="Lato"/>
                <a:sym typeface="Lato"/>
              </a:rPr>
              <a:t>Otherwise, for personal or other questions, send an email to </a:t>
            </a:r>
            <a:r>
              <a:rPr lang="en" sz="1800" b="1">
                <a:solidFill>
                  <a:srgbClr val="434343"/>
                </a:solidFill>
                <a:latin typeface="Lato"/>
                <a:ea typeface="Lato"/>
                <a:cs typeface="Lato"/>
                <a:sym typeface="Lato"/>
              </a:rPr>
              <a:t>ALL</a:t>
            </a:r>
            <a:r>
              <a:rPr lang="en" sz="1800">
                <a:solidFill>
                  <a:srgbClr val="434343"/>
                </a:solidFill>
                <a:latin typeface="Lato"/>
                <a:ea typeface="Lato"/>
                <a:cs typeface="Lato"/>
                <a:sym typeface="Lato"/>
              </a:rPr>
              <a:t> of us (but please, only reach for things that can’t be asked on the Google Classroom). </a:t>
            </a:r>
            <a:endParaRPr sz="1800">
              <a:solidFill>
                <a:srgbClr val="434343"/>
              </a:solidFill>
              <a:latin typeface="Lato"/>
              <a:ea typeface="Lato"/>
              <a:cs typeface="Lato"/>
              <a:sym typeface="Lato"/>
            </a:endParaRPr>
          </a:p>
          <a:p>
            <a:pPr marL="0" lvl="0" indent="0" algn="l" rtl="0">
              <a:lnSpc>
                <a:spcPct val="100000"/>
              </a:lnSpc>
              <a:spcBef>
                <a:spcPts val="1600"/>
              </a:spcBef>
              <a:spcAft>
                <a:spcPts val="0"/>
              </a:spcAft>
              <a:buNone/>
            </a:pPr>
            <a:r>
              <a:rPr lang="en" sz="1800">
                <a:solidFill>
                  <a:srgbClr val="434343"/>
                </a:solidFill>
                <a:latin typeface="Lato"/>
                <a:ea typeface="Lato"/>
                <a:cs typeface="Lato"/>
                <a:sym typeface="Lato"/>
              </a:rPr>
              <a:t>Our emails are:</a:t>
            </a:r>
            <a:endParaRPr sz="1800">
              <a:solidFill>
                <a:srgbClr val="434343"/>
              </a:solidFill>
              <a:latin typeface="Lato"/>
              <a:ea typeface="Lato"/>
              <a:cs typeface="Lato"/>
              <a:sym typeface="Lato"/>
            </a:endParaRPr>
          </a:p>
          <a:p>
            <a:pPr marL="457200" lvl="0" indent="0" algn="l" rtl="0">
              <a:lnSpc>
                <a:spcPct val="100000"/>
              </a:lnSpc>
              <a:spcBef>
                <a:spcPts val="1600"/>
              </a:spcBef>
              <a:spcAft>
                <a:spcPts val="0"/>
              </a:spcAft>
              <a:buNone/>
            </a:pPr>
            <a:r>
              <a:rPr lang="en" sz="1800" u="sng">
                <a:solidFill>
                  <a:schemeClr val="hlink"/>
                </a:solidFill>
                <a:latin typeface="Lato"/>
                <a:ea typeface="Lato"/>
                <a:cs typeface="Lato"/>
                <a:sym typeface="Lato"/>
                <a:hlinkClick r:id="rId4"/>
              </a:rPr>
              <a:t>campagnano@di.uniroma1.it</a:t>
            </a:r>
            <a:r>
              <a:rPr lang="en" sz="1800">
                <a:solidFill>
                  <a:srgbClr val="434343"/>
                </a:solidFill>
                <a:latin typeface="Roboto"/>
                <a:ea typeface="Roboto"/>
                <a:cs typeface="Roboto"/>
                <a:sym typeface="Roboto"/>
              </a:rPr>
              <a:t> </a:t>
            </a:r>
            <a:endParaRPr sz="1800">
              <a:solidFill>
                <a:srgbClr val="434343"/>
              </a:solidFill>
              <a:latin typeface="Roboto"/>
              <a:ea typeface="Roboto"/>
              <a:cs typeface="Roboto"/>
              <a:sym typeface="Roboto"/>
            </a:endParaRPr>
          </a:p>
          <a:p>
            <a:pPr marL="457200" lvl="0" indent="0" algn="l" rtl="0">
              <a:lnSpc>
                <a:spcPct val="100000"/>
              </a:lnSpc>
              <a:spcBef>
                <a:spcPts val="1600"/>
              </a:spcBef>
              <a:spcAft>
                <a:spcPts val="0"/>
              </a:spcAft>
              <a:buNone/>
            </a:pPr>
            <a:r>
              <a:rPr lang="en" sz="1800" u="sng">
                <a:solidFill>
                  <a:schemeClr val="hlink"/>
                </a:solidFill>
                <a:highlight>
                  <a:srgbClr val="FFFFFF"/>
                </a:highlight>
                <a:latin typeface="Lato"/>
                <a:ea typeface="Lato"/>
                <a:cs typeface="Lato"/>
                <a:sym typeface="Lato"/>
                <a:hlinkClick r:id="rId5"/>
              </a:rPr>
              <a:t>huguetcabot@babelscape.com</a:t>
            </a:r>
            <a:endParaRPr sz="1800">
              <a:solidFill>
                <a:srgbClr val="434343"/>
              </a:solidFill>
              <a:latin typeface="Lato"/>
              <a:ea typeface="Lato"/>
              <a:cs typeface="Lato"/>
              <a:sym typeface="Lato"/>
            </a:endParaRPr>
          </a:p>
          <a:p>
            <a:pPr marL="0" lvl="0" indent="0" algn="l" rtl="0">
              <a:lnSpc>
                <a:spcPct val="115000"/>
              </a:lnSpc>
              <a:spcBef>
                <a:spcPts val="1600"/>
              </a:spcBef>
              <a:spcAft>
                <a:spcPts val="1600"/>
              </a:spcAft>
              <a:buNone/>
            </a:pPr>
            <a:endParaRPr sz="1800">
              <a:solidFill>
                <a:srgbClr val="434343"/>
              </a:solidFill>
              <a:latin typeface="Roboto"/>
              <a:ea typeface="Roboto"/>
              <a:cs typeface="Roboto"/>
              <a:sym typeface="Roboto"/>
            </a:endParaRPr>
          </a:p>
        </p:txBody>
      </p:sp>
      <p:sp>
        <p:nvSpPr>
          <p:cNvPr id="993" name="Google Shape;993;p76"/>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994" name="Google Shape;994;p76"/>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3281700" y="2954633"/>
            <a:ext cx="2722500" cy="2178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352D50"/>
                </a:solidFill>
                <a:latin typeface="Roboto Mono"/>
                <a:ea typeface="Roboto Mono"/>
                <a:cs typeface="Roboto Mono"/>
                <a:sym typeface="Roboto Mono"/>
              </a:rPr>
              <a:t>context sentence</a:t>
            </a:r>
            <a:endParaRPr sz="1800">
              <a:solidFill>
                <a:srgbClr val="352D50"/>
              </a:solidFill>
              <a:latin typeface="Roboto Mono"/>
              <a:ea typeface="Roboto Mono"/>
              <a:cs typeface="Roboto Mono"/>
              <a:sym typeface="Roboto Mono"/>
            </a:endParaRPr>
          </a:p>
        </p:txBody>
      </p:sp>
      <p:sp>
        <p:nvSpPr>
          <p:cNvPr id="185" name="Google Shape;185;p27"/>
          <p:cNvSpPr txBox="1"/>
          <p:nvPr/>
        </p:nvSpPr>
        <p:spPr>
          <a:xfrm>
            <a:off x="9240" y="2179890"/>
            <a:ext cx="9144000" cy="41877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Lato"/>
                <a:ea typeface="Lato"/>
                <a:cs typeface="Lato"/>
                <a:sym typeface="Lato"/>
              </a:rPr>
              <a:t>The </a:t>
            </a:r>
            <a:r>
              <a:rPr lang="en" sz="2400" b="1">
                <a:solidFill>
                  <a:srgbClr val="990000"/>
                </a:solidFill>
                <a:latin typeface="Lato"/>
                <a:ea typeface="Lato"/>
                <a:cs typeface="Lato"/>
                <a:sym typeface="Lato"/>
              </a:rPr>
              <a:t>mouse</a:t>
            </a:r>
            <a:r>
              <a:rPr lang="en" sz="2400">
                <a:latin typeface="Lato"/>
                <a:ea typeface="Lato"/>
                <a:cs typeface="Lato"/>
                <a:sym typeface="Lato"/>
              </a:rPr>
              <a:t> escaped from the predator</a:t>
            </a:r>
            <a:endParaRPr sz="2400">
              <a:latin typeface="Lato"/>
              <a:ea typeface="Lato"/>
              <a:cs typeface="Lato"/>
              <a:sym typeface="Lato"/>
            </a:endParaRPr>
          </a:p>
        </p:txBody>
      </p:sp>
      <p:sp>
        <p:nvSpPr>
          <p:cNvPr id="186" name="Google Shape;186;p27"/>
          <p:cNvSpPr/>
          <p:nvPr/>
        </p:nvSpPr>
        <p:spPr>
          <a:xfrm rot="-5400000">
            <a:off x="4446465" y="305820"/>
            <a:ext cx="271620" cy="4857300"/>
          </a:xfrm>
          <a:prstGeom prst="lef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27"/>
          <p:cNvSpPr txBox="1"/>
          <p:nvPr/>
        </p:nvSpPr>
        <p:spPr>
          <a:xfrm>
            <a:off x="1010100" y="3638182"/>
            <a:ext cx="2722500" cy="2178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352D50"/>
                </a:solidFill>
                <a:latin typeface="Roboto Mono"/>
                <a:ea typeface="Roboto Mono"/>
                <a:cs typeface="Roboto Mono"/>
                <a:sym typeface="Roboto Mono"/>
              </a:rPr>
              <a:t>target word</a:t>
            </a:r>
            <a:endParaRPr sz="1800">
              <a:solidFill>
                <a:srgbClr val="352D50"/>
              </a:solidFill>
              <a:latin typeface="Roboto Mono"/>
              <a:ea typeface="Roboto Mono"/>
              <a:cs typeface="Roboto Mono"/>
              <a:sym typeface="Roboto Mono"/>
            </a:endParaRPr>
          </a:p>
        </p:txBody>
      </p:sp>
      <p:cxnSp>
        <p:nvCxnSpPr>
          <p:cNvPr id="188" name="Google Shape;188;p27"/>
          <p:cNvCxnSpPr>
            <a:stCxn id="187" idx="0"/>
          </p:cNvCxnSpPr>
          <p:nvPr/>
        </p:nvCxnSpPr>
        <p:spPr>
          <a:xfrm rot="10800000" flipH="1">
            <a:off x="2371350" y="2502982"/>
            <a:ext cx="621300" cy="1135200"/>
          </a:xfrm>
          <a:prstGeom prst="straightConnector1">
            <a:avLst/>
          </a:prstGeom>
          <a:noFill/>
          <a:ln w="28575" cap="flat" cmpd="sng">
            <a:solidFill>
              <a:srgbClr val="352D50"/>
            </a:solidFill>
            <a:prstDash val="dash"/>
            <a:round/>
            <a:headEnd type="none" w="med" len="med"/>
            <a:tailEnd type="triangle" w="med" len="med"/>
          </a:ln>
        </p:spPr>
      </p:cxnSp>
      <p:sp>
        <p:nvSpPr>
          <p:cNvPr id="189" name="Google Shape;189;p27"/>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WiC: context sentences, target words</a:t>
            </a:r>
            <a:endParaRPr/>
          </a:p>
        </p:txBody>
      </p:sp>
      <p:sp>
        <p:nvSpPr>
          <p:cNvPr id="190" name="Google Shape;190;p27"/>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Open Sans"/>
                <a:ea typeface="Open Sans"/>
                <a:cs typeface="Open Sans"/>
                <a:sym typeface="Open Sans"/>
              </a:rPr>
              <a:t>The homework</a:t>
            </a:r>
            <a:endParaRPr>
              <a:latin typeface="Open Sans"/>
              <a:ea typeface="Open Sans"/>
              <a:cs typeface="Open Sans"/>
              <a:sym typeface="Open Sans"/>
            </a:endParaRPr>
          </a:p>
        </p:txBody>
      </p:sp>
      <p:sp>
        <p:nvSpPr>
          <p:cNvPr id="196" name="Google Shape;196;p28"/>
          <p:cNvSpPr txBox="1">
            <a:spLocks noGrp="1"/>
          </p:cNvSpPr>
          <p:nvPr>
            <p:ph type="title"/>
          </p:nvPr>
        </p:nvSpPr>
        <p:spPr>
          <a:xfrm>
            <a:off x="1583550" y="2992645"/>
            <a:ext cx="8520600" cy="698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pen Sans"/>
                <a:ea typeface="Open Sans"/>
                <a:cs typeface="Open Sans"/>
                <a:sym typeface="Open Sans"/>
              </a:rPr>
              <a:t>Word-in-Context Disambiguation</a:t>
            </a:r>
            <a:endParaRPr sz="1800">
              <a:solidFill>
                <a:srgbClr val="434343"/>
              </a:solidFill>
              <a:latin typeface="Open Sans"/>
              <a:ea typeface="Open Sans"/>
              <a:cs typeface="Open Sans"/>
              <a:sym typeface="Open Sans"/>
            </a:endParaRPr>
          </a:p>
        </p:txBody>
      </p:sp>
      <p:sp>
        <p:nvSpPr>
          <p:cNvPr id="197" name="Google Shape;19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6</a:t>
            </a:fld>
            <a:endParaRPr/>
          </a:p>
        </p:txBody>
      </p:sp>
      <p:sp>
        <p:nvSpPr>
          <p:cNvPr id="198" name="Google Shape;198;p28"/>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p:nvPr/>
        </p:nvSpPr>
        <p:spPr>
          <a:xfrm>
            <a:off x="692400" y="3567083"/>
            <a:ext cx="4365600" cy="106488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a:latin typeface="Lato"/>
                <a:ea typeface="Lato"/>
                <a:cs typeface="Lato"/>
                <a:sym typeface="Lato"/>
              </a:rPr>
              <a:t>Use the </a:t>
            </a:r>
            <a:r>
              <a:rPr lang="en" sz="2000" b="1">
                <a:solidFill>
                  <a:srgbClr val="6F0A19"/>
                </a:solidFill>
                <a:latin typeface="Lato"/>
                <a:ea typeface="Lato"/>
                <a:cs typeface="Lato"/>
                <a:sym typeface="Lato"/>
              </a:rPr>
              <a:t>mouse</a:t>
            </a:r>
            <a:r>
              <a:rPr lang="en" sz="2000">
                <a:latin typeface="Lato"/>
                <a:ea typeface="Lato"/>
                <a:cs typeface="Lato"/>
                <a:sym typeface="Lato"/>
              </a:rPr>
              <a:t> to click on the button</a:t>
            </a:r>
            <a:endParaRPr sz="2000">
              <a:latin typeface="Lato"/>
              <a:ea typeface="Lato"/>
              <a:cs typeface="Lato"/>
              <a:sym typeface="Lato"/>
            </a:endParaRPr>
          </a:p>
          <a:p>
            <a:pPr marL="0" lvl="0" indent="0" algn="l" rtl="0">
              <a:lnSpc>
                <a:spcPct val="115000"/>
              </a:lnSpc>
              <a:spcBef>
                <a:spcPts val="0"/>
              </a:spcBef>
              <a:spcAft>
                <a:spcPts val="0"/>
              </a:spcAft>
              <a:buNone/>
            </a:pPr>
            <a:r>
              <a:rPr lang="en" sz="2000">
                <a:solidFill>
                  <a:schemeClr val="dk1"/>
                </a:solidFill>
                <a:latin typeface="Lato"/>
                <a:ea typeface="Lato"/>
                <a:cs typeface="Lato"/>
                <a:sym typeface="Lato"/>
              </a:rPr>
              <a:t>The cat eats the </a:t>
            </a:r>
            <a:r>
              <a:rPr lang="en" sz="2000" b="1">
                <a:solidFill>
                  <a:srgbClr val="6F0A19"/>
                </a:solidFill>
                <a:latin typeface="Lato"/>
                <a:ea typeface="Lato"/>
                <a:cs typeface="Lato"/>
                <a:sym typeface="Lato"/>
              </a:rPr>
              <a:t>mouse</a:t>
            </a:r>
            <a:endParaRPr sz="2000">
              <a:latin typeface="Lato"/>
              <a:ea typeface="Lato"/>
              <a:cs typeface="Lato"/>
              <a:sym typeface="Lato"/>
            </a:endParaRPr>
          </a:p>
        </p:txBody>
      </p:sp>
      <p:sp>
        <p:nvSpPr>
          <p:cNvPr id="224" name="Google Shape;224;p31"/>
          <p:cNvSpPr txBox="1"/>
          <p:nvPr/>
        </p:nvSpPr>
        <p:spPr>
          <a:xfrm>
            <a:off x="692400" y="2612407"/>
            <a:ext cx="4463100" cy="106488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a:solidFill>
                  <a:schemeClr val="dk1"/>
                </a:solidFill>
                <a:latin typeface="Lato"/>
                <a:ea typeface="Lato"/>
                <a:cs typeface="Lato"/>
                <a:sym typeface="Lato"/>
              </a:rPr>
              <a:t>The cat eats the </a:t>
            </a:r>
            <a:r>
              <a:rPr lang="en" sz="2000" b="1">
                <a:solidFill>
                  <a:srgbClr val="6F0A19"/>
                </a:solidFill>
                <a:latin typeface="Lato"/>
                <a:ea typeface="Lato"/>
                <a:cs typeface="Lato"/>
                <a:sym typeface="Lato"/>
              </a:rPr>
              <a:t>mouse</a:t>
            </a:r>
            <a:endParaRPr sz="2000">
              <a:solidFill>
                <a:schemeClr val="dk1"/>
              </a:solidFill>
              <a:latin typeface="Lato"/>
              <a:ea typeface="Lato"/>
              <a:cs typeface="Lato"/>
              <a:sym typeface="Lato"/>
            </a:endParaRPr>
          </a:p>
          <a:p>
            <a:pPr marL="0" lvl="0" indent="0" algn="l" rtl="0">
              <a:lnSpc>
                <a:spcPct val="115000"/>
              </a:lnSpc>
              <a:spcBef>
                <a:spcPts val="0"/>
              </a:spcBef>
              <a:spcAft>
                <a:spcPts val="0"/>
              </a:spcAft>
              <a:buNone/>
            </a:pPr>
            <a:r>
              <a:rPr lang="en" sz="2000">
                <a:latin typeface="Lato"/>
                <a:ea typeface="Lato"/>
                <a:cs typeface="Lato"/>
                <a:sym typeface="Lato"/>
              </a:rPr>
              <a:t>The </a:t>
            </a:r>
            <a:r>
              <a:rPr lang="en" sz="2000" b="1">
                <a:solidFill>
                  <a:srgbClr val="6F0A19"/>
                </a:solidFill>
                <a:latin typeface="Lato"/>
                <a:ea typeface="Lato"/>
                <a:cs typeface="Lato"/>
                <a:sym typeface="Lato"/>
              </a:rPr>
              <a:t>mouse</a:t>
            </a:r>
            <a:r>
              <a:rPr lang="en" sz="2000">
                <a:latin typeface="Lato"/>
                <a:ea typeface="Lato"/>
                <a:cs typeface="Lato"/>
                <a:sym typeface="Lato"/>
              </a:rPr>
              <a:t> escaped from the predator</a:t>
            </a:r>
            <a:endParaRPr sz="2000">
              <a:latin typeface="Lato"/>
              <a:ea typeface="Lato"/>
              <a:cs typeface="Lato"/>
              <a:sym typeface="Lato"/>
            </a:endParaRPr>
          </a:p>
        </p:txBody>
      </p:sp>
      <p:sp>
        <p:nvSpPr>
          <p:cNvPr id="225" name="Google Shape;225;p31"/>
          <p:cNvSpPr/>
          <p:nvPr/>
        </p:nvSpPr>
        <p:spPr>
          <a:xfrm>
            <a:off x="5491113" y="2863766"/>
            <a:ext cx="1417200" cy="56214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model</a:t>
            </a:r>
            <a:endParaRPr>
              <a:latin typeface="Lato"/>
              <a:ea typeface="Lato"/>
              <a:cs typeface="Lato"/>
              <a:sym typeface="Lato"/>
            </a:endParaRPr>
          </a:p>
        </p:txBody>
      </p:sp>
      <p:cxnSp>
        <p:nvCxnSpPr>
          <p:cNvPr id="226" name="Google Shape;226;p31"/>
          <p:cNvCxnSpPr/>
          <p:nvPr/>
        </p:nvCxnSpPr>
        <p:spPr>
          <a:xfrm>
            <a:off x="3432475" y="2987100"/>
            <a:ext cx="2040000" cy="0"/>
          </a:xfrm>
          <a:prstGeom prst="straightConnector1">
            <a:avLst/>
          </a:prstGeom>
          <a:noFill/>
          <a:ln w="9525" cap="flat" cmpd="sng">
            <a:solidFill>
              <a:schemeClr val="dk2"/>
            </a:solidFill>
            <a:prstDash val="solid"/>
            <a:round/>
            <a:headEnd type="none" w="med" len="med"/>
            <a:tailEnd type="triangle" w="med" len="med"/>
          </a:ln>
        </p:spPr>
      </p:cxnSp>
      <p:cxnSp>
        <p:nvCxnSpPr>
          <p:cNvPr id="227" name="Google Shape;227;p31"/>
          <p:cNvCxnSpPr/>
          <p:nvPr/>
        </p:nvCxnSpPr>
        <p:spPr>
          <a:xfrm>
            <a:off x="5057925" y="3300750"/>
            <a:ext cx="433200" cy="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p31"/>
          <p:cNvCxnSpPr/>
          <p:nvPr/>
        </p:nvCxnSpPr>
        <p:spPr>
          <a:xfrm>
            <a:off x="6981700" y="3144848"/>
            <a:ext cx="433200" cy="0"/>
          </a:xfrm>
          <a:prstGeom prst="straightConnector1">
            <a:avLst/>
          </a:prstGeom>
          <a:noFill/>
          <a:ln w="9525" cap="flat" cmpd="sng">
            <a:solidFill>
              <a:schemeClr val="dk2"/>
            </a:solidFill>
            <a:prstDash val="solid"/>
            <a:round/>
            <a:headEnd type="none" w="med" len="med"/>
            <a:tailEnd type="triangle" w="med" len="med"/>
          </a:ln>
        </p:spPr>
      </p:cxnSp>
      <p:sp>
        <p:nvSpPr>
          <p:cNvPr id="229" name="Google Shape;229;p31"/>
          <p:cNvSpPr txBox="1"/>
          <p:nvPr/>
        </p:nvSpPr>
        <p:spPr>
          <a:xfrm>
            <a:off x="7488275" y="2964758"/>
            <a:ext cx="680700" cy="3601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True</a:t>
            </a:r>
            <a:endParaRPr>
              <a:latin typeface="Lato"/>
              <a:ea typeface="Lato"/>
              <a:cs typeface="Lato"/>
              <a:sym typeface="Lato"/>
            </a:endParaRPr>
          </a:p>
        </p:txBody>
      </p:sp>
      <p:sp>
        <p:nvSpPr>
          <p:cNvPr id="230" name="Google Shape;230;p31"/>
          <p:cNvSpPr/>
          <p:nvPr/>
        </p:nvSpPr>
        <p:spPr>
          <a:xfrm>
            <a:off x="5491113" y="3818441"/>
            <a:ext cx="1417200" cy="56214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model</a:t>
            </a:r>
            <a:endParaRPr>
              <a:latin typeface="Lato"/>
              <a:ea typeface="Lato"/>
              <a:cs typeface="Lato"/>
              <a:sym typeface="Lato"/>
            </a:endParaRPr>
          </a:p>
        </p:txBody>
      </p:sp>
      <p:cxnSp>
        <p:nvCxnSpPr>
          <p:cNvPr id="231" name="Google Shape;231;p31"/>
          <p:cNvCxnSpPr/>
          <p:nvPr/>
        </p:nvCxnSpPr>
        <p:spPr>
          <a:xfrm>
            <a:off x="3432475" y="4255088"/>
            <a:ext cx="2040000" cy="0"/>
          </a:xfrm>
          <a:prstGeom prst="straightConnector1">
            <a:avLst/>
          </a:prstGeom>
          <a:noFill/>
          <a:ln w="9525" cap="flat" cmpd="sng">
            <a:solidFill>
              <a:schemeClr val="dk2"/>
            </a:solidFill>
            <a:prstDash val="solid"/>
            <a:round/>
            <a:headEnd type="none" w="med" len="med"/>
            <a:tailEnd type="triangle" w="med" len="med"/>
          </a:ln>
        </p:spPr>
      </p:cxnSp>
      <p:cxnSp>
        <p:nvCxnSpPr>
          <p:cNvPr id="232" name="Google Shape;232;p31"/>
          <p:cNvCxnSpPr/>
          <p:nvPr/>
        </p:nvCxnSpPr>
        <p:spPr>
          <a:xfrm>
            <a:off x="4894575" y="3930233"/>
            <a:ext cx="596700" cy="0"/>
          </a:xfrm>
          <a:prstGeom prst="straightConnector1">
            <a:avLst/>
          </a:prstGeom>
          <a:noFill/>
          <a:ln w="9525" cap="flat" cmpd="sng">
            <a:solidFill>
              <a:schemeClr val="dk2"/>
            </a:solidFill>
            <a:prstDash val="solid"/>
            <a:round/>
            <a:headEnd type="none" w="med" len="med"/>
            <a:tailEnd type="triangle" w="med" len="med"/>
          </a:ln>
        </p:spPr>
      </p:cxnSp>
      <p:cxnSp>
        <p:nvCxnSpPr>
          <p:cNvPr id="233" name="Google Shape;233;p31"/>
          <p:cNvCxnSpPr/>
          <p:nvPr/>
        </p:nvCxnSpPr>
        <p:spPr>
          <a:xfrm>
            <a:off x="6981700" y="4104968"/>
            <a:ext cx="433200" cy="0"/>
          </a:xfrm>
          <a:prstGeom prst="straightConnector1">
            <a:avLst/>
          </a:prstGeom>
          <a:noFill/>
          <a:ln w="9525" cap="flat" cmpd="sng">
            <a:solidFill>
              <a:schemeClr val="dk2"/>
            </a:solidFill>
            <a:prstDash val="solid"/>
            <a:round/>
            <a:headEnd type="none" w="med" len="med"/>
            <a:tailEnd type="triangle" w="med" len="med"/>
          </a:ln>
        </p:spPr>
      </p:cxnSp>
      <p:sp>
        <p:nvSpPr>
          <p:cNvPr id="234" name="Google Shape;234;p31"/>
          <p:cNvSpPr txBox="1"/>
          <p:nvPr/>
        </p:nvSpPr>
        <p:spPr>
          <a:xfrm>
            <a:off x="7488275" y="3924878"/>
            <a:ext cx="680700" cy="3601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False</a:t>
            </a:r>
            <a:endParaRPr>
              <a:latin typeface="Lato"/>
              <a:ea typeface="Lato"/>
              <a:cs typeface="Lato"/>
              <a:sym typeface="Lato"/>
            </a:endParaRPr>
          </a:p>
        </p:txBody>
      </p:sp>
      <p:sp>
        <p:nvSpPr>
          <p:cNvPr id="235" name="Google Shape;235;p31"/>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goal</a:t>
            </a:r>
            <a:endParaRPr/>
          </a:p>
        </p:txBody>
      </p:sp>
      <p:sp>
        <p:nvSpPr>
          <p:cNvPr id="236" name="Google Shape;236;p31"/>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237" name="Google Shape;237;p31"/>
          <p:cNvSpPr txBox="1"/>
          <p:nvPr/>
        </p:nvSpPr>
        <p:spPr>
          <a:xfrm>
            <a:off x="542700" y="1253600"/>
            <a:ext cx="8130900" cy="1380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Lato"/>
                <a:ea typeface="Lato"/>
                <a:cs typeface="Lato"/>
                <a:sym typeface="Lato"/>
              </a:rPr>
              <a:t>The task is formulated as a </a:t>
            </a:r>
            <a:r>
              <a:rPr lang="en" sz="1800" b="1">
                <a:solidFill>
                  <a:srgbClr val="434343"/>
                </a:solidFill>
                <a:latin typeface="Lato"/>
                <a:ea typeface="Lato"/>
                <a:cs typeface="Lato"/>
                <a:sym typeface="Lato"/>
              </a:rPr>
              <a:t>binary classification task</a:t>
            </a:r>
            <a:r>
              <a:rPr lang="en" sz="1800">
                <a:solidFill>
                  <a:srgbClr val="434343"/>
                </a:solidFill>
                <a:latin typeface="Lato"/>
                <a:ea typeface="Lato"/>
                <a:cs typeface="Lato"/>
                <a:sym typeface="Lato"/>
              </a:rPr>
              <a:t>:</a:t>
            </a:r>
            <a:endParaRPr sz="1800">
              <a:solidFill>
                <a:srgbClr val="434343"/>
              </a:solidFill>
              <a:latin typeface="Lato"/>
              <a:ea typeface="Lato"/>
              <a:cs typeface="Lato"/>
              <a:sym typeface="Lato"/>
            </a:endParaRPr>
          </a:p>
          <a:p>
            <a:pPr marL="0" lvl="0" indent="0" algn="l" rtl="0">
              <a:lnSpc>
                <a:spcPct val="115000"/>
              </a:lnSpc>
              <a:spcBef>
                <a:spcPts val="1600"/>
              </a:spcBef>
              <a:spcAft>
                <a:spcPts val="1600"/>
              </a:spcAft>
              <a:buNone/>
            </a:pPr>
            <a:r>
              <a:rPr lang="en" sz="1800">
                <a:solidFill>
                  <a:srgbClr val="434343"/>
                </a:solidFill>
                <a:latin typeface="Lato"/>
                <a:ea typeface="Lato"/>
                <a:cs typeface="Lato"/>
                <a:sym typeface="Lato"/>
              </a:rPr>
              <a:t>Given two context sentences, determine whether the indicated target words have the same meaning.</a:t>
            </a:r>
            <a:endParaRPr sz="1800">
              <a:solidFill>
                <a:srgbClr val="434343"/>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1583550" y="2150850"/>
            <a:ext cx="7248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approach</a:t>
            </a:r>
            <a:endParaRPr/>
          </a:p>
          <a:p>
            <a:pPr marL="0" lvl="0" indent="0" algn="l" rtl="0">
              <a:spcBef>
                <a:spcPts val="0"/>
              </a:spcBef>
              <a:spcAft>
                <a:spcPts val="0"/>
              </a:spcAft>
              <a:buNone/>
            </a:pPr>
            <a:r>
              <a:rPr lang="en"/>
              <a:t>(word-level)</a:t>
            </a:r>
            <a:endParaRPr/>
          </a:p>
        </p:txBody>
      </p:sp>
      <p:sp>
        <p:nvSpPr>
          <p:cNvPr id="243" name="Google Shape;24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8</a:t>
            </a:fld>
            <a:endParaRPr/>
          </a:p>
        </p:txBody>
      </p:sp>
      <p:sp>
        <p:nvSpPr>
          <p:cNvPr id="244" name="Google Shape;244;p32"/>
          <p:cNvSpPr txBox="1">
            <a:spLocks noGrp="1"/>
          </p:cNvSpPr>
          <p:nvPr>
            <p:ph type="title" idx="2"/>
          </p:nvPr>
        </p:nvSpPr>
        <p:spPr>
          <a:xfrm>
            <a:off x="1668375"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cxnSp>
        <p:nvCxnSpPr>
          <p:cNvPr id="249" name="Google Shape;249;p33"/>
          <p:cNvCxnSpPr/>
          <p:nvPr/>
        </p:nvCxnSpPr>
        <p:spPr>
          <a:xfrm rot="10800000">
            <a:off x="927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50" name="Google Shape;250;p33"/>
          <p:cNvCxnSpPr/>
          <p:nvPr/>
        </p:nvCxnSpPr>
        <p:spPr>
          <a:xfrm rot="10800000">
            <a:off x="15367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51" name="Google Shape;251;p33"/>
          <p:cNvCxnSpPr/>
          <p:nvPr/>
        </p:nvCxnSpPr>
        <p:spPr>
          <a:xfrm rot="10800000">
            <a:off x="2091267"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52" name="Google Shape;252;p33"/>
          <p:cNvCxnSpPr/>
          <p:nvPr/>
        </p:nvCxnSpPr>
        <p:spPr>
          <a:xfrm rot="10800000">
            <a:off x="2652889"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53" name="Google Shape;253;p33"/>
          <p:cNvCxnSpPr/>
          <p:nvPr/>
        </p:nvCxnSpPr>
        <p:spPr>
          <a:xfrm rot="10800000">
            <a:off x="3241322"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54" name="Google Shape;254;p33"/>
          <p:cNvCxnSpPr/>
          <p:nvPr/>
        </p:nvCxnSpPr>
        <p:spPr>
          <a:xfrm rot="10800000">
            <a:off x="3781354"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255" name="Google Shape;255;p33"/>
          <p:cNvSpPr/>
          <p:nvPr/>
        </p:nvSpPr>
        <p:spPr>
          <a:xfrm>
            <a:off x="542700" y="3601795"/>
            <a:ext cx="6999300" cy="317400"/>
          </a:xfrm>
          <a:prstGeom prst="roundRect">
            <a:avLst>
              <a:gd name="adj" fmla="val 16667"/>
            </a:avLst>
          </a:prstGeom>
          <a:solidFill>
            <a:srgbClr val="F4CCCC"/>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(word, token type, etc.) embedding layer</a:t>
            </a:r>
            <a:endParaRPr sz="1100">
              <a:latin typeface="Karla"/>
              <a:ea typeface="Karla"/>
              <a:cs typeface="Karla"/>
              <a:sym typeface="Karla"/>
            </a:endParaRPr>
          </a:p>
        </p:txBody>
      </p:sp>
      <p:sp>
        <p:nvSpPr>
          <p:cNvPr id="256" name="Google Shape;256;p33"/>
          <p:cNvSpPr/>
          <p:nvPr/>
        </p:nvSpPr>
        <p:spPr>
          <a:xfrm>
            <a:off x="903100"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1463357"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542700" y="2412040"/>
            <a:ext cx="6999300" cy="852000"/>
          </a:xfrm>
          <a:prstGeom prst="roundRect">
            <a:avLst>
              <a:gd name="adj" fmla="val 8710"/>
            </a:avLst>
          </a:prstGeom>
          <a:solidFill>
            <a:srgbClr val="C9DAF8"/>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259" name="Google Shape;259;p33"/>
          <p:cNvSpPr/>
          <p:nvPr/>
        </p:nvSpPr>
        <p:spPr>
          <a:xfrm>
            <a:off x="2023614"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2583872"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3144129"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3704386"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txBox="1"/>
          <p:nvPr/>
        </p:nvSpPr>
        <p:spPr>
          <a:xfrm>
            <a:off x="586201" y="2435935"/>
            <a:ext cx="69558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Word embeddings aggregation (mean, sum, weighted-average, etc.)</a:t>
            </a:r>
            <a:endParaRPr sz="1100">
              <a:latin typeface="Karla"/>
              <a:ea typeface="Karla"/>
              <a:cs typeface="Karla"/>
              <a:sym typeface="Karla"/>
            </a:endParaRPr>
          </a:p>
        </p:txBody>
      </p:sp>
      <p:cxnSp>
        <p:nvCxnSpPr>
          <p:cNvPr id="264" name="Google Shape;264;p33"/>
          <p:cNvCxnSpPr>
            <a:endCxn id="265" idx="4"/>
          </p:cNvCxnSpPr>
          <p:nvPr/>
        </p:nvCxnSpPr>
        <p:spPr>
          <a:xfrm rot="10800000" flipH="1">
            <a:off x="1557628" y="3098976"/>
            <a:ext cx="3900" cy="483600"/>
          </a:xfrm>
          <a:prstGeom prst="straightConnector1">
            <a:avLst/>
          </a:prstGeom>
          <a:noFill/>
          <a:ln w="9525" cap="flat" cmpd="sng">
            <a:solidFill>
              <a:srgbClr val="999999"/>
            </a:solidFill>
            <a:prstDash val="solid"/>
            <a:round/>
            <a:headEnd type="none" w="med" len="med"/>
            <a:tailEnd type="triangle" w="med" len="med"/>
          </a:ln>
        </p:spPr>
      </p:cxnSp>
      <p:cxnSp>
        <p:nvCxnSpPr>
          <p:cNvPr id="266" name="Google Shape;266;p33"/>
          <p:cNvCxnSpPr>
            <a:endCxn id="259" idx="4"/>
          </p:cNvCxnSpPr>
          <p:nvPr/>
        </p:nvCxnSpPr>
        <p:spPr>
          <a:xfrm rot="10800000">
            <a:off x="2117664"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267" name="Google Shape;267;p33"/>
          <p:cNvCxnSpPr>
            <a:endCxn id="260" idx="4"/>
          </p:cNvCxnSpPr>
          <p:nvPr/>
        </p:nvCxnSpPr>
        <p:spPr>
          <a:xfrm rot="10800000">
            <a:off x="2677922"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268" name="Google Shape;268;p33"/>
          <p:cNvCxnSpPr>
            <a:endCxn id="261" idx="4"/>
          </p:cNvCxnSpPr>
          <p:nvPr/>
        </p:nvCxnSpPr>
        <p:spPr>
          <a:xfrm rot="10800000">
            <a:off x="3238179"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269" name="Google Shape;269;p33"/>
          <p:cNvCxnSpPr>
            <a:endCxn id="262" idx="4"/>
          </p:cNvCxnSpPr>
          <p:nvPr/>
        </p:nvCxnSpPr>
        <p:spPr>
          <a:xfrm rot="10800000">
            <a:off x="3798436" y="3098976"/>
            <a:ext cx="0" cy="483600"/>
          </a:xfrm>
          <a:prstGeom prst="straightConnector1">
            <a:avLst/>
          </a:prstGeom>
          <a:noFill/>
          <a:ln w="9525" cap="flat" cmpd="sng">
            <a:solidFill>
              <a:srgbClr val="999999"/>
            </a:solidFill>
            <a:prstDash val="solid"/>
            <a:round/>
            <a:headEnd type="none" w="med" len="med"/>
            <a:tailEnd type="triangle" w="med" len="med"/>
          </a:ln>
        </p:spPr>
      </p:cxnSp>
      <p:sp>
        <p:nvSpPr>
          <p:cNvPr id="265" name="Google Shape;265;p33"/>
          <p:cNvSpPr/>
          <p:nvPr/>
        </p:nvSpPr>
        <p:spPr>
          <a:xfrm>
            <a:off x="1467478"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911341"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33"/>
          <p:cNvCxnSpPr>
            <a:endCxn id="256" idx="4"/>
          </p:cNvCxnSpPr>
          <p:nvPr/>
        </p:nvCxnSpPr>
        <p:spPr>
          <a:xfrm rot="10800000">
            <a:off x="997150" y="3098976"/>
            <a:ext cx="1500" cy="496200"/>
          </a:xfrm>
          <a:prstGeom prst="straightConnector1">
            <a:avLst/>
          </a:prstGeom>
          <a:noFill/>
          <a:ln w="9525" cap="flat" cmpd="sng">
            <a:solidFill>
              <a:srgbClr val="999999"/>
            </a:solidFill>
            <a:prstDash val="solid"/>
            <a:round/>
            <a:headEnd type="none" w="med" len="med"/>
            <a:tailEnd type="triangle" w="med" len="med"/>
          </a:ln>
        </p:spPr>
      </p:cxnSp>
      <p:sp>
        <p:nvSpPr>
          <p:cNvPr id="272" name="Google Shape;272;p33"/>
          <p:cNvSpPr txBox="1"/>
          <p:nvPr/>
        </p:nvSpPr>
        <p:spPr>
          <a:xfrm>
            <a:off x="669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a:t>
            </a:r>
            <a:endParaRPr>
              <a:solidFill>
                <a:srgbClr val="434343"/>
              </a:solidFill>
              <a:latin typeface="Lato"/>
              <a:ea typeface="Lato"/>
              <a:cs typeface="Lato"/>
              <a:sym typeface="Lato"/>
            </a:endParaRPr>
          </a:p>
        </p:txBody>
      </p:sp>
      <p:sp>
        <p:nvSpPr>
          <p:cNvPr id="273" name="Google Shape;273;p33"/>
          <p:cNvSpPr txBox="1"/>
          <p:nvPr/>
        </p:nvSpPr>
        <p:spPr>
          <a:xfrm>
            <a:off x="13552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cat</a:t>
            </a:r>
            <a:endParaRPr>
              <a:solidFill>
                <a:srgbClr val="434343"/>
              </a:solidFill>
              <a:latin typeface="Lato"/>
              <a:ea typeface="Lato"/>
              <a:cs typeface="Lato"/>
              <a:sym typeface="Lato"/>
            </a:endParaRPr>
          </a:p>
        </p:txBody>
      </p:sp>
      <p:sp>
        <p:nvSpPr>
          <p:cNvPr id="274" name="Google Shape;274;p33"/>
          <p:cNvSpPr txBox="1"/>
          <p:nvPr/>
        </p:nvSpPr>
        <p:spPr>
          <a:xfrm>
            <a:off x="1812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eats</a:t>
            </a:r>
            <a:endParaRPr>
              <a:solidFill>
                <a:srgbClr val="434343"/>
              </a:solidFill>
              <a:latin typeface="Lato"/>
              <a:ea typeface="Lato"/>
              <a:cs typeface="Lato"/>
              <a:sym typeface="Lato"/>
            </a:endParaRPr>
          </a:p>
        </p:txBody>
      </p:sp>
      <p:sp>
        <p:nvSpPr>
          <p:cNvPr id="275" name="Google Shape;275;p33"/>
          <p:cNvSpPr txBox="1"/>
          <p:nvPr/>
        </p:nvSpPr>
        <p:spPr>
          <a:xfrm>
            <a:off x="24220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 </a:t>
            </a:r>
            <a:endParaRPr>
              <a:solidFill>
                <a:srgbClr val="434343"/>
              </a:solidFill>
              <a:latin typeface="Lato"/>
              <a:ea typeface="Lato"/>
              <a:cs typeface="Lato"/>
              <a:sym typeface="Lato"/>
            </a:endParaRPr>
          </a:p>
        </p:txBody>
      </p:sp>
      <p:sp>
        <p:nvSpPr>
          <p:cNvPr id="276" name="Google Shape;276;p33"/>
          <p:cNvSpPr txBox="1"/>
          <p:nvPr/>
        </p:nvSpPr>
        <p:spPr>
          <a:xfrm>
            <a:off x="2864075" y="4176490"/>
            <a:ext cx="820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mouse </a:t>
            </a:r>
            <a:endParaRPr>
              <a:solidFill>
                <a:srgbClr val="434343"/>
              </a:solidFill>
              <a:latin typeface="Lato"/>
              <a:ea typeface="Lato"/>
              <a:cs typeface="Lato"/>
              <a:sym typeface="Lato"/>
            </a:endParaRPr>
          </a:p>
        </p:txBody>
      </p:sp>
      <p:sp>
        <p:nvSpPr>
          <p:cNvPr id="277" name="Google Shape;277;p33"/>
          <p:cNvSpPr txBox="1"/>
          <p:nvPr/>
        </p:nvSpPr>
        <p:spPr>
          <a:xfrm>
            <a:off x="3473675" y="4176490"/>
            <a:ext cx="820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&lt;sep&gt; </a:t>
            </a:r>
            <a:endParaRPr>
              <a:solidFill>
                <a:srgbClr val="434343"/>
              </a:solidFill>
              <a:latin typeface="Lato"/>
              <a:ea typeface="Lato"/>
              <a:cs typeface="Lato"/>
              <a:sym typeface="Lato"/>
            </a:endParaRPr>
          </a:p>
        </p:txBody>
      </p:sp>
      <p:sp>
        <p:nvSpPr>
          <p:cNvPr id="278" name="Google Shape;278;p33"/>
          <p:cNvSpPr txBox="1"/>
          <p:nvPr/>
        </p:nvSpPr>
        <p:spPr>
          <a:xfrm>
            <a:off x="4070527"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a:t>
            </a:r>
            <a:endParaRPr>
              <a:solidFill>
                <a:srgbClr val="434343"/>
              </a:solidFill>
              <a:latin typeface="Lato"/>
              <a:ea typeface="Lato"/>
              <a:cs typeface="Lato"/>
              <a:sym typeface="Lato"/>
            </a:endParaRPr>
          </a:p>
        </p:txBody>
      </p:sp>
      <p:sp>
        <p:nvSpPr>
          <p:cNvPr id="279" name="Google Shape;279;p33"/>
          <p:cNvSpPr txBox="1"/>
          <p:nvPr/>
        </p:nvSpPr>
        <p:spPr>
          <a:xfrm>
            <a:off x="5089050" y="4176490"/>
            <a:ext cx="925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escaped</a:t>
            </a:r>
            <a:endParaRPr>
              <a:solidFill>
                <a:srgbClr val="434343"/>
              </a:solidFill>
              <a:latin typeface="Lato"/>
              <a:ea typeface="Lato"/>
              <a:cs typeface="Lato"/>
              <a:sym typeface="Lato"/>
            </a:endParaRPr>
          </a:p>
        </p:txBody>
      </p:sp>
      <p:sp>
        <p:nvSpPr>
          <p:cNvPr id="280" name="Google Shape;280;p33"/>
          <p:cNvSpPr txBox="1"/>
          <p:nvPr/>
        </p:nvSpPr>
        <p:spPr>
          <a:xfrm>
            <a:off x="58510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from</a:t>
            </a:r>
            <a:endParaRPr>
              <a:solidFill>
                <a:srgbClr val="434343"/>
              </a:solidFill>
              <a:latin typeface="Lato"/>
              <a:ea typeface="Lato"/>
              <a:cs typeface="Lato"/>
              <a:sym typeface="Lato"/>
            </a:endParaRPr>
          </a:p>
        </p:txBody>
      </p:sp>
      <p:sp>
        <p:nvSpPr>
          <p:cNvPr id="281" name="Google Shape;281;p33"/>
          <p:cNvSpPr txBox="1"/>
          <p:nvPr/>
        </p:nvSpPr>
        <p:spPr>
          <a:xfrm>
            <a:off x="6384450" y="4176490"/>
            <a:ext cx="7329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the </a:t>
            </a:r>
            <a:endParaRPr>
              <a:solidFill>
                <a:srgbClr val="434343"/>
              </a:solidFill>
              <a:latin typeface="Lato"/>
              <a:ea typeface="Lato"/>
              <a:cs typeface="Lato"/>
              <a:sym typeface="Lato"/>
            </a:endParaRPr>
          </a:p>
        </p:txBody>
      </p:sp>
      <p:sp>
        <p:nvSpPr>
          <p:cNvPr id="282" name="Google Shape;282;p33"/>
          <p:cNvSpPr txBox="1"/>
          <p:nvPr/>
        </p:nvSpPr>
        <p:spPr>
          <a:xfrm>
            <a:off x="6826475" y="4176490"/>
            <a:ext cx="10020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predator </a:t>
            </a:r>
            <a:endParaRPr>
              <a:solidFill>
                <a:srgbClr val="434343"/>
              </a:solidFill>
              <a:latin typeface="Lato"/>
              <a:ea typeface="Lato"/>
              <a:cs typeface="Lato"/>
              <a:sym typeface="Lato"/>
            </a:endParaRPr>
          </a:p>
        </p:txBody>
      </p:sp>
      <p:cxnSp>
        <p:nvCxnSpPr>
          <p:cNvPr id="283" name="Google Shape;283;p33"/>
          <p:cNvCxnSpPr/>
          <p:nvPr/>
        </p:nvCxnSpPr>
        <p:spPr>
          <a:xfrm rot="10800000">
            <a:off x="4356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84" name="Google Shape;284;p33"/>
          <p:cNvCxnSpPr/>
          <p:nvPr/>
        </p:nvCxnSpPr>
        <p:spPr>
          <a:xfrm rot="10800000">
            <a:off x="5499100"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85" name="Google Shape;285;p33"/>
          <p:cNvCxnSpPr/>
          <p:nvPr/>
        </p:nvCxnSpPr>
        <p:spPr>
          <a:xfrm rot="10800000">
            <a:off x="6053667"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86" name="Google Shape;286;p33"/>
          <p:cNvCxnSpPr/>
          <p:nvPr/>
        </p:nvCxnSpPr>
        <p:spPr>
          <a:xfrm rot="10800000">
            <a:off x="6615289" y="3927018"/>
            <a:ext cx="0" cy="317400"/>
          </a:xfrm>
          <a:prstGeom prst="straightConnector1">
            <a:avLst/>
          </a:prstGeom>
          <a:noFill/>
          <a:ln w="9525" cap="flat" cmpd="sng">
            <a:solidFill>
              <a:srgbClr val="999999"/>
            </a:solidFill>
            <a:prstDash val="solid"/>
            <a:round/>
            <a:headEnd type="none" w="med" len="med"/>
            <a:tailEnd type="triangle" w="med" len="med"/>
          </a:ln>
        </p:spPr>
      </p:cxnSp>
      <p:cxnSp>
        <p:nvCxnSpPr>
          <p:cNvPr id="287" name="Google Shape;287;p33"/>
          <p:cNvCxnSpPr/>
          <p:nvPr/>
        </p:nvCxnSpPr>
        <p:spPr>
          <a:xfrm rot="10800000">
            <a:off x="7203722"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288" name="Google Shape;288;p33"/>
          <p:cNvSpPr/>
          <p:nvPr/>
        </p:nvSpPr>
        <p:spPr>
          <a:xfrm>
            <a:off x="4255900"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4816157"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5376414"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5936672"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6496929"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3"/>
          <p:cNvCxnSpPr/>
          <p:nvPr/>
        </p:nvCxnSpPr>
        <p:spPr>
          <a:xfrm rot="10800000" flipH="1">
            <a:off x="4910428" y="3099036"/>
            <a:ext cx="3900" cy="483600"/>
          </a:xfrm>
          <a:prstGeom prst="straightConnector1">
            <a:avLst/>
          </a:prstGeom>
          <a:noFill/>
          <a:ln w="9525" cap="flat" cmpd="sng">
            <a:solidFill>
              <a:srgbClr val="999999"/>
            </a:solidFill>
            <a:prstDash val="solid"/>
            <a:round/>
            <a:headEnd type="none" w="med" len="med"/>
            <a:tailEnd type="triangle" w="med" len="med"/>
          </a:ln>
        </p:spPr>
      </p:cxnSp>
      <p:cxnSp>
        <p:nvCxnSpPr>
          <p:cNvPr id="294" name="Google Shape;294;p33"/>
          <p:cNvCxnSpPr>
            <a:endCxn id="290" idx="4"/>
          </p:cNvCxnSpPr>
          <p:nvPr/>
        </p:nvCxnSpPr>
        <p:spPr>
          <a:xfrm rot="10800000">
            <a:off x="5470464"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295" name="Google Shape;295;p33"/>
          <p:cNvCxnSpPr>
            <a:endCxn id="291" idx="4"/>
          </p:cNvCxnSpPr>
          <p:nvPr/>
        </p:nvCxnSpPr>
        <p:spPr>
          <a:xfrm rot="10800000">
            <a:off x="6030722"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296" name="Google Shape;296;p33"/>
          <p:cNvCxnSpPr>
            <a:endCxn id="292" idx="4"/>
          </p:cNvCxnSpPr>
          <p:nvPr/>
        </p:nvCxnSpPr>
        <p:spPr>
          <a:xfrm rot="10800000">
            <a:off x="6590979" y="3098976"/>
            <a:ext cx="0" cy="483600"/>
          </a:xfrm>
          <a:prstGeom prst="straightConnector1">
            <a:avLst/>
          </a:prstGeom>
          <a:noFill/>
          <a:ln w="9525" cap="flat" cmpd="sng">
            <a:solidFill>
              <a:srgbClr val="999999"/>
            </a:solidFill>
            <a:prstDash val="solid"/>
            <a:round/>
            <a:headEnd type="none" w="med" len="med"/>
            <a:tailEnd type="triangle" w="med" len="med"/>
          </a:ln>
        </p:spPr>
      </p:cxnSp>
      <p:cxnSp>
        <p:nvCxnSpPr>
          <p:cNvPr id="297" name="Google Shape;297;p33"/>
          <p:cNvCxnSpPr>
            <a:endCxn id="288" idx="4"/>
          </p:cNvCxnSpPr>
          <p:nvPr/>
        </p:nvCxnSpPr>
        <p:spPr>
          <a:xfrm rot="10800000">
            <a:off x="4349950" y="3098976"/>
            <a:ext cx="1500" cy="496200"/>
          </a:xfrm>
          <a:prstGeom prst="straightConnector1">
            <a:avLst/>
          </a:prstGeom>
          <a:noFill/>
          <a:ln w="9525" cap="flat" cmpd="sng">
            <a:solidFill>
              <a:srgbClr val="999999"/>
            </a:solidFill>
            <a:prstDash val="solid"/>
            <a:round/>
            <a:headEnd type="none" w="med" len="med"/>
            <a:tailEnd type="triangle" w="med" len="med"/>
          </a:ln>
        </p:spPr>
      </p:cxnSp>
      <p:sp>
        <p:nvSpPr>
          <p:cNvPr id="298" name="Google Shape;298;p33"/>
          <p:cNvSpPr/>
          <p:nvPr/>
        </p:nvSpPr>
        <p:spPr>
          <a:xfrm>
            <a:off x="7069298" y="2929776"/>
            <a:ext cx="188100" cy="169200"/>
          </a:xfrm>
          <a:prstGeom prst="ellipse">
            <a:avLst/>
          </a:prstGeom>
          <a:solidFill>
            <a:srgbClr val="FFFF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3"/>
          <p:cNvCxnSpPr>
            <a:endCxn id="298" idx="4"/>
          </p:cNvCxnSpPr>
          <p:nvPr/>
        </p:nvCxnSpPr>
        <p:spPr>
          <a:xfrm rot="10800000">
            <a:off x="7163348" y="3098976"/>
            <a:ext cx="0" cy="483600"/>
          </a:xfrm>
          <a:prstGeom prst="straightConnector1">
            <a:avLst/>
          </a:prstGeom>
          <a:noFill/>
          <a:ln w="9525" cap="flat" cmpd="sng">
            <a:solidFill>
              <a:srgbClr val="999999"/>
            </a:solidFill>
            <a:prstDash val="solid"/>
            <a:round/>
            <a:headEnd type="none" w="med" len="med"/>
            <a:tailEnd type="triangle" w="med" len="med"/>
          </a:ln>
        </p:spPr>
      </p:cxnSp>
      <p:sp>
        <p:nvSpPr>
          <p:cNvPr id="300" name="Google Shape;300;p33"/>
          <p:cNvSpPr txBox="1"/>
          <p:nvPr/>
        </p:nvSpPr>
        <p:spPr>
          <a:xfrm>
            <a:off x="4479450" y="4176490"/>
            <a:ext cx="925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434343"/>
                </a:solidFill>
                <a:latin typeface="Lato"/>
                <a:ea typeface="Lato"/>
                <a:cs typeface="Lato"/>
                <a:sym typeface="Lato"/>
              </a:rPr>
              <a:t>mouse</a:t>
            </a:r>
            <a:endParaRPr>
              <a:solidFill>
                <a:srgbClr val="434343"/>
              </a:solidFill>
              <a:latin typeface="Lato"/>
              <a:ea typeface="Lato"/>
              <a:cs typeface="Lato"/>
              <a:sym typeface="Lato"/>
            </a:endParaRPr>
          </a:p>
        </p:txBody>
      </p:sp>
      <p:cxnSp>
        <p:nvCxnSpPr>
          <p:cNvPr id="301" name="Google Shape;301;p33"/>
          <p:cNvCxnSpPr/>
          <p:nvPr/>
        </p:nvCxnSpPr>
        <p:spPr>
          <a:xfrm rot="10800000">
            <a:off x="4889500" y="3927018"/>
            <a:ext cx="0" cy="317400"/>
          </a:xfrm>
          <a:prstGeom prst="straightConnector1">
            <a:avLst/>
          </a:prstGeom>
          <a:noFill/>
          <a:ln w="9525" cap="flat" cmpd="sng">
            <a:solidFill>
              <a:srgbClr val="999999"/>
            </a:solidFill>
            <a:prstDash val="solid"/>
            <a:round/>
            <a:headEnd type="none" w="med" len="med"/>
            <a:tailEnd type="triangle" w="med" len="med"/>
          </a:ln>
        </p:spPr>
      </p:cxnSp>
      <p:sp>
        <p:nvSpPr>
          <p:cNvPr id="302" name="Google Shape;302;p33"/>
          <p:cNvSpPr txBox="1"/>
          <p:nvPr/>
        </p:nvSpPr>
        <p:spPr>
          <a:xfrm>
            <a:off x="2715513" y="4456316"/>
            <a:ext cx="10020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TGT WORD</a:t>
            </a:r>
            <a:endParaRPr sz="1100">
              <a:latin typeface="Karla"/>
              <a:ea typeface="Karla"/>
              <a:cs typeface="Karla"/>
              <a:sym typeface="Karla"/>
            </a:endParaRPr>
          </a:p>
        </p:txBody>
      </p:sp>
      <p:sp>
        <p:nvSpPr>
          <p:cNvPr id="303" name="Google Shape;303;p33"/>
          <p:cNvSpPr txBox="1"/>
          <p:nvPr/>
        </p:nvSpPr>
        <p:spPr>
          <a:xfrm>
            <a:off x="4315713" y="4456316"/>
            <a:ext cx="1002000" cy="28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Karla"/>
                <a:ea typeface="Karla"/>
                <a:cs typeface="Karla"/>
                <a:sym typeface="Karla"/>
              </a:rPr>
              <a:t>TGT WORD</a:t>
            </a:r>
            <a:endParaRPr sz="1100">
              <a:latin typeface="Karla"/>
              <a:ea typeface="Karla"/>
              <a:cs typeface="Karla"/>
              <a:sym typeface="Karla"/>
            </a:endParaRPr>
          </a:p>
        </p:txBody>
      </p:sp>
      <p:sp>
        <p:nvSpPr>
          <p:cNvPr id="304" name="Google Shape;304;p33"/>
          <p:cNvSpPr txBox="1">
            <a:spLocks noGrp="1"/>
          </p:cNvSpPr>
          <p:nvPr>
            <p:ph type="title"/>
          </p:nvPr>
        </p:nvSpPr>
        <p:spPr>
          <a:xfrm>
            <a:off x="542700" y="597425"/>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simple approach to WiC</a:t>
            </a:r>
            <a:endParaRPr/>
          </a:p>
        </p:txBody>
      </p:sp>
      <p:sp>
        <p:nvSpPr>
          <p:cNvPr id="305" name="Google Shape;305;p33"/>
          <p:cNvSpPr txBox="1">
            <a:spLocks noGrp="1"/>
          </p:cNvSpPr>
          <p:nvPr>
            <p:ph type="title" idx="2"/>
          </p:nvPr>
        </p:nvSpPr>
        <p:spPr>
          <a:xfrm>
            <a:off x="542700" y="4663225"/>
            <a:ext cx="69531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b="1">
                <a:solidFill>
                  <a:srgbClr val="434343"/>
                </a:solidFill>
                <a:latin typeface="Open Sans"/>
                <a:ea typeface="Open Sans"/>
                <a:cs typeface="Open Sans"/>
                <a:sym typeface="Open Sans"/>
              </a:rPr>
              <a:t>Homework 1</a:t>
            </a:r>
            <a:r>
              <a:rPr lang="en" sz="1200">
                <a:solidFill>
                  <a:srgbClr val="434343"/>
                </a:solidFill>
                <a:latin typeface="Open Sans"/>
                <a:ea typeface="Open Sans"/>
                <a:cs typeface="Open Sans"/>
                <a:sym typeface="Open Sans"/>
              </a:rPr>
              <a:t> - Word-in-Context Disambiguation</a:t>
            </a:r>
            <a:endParaRPr/>
          </a:p>
        </p:txBody>
      </p:sp>
      <p:sp>
        <p:nvSpPr>
          <p:cNvPr id="306" name="Google Shape;306;p33"/>
          <p:cNvSpPr txBox="1"/>
          <p:nvPr/>
        </p:nvSpPr>
        <p:spPr>
          <a:xfrm>
            <a:off x="3006325" y="1260350"/>
            <a:ext cx="5635200" cy="66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Lato"/>
                <a:ea typeface="Lato"/>
                <a:cs typeface="Lato"/>
                <a:sym typeface="Lato"/>
              </a:rPr>
              <a:t>The first approach will be to use word embeddings to get a prediction.</a:t>
            </a:r>
            <a:endParaRPr>
              <a:solidFill>
                <a:srgbClr val="434343"/>
              </a:solidFill>
              <a:latin typeface="Lato"/>
              <a:ea typeface="Lato"/>
              <a:cs typeface="Lato"/>
              <a:sym typeface="Lato"/>
            </a:endParaRPr>
          </a:p>
        </p:txBody>
      </p:sp>
      <p:sp>
        <p:nvSpPr>
          <p:cNvPr id="307" name="Google Shape;307;p33"/>
          <p:cNvSpPr/>
          <p:nvPr/>
        </p:nvSpPr>
        <p:spPr>
          <a:xfrm>
            <a:off x="1183225" y="2929775"/>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1743488" y="2923225"/>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2303750" y="2929775"/>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2859625"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3419888" y="292650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3980150"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4536025"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5096288" y="292650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656550"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6216800" y="293305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6777063" y="2926500"/>
            <a:ext cx="188100" cy="169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 name="Google Shape;318;p33"/>
          <p:cNvCxnSpPr>
            <a:endCxn id="319" idx="2"/>
          </p:cNvCxnSpPr>
          <p:nvPr/>
        </p:nvCxnSpPr>
        <p:spPr>
          <a:xfrm rot="10800000">
            <a:off x="1899950" y="2124795"/>
            <a:ext cx="0" cy="289200"/>
          </a:xfrm>
          <a:prstGeom prst="straightConnector1">
            <a:avLst/>
          </a:prstGeom>
          <a:noFill/>
          <a:ln w="9525" cap="flat" cmpd="sng">
            <a:solidFill>
              <a:srgbClr val="999999"/>
            </a:solidFill>
            <a:prstDash val="solid"/>
            <a:round/>
            <a:headEnd type="none" w="med" len="med"/>
            <a:tailEnd type="triangle" w="med" len="med"/>
          </a:ln>
        </p:spPr>
      </p:cxnSp>
      <p:grpSp>
        <p:nvGrpSpPr>
          <p:cNvPr id="320" name="Google Shape;320;p33"/>
          <p:cNvGrpSpPr/>
          <p:nvPr/>
        </p:nvGrpSpPr>
        <p:grpSpPr>
          <a:xfrm>
            <a:off x="1146950" y="1270115"/>
            <a:ext cx="1506000" cy="854680"/>
            <a:chOff x="1376663" y="1136569"/>
            <a:chExt cx="1506000" cy="949644"/>
          </a:xfrm>
        </p:grpSpPr>
        <p:sp>
          <p:nvSpPr>
            <p:cNvPr id="319" name="Google Shape;319;p33"/>
            <p:cNvSpPr/>
            <p:nvPr/>
          </p:nvSpPr>
          <p:spPr>
            <a:xfrm>
              <a:off x="1376663" y="1733414"/>
              <a:ext cx="1506000" cy="352800"/>
            </a:xfrm>
            <a:prstGeom prst="roundRect">
              <a:avLst>
                <a:gd name="adj" fmla="val 16667"/>
              </a:avLst>
            </a:prstGeom>
            <a:solidFill>
              <a:srgbClr val="D9EAD3"/>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Classifier (MLP, BiLinear,...)</a:t>
              </a:r>
              <a:endParaRPr sz="1000"/>
            </a:p>
          </p:txBody>
        </p:sp>
        <p:cxnSp>
          <p:nvCxnSpPr>
            <p:cNvPr id="321" name="Google Shape;321;p33"/>
            <p:cNvCxnSpPr>
              <a:stCxn id="319" idx="0"/>
            </p:cNvCxnSpPr>
            <p:nvPr/>
          </p:nvCxnSpPr>
          <p:spPr>
            <a:xfrm rot="10800000">
              <a:off x="2129663" y="1436714"/>
              <a:ext cx="0" cy="296700"/>
            </a:xfrm>
            <a:prstGeom prst="straightConnector1">
              <a:avLst/>
            </a:prstGeom>
            <a:noFill/>
            <a:ln w="9525" cap="flat" cmpd="sng">
              <a:solidFill>
                <a:srgbClr val="999999"/>
              </a:solidFill>
              <a:prstDash val="solid"/>
              <a:round/>
              <a:headEnd type="none" w="med" len="med"/>
              <a:tailEnd type="triangle" w="med" len="med"/>
            </a:ln>
          </p:spPr>
        </p:cxnSp>
        <p:sp>
          <p:nvSpPr>
            <p:cNvPr id="322" name="Google Shape;322;p33"/>
            <p:cNvSpPr txBox="1"/>
            <p:nvPr/>
          </p:nvSpPr>
          <p:spPr>
            <a:xfrm>
              <a:off x="1628650" y="1136569"/>
              <a:ext cx="10020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Karla"/>
                  <a:ea typeface="Karla"/>
                  <a:cs typeface="Karla"/>
                  <a:sym typeface="Karla"/>
                </a:rPr>
                <a:t>True</a:t>
              </a:r>
              <a:endParaRPr sz="1200">
                <a:latin typeface="Karla"/>
                <a:ea typeface="Karla"/>
                <a:cs typeface="Karla"/>
                <a:sym typeface="Karla"/>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3587</Words>
  <Application>Microsoft Office PowerPoint</Application>
  <PresentationFormat>Presentazione su schermo (16:9)</PresentationFormat>
  <Paragraphs>451</Paragraphs>
  <Slides>48</Slides>
  <Notes>48</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48</vt:i4>
      </vt:variant>
    </vt:vector>
  </HeadingPairs>
  <TitlesOfParts>
    <vt:vector size="59" baseType="lpstr">
      <vt:lpstr>Roboto Mono</vt:lpstr>
      <vt:lpstr>Arvo</vt:lpstr>
      <vt:lpstr>Open Sans SemiBold</vt:lpstr>
      <vt:lpstr>Open Sans</vt:lpstr>
      <vt:lpstr>Arial</vt:lpstr>
      <vt:lpstr>Roboto</vt:lpstr>
      <vt:lpstr>Courier New</vt:lpstr>
      <vt:lpstr>Karla</vt:lpstr>
      <vt:lpstr>Lato</vt:lpstr>
      <vt:lpstr>Merriweather</vt:lpstr>
      <vt:lpstr>Simple Light</vt:lpstr>
      <vt:lpstr>Presentazione standard di PowerPoint</vt:lpstr>
      <vt:lpstr>Word-in-Context Disambiguation</vt:lpstr>
      <vt:lpstr>Word-in-Context Disambiguation (WiC)</vt:lpstr>
      <vt:lpstr>Word-in-Context Disambiguation (WiC)</vt:lpstr>
      <vt:lpstr>WiC: context sentences, target words</vt:lpstr>
      <vt:lpstr>The homework</vt:lpstr>
      <vt:lpstr>The goal</vt:lpstr>
      <vt:lpstr>First approach (word-level)</vt:lpstr>
      <vt:lpstr>A simple approach to WiC</vt:lpstr>
      <vt:lpstr>A simple approach to WiC</vt:lpstr>
      <vt:lpstr>Second approach (sequence encoding) </vt:lpstr>
      <vt:lpstr>A sequence encoding approach to WiC</vt:lpstr>
      <vt:lpstr>WiC: evaluation</vt:lpstr>
      <vt:lpstr>Submission</vt:lpstr>
      <vt:lpstr>What you will receive: data format</vt:lpstr>
      <vt:lpstr>What you will receive: data format</vt:lpstr>
      <vt:lpstr>What you will receive: data format</vt:lpstr>
      <vt:lpstr>What you will receive: data format</vt:lpstr>
      <vt:lpstr>What you will receive: data format</vt:lpstr>
      <vt:lpstr>What you will receive: data format</vt:lpstr>
      <vt:lpstr>What we expect from you</vt:lpstr>
      <vt:lpstr>What we expect from you</vt:lpstr>
      <vt:lpstr>Submission instructions</vt:lpstr>
      <vt:lpstr>Evaluation</vt:lpstr>
      <vt:lpstr>Evaluation Overview (only first step submitted) </vt:lpstr>
      <vt:lpstr>Evaluation Overview (second step included)</vt:lpstr>
      <vt:lpstr>Report: dos and don’ts [see examples on google classroom]</vt:lpstr>
      <vt:lpstr>Report: what you are expected to do</vt:lpstr>
      <vt:lpstr>Report: what you are not expected to do </vt:lpstr>
      <vt:lpstr>Report: what you are not expected to do </vt:lpstr>
      <vt:lpstr>Code and code Quality</vt:lpstr>
      <vt:lpstr>Code and code Quality</vt:lpstr>
      <vt:lpstr>Quantitative Results</vt:lpstr>
      <vt:lpstr>Extras</vt:lpstr>
      <vt:lpstr>Evaluation</vt:lpstr>
      <vt:lpstr>Warnings</vt:lpstr>
      <vt:lpstr>Please be aware that</vt:lpstr>
      <vt:lpstr>Please be aware that</vt:lpstr>
      <vt:lpstr>Use of external data</vt:lpstr>
      <vt:lpstr>Tips</vt:lpstr>
      <vt:lpstr>A few tips to organize your work:</vt:lpstr>
      <vt:lpstr>Deadline</vt:lpstr>
      <vt:lpstr>Deadline</vt:lpstr>
      <vt:lpstr>Late submission policy</vt:lpstr>
      <vt:lpstr>      Awards</vt:lpstr>
      <vt:lpstr>Win a Sapienza NLP t-shirt!</vt:lpstr>
      <vt:lpstr>That’s not all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Niccolo' Morabito</cp:lastModifiedBy>
  <cp:revision>2</cp:revision>
  <dcterms:modified xsi:type="dcterms:W3CDTF">2021-04-10T17:56:32Z</dcterms:modified>
</cp:coreProperties>
</file>