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58"/>
  </p:notes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8" r:id="rId13"/>
    <p:sldId id="279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</p:sldIdLst>
  <p:sldSz cx="9144000" cy="5143500" type="screen16x9"/>
  <p:notesSz cx="6858000" cy="9144000"/>
  <p:embeddedFontLst>
    <p:embeddedFont>
      <p:font typeface="Arvo" panose="020B0604020202020204" charset="0"/>
      <p:regular r:id="rId59"/>
      <p:bold r:id="rId60"/>
      <p:italic r:id="rId61"/>
      <p:boldItalic r:id="rId62"/>
    </p:embeddedFont>
    <p:embeddedFont>
      <p:font typeface="Karla" panose="020B0604020202020204" charset="0"/>
      <p:regular r:id="rId63"/>
      <p:bold r:id="rId64"/>
      <p:italic r:id="rId65"/>
      <p:boldItalic r:id="rId66"/>
    </p:embeddedFont>
    <p:embeddedFont>
      <p:font typeface="Lato" panose="020B0604020202020204" charset="0"/>
      <p:regular r:id="rId67"/>
      <p:bold r:id="rId68"/>
      <p:italic r:id="rId69"/>
      <p:boldItalic r:id="rId70"/>
    </p:embeddedFont>
    <p:embeddedFont>
      <p:font typeface="Merriweather" panose="020B0604020202020204" charset="0"/>
      <p:regular r:id="rId71"/>
      <p:bold r:id="rId72"/>
      <p:italic r:id="rId73"/>
      <p:boldItalic r:id="rId74"/>
    </p:embeddedFont>
    <p:embeddedFont>
      <p:font typeface="Open Sans" panose="020B0606030504020204" pitchFamily="34" charset="0"/>
      <p:regular r:id="rId75"/>
      <p:bold r:id="rId76"/>
      <p:italic r:id="rId77"/>
      <p:boldItalic r:id="rId78"/>
    </p:embeddedFont>
    <p:embeddedFont>
      <p:font typeface="Open Sans SemiBold" panose="020B0706030804020204" pitchFamily="34" charset="0"/>
      <p:regular r:id="rId79"/>
      <p:bold r:id="rId80"/>
      <p:italic r:id="rId81"/>
      <p:boldItalic r:id="rId82"/>
    </p:embeddedFont>
    <p:embeddedFont>
      <p:font typeface="Roboto" panose="02000000000000000000" pitchFamily="2" charset="0"/>
      <p:regular r:id="rId83"/>
      <p:bold r:id="rId84"/>
      <p:italic r:id="rId85"/>
      <p:boldItalic r:id="rId86"/>
    </p:embeddedFont>
    <p:embeddedFont>
      <p:font typeface="Roboto Mono" panose="020B0604020202020204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9AA0A6"/>
          </p15:clr>
        </p15:guide>
        <p15:guide id="2" orient="horz" pos="2799">
          <p15:clr>
            <a:srgbClr val="9AA0A6"/>
          </p15:clr>
        </p15:guide>
        <p15:guide id="3" pos="5503">
          <p15:clr>
            <a:srgbClr val="9AA0A6"/>
          </p15:clr>
        </p15:guide>
        <p15:guide id="4" pos="257">
          <p15:clr>
            <a:srgbClr val="9AA0A6"/>
          </p15:clr>
        </p15:guide>
        <p15:guide id="5" pos="5599">
          <p15:clr>
            <a:srgbClr val="9AA0A6"/>
          </p15:clr>
        </p15:guide>
        <p15:guide id="6" orient="horz" pos="8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EBA50-C171-416F-BD6F-AC68850670BD}">
  <a:tblStyle styleId="{CE2EBA50-C171-416F-BD6F-AC6885067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168"/>
        <p:guide orient="horz" pos="2799"/>
        <p:guide pos="5503"/>
        <p:guide pos="257"/>
        <p:guide pos="5599"/>
        <p:guide orient="horz" pos="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84" Type="http://schemas.openxmlformats.org/officeDocument/2006/relationships/font" Target="fonts/font26.fntdata"/><Relationship Id="rId89" Type="http://schemas.openxmlformats.org/officeDocument/2006/relationships/font" Target="fonts/font3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74" Type="http://schemas.openxmlformats.org/officeDocument/2006/relationships/font" Target="fonts/font16.fntdata"/><Relationship Id="rId79" Type="http://schemas.openxmlformats.org/officeDocument/2006/relationships/font" Target="fonts/font21.fntdata"/><Relationship Id="rId5" Type="http://schemas.openxmlformats.org/officeDocument/2006/relationships/slide" Target="slides/slide4.xml"/><Relationship Id="rId90" Type="http://schemas.openxmlformats.org/officeDocument/2006/relationships/font" Target="fonts/font3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80" Type="http://schemas.openxmlformats.org/officeDocument/2006/relationships/font" Target="fonts/font22.fntdata"/><Relationship Id="rId85" Type="http://schemas.openxmlformats.org/officeDocument/2006/relationships/font" Target="fonts/font27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83" Type="http://schemas.openxmlformats.org/officeDocument/2006/relationships/font" Target="fonts/font25.fntdata"/><Relationship Id="rId88" Type="http://schemas.openxmlformats.org/officeDocument/2006/relationships/font" Target="fonts/font30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font" Target="fonts/font20.fntdata"/><Relationship Id="rId81" Type="http://schemas.openxmlformats.org/officeDocument/2006/relationships/font" Target="fonts/font23.fntdata"/><Relationship Id="rId86" Type="http://schemas.openxmlformats.org/officeDocument/2006/relationships/font" Target="fonts/font28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8.fntdata"/><Relationship Id="rId87" Type="http://schemas.openxmlformats.org/officeDocument/2006/relationships/font" Target="fonts/font29.fntdata"/><Relationship Id="rId61" Type="http://schemas.openxmlformats.org/officeDocument/2006/relationships/font" Target="fonts/font3.fntdata"/><Relationship Id="rId82" Type="http://schemas.openxmlformats.org/officeDocument/2006/relationships/font" Target="fonts/font2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cfd51ebed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cfd51ebed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850ab516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8850ab516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8850ab516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8850ab516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cfd51ebed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cfd51ebed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8b22610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8b22610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88ed6d3a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88ed6d3a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88ed6d3a3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88ed6d3a3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88ed6d3a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88ed6d3a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88ed6d3a3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88ed6d3a3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88ed6d3a3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88ed6d3a3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cfd51ebe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cfd51ebe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88ed6d3a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88ed6d3a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cfd51ebed_1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cfd51ebed_1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88ed6d3a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88ed6d3a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88ed6d3a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88ed6d3a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88ed6d3a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88ed6d3a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88ed6d3a3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88ed6d3a3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88ed6d3a3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88ed6d3a3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cfd51ebed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cfd51ebed_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8b22610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8b22610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cfd51ebed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cfd51ebed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850ab516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850ab516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cfd51ebed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cfd51ebed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cfd51ebed_1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cfd51ebed_1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ccfd51ebed_1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ccfd51ebed_1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cceb87895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cceb87895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cfd51ebed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cfd51ebed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ccfd51ebed_1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ccfd51ebed_1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cfd51ebed_1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cfd51ebed_1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ccfd51ebe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ccfd51ebe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cfd51ebed_1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cfd51ebed_1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ccfd51ebed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ccfd51ebed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850ab516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850ab516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cfd51ebed_1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cfd51ebed_1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8b22610b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8b22610b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8b22610b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8b22610b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ccfd51ebed_1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ccfd51ebed_1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ccfd51ebed_1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ccfd51ebed_1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cfd51ebed_1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cfd51ebed_1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ccfd51ebed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ccfd51ebed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ccfd51ebed_1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ccfd51ebed_1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cfd51ebed_1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cfd51ebed_1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ccfd51ebed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ccfd51ebed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8850ab51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8850ab51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ccfd51ebed_1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ccfd51ebed_1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fd51ebed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fd51ebed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ccfd51ebed_1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ccfd51ebed_1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cfd51ebed_1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cfd51ebed_1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ccfd51ebed_1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ccfd51ebed_1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ccfd51ebed_1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ccfd51ebed_1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cfd51ebed_1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cfd51ebed_1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8850ab516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8850ab516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8850ab516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8850ab516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fd51ebed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fd51ebed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fd51ebed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cfd51ebed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97100" y="2678834"/>
            <a:ext cx="3146900" cy="2464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049625"/>
            <a:ext cx="79140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800"/>
              <a:buFont typeface="Merriweather"/>
              <a:buNone/>
              <a:defRPr sz="3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81675"/>
            <a:ext cx="8520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None/>
              <a:defRPr sz="14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erriweather"/>
              <a:buNone/>
              <a:defRPr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erriweather"/>
              <a:buNone/>
              <a:defRPr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erriweather"/>
              <a:buNone/>
              <a:defRPr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erriweather"/>
              <a:buNone/>
              <a:defRPr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erriweather"/>
              <a:buNone/>
              <a:defRPr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erriweather"/>
              <a:buNone/>
              <a:defRPr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erriweather"/>
              <a:buNone/>
              <a:defRPr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erriweather"/>
              <a:buNone/>
              <a:defRPr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387912" y="2941549"/>
            <a:ext cx="69417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311700" y="1961025"/>
            <a:ext cx="79140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3"/>
          </p:nvPr>
        </p:nvSpPr>
        <p:spPr>
          <a:xfrm>
            <a:off x="311700" y="3933600"/>
            <a:ext cx="85206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None/>
              <a:defRPr sz="14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None/>
              <a:defRPr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None/>
              <a:defRPr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None/>
              <a:defRPr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None/>
              <a:defRPr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None/>
              <a:defRPr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None/>
              <a:defRPr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None/>
              <a:defRPr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None/>
              <a:defRPr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Merriweather"/>
              <a:buNone/>
              <a:defRPr sz="4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None/>
              <a:defRPr sz="21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36576" y="461772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‹N›</a:t>
            </a:fld>
            <a:endParaRPr sz="900" b="0" i="0" u="none" strike="noStrike" cap="non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 idx="3"/>
          </p:nvPr>
        </p:nvSpPr>
        <p:spPr>
          <a:xfrm>
            <a:off x="542700" y="4663225"/>
            <a:ext cx="7386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311700" y="405812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36576" y="461772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‹N›</a:t>
            </a:fld>
            <a:endParaRPr sz="900" b="0" i="0" u="none" strike="noStrike" cap="non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5871" y="3852676"/>
            <a:ext cx="1648125" cy="129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36576" y="461772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‹N›</a:t>
            </a:fld>
            <a:endParaRPr sz="900" b="0" i="0" u="none" strike="noStrike" cap="non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5871" y="3852676"/>
            <a:ext cx="1648125" cy="129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pienzaNLP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03258"/>
            <a:ext cx="1583549" cy="124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6389992" y="0"/>
            <a:ext cx="55151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erriweather"/>
              <a:buNone/>
              <a:defRPr sz="36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1079525" y="1935149"/>
            <a:ext cx="0" cy="12732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_HEADER_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79230" y="153900"/>
            <a:ext cx="5217874" cy="483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03258"/>
            <a:ext cx="1583549" cy="1240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erriweather"/>
              <a:buNone/>
              <a:defRPr sz="36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1079525" y="1935149"/>
            <a:ext cx="0" cy="12732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4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erriweather"/>
              <a:buNone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445750"/>
            <a:ext cx="8520600" cy="3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erriweather"/>
              <a:buChar char="●"/>
              <a:defRPr sz="16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311700" y="560675"/>
            <a:ext cx="0" cy="6462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5"/>
          <p:cNvSpPr txBox="1"/>
          <p:nvPr/>
        </p:nvSpPr>
        <p:spPr>
          <a:xfrm>
            <a:off x="37351" y="466322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b="1" i="0" u="none" strike="noStrike" cap="non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‹N›</a:t>
            </a:fld>
            <a:endParaRPr b="1" i="0" u="none" strike="noStrike" cap="non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5871" y="3852676"/>
            <a:ext cx="1648125" cy="129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pienzaNLP 1">
  <p:cSld name="SECTION_HEADER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6389992" y="0"/>
            <a:ext cx="55151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60475" y="684675"/>
            <a:ext cx="58536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erriweather"/>
              <a:buNone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1749275" y="1628525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2"/>
          </p:nvPr>
        </p:nvSpPr>
        <p:spPr>
          <a:xfrm>
            <a:off x="1749275" y="2335100"/>
            <a:ext cx="471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03258"/>
            <a:ext cx="1583549" cy="124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-Rocco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0" y="0"/>
            <a:ext cx="9144000" cy="305100"/>
          </a:xfrm>
          <a:prstGeom prst="rect">
            <a:avLst/>
          </a:prstGeom>
          <a:solidFill>
            <a:srgbClr val="5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Surname, Surname and Surname (2020) - Full or Shortened Title </a:t>
            </a: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erriweather"/>
              <a:buNone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11700" y="1445750"/>
            <a:ext cx="8520600" cy="3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erriweather"/>
              <a:buChar char="●"/>
              <a:defRPr sz="16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311700" y="560675"/>
            <a:ext cx="0" cy="6462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7"/>
          <p:cNvSpPr txBox="1"/>
          <p:nvPr/>
        </p:nvSpPr>
        <p:spPr>
          <a:xfrm>
            <a:off x="8211675" y="0"/>
            <a:ext cx="7800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‹N›</a:t>
            </a:fld>
            <a:r>
              <a:rPr lang="en" sz="12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/200</a:t>
            </a:r>
            <a:endParaRPr sz="12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5871" y="3852676"/>
            <a:ext cx="1648125" cy="129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11700" y="1293350"/>
            <a:ext cx="3999900" cy="3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erriweather"/>
              <a:buChar char="●"/>
              <a:defRPr sz="16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832400" y="1293350"/>
            <a:ext cx="3999900" cy="3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erriweather"/>
              <a:buChar char="●"/>
              <a:defRPr sz="16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542700" y="445025"/>
            <a:ext cx="82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erriweather"/>
              <a:buNone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311700" y="408275"/>
            <a:ext cx="0" cy="6462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8"/>
          <p:cNvSpPr txBox="1"/>
          <p:nvPr/>
        </p:nvSpPr>
        <p:spPr>
          <a:xfrm>
            <a:off x="36576" y="461772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‹N›</a:t>
            </a:fld>
            <a:endParaRPr sz="900" b="0" i="0" u="none" strike="noStrike" cap="non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 idx="3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5871" y="3852676"/>
            <a:ext cx="1648125" cy="129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36576" y="461772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‹N›</a:t>
            </a:fld>
            <a:endParaRPr sz="900" b="0" i="0" u="none" strike="noStrike" cap="non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7386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0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/>
          <p:nvPr/>
        </p:nvSpPr>
        <p:spPr>
          <a:xfrm>
            <a:off x="36576" y="461772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‹N›</a:t>
            </a:fld>
            <a:endParaRPr sz="900" b="0" i="0" u="none" strike="noStrike" cap="non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7181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Merriweather"/>
              <a:buNone/>
              <a:defRPr sz="9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pienzaNLP/nlp2021-hw2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user_guide/#id14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2021.aclweb.org/downloads/acl-ijcnlp2021-templates.zi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overleaf.com/latex/templates/instructions-for-acl-ijcnlp-2021-proceedings/mhxffkjdwymb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#scrollTo=5fCEDCU_qrC0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c/MzEzNDQwNDcxODIy?cjc=64tjdtx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huguetcabot@babelscape.com" TargetMode="External"/><Relationship Id="rId4" Type="http://schemas.openxmlformats.org/officeDocument/2006/relationships/hyperlink" Target="mailto:campagnano@di.uniroma1.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11700" y="1049625"/>
            <a:ext cx="79140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Homework 2</a:t>
            </a:r>
            <a:endParaRPr sz="4000" b="0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3049400"/>
            <a:ext cx="85206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Prof. Roberto Navigli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1961025"/>
            <a:ext cx="79140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Aspect-Based Sentiment Analysis</a:t>
            </a:r>
            <a:endParaRPr sz="24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50" y="4349875"/>
            <a:ext cx="1961741" cy="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60000" y="377185"/>
            <a:ext cx="78174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NLP course 2021</a:t>
            </a:r>
            <a:endParaRPr sz="28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44025" y="30494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Teaching assistants: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Cesare Campagnano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Pere-Lluís Huguet Cabot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Multi-step model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542700" y="1101200"/>
            <a:ext cx="8130900" cy="3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Mandatory (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Subtasks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(aspect term identification) and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(aspect term polarity classification) are mandatory and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will be evaluated separately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i.e. both will be scored and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must surpass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(very low)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baseline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pass.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Instead, the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overall score 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will be computed on both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it will count for the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quantitative evaluation 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(see evaluation slide, page X)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Extra (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Subtasks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(aspect category identification) and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(aspect category polarity classification) have no constraints, will not count on the quantitative evaluation but towards the extra points and must surpass a (medium) baseline to be considered as extra.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692400" y="2155208"/>
            <a:ext cx="44631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 hate their pasta but I love their pizza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5491113" y="2406566"/>
            <a:ext cx="1417200" cy="562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5" name="Google Shape;255;p37"/>
          <p:cNvCxnSpPr/>
          <p:nvPr/>
        </p:nvCxnSpPr>
        <p:spPr>
          <a:xfrm>
            <a:off x="4981725" y="2691150"/>
            <a:ext cx="4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7"/>
          <p:cNvCxnSpPr/>
          <p:nvPr/>
        </p:nvCxnSpPr>
        <p:spPr>
          <a:xfrm>
            <a:off x="6981700" y="2687648"/>
            <a:ext cx="4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37"/>
          <p:cNvSpPr txBox="1"/>
          <p:nvPr/>
        </p:nvSpPr>
        <p:spPr>
          <a:xfrm>
            <a:off x="7488275" y="2487550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{pasta, pizza}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Multi-step model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542700" y="1253600"/>
            <a:ext cx="8130900" cy="15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Example (subtask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): given a sentence, identify the aspect terms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542700" y="3595350"/>
            <a:ext cx="767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Hint: check out the notebook #6 (in particular, the NER part!)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692400" y="2155208"/>
            <a:ext cx="44631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 hate their </a:t>
            </a:r>
            <a:r>
              <a:rPr lang="en" sz="2000" b="1" u="sng">
                <a:latin typeface="Lato"/>
                <a:ea typeface="Lato"/>
                <a:cs typeface="Lato"/>
                <a:sym typeface="Lato"/>
              </a:rPr>
              <a:t>pasta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but I love their pizza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5491113" y="2406566"/>
            <a:ext cx="1417200" cy="562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3" name="Google Shape;303;p40"/>
          <p:cNvCxnSpPr/>
          <p:nvPr/>
        </p:nvCxnSpPr>
        <p:spPr>
          <a:xfrm>
            <a:off x="4981725" y="2691150"/>
            <a:ext cx="4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6981700" y="2687648"/>
            <a:ext cx="4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40"/>
          <p:cNvSpPr txBox="1"/>
          <p:nvPr/>
        </p:nvSpPr>
        <p:spPr>
          <a:xfrm>
            <a:off x="7488275" y="2487550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negative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Multi-step model</a:t>
            </a: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542700" y="1253600"/>
            <a:ext cx="84543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Example (subtask </a:t>
            </a:r>
            <a:r>
              <a:rPr lang="en" sz="18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):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given a sentence and an aspect term, identify the polarity towards the aspect term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692400" y="2841007"/>
            <a:ext cx="4463100" cy="10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 hate their pasta but I love their </a:t>
            </a:r>
            <a:r>
              <a:rPr lang="en" sz="2000" b="1" u="sng">
                <a:latin typeface="Lato"/>
                <a:ea typeface="Lato"/>
                <a:cs typeface="Lato"/>
                <a:sym typeface="Lato"/>
              </a:rPr>
              <a:t>pizza</a:t>
            </a:r>
            <a:endParaRPr sz="2000"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5491113" y="3092366"/>
            <a:ext cx="1417200" cy="562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1" name="Google Shape;311;p40"/>
          <p:cNvCxnSpPr/>
          <p:nvPr/>
        </p:nvCxnSpPr>
        <p:spPr>
          <a:xfrm>
            <a:off x="4981725" y="3376950"/>
            <a:ext cx="4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40"/>
          <p:cNvCxnSpPr/>
          <p:nvPr/>
        </p:nvCxnSpPr>
        <p:spPr>
          <a:xfrm>
            <a:off x="6981700" y="3373448"/>
            <a:ext cx="43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40"/>
          <p:cNvSpPr txBox="1"/>
          <p:nvPr/>
        </p:nvSpPr>
        <p:spPr>
          <a:xfrm>
            <a:off x="7488275" y="3173350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positive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418050" y="3755400"/>
            <a:ext cx="84543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Hint 1: you should indicate where the target word is in the sentence. There are many ways to do this, either a simple 0/1 flag, a trainable flag embedding, special tokens, etc. Be creative!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Hint 2: the formulation is similar to WiC, you could start from your WiC architecture!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ABSA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ABSA</a:t>
            </a:r>
            <a:endParaRPr/>
          </a:p>
        </p:txBody>
      </p:sp>
      <p:sp>
        <p:nvSpPr>
          <p:cNvPr id="350" name="Google Shape;350;p43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351" name="Google Shape;351;p43"/>
          <p:cNvSpPr/>
          <p:nvPr/>
        </p:nvSpPr>
        <p:spPr>
          <a:xfrm>
            <a:off x="812550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352" name="Google Shape;352;p43"/>
          <p:cNvSpPr/>
          <p:nvPr/>
        </p:nvSpPr>
        <p:spPr>
          <a:xfrm>
            <a:off x="1371178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hate</a:t>
            </a:r>
            <a:endParaRPr sz="1200"/>
          </a:p>
        </p:txBody>
      </p:sp>
      <p:sp>
        <p:nvSpPr>
          <p:cNvPr id="353" name="Google Shape;353;p43"/>
          <p:cNvSpPr/>
          <p:nvPr/>
        </p:nvSpPr>
        <p:spPr>
          <a:xfrm>
            <a:off x="1929806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their</a:t>
            </a:r>
            <a:endParaRPr sz="1200"/>
          </a:p>
        </p:txBody>
      </p:sp>
      <p:sp>
        <p:nvSpPr>
          <p:cNvPr id="354" name="Google Shape;354;p43"/>
          <p:cNvSpPr/>
          <p:nvPr/>
        </p:nvSpPr>
        <p:spPr>
          <a:xfrm>
            <a:off x="2488434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pasta</a:t>
            </a:r>
            <a:endParaRPr sz="1200"/>
          </a:p>
        </p:txBody>
      </p:sp>
      <p:sp>
        <p:nvSpPr>
          <p:cNvPr id="355" name="Google Shape;355;p43"/>
          <p:cNvSpPr/>
          <p:nvPr/>
        </p:nvSpPr>
        <p:spPr>
          <a:xfrm>
            <a:off x="3047063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but</a:t>
            </a:r>
            <a:endParaRPr sz="1200"/>
          </a:p>
        </p:txBody>
      </p:sp>
      <p:sp>
        <p:nvSpPr>
          <p:cNvPr id="356" name="Google Shape;356;p43"/>
          <p:cNvSpPr/>
          <p:nvPr/>
        </p:nvSpPr>
        <p:spPr>
          <a:xfrm>
            <a:off x="3605691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357" name="Google Shape;357;p43"/>
          <p:cNvSpPr/>
          <p:nvPr/>
        </p:nvSpPr>
        <p:spPr>
          <a:xfrm>
            <a:off x="4164319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love</a:t>
            </a:r>
            <a:endParaRPr sz="1200"/>
          </a:p>
        </p:txBody>
      </p:sp>
      <p:sp>
        <p:nvSpPr>
          <p:cNvPr id="358" name="Google Shape;358;p43"/>
          <p:cNvSpPr/>
          <p:nvPr/>
        </p:nvSpPr>
        <p:spPr>
          <a:xfrm>
            <a:off x="4722947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their</a:t>
            </a:r>
            <a:endParaRPr sz="1200"/>
          </a:p>
        </p:txBody>
      </p:sp>
      <p:sp>
        <p:nvSpPr>
          <p:cNvPr id="359" name="Google Shape;359;p43"/>
          <p:cNvSpPr/>
          <p:nvPr/>
        </p:nvSpPr>
        <p:spPr>
          <a:xfrm>
            <a:off x="5281575" y="4287661"/>
            <a:ext cx="558900" cy="30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pizza</a:t>
            </a:r>
            <a:endParaRPr sz="1200"/>
          </a:p>
        </p:txBody>
      </p:sp>
      <p:sp>
        <p:nvSpPr>
          <p:cNvPr id="360" name="Google Shape;360;p43"/>
          <p:cNvSpPr/>
          <p:nvPr/>
        </p:nvSpPr>
        <p:spPr>
          <a:xfrm>
            <a:off x="812550" y="4287661"/>
            <a:ext cx="5027400" cy="308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1" name="Google Shape;361;p43"/>
          <p:cNvSpPr/>
          <p:nvPr/>
        </p:nvSpPr>
        <p:spPr>
          <a:xfrm>
            <a:off x="1706623" y="3109055"/>
            <a:ext cx="2016300" cy="817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a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(LSTM, Transformer, etc.)</a:t>
            </a:r>
            <a:endParaRPr sz="1200"/>
          </a:p>
        </p:txBody>
      </p:sp>
      <p:sp>
        <p:nvSpPr>
          <p:cNvPr id="362" name="Google Shape;362;p43"/>
          <p:cNvSpPr/>
          <p:nvPr/>
        </p:nvSpPr>
        <p:spPr>
          <a:xfrm>
            <a:off x="1706623" y="1889421"/>
            <a:ext cx="3057600" cy="817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b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(LSTM, Transformer, etc.)</a:t>
            </a:r>
            <a:endParaRPr sz="1200"/>
          </a:p>
        </p:txBody>
      </p:sp>
      <p:cxnSp>
        <p:nvCxnSpPr>
          <p:cNvPr id="363" name="Google Shape;363;p43"/>
          <p:cNvCxnSpPr/>
          <p:nvPr/>
        </p:nvCxnSpPr>
        <p:spPr>
          <a:xfrm rot="10800000">
            <a:off x="2714695" y="3926848"/>
            <a:ext cx="0" cy="3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43"/>
          <p:cNvCxnSpPr/>
          <p:nvPr/>
        </p:nvCxnSpPr>
        <p:spPr>
          <a:xfrm rot="10800000">
            <a:off x="2714706" y="2736003"/>
            <a:ext cx="0" cy="3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43"/>
          <p:cNvCxnSpPr/>
          <p:nvPr/>
        </p:nvCxnSpPr>
        <p:spPr>
          <a:xfrm rot="10800000">
            <a:off x="4235195" y="2716383"/>
            <a:ext cx="0" cy="15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43"/>
          <p:cNvCxnSpPr>
            <a:stCxn id="362" idx="0"/>
          </p:cNvCxnSpPr>
          <p:nvPr/>
        </p:nvCxnSpPr>
        <p:spPr>
          <a:xfrm rot="10800000">
            <a:off x="3235423" y="1538121"/>
            <a:ext cx="0" cy="3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43"/>
          <p:cNvSpPr txBox="1"/>
          <p:nvPr/>
        </p:nvSpPr>
        <p:spPr>
          <a:xfrm>
            <a:off x="1789997" y="1191950"/>
            <a:ext cx="285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{(pasta, negative); (pizza, positive)}</a:t>
            </a:r>
            <a:endParaRPr sz="400"/>
          </a:p>
        </p:txBody>
      </p:sp>
      <p:sp>
        <p:nvSpPr>
          <p:cNvPr id="368" name="Google Shape;368;p43"/>
          <p:cNvSpPr txBox="1"/>
          <p:nvPr/>
        </p:nvSpPr>
        <p:spPr>
          <a:xfrm>
            <a:off x="5451825" y="2052075"/>
            <a:ext cx="343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Note: It is not mandatory that </a:t>
            </a:r>
            <a:r>
              <a:rPr lang="en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are two different models! But the two steps must be able to be evaluated separately!</a:t>
            </a:r>
            <a:endParaRPr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/>
        </p:nvSpPr>
        <p:spPr>
          <a:xfrm>
            <a:off x="335325" y="1317455"/>
            <a:ext cx="7374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performance of a ABSA system is usually measured in terms of Macro F1.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"I love their pasta but I hate their Ananas Pizza."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83" name="Google Shape;383;p45"/>
          <p:cNvGraphicFramePr/>
          <p:nvPr/>
        </p:nvGraphicFramePr>
        <p:xfrm>
          <a:off x="788925" y="2252820"/>
          <a:ext cx="6663400" cy="999660"/>
        </p:xfrm>
        <a:graphic>
          <a:graphicData uri="http://schemas.openxmlformats.org/drawingml/2006/table">
            <a:tbl>
              <a:tblPr>
                <a:noFill/>
                <a:tableStyleId>{CE2EBA50-C171-416F-BD6F-AC68850670BD}</a:tableStyleId>
              </a:tblPr>
              <a:tblGrid>
                <a:gridCol w="9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Gold Term:</a:t>
                      </a:r>
                      <a:endParaRPr sz="1100" b="1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pasta</a:t>
                      </a:r>
                      <a:endParaRPr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Ananas Pizza</a:t>
                      </a:r>
                      <a:endParaRPr sz="11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Pred Term: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Ananas Pizza</a:t>
                      </a:r>
                      <a:endParaRPr sz="11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their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pasta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Gold Sentiment:</a:t>
                      </a:r>
                      <a:endParaRPr sz="1100" b="1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positive</a:t>
                      </a:r>
                      <a:endParaRPr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negative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Pred Sentiment: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negative</a:t>
                      </a:r>
                      <a:endParaRPr sz="11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positive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neutral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4" name="Google Shape;384;p45"/>
          <p:cNvSpPr txBox="1"/>
          <p:nvPr/>
        </p:nvSpPr>
        <p:spPr>
          <a:xfrm>
            <a:off x="335325" y="3561978"/>
            <a:ext cx="7498500" cy="10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Precision</a:t>
            </a:r>
            <a:r>
              <a:rPr lang="en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= 100 * tp / (tp + fp) = 100* 1/ (1+2) = 33.33%</a:t>
            </a:r>
            <a:endParaRPr b="1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Recall</a:t>
            </a:r>
            <a:r>
              <a:rPr lang="en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= 100 * tp / (tp + fn) = 100* 1/ (1+1) = 50%</a:t>
            </a:r>
            <a:endParaRPr b="1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F1</a:t>
            </a:r>
            <a:r>
              <a:rPr lang="en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= 2 * precision * recall / (precision + recall)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= 39,6%</a:t>
            </a:r>
            <a:endParaRPr sz="1600" b="1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ABSA: evaluation </a:t>
            </a:r>
            <a:r>
              <a:rPr lang="en" sz="1600"/>
              <a:t>(model_ab)</a:t>
            </a:r>
            <a:endParaRPr sz="1600"/>
          </a:p>
        </p:txBody>
      </p:sp>
      <p:sp>
        <p:nvSpPr>
          <p:cNvPr id="386" name="Google Shape;386;p45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387" name="Google Shape;387;p45"/>
          <p:cNvSpPr txBox="1"/>
          <p:nvPr/>
        </p:nvSpPr>
        <p:spPr>
          <a:xfrm>
            <a:off x="6227075" y="3447950"/>
            <a:ext cx="13956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positive</a:t>
            </a:r>
            <a:endParaRPr/>
          </a:p>
        </p:txBody>
      </p:sp>
      <p:sp>
        <p:nvSpPr>
          <p:cNvPr id="388" name="Google Shape;388;p45"/>
          <p:cNvSpPr txBox="1"/>
          <p:nvPr/>
        </p:nvSpPr>
        <p:spPr>
          <a:xfrm>
            <a:off x="6227075" y="3848150"/>
            <a:ext cx="1395600" cy="40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</a:t>
            </a:r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6227075" y="4243325"/>
            <a:ext cx="13956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</a:t>
            </a:r>
            <a:endParaRPr/>
          </a:p>
        </p:txBody>
      </p:sp>
      <p:cxnSp>
        <p:nvCxnSpPr>
          <p:cNvPr id="390" name="Google Shape;390;p45"/>
          <p:cNvCxnSpPr>
            <a:endCxn id="391" idx="2"/>
          </p:cNvCxnSpPr>
          <p:nvPr/>
        </p:nvCxnSpPr>
        <p:spPr>
          <a:xfrm rot="10800000" flipH="1">
            <a:off x="7451775" y="2182875"/>
            <a:ext cx="63990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45"/>
          <p:cNvSpPr txBox="1"/>
          <p:nvPr/>
        </p:nvSpPr>
        <p:spPr>
          <a:xfrm>
            <a:off x="7202325" y="1567275"/>
            <a:ext cx="177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aspect is correct!</a:t>
            </a:r>
            <a:endParaRPr/>
          </a:p>
        </p:txBody>
      </p:sp>
      <p:cxnSp>
        <p:nvCxnSpPr>
          <p:cNvPr id="392" name="Google Shape;392;p45"/>
          <p:cNvCxnSpPr>
            <a:stCxn id="388" idx="3"/>
            <a:endCxn id="391" idx="2"/>
          </p:cNvCxnSpPr>
          <p:nvPr/>
        </p:nvCxnSpPr>
        <p:spPr>
          <a:xfrm rot="10800000" flipH="1">
            <a:off x="7622675" y="2182850"/>
            <a:ext cx="468900" cy="186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/>
        </p:nvSpPr>
        <p:spPr>
          <a:xfrm>
            <a:off x="335325" y="1317455"/>
            <a:ext cx="73740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 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evaluation is the same but aspects are given.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"I love their pasta but I hate their Ananas Pizza."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98" name="Google Shape;398;p46"/>
          <p:cNvGraphicFramePr/>
          <p:nvPr/>
        </p:nvGraphicFramePr>
        <p:xfrm>
          <a:off x="788925" y="2252820"/>
          <a:ext cx="6663400" cy="999660"/>
        </p:xfrm>
        <a:graphic>
          <a:graphicData uri="http://schemas.openxmlformats.org/drawingml/2006/table">
            <a:tbl>
              <a:tblPr>
                <a:noFill/>
                <a:tableStyleId>{CE2EBA50-C171-416F-BD6F-AC68850670BD}</a:tableStyleId>
              </a:tblPr>
              <a:tblGrid>
                <a:gridCol w="9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Gold Term:</a:t>
                      </a:r>
                      <a:endParaRPr sz="1100" b="1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pasta</a:t>
                      </a:r>
                      <a:endParaRPr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Ananas Pizza</a:t>
                      </a:r>
                      <a:endParaRPr sz="11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Pred Term: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Ananas Pizza</a:t>
                      </a:r>
                      <a:endParaRPr sz="11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their</a:t>
                      </a:r>
                      <a:endParaRPr sz="1100">
                        <a:solidFill>
                          <a:srgbClr val="9999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pasta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Gold Sentiment:</a:t>
                      </a:r>
                      <a:endParaRPr sz="1100" b="1"/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positive</a:t>
                      </a:r>
                      <a:endParaRPr/>
                    </a:p>
                  </a:txBody>
                  <a:tcPr marL="91425" marR="91425" marT="82275" marB="8227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negative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Pred Sentiment: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negative</a:t>
                      </a:r>
                      <a:endParaRPr sz="11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positive</a:t>
                      </a:r>
                      <a:endParaRPr sz="1100">
                        <a:solidFill>
                          <a:srgbClr val="9999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neutral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82275" marB="8227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" name="Google Shape;399;p46"/>
          <p:cNvSpPr txBox="1"/>
          <p:nvPr/>
        </p:nvSpPr>
        <p:spPr>
          <a:xfrm>
            <a:off x="335325" y="3561978"/>
            <a:ext cx="7498500" cy="10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Precision</a:t>
            </a:r>
            <a:r>
              <a:rPr lang="en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= 100 * tp / (tp + fp) = 100* 1/ (1+2) = 50%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Recall</a:t>
            </a:r>
            <a:r>
              <a:rPr lang="en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= 100 * tp / (tp + fn) = 100* 1/ (1+1) = 50%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F1</a:t>
            </a:r>
            <a:r>
              <a:rPr lang="en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= 2 * precision * recall / (precision + recall)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= 50%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6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ABSA: evaluation</a:t>
            </a:r>
            <a:endParaRPr/>
          </a:p>
        </p:txBody>
      </p:sp>
      <p:sp>
        <p:nvSpPr>
          <p:cNvPr id="401" name="Google Shape;401;p46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402" name="Google Shape;402;p46"/>
          <p:cNvSpPr txBox="1"/>
          <p:nvPr/>
        </p:nvSpPr>
        <p:spPr>
          <a:xfrm>
            <a:off x="6227075" y="3447950"/>
            <a:ext cx="13956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positive</a:t>
            </a:r>
            <a:endParaRPr/>
          </a:p>
        </p:txBody>
      </p:sp>
      <p:sp>
        <p:nvSpPr>
          <p:cNvPr id="403" name="Google Shape;403;p46"/>
          <p:cNvSpPr txBox="1"/>
          <p:nvPr/>
        </p:nvSpPr>
        <p:spPr>
          <a:xfrm>
            <a:off x="6227075" y="3848150"/>
            <a:ext cx="1395600" cy="40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</a:t>
            </a:r>
            <a:endParaRPr/>
          </a:p>
        </p:txBody>
      </p:sp>
      <p:sp>
        <p:nvSpPr>
          <p:cNvPr id="404" name="Google Shape;404;p46"/>
          <p:cNvSpPr txBox="1"/>
          <p:nvPr/>
        </p:nvSpPr>
        <p:spPr>
          <a:xfrm>
            <a:off x="6227075" y="4243325"/>
            <a:ext cx="13956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/>
        </p:nvSpPr>
        <p:spPr>
          <a:xfrm>
            <a:off x="335325" y="1317451"/>
            <a:ext cx="7374000" cy="25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 c + d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evaluation is the same as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 a + 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but for a given set of categories.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 a + 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 c + d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the performances per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sentiment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category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will be given.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Performance for aspect extraction will be computed from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 a + 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(non aspect words do not count and only exact matches are considered).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Output will give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Precision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Recall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F1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as well as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True Positives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False Negatives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False Positives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47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ABSA: evaluation </a:t>
            </a:r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/>
        </p:nvSpPr>
        <p:spPr>
          <a:xfrm>
            <a:off x="335325" y="1317451"/>
            <a:ext cx="7374000" cy="25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Example for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 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(with a Random baseline):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48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ABSA: evaluation 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pic>
        <p:nvPicPr>
          <p:cNvPr id="419" name="Google Shape;4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88" y="1874325"/>
            <a:ext cx="8736023" cy="173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/>
        </p:nvSpPr>
        <p:spPr>
          <a:xfrm>
            <a:off x="335325" y="1317451"/>
            <a:ext cx="7374000" cy="25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Example for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+ 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(with a Random baseline):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9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ABSA: evaluation </a:t>
            </a:r>
            <a:endParaRPr/>
          </a:p>
        </p:txBody>
      </p:sp>
      <p:sp>
        <p:nvSpPr>
          <p:cNvPr id="426" name="Google Shape;426;p49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pic>
        <p:nvPicPr>
          <p:cNvPr id="427" name="Google Shape;427;p49"/>
          <p:cNvPicPr preferRelativeResize="0"/>
          <p:nvPr/>
        </p:nvPicPr>
        <p:blipFill rotWithShape="1">
          <a:blip r:embed="rId3">
            <a:alphaModFix/>
          </a:blip>
          <a:srcRect r="2808"/>
          <a:stretch/>
        </p:blipFill>
        <p:spPr>
          <a:xfrm>
            <a:off x="456450" y="1730575"/>
            <a:ext cx="8056700" cy="24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Aspect-Based Sentiment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1583550" y="3114495"/>
            <a:ext cx="85206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gentle introduction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	    			        </a:t>
            </a:r>
            <a:endParaRPr sz="12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/>
        </p:nvSpPr>
        <p:spPr>
          <a:xfrm>
            <a:off x="335325" y="1317451"/>
            <a:ext cx="7374000" cy="25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Example for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 c + d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(with a Random baseline):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ABSA: evaluation </a:t>
            </a:r>
            <a:endParaRPr/>
          </a:p>
        </p:txBody>
      </p:sp>
      <p:sp>
        <p:nvSpPr>
          <p:cNvPr id="434" name="Google Shape;434;p50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pic>
        <p:nvPicPr>
          <p:cNvPr id="435" name="Google Shape;4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88" y="1780450"/>
            <a:ext cx="7881033" cy="25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Submission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1583550" y="2992660"/>
            <a:ext cx="85206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What you will receive &amp;</a:t>
            </a:r>
            <a:b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How to submit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43" name="Google Shape;443;p51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/>
        </p:nvSpPr>
        <p:spPr>
          <a:xfrm>
            <a:off x="313950" y="1607250"/>
            <a:ext cx="8254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"text": 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 love their pasta but I hate their Ananas Pizza.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"targets":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[13, 17], "pasta",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[[36, 47], "Ananas Pizza"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"negative"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"categories":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("food", "conflict")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53"/>
          <p:cNvSpPr txBox="1"/>
          <p:nvPr/>
        </p:nvSpPr>
        <p:spPr>
          <a:xfrm>
            <a:off x="313825" y="1311315"/>
            <a:ext cx="8254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dataset is a JSON file where each entry contains the following fields: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53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receive: data format</a:t>
            </a:r>
            <a:endParaRPr/>
          </a:p>
        </p:txBody>
      </p:sp>
      <p:sp>
        <p:nvSpPr>
          <p:cNvPr id="459" name="Google Shape;459;p53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809025" y="1835225"/>
            <a:ext cx="5246400" cy="337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3"/>
          <p:cNvSpPr txBox="1"/>
          <p:nvPr/>
        </p:nvSpPr>
        <p:spPr>
          <a:xfrm>
            <a:off x="5884400" y="1785275"/>
            <a:ext cx="19968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Input sentence</a:t>
            </a:r>
            <a:endParaRPr sz="16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/>
        </p:nvSpPr>
        <p:spPr>
          <a:xfrm>
            <a:off x="313950" y="1607250"/>
            <a:ext cx="8254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"text": 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 love their pasta but I hate their Ananas Pizza.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"targets":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[13, 17], "pasta",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[[36, 47], "Ananas Pizza"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"negative"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"categories":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("food", "conflict")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54"/>
          <p:cNvSpPr txBox="1"/>
          <p:nvPr/>
        </p:nvSpPr>
        <p:spPr>
          <a:xfrm>
            <a:off x="313825" y="1311315"/>
            <a:ext cx="8254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dataset is a JSON file where each entry contains the following fields: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54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receive: data format</a:t>
            </a:r>
            <a:endParaRPr/>
          </a:p>
        </p:txBody>
      </p:sp>
      <p:sp>
        <p:nvSpPr>
          <p:cNvPr id="469" name="Google Shape;469;p54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470" name="Google Shape;470;p54"/>
          <p:cNvSpPr/>
          <p:nvPr/>
        </p:nvSpPr>
        <p:spPr>
          <a:xfrm>
            <a:off x="2073075" y="2341025"/>
            <a:ext cx="3612000" cy="537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4"/>
          <p:cNvSpPr txBox="1"/>
          <p:nvPr/>
        </p:nvSpPr>
        <p:spPr>
          <a:xfrm>
            <a:off x="5827425" y="2341025"/>
            <a:ext cx="23652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 aspects (there may be 0 or more)</a:t>
            </a:r>
            <a:endParaRPr sz="16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/>
          <p:nvPr/>
        </p:nvSpPr>
        <p:spPr>
          <a:xfrm>
            <a:off x="313950" y="1607250"/>
            <a:ext cx="8254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"text": 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 love their pasta but I hate their Ananas Pizza.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"targets":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[13, 17], "pasta",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[[36, 47], "Ananas Pizza"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"negative"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"categories":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("food", "conflict")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7" name="Google Shape;477;p55"/>
          <p:cNvSpPr txBox="1"/>
          <p:nvPr/>
        </p:nvSpPr>
        <p:spPr>
          <a:xfrm>
            <a:off x="313825" y="1311315"/>
            <a:ext cx="8254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dataset is a JSON file where each entry contains the following fields: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55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receive: data format</a:t>
            </a:r>
            <a:endParaRPr/>
          </a:p>
        </p:txBody>
      </p:sp>
      <p:sp>
        <p:nvSpPr>
          <p:cNvPr id="479" name="Google Shape;479;p55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480" name="Google Shape;480;p55"/>
          <p:cNvSpPr/>
          <p:nvPr/>
        </p:nvSpPr>
        <p:spPr>
          <a:xfrm>
            <a:off x="2073075" y="2650125"/>
            <a:ext cx="3612000" cy="22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5770400" y="2469250"/>
            <a:ext cx="2849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[boundaries, surface form, sentiment]</a:t>
            </a:r>
            <a:endParaRPr sz="16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"/>
          <p:cNvSpPr txBox="1"/>
          <p:nvPr/>
        </p:nvSpPr>
        <p:spPr>
          <a:xfrm>
            <a:off x="313950" y="1607250"/>
            <a:ext cx="8254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"text": 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 love their pasta but I hate their Ananas Pizza.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"targets":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[13, 17], "pasta",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[[36, 47], "Ananas Pizza"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"negative"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"categories":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("food", "conflict")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56"/>
          <p:cNvSpPr txBox="1"/>
          <p:nvPr/>
        </p:nvSpPr>
        <p:spPr>
          <a:xfrm>
            <a:off x="313825" y="1311315"/>
            <a:ext cx="8254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dataset is a JSON file where each entry contains the following fields: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56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receive: data format</a:t>
            </a:r>
            <a:endParaRPr/>
          </a:p>
        </p:txBody>
      </p:sp>
      <p:sp>
        <p:nvSpPr>
          <p:cNvPr id="489" name="Google Shape;489;p56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490" name="Google Shape;490;p56"/>
          <p:cNvSpPr/>
          <p:nvPr/>
        </p:nvSpPr>
        <p:spPr>
          <a:xfrm>
            <a:off x="641150" y="3113175"/>
            <a:ext cx="3612000" cy="755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6"/>
          <p:cNvSpPr txBox="1"/>
          <p:nvPr/>
        </p:nvSpPr>
        <p:spPr>
          <a:xfrm>
            <a:off x="4473850" y="3057225"/>
            <a:ext cx="28497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Categories data, only for restaurants data for the extra task</a:t>
            </a:r>
            <a:endParaRPr sz="16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/>
        </p:nvSpPr>
        <p:spPr>
          <a:xfrm>
            <a:off x="313950" y="1607250"/>
            <a:ext cx="82548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"text": 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 love their pasta but I hate their Ananas Pizza.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"targets":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[13, 17], "pasta",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"positive"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[[36, 47], "Ananas Pizza"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"negative"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"categories":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("food", "conflict")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313825" y="1311315"/>
            <a:ext cx="8254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dataset is a JSON file where each entry contains the following fields: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57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receive: data format</a:t>
            </a:r>
            <a:endParaRPr/>
          </a:p>
        </p:txBody>
      </p:sp>
      <p:sp>
        <p:nvSpPr>
          <p:cNvPr id="499" name="Google Shape;499;p57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500" name="Google Shape;500;p57"/>
          <p:cNvSpPr/>
          <p:nvPr/>
        </p:nvSpPr>
        <p:spPr>
          <a:xfrm>
            <a:off x="1994700" y="3362500"/>
            <a:ext cx="2315400" cy="277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7"/>
          <p:cNvSpPr txBox="1"/>
          <p:nvPr/>
        </p:nvSpPr>
        <p:spPr>
          <a:xfrm>
            <a:off x="4552225" y="3282700"/>
            <a:ext cx="23652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 categories (there may be 1 or more)</a:t>
            </a:r>
            <a:endParaRPr sz="1600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/>
        </p:nvSpPr>
        <p:spPr>
          <a:xfrm>
            <a:off x="328200" y="1282325"/>
            <a:ext cx="7301700" cy="3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will provide you a folder with the following structure: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nlp2021-hw2/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data/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hw2/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model.py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simple_test.py</a:t>
            </a:r>
            <a:endParaRPr sz="1050">
              <a:solidFill>
                <a:srgbClr val="434343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stud/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model/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requirements.txt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    		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test.sh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are allowed to edit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only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items in bold.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will use Docker for evaluation. As far as you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 not change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any file but those we marked in bold,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test.sh runs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on your side, it will run on ours as well. Find the code repository </a:t>
            </a: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You can use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simple_test.py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test your predict functions.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58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receive: files</a:t>
            </a:r>
            <a:endParaRPr/>
          </a:p>
        </p:txBody>
      </p:sp>
      <p:sp>
        <p:nvSpPr>
          <p:cNvPr id="508" name="Google Shape;508;p58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/>
        </p:nvSpPr>
        <p:spPr>
          <a:xfrm>
            <a:off x="328200" y="1282325"/>
            <a:ext cx="7301700" cy="3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 the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data/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folder you will find two datasets: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restaurants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laptops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with the same annotation scheme.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Keep in mind that only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restaurants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annotated for tasks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so the evaluation will be performed using just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restaurants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data.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i.e. if you use just one model for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make sure not to backpropagate </a:t>
            </a:r>
            <a:r>
              <a:rPr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laptops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data for task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d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or it may affect performance. </a:t>
            </a:r>
            <a:r>
              <a:rPr lang="en" sz="17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Both datasets should be used to train model </a:t>
            </a:r>
            <a:r>
              <a:rPr lang="en" sz="17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 </a:t>
            </a:r>
            <a:r>
              <a:rPr lang="en" sz="17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7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7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 sz="17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7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will be evaluated jointly.</a:t>
            </a:r>
            <a:endParaRPr sz="17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9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receive: datasets</a:t>
            </a:r>
            <a:endParaRPr/>
          </a:p>
        </p:txBody>
      </p:sp>
      <p:sp>
        <p:nvSpPr>
          <p:cNvPr id="515" name="Google Shape;515;p59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/>
        </p:nvSpPr>
        <p:spPr>
          <a:xfrm>
            <a:off x="328200" y="1138150"/>
            <a:ext cx="83577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zip folder we gave you (but populated :))</a:t>
            </a:r>
            <a:b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Put your training code (if you used Colab, download the notebook .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ipynb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place it) in </a:t>
            </a:r>
            <a:r>
              <a:rPr lang="en" sz="1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hw2/stud/</a:t>
            </a:r>
            <a:b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Karla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you use any additional library, modify the requirements.txt file as needed (click </a:t>
            </a: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info)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the data (train, dev and test) in the data folder;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each file as defined in the standard ML conventions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(train for training, dev for model selection, …)</a:t>
            </a:r>
            <a:b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Put everything your model needs (vocabulary, weights, …) inside the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model/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folder, and be sure to properly load them in your model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60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expect from you</a:t>
            </a:r>
            <a:endParaRPr/>
          </a:p>
        </p:txBody>
      </p:sp>
      <p:sp>
        <p:nvSpPr>
          <p:cNvPr id="522" name="Google Shape;522;p60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Aspect-Based Sentiment Analysis (ABSA)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533400" y="1371600"/>
            <a:ext cx="8095500" cy="3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ABSA aims to </a:t>
            </a:r>
            <a:r>
              <a:rPr lang="en" sz="18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identify the aspect terms</a:t>
            </a: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of given target entities (in our case </a:t>
            </a:r>
            <a:r>
              <a:rPr lang="en" sz="18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restaurants</a:t>
            </a: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laptops</a:t>
            </a: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 and the </a:t>
            </a:r>
            <a:r>
              <a:rPr lang="en" sz="18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sentiment expressed towards each aspect</a:t>
            </a: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 is usually consists of the following subtasks:</a:t>
            </a: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AutoNum type="arabicPeriod"/>
            </a:pP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aspect term identification → </a:t>
            </a:r>
            <a:r>
              <a:rPr lang="en" sz="1800" b="1" dirty="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AutoNum type="arabicPeriod"/>
            </a:pP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aspect term polarity classification → </a:t>
            </a:r>
            <a:r>
              <a:rPr lang="en" sz="1800" b="1" dirty="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AutoNum type="arabicPeriod"/>
            </a:pP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aspect category identification → </a:t>
            </a:r>
            <a:r>
              <a:rPr lang="en" sz="1800" b="1" dirty="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AutoNum type="arabicPeriod"/>
            </a:pP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aspect category polarity classification → </a:t>
            </a:r>
            <a:r>
              <a:rPr lang="en" sz="1800" b="1" dirty="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the sake of simplicity, let’s call them </a:t>
            </a:r>
            <a:r>
              <a:rPr lang="en" sz="1800" b="1" dirty="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 b="1" dirty="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 b="1" dirty="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8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800" b="1" dirty="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800" b="1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/>
        </p:nvSpPr>
        <p:spPr>
          <a:xfrm>
            <a:off x="328200" y="1129325"/>
            <a:ext cx="83577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hw2/stud/implementation.py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implement the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StudentModel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Load your model and use it in the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predict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must respect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signature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of the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method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can add other methods (i.e. the constructor)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hw2/stud/implementation.py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implement the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build_model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function, initializing your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StudentModel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class.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Karla"/>
              <a:buAutoNum type="arabicPeriod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test.sh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check that everything works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Add your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report.pdf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 the folder (yes, export it in pdf even if you are using Word!)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Name the zip folder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lastname_studentid_hw2.zip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50"/>
              </a:spcBef>
              <a:spcAft>
                <a:spcPts val="5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Ex: Luigi D’Andrea will submit a file named</a:t>
            </a:r>
            <a:b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dandrea_1234567_hw2.zip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61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expect from you</a:t>
            </a:r>
            <a:endParaRPr/>
          </a:p>
        </p:txBody>
      </p:sp>
      <p:sp>
        <p:nvSpPr>
          <p:cNvPr id="529" name="Google Shape;529;p61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/>
        </p:nvSpPr>
        <p:spPr>
          <a:xfrm>
            <a:off x="3459725" y="1280853"/>
            <a:ext cx="5211600" cy="3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Upload the zip on your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institutional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Drive and make it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link-shareable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public to anyone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(an automatic script will download it). </a:t>
            </a:r>
            <a:b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Make sure it is accessible via an incognito page of your browser!</a:t>
            </a:r>
            <a:b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modify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the folder structure</a:t>
            </a:r>
            <a:b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have to submit the homework through the submission form on Google Classroom. You will be asked to fill a form with the requested information and the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link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the zip you uploaded on Drive.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5" name="Google Shape;5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0" y="1280852"/>
            <a:ext cx="2775847" cy="316257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2"/>
          <p:cNvSpPr/>
          <p:nvPr/>
        </p:nvSpPr>
        <p:spPr>
          <a:xfrm>
            <a:off x="484250" y="2050015"/>
            <a:ext cx="2820000" cy="261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2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instructions</a:t>
            </a:r>
            <a:endParaRPr/>
          </a:p>
        </p:txBody>
      </p:sp>
      <p:sp>
        <p:nvSpPr>
          <p:cNvPr id="538" name="Google Shape;538;p62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p63"/>
          <p:cNvSpPr txBox="1">
            <a:spLocks noGrp="1"/>
          </p:cNvSpPr>
          <p:nvPr>
            <p:ph type="title"/>
          </p:nvPr>
        </p:nvSpPr>
        <p:spPr>
          <a:xfrm>
            <a:off x="1583550" y="2934585"/>
            <a:ext cx="85206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How your work will be evaluated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46" name="Google Shape;546;p63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/>
          <p:nvPr/>
        </p:nvSpPr>
        <p:spPr>
          <a:xfrm>
            <a:off x="3474299" y="1285817"/>
            <a:ext cx="797375" cy="690293"/>
          </a:xfrm>
          <a:custGeom>
            <a:avLst/>
            <a:gdLst/>
            <a:ahLst/>
            <a:cxnLst/>
            <a:rect l="l" t="t" r="r" b="b"/>
            <a:pathLst>
              <a:path w="9435" h="8453" extrusionOk="0">
                <a:moveTo>
                  <a:pt x="4727" y="1"/>
                </a:moveTo>
                <a:cubicBezTo>
                  <a:pt x="3131" y="1"/>
                  <a:pt x="1537" y="250"/>
                  <a:pt x="0" y="751"/>
                </a:cubicBezTo>
                <a:lnTo>
                  <a:pt x="2502" y="8452"/>
                </a:lnTo>
                <a:cubicBezTo>
                  <a:pt x="3225" y="8211"/>
                  <a:pt x="3983" y="8097"/>
                  <a:pt x="4740" y="8097"/>
                </a:cubicBezTo>
                <a:cubicBezTo>
                  <a:pt x="5486" y="8097"/>
                  <a:pt x="6221" y="8211"/>
                  <a:pt x="6932" y="8441"/>
                </a:cubicBezTo>
                <a:lnTo>
                  <a:pt x="9434" y="740"/>
                </a:lnTo>
                <a:cubicBezTo>
                  <a:pt x="7901" y="248"/>
                  <a:pt x="6313" y="1"/>
                  <a:pt x="4727" y="1"/>
                </a:cubicBezTo>
                <a:close/>
              </a:path>
            </a:pathLst>
          </a:custGeom>
          <a:solidFill>
            <a:srgbClr val="85200C"/>
          </a:solidFill>
          <a:ln w="9525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4"/>
          <p:cNvSpPr/>
          <p:nvPr/>
        </p:nvSpPr>
        <p:spPr>
          <a:xfrm>
            <a:off x="4060100" y="1346161"/>
            <a:ext cx="856534" cy="840797"/>
          </a:xfrm>
          <a:custGeom>
            <a:avLst/>
            <a:gdLst/>
            <a:ahLst/>
            <a:cxnLst/>
            <a:rect l="l" t="t" r="r" b="b"/>
            <a:pathLst>
              <a:path w="10135" h="10296" extrusionOk="0">
                <a:moveTo>
                  <a:pt x="2491" y="1"/>
                </a:moveTo>
                <a:lnTo>
                  <a:pt x="0" y="7702"/>
                </a:lnTo>
                <a:cubicBezTo>
                  <a:pt x="1435" y="8161"/>
                  <a:pt x="2686" y="9079"/>
                  <a:pt x="3581" y="10296"/>
                </a:cubicBezTo>
                <a:lnTo>
                  <a:pt x="10135" y="5533"/>
                </a:lnTo>
                <a:cubicBezTo>
                  <a:pt x="8230" y="2927"/>
                  <a:pt x="5555" y="988"/>
                  <a:pt x="2491" y="1"/>
                </a:cubicBezTo>
                <a:close/>
              </a:path>
            </a:pathLst>
          </a:custGeom>
          <a:solidFill>
            <a:srgbClr val="85200C"/>
          </a:solidFill>
          <a:ln w="9525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64"/>
          <p:cNvSpPr/>
          <p:nvPr/>
        </p:nvSpPr>
        <p:spPr>
          <a:xfrm>
            <a:off x="4362719" y="2531744"/>
            <a:ext cx="801263" cy="733003"/>
          </a:xfrm>
          <a:custGeom>
            <a:avLst/>
            <a:gdLst/>
            <a:ahLst/>
            <a:cxnLst/>
            <a:rect l="l" t="t" r="r" b="b"/>
            <a:pathLst>
              <a:path w="9481" h="8976" extrusionOk="0">
                <a:moveTo>
                  <a:pt x="1377" y="0"/>
                </a:moveTo>
                <a:cubicBezTo>
                  <a:pt x="1377" y="1515"/>
                  <a:pt x="895" y="2996"/>
                  <a:pt x="0" y="4212"/>
                </a:cubicBezTo>
                <a:lnTo>
                  <a:pt x="6554" y="8976"/>
                </a:lnTo>
                <a:cubicBezTo>
                  <a:pt x="8459" y="6370"/>
                  <a:pt x="9480" y="3225"/>
                  <a:pt x="9480" y="0"/>
                </a:cubicBezTo>
                <a:close/>
              </a:path>
            </a:pathLst>
          </a:custGeom>
          <a:solidFill>
            <a:srgbClr val="85200C"/>
          </a:solidFill>
          <a:ln w="9525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64"/>
          <p:cNvSpPr/>
          <p:nvPr/>
        </p:nvSpPr>
        <p:spPr>
          <a:xfrm>
            <a:off x="2831203" y="1347141"/>
            <a:ext cx="854675" cy="841695"/>
          </a:xfrm>
          <a:custGeom>
            <a:avLst/>
            <a:gdLst/>
            <a:ahLst/>
            <a:cxnLst/>
            <a:rect l="l" t="t" r="r" b="b"/>
            <a:pathLst>
              <a:path w="10113" h="10307" extrusionOk="0">
                <a:moveTo>
                  <a:pt x="7610" y="0"/>
                </a:moveTo>
                <a:cubicBezTo>
                  <a:pt x="4557" y="999"/>
                  <a:pt x="1883" y="2938"/>
                  <a:pt x="1" y="5544"/>
                </a:cubicBezTo>
                <a:lnTo>
                  <a:pt x="6554" y="10307"/>
                </a:lnTo>
                <a:cubicBezTo>
                  <a:pt x="7438" y="9090"/>
                  <a:pt x="8677" y="8172"/>
                  <a:pt x="10112" y="7701"/>
                </a:cubicBezTo>
                <a:lnTo>
                  <a:pt x="7610" y="0"/>
                </a:lnTo>
                <a:close/>
              </a:path>
            </a:pathLst>
          </a:custGeom>
          <a:solidFill>
            <a:srgbClr val="85200C"/>
          </a:solidFill>
          <a:ln w="9525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4"/>
          <p:cNvSpPr/>
          <p:nvPr/>
        </p:nvSpPr>
        <p:spPr>
          <a:xfrm>
            <a:off x="4362719" y="1797890"/>
            <a:ext cx="801263" cy="733983"/>
          </a:xfrm>
          <a:custGeom>
            <a:avLst/>
            <a:gdLst/>
            <a:ahLst/>
            <a:cxnLst/>
            <a:rect l="l" t="t" r="r" b="b"/>
            <a:pathLst>
              <a:path w="9481" h="8988" extrusionOk="0">
                <a:moveTo>
                  <a:pt x="6554" y="1"/>
                </a:moveTo>
                <a:lnTo>
                  <a:pt x="0" y="4764"/>
                </a:lnTo>
                <a:cubicBezTo>
                  <a:pt x="895" y="5992"/>
                  <a:pt x="1377" y="7472"/>
                  <a:pt x="1377" y="8987"/>
                </a:cubicBezTo>
                <a:lnTo>
                  <a:pt x="9469" y="8987"/>
                </a:lnTo>
                <a:cubicBezTo>
                  <a:pt x="9480" y="5751"/>
                  <a:pt x="8459" y="2606"/>
                  <a:pt x="6554" y="1"/>
                </a:cubicBezTo>
                <a:close/>
              </a:path>
            </a:pathLst>
          </a:custGeom>
          <a:solidFill>
            <a:srgbClr val="85200C"/>
          </a:solidFill>
          <a:ln w="9525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4"/>
          <p:cNvSpPr/>
          <p:nvPr/>
        </p:nvSpPr>
        <p:spPr>
          <a:xfrm>
            <a:off x="4060100" y="2875684"/>
            <a:ext cx="856534" cy="841777"/>
          </a:xfrm>
          <a:custGeom>
            <a:avLst/>
            <a:gdLst/>
            <a:ahLst/>
            <a:cxnLst/>
            <a:rect l="l" t="t" r="r" b="b"/>
            <a:pathLst>
              <a:path w="10135" h="10308" extrusionOk="0">
                <a:moveTo>
                  <a:pt x="3581" y="0"/>
                </a:moveTo>
                <a:cubicBezTo>
                  <a:pt x="2686" y="1229"/>
                  <a:pt x="1435" y="2135"/>
                  <a:pt x="0" y="2594"/>
                </a:cubicBezTo>
                <a:lnTo>
                  <a:pt x="2502" y="10307"/>
                </a:lnTo>
                <a:cubicBezTo>
                  <a:pt x="5567" y="9309"/>
                  <a:pt x="8241" y="7369"/>
                  <a:pt x="10135" y="4764"/>
                </a:cubicBezTo>
                <a:lnTo>
                  <a:pt x="3581" y="0"/>
                </a:lnTo>
                <a:close/>
              </a:path>
            </a:pathLst>
          </a:custGeom>
          <a:solidFill>
            <a:srgbClr val="FF9000"/>
          </a:solidFill>
          <a:ln w="9525" cap="flat" cmpd="sng">
            <a:solidFill>
              <a:srgbClr val="F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4"/>
          <p:cNvSpPr/>
          <p:nvPr/>
        </p:nvSpPr>
        <p:spPr>
          <a:xfrm>
            <a:off x="2584865" y="1799768"/>
            <a:ext cx="800333" cy="732104"/>
          </a:xfrm>
          <a:custGeom>
            <a:avLst/>
            <a:gdLst/>
            <a:ahLst/>
            <a:cxnLst/>
            <a:rect l="l" t="t" r="r" b="b"/>
            <a:pathLst>
              <a:path w="9470" h="8965" extrusionOk="0">
                <a:moveTo>
                  <a:pt x="2916" y="1"/>
                </a:moveTo>
                <a:cubicBezTo>
                  <a:pt x="1022" y="2606"/>
                  <a:pt x="0" y="5739"/>
                  <a:pt x="12" y="8964"/>
                </a:cubicBezTo>
                <a:lnTo>
                  <a:pt x="8103" y="8964"/>
                </a:lnTo>
                <a:cubicBezTo>
                  <a:pt x="8103" y="7449"/>
                  <a:pt x="8574" y="5980"/>
                  <a:pt x="9469" y="4764"/>
                </a:cubicBezTo>
                <a:lnTo>
                  <a:pt x="2916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4"/>
          <p:cNvSpPr/>
          <p:nvPr/>
        </p:nvSpPr>
        <p:spPr>
          <a:xfrm>
            <a:off x="3474299" y="3086524"/>
            <a:ext cx="797375" cy="690620"/>
          </a:xfrm>
          <a:custGeom>
            <a:avLst/>
            <a:gdLst/>
            <a:ahLst/>
            <a:cxnLst/>
            <a:rect l="l" t="t" r="r" b="b"/>
            <a:pathLst>
              <a:path w="9435" h="8457" extrusionOk="0">
                <a:moveTo>
                  <a:pt x="2502" y="1"/>
                </a:moveTo>
                <a:lnTo>
                  <a:pt x="0" y="7702"/>
                </a:lnTo>
                <a:cubicBezTo>
                  <a:pt x="1541" y="8204"/>
                  <a:pt x="3140" y="8457"/>
                  <a:pt x="4740" y="8457"/>
                </a:cubicBezTo>
                <a:cubicBezTo>
                  <a:pt x="6322" y="8457"/>
                  <a:pt x="7905" y="8210"/>
                  <a:pt x="9434" y="7714"/>
                </a:cubicBezTo>
                <a:lnTo>
                  <a:pt x="6932" y="12"/>
                </a:lnTo>
                <a:cubicBezTo>
                  <a:pt x="6221" y="242"/>
                  <a:pt x="5475" y="357"/>
                  <a:pt x="4740" y="357"/>
                </a:cubicBezTo>
                <a:cubicBezTo>
                  <a:pt x="3983" y="357"/>
                  <a:pt x="3225" y="242"/>
                  <a:pt x="2502" y="1"/>
                </a:cubicBezTo>
                <a:close/>
              </a:path>
            </a:pathLst>
          </a:custGeom>
          <a:solidFill>
            <a:srgbClr val="FFCC33"/>
          </a:solidFill>
          <a:ln w="9525" cap="flat" cmpd="sng">
            <a:solidFill>
              <a:srgbClr val="FF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4"/>
          <p:cNvSpPr/>
          <p:nvPr/>
        </p:nvSpPr>
        <p:spPr>
          <a:xfrm>
            <a:off x="2831203" y="2873806"/>
            <a:ext cx="854675" cy="841777"/>
          </a:xfrm>
          <a:custGeom>
            <a:avLst/>
            <a:gdLst/>
            <a:ahLst/>
            <a:cxnLst/>
            <a:rect l="l" t="t" r="r" b="b"/>
            <a:pathLst>
              <a:path w="10113" h="10308" extrusionOk="0">
                <a:moveTo>
                  <a:pt x="6554" y="1"/>
                </a:moveTo>
                <a:lnTo>
                  <a:pt x="1" y="4764"/>
                </a:lnTo>
                <a:cubicBezTo>
                  <a:pt x="1883" y="7369"/>
                  <a:pt x="4557" y="9309"/>
                  <a:pt x="7610" y="10307"/>
                </a:cubicBezTo>
                <a:lnTo>
                  <a:pt x="10112" y="2606"/>
                </a:lnTo>
                <a:cubicBezTo>
                  <a:pt x="8677" y="2135"/>
                  <a:pt x="7438" y="1229"/>
                  <a:pt x="6554" y="1"/>
                </a:cubicBezTo>
                <a:close/>
              </a:path>
            </a:pathLst>
          </a:custGeom>
          <a:solidFill>
            <a:srgbClr val="FFCC33"/>
          </a:solidFill>
          <a:ln w="9525" cap="flat" cmpd="sng">
            <a:solidFill>
              <a:srgbClr val="FF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4"/>
          <p:cNvSpPr/>
          <p:nvPr/>
        </p:nvSpPr>
        <p:spPr>
          <a:xfrm>
            <a:off x="2584865" y="2531744"/>
            <a:ext cx="800333" cy="731124"/>
          </a:xfrm>
          <a:custGeom>
            <a:avLst/>
            <a:gdLst/>
            <a:ahLst/>
            <a:cxnLst/>
            <a:rect l="l" t="t" r="r" b="b"/>
            <a:pathLst>
              <a:path w="9470" h="8953" extrusionOk="0">
                <a:moveTo>
                  <a:pt x="12" y="0"/>
                </a:moveTo>
                <a:cubicBezTo>
                  <a:pt x="0" y="3214"/>
                  <a:pt x="1022" y="6347"/>
                  <a:pt x="2916" y="8953"/>
                </a:cubicBezTo>
                <a:lnTo>
                  <a:pt x="9469" y="4190"/>
                </a:lnTo>
                <a:cubicBezTo>
                  <a:pt x="8574" y="2973"/>
                  <a:pt x="8103" y="1504"/>
                  <a:pt x="8103" y="0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4"/>
          <p:cNvSpPr/>
          <p:nvPr/>
        </p:nvSpPr>
        <p:spPr>
          <a:xfrm>
            <a:off x="3872918" y="2531744"/>
            <a:ext cx="85" cy="82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4"/>
          <p:cNvSpPr/>
          <p:nvPr/>
        </p:nvSpPr>
        <p:spPr>
          <a:xfrm>
            <a:off x="3872918" y="2531744"/>
            <a:ext cx="85" cy="82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" name="Google Shape;563;p64"/>
          <p:cNvCxnSpPr/>
          <p:nvPr/>
        </p:nvCxnSpPr>
        <p:spPr>
          <a:xfrm rot="10800000" flipH="1">
            <a:off x="4612820" y="1570451"/>
            <a:ext cx="447600" cy="2979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64" name="Google Shape;564;p64"/>
          <p:cNvCxnSpPr/>
          <p:nvPr/>
        </p:nvCxnSpPr>
        <p:spPr>
          <a:xfrm>
            <a:off x="4429562" y="3331443"/>
            <a:ext cx="345300" cy="352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65" name="Google Shape;565;p64"/>
          <p:cNvCxnSpPr/>
          <p:nvPr/>
        </p:nvCxnSpPr>
        <p:spPr>
          <a:xfrm rot="10800000">
            <a:off x="2354906" y="2436599"/>
            <a:ext cx="492300" cy="3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66" name="Google Shape;566;p64"/>
          <p:cNvCxnSpPr/>
          <p:nvPr/>
        </p:nvCxnSpPr>
        <p:spPr>
          <a:xfrm flipH="1">
            <a:off x="3207587" y="3400024"/>
            <a:ext cx="327600" cy="4014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67" name="Google Shape;567;p64"/>
          <p:cNvSpPr txBox="1"/>
          <p:nvPr/>
        </p:nvSpPr>
        <p:spPr>
          <a:xfrm>
            <a:off x="5081315" y="1225500"/>
            <a:ext cx="19359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WRITTEN REPORT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 points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568" name="Google Shape;568;p64"/>
          <p:cNvSpPr txBox="1"/>
          <p:nvPr/>
        </p:nvSpPr>
        <p:spPr>
          <a:xfrm>
            <a:off x="818950" y="2117045"/>
            <a:ext cx="15201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CODE QUALITY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 points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64"/>
          <p:cNvSpPr txBox="1"/>
          <p:nvPr/>
        </p:nvSpPr>
        <p:spPr>
          <a:xfrm>
            <a:off x="1230723" y="3762973"/>
            <a:ext cx="23463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QUANTITATIVE RESULTS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 points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64"/>
          <p:cNvSpPr txBox="1"/>
          <p:nvPr/>
        </p:nvSpPr>
        <p:spPr>
          <a:xfrm>
            <a:off x="4668527" y="3694393"/>
            <a:ext cx="19359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EXTRAS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 points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1" name="Google Shape;571;p64"/>
          <p:cNvGrpSpPr/>
          <p:nvPr/>
        </p:nvGrpSpPr>
        <p:grpSpPr>
          <a:xfrm>
            <a:off x="5966484" y="2424740"/>
            <a:ext cx="352768" cy="316668"/>
            <a:chOff x="4660325" y="1866850"/>
            <a:chExt cx="68350" cy="58100"/>
          </a:xfrm>
        </p:grpSpPr>
        <p:sp>
          <p:nvSpPr>
            <p:cNvPr id="572" name="Google Shape;572;p64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6F0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4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560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64"/>
          <p:cNvSpPr txBox="1"/>
          <p:nvPr/>
        </p:nvSpPr>
        <p:spPr>
          <a:xfrm>
            <a:off x="6388478" y="2391366"/>
            <a:ext cx="20670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TOTAL: 36/30 POINTS</a:t>
            </a:r>
            <a:endParaRPr b="1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575" name="Google Shape;575;p64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Overview</a:t>
            </a:r>
            <a:endParaRPr/>
          </a:p>
        </p:txBody>
      </p:sp>
      <p:sp>
        <p:nvSpPr>
          <p:cNvPr id="576" name="Google Shape;576;p64"/>
          <p:cNvSpPr txBox="1">
            <a:spLocks noGrp="1"/>
          </p:cNvSpPr>
          <p:nvPr>
            <p:ph type="title" idx="2"/>
          </p:nvPr>
        </p:nvSpPr>
        <p:spPr>
          <a:xfrm>
            <a:off x="811516" y="4663224"/>
            <a:ext cx="649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"/>
          <p:cNvSpPr txBox="1"/>
          <p:nvPr/>
        </p:nvSpPr>
        <p:spPr>
          <a:xfrm>
            <a:off x="215425" y="1249388"/>
            <a:ext cx="8520600" cy="30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ACL 2021 paper template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0A19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Available </a:t>
            </a:r>
            <a:r>
              <a:rPr lang="en" sz="16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(Word and LaTeX direct download) or </a:t>
            </a:r>
            <a:r>
              <a:rPr lang="en" sz="16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" sz="1600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(Overleaf LaTeX template)</a:t>
            </a:r>
            <a:endParaRPr sz="1600">
              <a:solidFill>
                <a:srgbClr val="6F0A1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can use either the LaTeX or the Word template, your choice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○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 NOT MODIFY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the template (margins, spacing, font size)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the non-anonymous flag, so you can enter your name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Max 3 pages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the report, including title, subtitles, etc.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This is a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STRICT RULE!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Unlimited extra pages for images, tables and references 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Every image and table must have a caption (don’t abuse them please :-) 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Tables and images must be referenced in the report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65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Report: dos and don’ts</a:t>
            </a:r>
            <a:endParaRPr/>
          </a:p>
        </p:txBody>
      </p:sp>
      <p:sp>
        <p:nvSpPr>
          <p:cNvPr id="583" name="Google Shape;583;p65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6"/>
          <p:cNvSpPr txBox="1"/>
          <p:nvPr/>
        </p:nvSpPr>
        <p:spPr>
          <a:xfrm>
            <a:off x="311700" y="1339300"/>
            <a:ext cx="7644000" cy="30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expect a good report to be: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Readable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understandable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will not give penalties for English errors, but we expect the report to follow a clear flow. We don’t want to read just a sequence of statements on what you did without showing the reasoning behind your choices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Well-structured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organized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Take inspiration from the many papers available online and organize your report in well-defined sections (e.g. method, setup, experiments, results…)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66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Report: what you are expected to do</a:t>
            </a:r>
            <a:endParaRPr/>
          </a:p>
        </p:txBody>
      </p:sp>
      <p:sp>
        <p:nvSpPr>
          <p:cNvPr id="590" name="Google Shape;590;p66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	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7"/>
          <p:cNvSpPr txBox="1"/>
          <p:nvPr/>
        </p:nvSpPr>
        <p:spPr>
          <a:xfrm>
            <a:off x="311700" y="1260976"/>
            <a:ext cx="80238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expect a good report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include: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Unnecessary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task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dataset descriptions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just focus on your solution to the problem.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Code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copy-paste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Your code should be self-explanatory, so no need to show it in the report. You can add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pseudo-code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show some particular algorithm, but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 code or screenshots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please!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67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Report: what you are not expected to 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67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8"/>
          <p:cNvSpPr txBox="1"/>
          <p:nvPr/>
        </p:nvSpPr>
        <p:spPr>
          <a:xfrm>
            <a:off x="311700" y="1260976"/>
            <a:ext cx="80238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expect a good report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include: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Unnecessary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low-level implementation details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Avoid any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low-level implementation/technical details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like “I used a dictionary to store these values”, “I had to use configuration X to solve this exception”, “I could not use Y because there was a dependency issue with Z”, etc.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Instead,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are interested in high-level abstractions/strategies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you decide to use to tackle the homework, as well as the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intuitions behind your choices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E.g. use and description of a particular model, explanation of how and why an architecture works, etc.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68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Report: what you are not expected to 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8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9"/>
          <p:cNvSpPr txBox="1"/>
          <p:nvPr/>
        </p:nvSpPr>
        <p:spPr>
          <a:xfrm>
            <a:off x="296225" y="1160326"/>
            <a:ext cx="82995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Your project should conform to the following rules: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MUST 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PyTorch.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TensorFlow and other deep learning frameworks are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allowed.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PyTorch Lightning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MUST 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be used as high level abstraction to train your model/s.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HuggingFace Transformers and torchtext are now allowed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Frameworks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that use PyTorch (e.g. </a:t>
            </a:r>
            <a:r>
              <a:rPr lang="en" sz="15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AllenNLP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etc.) are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allowed.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Libraries (such as </a:t>
            </a:r>
            <a:r>
              <a:rPr lang="en" sz="15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tqdm</a:t>
            </a:r>
            <a:r>
              <a:rPr lang="en" sz="1500" dirty="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" sz="15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sklearn</a:t>
            </a:r>
            <a:r>
              <a:rPr lang="en" sz="1500" dirty="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" sz="15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NLTK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 are fine, but since the line between a framework and a library is sometimes blurred, please ask in the Google Classroom group before using any external library: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any other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library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MUST be agreed with the TAs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69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code Quality</a:t>
            </a:r>
            <a:endParaRPr/>
          </a:p>
        </p:txBody>
      </p:sp>
      <p:sp>
        <p:nvSpPr>
          <p:cNvPr id="611" name="Google Shape;611;p69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0"/>
          <p:cNvSpPr txBox="1"/>
          <p:nvPr/>
        </p:nvSpPr>
        <p:spPr>
          <a:xfrm>
            <a:off x="296225" y="1312725"/>
            <a:ext cx="86922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Your project should conform to the following rules: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are now allowed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use tools/architectures that have been explained in the class, e.g.: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word embeddings (Word2Vec, GloVe, etc.)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are allowed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contextualized word embeddings (ELMo, etc.)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are allowed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Transformer-based models (BERT, BART, RoBERTa, XLM, etc.) </a:t>
            </a: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are allowed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any doubt, please ask the TAs on Google Classroom.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Comment </a:t>
            </a:r>
            <a:r>
              <a:rPr lang="en" sz="16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your code, please! </a:t>
            </a:r>
            <a:endParaRPr sz="16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70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code Quality</a:t>
            </a:r>
            <a:endParaRPr/>
          </a:p>
        </p:txBody>
      </p:sp>
      <p:sp>
        <p:nvSpPr>
          <p:cNvPr id="618" name="Google Shape;618;p70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ABSA: aspect term identif. + classif. (a + b)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533400" y="1592825"/>
            <a:ext cx="8601300" cy="20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Input:		I love their </a:t>
            </a:r>
            <a:r>
              <a:rPr lang="en" sz="2400" b="1">
                <a:latin typeface="Lato"/>
                <a:ea typeface="Lato"/>
                <a:cs typeface="Lato"/>
                <a:sym typeface="Lato"/>
              </a:rPr>
              <a:t>pasta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but I hate their </a:t>
            </a:r>
            <a:r>
              <a:rPr lang="en" sz="2400" b="1">
                <a:latin typeface="Lato"/>
                <a:ea typeface="Lato"/>
                <a:cs typeface="Lato"/>
                <a:sym typeface="Lato"/>
              </a:rPr>
              <a:t>Ananas Pizza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Output:	{(pasta, positive); (Ananas Pizza, negative)}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9"/>
          <p:cNvSpPr/>
          <p:nvPr/>
        </p:nvSpPr>
        <p:spPr>
          <a:xfrm rot="-5400000">
            <a:off x="5140963" y="2327350"/>
            <a:ext cx="259800" cy="17091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3495763" y="3178263"/>
            <a:ext cx="3550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Multi-word aspect terms should be treated as single terms!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/>
        </p:nvSpPr>
        <p:spPr>
          <a:xfrm>
            <a:off x="221250" y="1227118"/>
            <a:ext cx="8227800" cy="3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will evaluate the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performance of your model/s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a SECRET test set.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 consider your submission, you must at least reach: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25% (Macro F1-score) for task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600" b="1">
              <a:solidFill>
                <a:srgbClr val="6F0A1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30% (Macro F1-score) for task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Otherwise, it will be considered FAIL.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71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</a:t>
            </a:r>
            <a:endParaRPr/>
          </a:p>
        </p:txBody>
      </p:sp>
      <p:sp>
        <p:nvSpPr>
          <p:cNvPr id="625" name="Google Shape;625;p71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2"/>
          <p:cNvSpPr txBox="1"/>
          <p:nvPr/>
        </p:nvSpPr>
        <p:spPr>
          <a:xfrm>
            <a:off x="221250" y="1227118"/>
            <a:ext cx="8227800" cy="3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will evaluate the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performance of your model/s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a SECRET test set.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 consider the extra part in your submission, you must at least reach: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75% (Macro F1-score) for tasks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 d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Otherwise, it will not be considered for extra points.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72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 (Extra!) </a:t>
            </a:r>
            <a:endParaRPr/>
          </a:p>
        </p:txBody>
      </p:sp>
      <p:sp>
        <p:nvSpPr>
          <p:cNvPr id="632" name="Google Shape;632;p72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3"/>
          <p:cNvSpPr txBox="1"/>
          <p:nvPr/>
        </p:nvSpPr>
        <p:spPr>
          <a:xfrm>
            <a:off x="221250" y="1227118"/>
            <a:ext cx="8227800" cy="3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will evaluate the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performance of your model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on a SECRET test set.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overall score considered for evaluation is the one of tasks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can get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from 0 to 6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points according to the following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thresholds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 &lt; 0.30			=&gt; 0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0.30 &lt; P &lt; 0.35	=&gt; 1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0.35 &lt; P &lt; T3		=&gt; 2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T3 &lt; P &lt; T4			=&gt; 3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T4 &lt; P &lt; T5			=&gt; 4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T5 &lt; P &lt; T6			=&gt; 5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 &gt; T6				=&gt; 6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8" name="Google Shape;638;p73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Results</a:t>
            </a:r>
            <a:endParaRPr/>
          </a:p>
        </p:txBody>
      </p:sp>
      <p:sp>
        <p:nvSpPr>
          <p:cNvPr id="639" name="Google Shape;639;p73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  <p:sp>
        <p:nvSpPr>
          <p:cNvPr id="640" name="Google Shape;640;p73"/>
          <p:cNvSpPr txBox="1"/>
          <p:nvPr/>
        </p:nvSpPr>
        <p:spPr>
          <a:xfrm>
            <a:off x="4490200" y="2891790"/>
            <a:ext cx="38955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Thresholds will be defined based on an internal reference model and the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normalized distribution of YOUR scores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4"/>
          <p:cNvSpPr txBox="1"/>
          <p:nvPr/>
        </p:nvSpPr>
        <p:spPr>
          <a:xfrm>
            <a:off x="311700" y="1091647"/>
            <a:ext cx="8338200" cy="3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can achieve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up to 6 points with some extras! 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 “extra” is whatever you decide to add to your model to make it better. For instance: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implement parts 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c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600" b="1">
                <a:solidFill>
                  <a:srgbClr val="6F0A19"/>
                </a:solidFill>
                <a:latin typeface="Lato"/>
                <a:ea typeface="Lato"/>
                <a:cs typeface="Lato"/>
                <a:sym typeface="Lato"/>
              </a:rPr>
              <a:t> d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of the ABSA pipeline,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of pre-trained embeddings,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of NLP best practices,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comparative analysis of results in your report,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informative plots in your report,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new ideas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(including using external resources in a clever way, please see slide X)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 more, according to internal baselines. Don’t forget to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explain your choices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 the report! Extras that are not explained in the report will not be considered for evaluation.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74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647" name="Google Shape;647;p74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5"/>
          <p:cNvSpPr txBox="1"/>
          <p:nvPr/>
        </p:nvSpPr>
        <p:spPr>
          <a:xfrm>
            <a:off x="311700" y="1244047"/>
            <a:ext cx="8338200" cy="340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test.sh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identical to what we will be using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it does not run on your side, we will not correct your homework</a:t>
            </a:r>
            <a:endParaRPr sz="18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Note that, if you use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any kind of hard-coded paths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this script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won’t work</a:t>
            </a:r>
            <a:endParaRPr sz="18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paths relative to the project root folder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e.g.: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/home/pincopallino/my_folder/model/weights.th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○"/>
            </a:pP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OK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model/weights.th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75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654" name="Google Shape;654;p75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6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Warnings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76"/>
          <p:cNvSpPr txBox="1">
            <a:spLocks noGrp="1"/>
          </p:cNvSpPr>
          <p:nvPr>
            <p:ph type="title"/>
          </p:nvPr>
        </p:nvSpPr>
        <p:spPr>
          <a:xfrm>
            <a:off x="1583550" y="3048560"/>
            <a:ext cx="85206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Things you should be aware of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76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  <p:sp>
        <p:nvSpPr>
          <p:cNvPr id="662" name="Google Shape;662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7"/>
          <p:cNvSpPr txBox="1"/>
          <p:nvPr/>
        </p:nvSpPr>
        <p:spPr>
          <a:xfrm>
            <a:off x="311700" y="1244413"/>
            <a:ext cx="8338200" cy="3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This is an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individual homework!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Collaboration among the students is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allowed.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will check for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plagiarism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both manually and automatically.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 is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 allowed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Copy from other students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Share your code with other students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Copy from online resources (StackOverflow, GitHub, Medium and so on).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However, you are allowed to use material from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external sources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as long as it is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 central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the homework.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 this case, it is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MANDATORY to cite such resources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 the report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77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be aware that</a:t>
            </a:r>
            <a:endParaRPr/>
          </a:p>
        </p:txBody>
      </p:sp>
      <p:sp>
        <p:nvSpPr>
          <p:cNvPr id="669" name="Google Shape;669;p77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8"/>
          <p:cNvSpPr txBox="1"/>
          <p:nvPr/>
        </p:nvSpPr>
        <p:spPr>
          <a:xfrm>
            <a:off x="325950" y="1299850"/>
            <a:ext cx="8338200" cy="3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we find out that you breached any of the above rules, you will </a:t>
            </a:r>
            <a:r>
              <a:rPr lang="en" sz="1600" b="1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automatically FAIL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this homework and you will have to pass a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FULL EXAM.</a:t>
            </a:r>
            <a:b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Plagiarism will imply further consequences at the Faculty level.</a:t>
            </a:r>
            <a:br>
              <a:rPr lang="en" sz="1600" b="1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 b="1" u="sng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While we release the homework on GitHub,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 NOT FORK THE PROJECT.</a:t>
            </a:r>
            <a:b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you want to continue using GitHub for versioning, clone the project and re-upload it.</a:t>
            </a:r>
            <a:b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we realize you shared your code in any way (forking or otherwise), even without the intention of letting others copy, you will be failed automatically.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78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be aware that</a:t>
            </a:r>
            <a:endParaRPr/>
          </a:p>
        </p:txBody>
      </p:sp>
      <p:sp>
        <p:nvSpPr>
          <p:cNvPr id="676" name="Google Shape;676;p78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9"/>
          <p:cNvSpPr txBox="1"/>
          <p:nvPr/>
        </p:nvSpPr>
        <p:spPr>
          <a:xfrm>
            <a:off x="311700" y="1429663"/>
            <a:ext cx="8338200" cy="3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your experiments,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the provided data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(train and dev) in the data folder; use each file as defined in the standard ML conventions (train for training, dev for model selection).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only the training set to train the model that you submit for evaluation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If you train it on more data (dev set or any other external data), it will be a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FAIL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You can use external resources (E.g. BabelNet, etc.); if you have doubts, please ask on the Google Classroom.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79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external data</a:t>
            </a:r>
            <a:endParaRPr/>
          </a:p>
        </p:txBody>
      </p:sp>
      <p:sp>
        <p:nvSpPr>
          <p:cNvPr id="683" name="Google Shape;683;p79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0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690" name="Google Shape;690;p80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533400" y="1786550"/>
            <a:ext cx="86013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Input:		Ananas Pizza was great to see, but not to taste!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Output:	{(Ananas Pizza, conflict)}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0"/>
          <p:cNvSpPr/>
          <p:nvPr/>
        </p:nvSpPr>
        <p:spPr>
          <a:xfrm rot="-5400000">
            <a:off x="4431449" y="2438050"/>
            <a:ext cx="259800" cy="1030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2857950" y="3001550"/>
            <a:ext cx="34281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Used when there is more than one contrasting polarity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1"/>
          <p:cNvSpPr txBox="1"/>
          <p:nvPr/>
        </p:nvSpPr>
        <p:spPr>
          <a:xfrm>
            <a:off x="159300" y="1287658"/>
            <a:ext cx="8520600" cy="3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Start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soon as possible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Training a neural network requires time, possibly hours, depending on your hardware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Don’t wait until last day to test the submitting code!!!!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Start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small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you don’t get decent results with a very very simple neural network, there is a good chance that adding other things won’t make your model perform better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Leave the “extras” as the last thing!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Leave some time for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hyperparameter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tuning!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Sometimes good hyperparameter combinations can do wonders for your neural network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Colab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(free GPUs!)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6" name="Google Shape;696;p81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tips to organize your work:</a:t>
            </a:r>
            <a:endParaRPr/>
          </a:p>
        </p:txBody>
      </p:sp>
      <p:sp>
        <p:nvSpPr>
          <p:cNvPr id="697" name="Google Shape;697;p81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2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Deadline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82"/>
          <p:cNvSpPr txBox="1">
            <a:spLocks noGrp="1"/>
          </p:cNvSpPr>
          <p:nvPr>
            <p:ph type="title"/>
          </p:nvPr>
        </p:nvSpPr>
        <p:spPr>
          <a:xfrm>
            <a:off x="1583550" y="2992660"/>
            <a:ext cx="85206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When to deliver what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705" name="Google Shape;705;p82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3"/>
          <p:cNvSpPr txBox="1"/>
          <p:nvPr/>
        </p:nvSpPr>
        <p:spPr>
          <a:xfrm>
            <a:off x="311700" y="901148"/>
            <a:ext cx="8520600" cy="368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Submission date: </a:t>
            </a:r>
            <a:r>
              <a:rPr lang="en"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June 15th, 2021</a:t>
            </a:r>
            <a:endParaRPr sz="16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23:59:59 Italian time (UTC + 1)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Submit the homework through the submission form on Google Classroom. You have to fill the form with the requested information and a link to the zip folder of the homework on Google Drive.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83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</a:t>
            </a:r>
            <a:endParaRPr/>
          </a:p>
        </p:txBody>
      </p:sp>
      <p:sp>
        <p:nvSpPr>
          <p:cNvPr id="712" name="Google Shape;712;p83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4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Awards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p84"/>
          <p:cNvSpPr txBox="1">
            <a:spLocks noGrp="1"/>
          </p:cNvSpPr>
          <p:nvPr>
            <p:ph type="title"/>
          </p:nvPr>
        </p:nvSpPr>
        <p:spPr>
          <a:xfrm>
            <a:off x="1583550" y="2992640"/>
            <a:ext cx="85206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Get a </a:t>
            </a:r>
            <a:r>
              <a:rPr lang="en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Sapienza NLP™</a:t>
            </a: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t-shirt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19" name="Google Shape;719;p84"/>
          <p:cNvGrpSpPr/>
          <p:nvPr/>
        </p:nvGrpSpPr>
        <p:grpSpPr>
          <a:xfrm>
            <a:off x="1549438" y="2303254"/>
            <a:ext cx="577510" cy="536986"/>
            <a:chOff x="-62148800" y="3377700"/>
            <a:chExt cx="311125" cy="316750"/>
          </a:xfrm>
        </p:grpSpPr>
        <p:sp>
          <p:nvSpPr>
            <p:cNvPr id="720" name="Google Shape;720;p84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4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723" name="Google Shape;723;p84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5"/>
          <p:cNvSpPr txBox="1"/>
          <p:nvPr/>
        </p:nvSpPr>
        <p:spPr>
          <a:xfrm>
            <a:off x="311700" y="1252058"/>
            <a:ext cx="85206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 will hand out amazing Sapienza NLP t-shirts to the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overall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top-5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students!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final ranking will be computed according to the scores on our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secret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test set.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85"/>
          <p:cNvSpPr/>
          <p:nvPr/>
        </p:nvSpPr>
        <p:spPr>
          <a:xfrm>
            <a:off x="3351202" y="3027546"/>
            <a:ext cx="606600" cy="52137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0" name="Google Shape;73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525" y="2786625"/>
            <a:ext cx="2743200" cy="10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50" y="2401020"/>
            <a:ext cx="1620406" cy="162040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5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a Sapienza NLP t-shirt!</a:t>
            </a:r>
            <a:endParaRPr/>
          </a:p>
        </p:txBody>
      </p:sp>
      <p:sp>
        <p:nvSpPr>
          <p:cNvPr id="733" name="Google Shape;733;p85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	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6"/>
          <p:cNvSpPr txBox="1"/>
          <p:nvPr/>
        </p:nvSpPr>
        <p:spPr>
          <a:xfrm>
            <a:off x="311700" y="1170133"/>
            <a:ext cx="75150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your work is novel, interesting and original, we will gladly invite you to work together with us to extended on a fully-fledged paper for </a:t>
            </a:r>
            <a:r>
              <a:rPr lang="en" sz="1800" b="1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TOP-TIER INTERNATIONAL CONFERENCE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86"/>
          <p:cNvSpPr txBox="1"/>
          <p:nvPr/>
        </p:nvSpPr>
        <p:spPr>
          <a:xfrm>
            <a:off x="311700" y="2270105"/>
            <a:ext cx="75150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Just over the last 12 months, the Sapienza NLP group published more than a dozen of papers!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86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not all</a:t>
            </a:r>
            <a:endParaRPr/>
          </a:p>
        </p:txBody>
      </p:sp>
      <p:sp>
        <p:nvSpPr>
          <p:cNvPr id="741" name="Google Shape;741;p86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7"/>
          <p:cNvSpPr txBox="1"/>
          <p:nvPr/>
        </p:nvSpPr>
        <p:spPr>
          <a:xfrm>
            <a:off x="297450" y="1170133"/>
            <a:ext cx="7354800" cy="3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If you have a question that may interest your colleagues,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please ask it on </a:t>
            </a:r>
            <a:r>
              <a:rPr lang="en" sz="18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Google Classroom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Otherwise, for personal or other questions, send an email to </a:t>
            </a:r>
            <a:r>
              <a:rPr lang="en" sz="18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of us (but please, only reach for things that can’t be asked on the Google Classroom).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Our emails are: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campagnano@di.uniroma1.it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huguetcabot@babelscape.com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87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48" name="Google Shape;748;p87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533400" y="1786550"/>
            <a:ext cx="86013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Input:		I will come back for sure!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Output:	{}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1902975" y="3289100"/>
            <a:ext cx="537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There can be samples with no aspect terms at all!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ABSA: aspect category identif. + classif. (c + d)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408000" y="1592825"/>
            <a:ext cx="8726700" cy="20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Input:		The people there is so kind and the taste is exceptional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Output:	{(staff, positive); (food, positive)}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1583550" y="2150850"/>
            <a:ext cx="724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homework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1583550" y="2992645"/>
            <a:ext cx="85206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Aspect-Based Sentiment Analysis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title" idx="2"/>
          </p:nvPr>
        </p:nvSpPr>
        <p:spPr>
          <a:xfrm>
            <a:off x="1668375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542700" y="1634600"/>
            <a:ext cx="8130900" cy="2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AutoNum type="alphaLcParenR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aspect term identification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AutoNum type="alphaLcParenR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aspect term polarity classification</a:t>
            </a:r>
            <a:endParaRPr sz="1800" b="1">
              <a:solidFill>
                <a:srgbClr val="6F0A1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AutoNum type="alphaLcParenR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aspect category identification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AutoNum type="alphaLcParenR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aspect category polarity classification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542700" y="597425"/>
            <a:ext cx="82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homework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2"/>
          </p:nvPr>
        </p:nvSpPr>
        <p:spPr>
          <a:xfrm>
            <a:off x="542700" y="4663225"/>
            <a:ext cx="695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Homework 2</a:t>
            </a: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 Aspect-Based Sentiment Analysis	</a:t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5275600" y="1633525"/>
            <a:ext cx="209700" cy="888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5275600" y="2776525"/>
            <a:ext cx="209700" cy="888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5736025" y="1846675"/>
            <a:ext cx="167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Mandatory</a:t>
            </a:r>
            <a:endParaRPr b="1" u="sng"/>
          </a:p>
        </p:txBody>
      </p:sp>
      <p:sp>
        <p:nvSpPr>
          <p:cNvPr id="229" name="Google Shape;229;p34"/>
          <p:cNvSpPr txBox="1"/>
          <p:nvPr/>
        </p:nvSpPr>
        <p:spPr>
          <a:xfrm>
            <a:off x="5736025" y="2984925"/>
            <a:ext cx="167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Extra!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4117</Words>
  <Application>Microsoft Office PowerPoint</Application>
  <PresentationFormat>Presentazione su schermo (16:9)</PresentationFormat>
  <Paragraphs>469</Paragraphs>
  <Slides>56</Slides>
  <Notes>56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7" baseType="lpstr">
      <vt:lpstr>Open Sans SemiBold</vt:lpstr>
      <vt:lpstr>Courier New</vt:lpstr>
      <vt:lpstr>Lato</vt:lpstr>
      <vt:lpstr>Open Sans</vt:lpstr>
      <vt:lpstr>Karla</vt:lpstr>
      <vt:lpstr>Arvo</vt:lpstr>
      <vt:lpstr>Merriweather</vt:lpstr>
      <vt:lpstr>Roboto</vt:lpstr>
      <vt:lpstr>Arial</vt:lpstr>
      <vt:lpstr>Roboto Mono</vt:lpstr>
      <vt:lpstr>Simple Light</vt:lpstr>
      <vt:lpstr>Presentazione standard di PowerPoint</vt:lpstr>
      <vt:lpstr>Aspect-Based Sentiment Analysis</vt:lpstr>
      <vt:lpstr>Aspect-Based Sentiment Analysis (ABSA)</vt:lpstr>
      <vt:lpstr>ABSA: aspect term identif. + classif. (a + b)</vt:lpstr>
      <vt:lpstr>Examples</vt:lpstr>
      <vt:lpstr>Examples</vt:lpstr>
      <vt:lpstr>ABSA: aspect category identif. + classif. (c + d)</vt:lpstr>
      <vt:lpstr>The homework</vt:lpstr>
      <vt:lpstr>The homework</vt:lpstr>
      <vt:lpstr>Multi-step model</vt:lpstr>
      <vt:lpstr>Multi-step model</vt:lpstr>
      <vt:lpstr>Multi-step model</vt:lpstr>
      <vt:lpstr>Modeling ABSA</vt:lpstr>
      <vt:lpstr>Modeling ABSA</vt:lpstr>
      <vt:lpstr>ABSA: evaluation (model_ab)</vt:lpstr>
      <vt:lpstr>ABSA: evaluation</vt:lpstr>
      <vt:lpstr>ABSA: evaluation </vt:lpstr>
      <vt:lpstr>ABSA: evaluation </vt:lpstr>
      <vt:lpstr>ABSA: evaluation </vt:lpstr>
      <vt:lpstr>ABSA: evaluation </vt:lpstr>
      <vt:lpstr>Submission</vt:lpstr>
      <vt:lpstr>What you will receive: data format</vt:lpstr>
      <vt:lpstr>What you will receive: data format</vt:lpstr>
      <vt:lpstr>What you will receive: data format</vt:lpstr>
      <vt:lpstr>What you will receive: data format</vt:lpstr>
      <vt:lpstr>What you will receive: data format</vt:lpstr>
      <vt:lpstr>What you will receive: files</vt:lpstr>
      <vt:lpstr>What you will receive: datasets</vt:lpstr>
      <vt:lpstr>What we expect from you</vt:lpstr>
      <vt:lpstr>What we expect from you</vt:lpstr>
      <vt:lpstr>Submission instructions</vt:lpstr>
      <vt:lpstr>Evaluation</vt:lpstr>
      <vt:lpstr>Evaluation Overview</vt:lpstr>
      <vt:lpstr>Report: dos and don’ts</vt:lpstr>
      <vt:lpstr>Report: what you are expected to do</vt:lpstr>
      <vt:lpstr>Report: what you are not expected to do </vt:lpstr>
      <vt:lpstr>Report: what you are not expected to do </vt:lpstr>
      <vt:lpstr>Code and code Quality</vt:lpstr>
      <vt:lpstr>Code and code Quality</vt:lpstr>
      <vt:lpstr>Baselines</vt:lpstr>
      <vt:lpstr>Baselines (Extra!) </vt:lpstr>
      <vt:lpstr>Quantitative Results</vt:lpstr>
      <vt:lpstr>Extras</vt:lpstr>
      <vt:lpstr>Evaluation</vt:lpstr>
      <vt:lpstr>Warnings</vt:lpstr>
      <vt:lpstr>Please be aware that</vt:lpstr>
      <vt:lpstr>Please be aware that</vt:lpstr>
      <vt:lpstr>Use of external data</vt:lpstr>
      <vt:lpstr>Tips</vt:lpstr>
      <vt:lpstr>A few tips to organize your work:</vt:lpstr>
      <vt:lpstr>Deadline</vt:lpstr>
      <vt:lpstr>Deadline</vt:lpstr>
      <vt:lpstr>      Awards</vt:lpstr>
      <vt:lpstr>Win a Sapienza NLP t-shirt!</vt:lpstr>
      <vt:lpstr>That’s not all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Niccolo' Morabito</cp:lastModifiedBy>
  <cp:revision>2</cp:revision>
  <dcterms:modified xsi:type="dcterms:W3CDTF">2021-05-24T13:10:26Z</dcterms:modified>
</cp:coreProperties>
</file>