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57" r:id="rId4"/>
    <p:sldId id="258" r:id="rId5"/>
    <p:sldId id="259" r:id="rId6"/>
    <p:sldId id="260" r:id="rId7"/>
    <p:sldId id="261" r:id="rId8"/>
    <p:sldId id="262" r:id="rId9"/>
    <p:sldId id="263" r:id="rId10"/>
    <p:sldId id="265" r:id="rId11"/>
    <p:sldId id="264" r:id="rId12"/>
    <p:sldId id="266" r:id="rId13"/>
    <p:sldId id="267" r:id="rId14"/>
    <p:sldId id="268" r:id="rId15"/>
    <p:sldId id="270" r:id="rId16"/>
    <p:sldId id="273" r:id="rId17"/>
    <p:sldId id="274" r:id="rId18"/>
    <p:sldId id="276" r:id="rId19"/>
    <p:sldId id="277" r:id="rId20"/>
    <p:sldId id="278" r:id="rId21"/>
    <p:sldId id="275"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204" y="78"/>
      </p:cViewPr>
      <p:guideLst/>
    </p:cSldViewPr>
  </p:slideViewPr>
  <p:notesTextViewPr>
    <p:cViewPr>
      <p:scale>
        <a:sx n="1" d="1"/>
        <a:sy n="1" d="1"/>
      </p:scale>
      <p:origin x="0" y="0"/>
    </p:cViewPr>
  </p:notesTextViewPr>
  <p:sorterViewPr>
    <p:cViewPr>
      <p:scale>
        <a:sx n="100" d="100"/>
        <a:sy n="100" d="100"/>
      </p:scale>
      <p:origin x="0" y="-7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831C89-94CC-132B-DCF7-2D76CBF144C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136C933-DDAD-726A-52AD-DA752D87E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B515570-9FE9-161C-59DF-44B7DCF673EC}"/>
              </a:ext>
            </a:extLst>
          </p:cNvPr>
          <p:cNvSpPr>
            <a:spLocks noGrp="1"/>
          </p:cNvSpPr>
          <p:nvPr>
            <p:ph type="dt" sz="half" idx="10"/>
          </p:nvPr>
        </p:nvSpPr>
        <p:spPr/>
        <p:txBody>
          <a:bodyPr/>
          <a:lstStyle/>
          <a:p>
            <a:fld id="{C82E9E02-338D-4560-AE0F-035609AF3FD1}" type="datetimeFigureOut">
              <a:rPr lang="it-IT" smtClean="0"/>
              <a:t>03/07/2022</a:t>
            </a:fld>
            <a:endParaRPr lang="it-IT"/>
          </a:p>
        </p:txBody>
      </p:sp>
      <p:sp>
        <p:nvSpPr>
          <p:cNvPr id="5" name="Segnaposto piè di pagina 4">
            <a:extLst>
              <a:ext uri="{FF2B5EF4-FFF2-40B4-BE49-F238E27FC236}">
                <a16:creationId xmlns:a16="http://schemas.microsoft.com/office/drawing/2014/main" id="{19C040D5-B5E9-4199-68AC-F594A5D5D98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FCD0F03-4C67-E63C-59C4-0FE1B78340A4}"/>
              </a:ext>
            </a:extLst>
          </p:cNvPr>
          <p:cNvSpPr>
            <a:spLocks noGrp="1"/>
          </p:cNvSpPr>
          <p:nvPr>
            <p:ph type="sldNum" sz="quarter" idx="12"/>
          </p:nvPr>
        </p:nvSpPr>
        <p:spPr/>
        <p:txBody>
          <a:bodyPr/>
          <a:lstStyle/>
          <a:p>
            <a:fld id="{BEE48396-54F1-4A61-9D3B-E2567A39F8FE}" type="slidenum">
              <a:rPr lang="it-IT" smtClean="0"/>
              <a:t>‹N›</a:t>
            </a:fld>
            <a:endParaRPr lang="it-IT"/>
          </a:p>
        </p:txBody>
      </p:sp>
    </p:spTree>
    <p:extLst>
      <p:ext uri="{BB962C8B-B14F-4D97-AF65-F5344CB8AC3E}">
        <p14:creationId xmlns:p14="http://schemas.microsoft.com/office/powerpoint/2010/main" val="4029805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DAF44E-B9CA-5EC8-E1D2-EB458AC9A86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78C802C-8F16-6720-219B-6BDD386C9A3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584E661-99BF-665A-E5B6-8E669CE77B43}"/>
              </a:ext>
            </a:extLst>
          </p:cNvPr>
          <p:cNvSpPr>
            <a:spLocks noGrp="1"/>
          </p:cNvSpPr>
          <p:nvPr>
            <p:ph type="dt" sz="half" idx="10"/>
          </p:nvPr>
        </p:nvSpPr>
        <p:spPr/>
        <p:txBody>
          <a:bodyPr/>
          <a:lstStyle/>
          <a:p>
            <a:fld id="{C82E9E02-338D-4560-AE0F-035609AF3FD1}" type="datetimeFigureOut">
              <a:rPr lang="it-IT" smtClean="0"/>
              <a:t>03/07/2022</a:t>
            </a:fld>
            <a:endParaRPr lang="it-IT"/>
          </a:p>
        </p:txBody>
      </p:sp>
      <p:sp>
        <p:nvSpPr>
          <p:cNvPr id="5" name="Segnaposto piè di pagina 4">
            <a:extLst>
              <a:ext uri="{FF2B5EF4-FFF2-40B4-BE49-F238E27FC236}">
                <a16:creationId xmlns:a16="http://schemas.microsoft.com/office/drawing/2014/main" id="{C104F708-E4EB-6744-3855-7BD53B2B49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A21E411-3FEA-5A82-0DD7-ABE332D85EA9}"/>
              </a:ext>
            </a:extLst>
          </p:cNvPr>
          <p:cNvSpPr>
            <a:spLocks noGrp="1"/>
          </p:cNvSpPr>
          <p:nvPr>
            <p:ph type="sldNum" sz="quarter" idx="12"/>
          </p:nvPr>
        </p:nvSpPr>
        <p:spPr/>
        <p:txBody>
          <a:bodyPr/>
          <a:lstStyle/>
          <a:p>
            <a:fld id="{BEE48396-54F1-4A61-9D3B-E2567A39F8FE}" type="slidenum">
              <a:rPr lang="it-IT" smtClean="0"/>
              <a:t>‹N›</a:t>
            </a:fld>
            <a:endParaRPr lang="it-IT"/>
          </a:p>
        </p:txBody>
      </p:sp>
    </p:spTree>
    <p:extLst>
      <p:ext uri="{BB962C8B-B14F-4D97-AF65-F5344CB8AC3E}">
        <p14:creationId xmlns:p14="http://schemas.microsoft.com/office/powerpoint/2010/main" val="2587907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9EF745DF-88BF-6ABB-2269-140B1D6397C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D82E1A7-E867-26CD-FB05-1931E32BCE2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6B0C9C-091A-CC3E-4C1E-9D96E7228956}"/>
              </a:ext>
            </a:extLst>
          </p:cNvPr>
          <p:cNvSpPr>
            <a:spLocks noGrp="1"/>
          </p:cNvSpPr>
          <p:nvPr>
            <p:ph type="dt" sz="half" idx="10"/>
          </p:nvPr>
        </p:nvSpPr>
        <p:spPr/>
        <p:txBody>
          <a:bodyPr/>
          <a:lstStyle/>
          <a:p>
            <a:fld id="{C82E9E02-338D-4560-AE0F-035609AF3FD1}" type="datetimeFigureOut">
              <a:rPr lang="it-IT" smtClean="0"/>
              <a:t>03/07/2022</a:t>
            </a:fld>
            <a:endParaRPr lang="it-IT"/>
          </a:p>
        </p:txBody>
      </p:sp>
      <p:sp>
        <p:nvSpPr>
          <p:cNvPr id="5" name="Segnaposto piè di pagina 4">
            <a:extLst>
              <a:ext uri="{FF2B5EF4-FFF2-40B4-BE49-F238E27FC236}">
                <a16:creationId xmlns:a16="http://schemas.microsoft.com/office/drawing/2014/main" id="{833E9BAD-F158-05E5-53D8-9C3A68846E6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3AE3039-51A4-6423-5B48-168AC750D1CD}"/>
              </a:ext>
            </a:extLst>
          </p:cNvPr>
          <p:cNvSpPr>
            <a:spLocks noGrp="1"/>
          </p:cNvSpPr>
          <p:nvPr>
            <p:ph type="sldNum" sz="quarter" idx="12"/>
          </p:nvPr>
        </p:nvSpPr>
        <p:spPr/>
        <p:txBody>
          <a:bodyPr/>
          <a:lstStyle/>
          <a:p>
            <a:fld id="{BEE48396-54F1-4A61-9D3B-E2567A39F8FE}" type="slidenum">
              <a:rPr lang="it-IT" smtClean="0"/>
              <a:t>‹N›</a:t>
            </a:fld>
            <a:endParaRPr lang="it-IT"/>
          </a:p>
        </p:txBody>
      </p:sp>
    </p:spTree>
    <p:extLst>
      <p:ext uri="{BB962C8B-B14F-4D97-AF65-F5344CB8AC3E}">
        <p14:creationId xmlns:p14="http://schemas.microsoft.com/office/powerpoint/2010/main" val="296211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6633CE-E2F3-3896-6E59-3FFCF339627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5659082-496F-4860-FE56-D454B6E24B2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87A2E2B-7349-972D-383F-0E8938F3A317}"/>
              </a:ext>
            </a:extLst>
          </p:cNvPr>
          <p:cNvSpPr>
            <a:spLocks noGrp="1"/>
          </p:cNvSpPr>
          <p:nvPr>
            <p:ph type="dt" sz="half" idx="10"/>
          </p:nvPr>
        </p:nvSpPr>
        <p:spPr/>
        <p:txBody>
          <a:bodyPr/>
          <a:lstStyle/>
          <a:p>
            <a:fld id="{C82E9E02-338D-4560-AE0F-035609AF3FD1}" type="datetimeFigureOut">
              <a:rPr lang="it-IT" smtClean="0"/>
              <a:t>03/07/2022</a:t>
            </a:fld>
            <a:endParaRPr lang="it-IT"/>
          </a:p>
        </p:txBody>
      </p:sp>
      <p:sp>
        <p:nvSpPr>
          <p:cNvPr id="5" name="Segnaposto piè di pagina 4">
            <a:extLst>
              <a:ext uri="{FF2B5EF4-FFF2-40B4-BE49-F238E27FC236}">
                <a16:creationId xmlns:a16="http://schemas.microsoft.com/office/drawing/2014/main" id="{380C4225-F7AC-C3A9-9C9F-811D189251F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EC583E3-505E-67ED-5ACE-1899C072F309}"/>
              </a:ext>
            </a:extLst>
          </p:cNvPr>
          <p:cNvSpPr>
            <a:spLocks noGrp="1"/>
          </p:cNvSpPr>
          <p:nvPr>
            <p:ph type="sldNum" sz="quarter" idx="12"/>
          </p:nvPr>
        </p:nvSpPr>
        <p:spPr/>
        <p:txBody>
          <a:bodyPr/>
          <a:lstStyle/>
          <a:p>
            <a:fld id="{BEE48396-54F1-4A61-9D3B-E2567A39F8FE}" type="slidenum">
              <a:rPr lang="it-IT" smtClean="0"/>
              <a:t>‹N›</a:t>
            </a:fld>
            <a:endParaRPr lang="it-IT"/>
          </a:p>
        </p:txBody>
      </p:sp>
    </p:spTree>
    <p:extLst>
      <p:ext uri="{BB962C8B-B14F-4D97-AF65-F5344CB8AC3E}">
        <p14:creationId xmlns:p14="http://schemas.microsoft.com/office/powerpoint/2010/main" val="98294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9F3610-B11B-9F3D-6465-5B993C4A8A6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AA5C70C-6F2C-3D6A-5C98-478AAC469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699833A-18F2-97BD-F9A3-25411442812C}"/>
              </a:ext>
            </a:extLst>
          </p:cNvPr>
          <p:cNvSpPr>
            <a:spLocks noGrp="1"/>
          </p:cNvSpPr>
          <p:nvPr>
            <p:ph type="dt" sz="half" idx="10"/>
          </p:nvPr>
        </p:nvSpPr>
        <p:spPr/>
        <p:txBody>
          <a:bodyPr/>
          <a:lstStyle/>
          <a:p>
            <a:fld id="{C82E9E02-338D-4560-AE0F-035609AF3FD1}" type="datetimeFigureOut">
              <a:rPr lang="it-IT" smtClean="0"/>
              <a:t>03/07/2022</a:t>
            </a:fld>
            <a:endParaRPr lang="it-IT"/>
          </a:p>
        </p:txBody>
      </p:sp>
      <p:sp>
        <p:nvSpPr>
          <p:cNvPr id="5" name="Segnaposto piè di pagina 4">
            <a:extLst>
              <a:ext uri="{FF2B5EF4-FFF2-40B4-BE49-F238E27FC236}">
                <a16:creationId xmlns:a16="http://schemas.microsoft.com/office/drawing/2014/main" id="{9A6F8C87-9FDA-77D7-4687-339BC731927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2EFD4B1-FE7B-4F67-4C38-CFE7EB11FAE2}"/>
              </a:ext>
            </a:extLst>
          </p:cNvPr>
          <p:cNvSpPr>
            <a:spLocks noGrp="1"/>
          </p:cNvSpPr>
          <p:nvPr>
            <p:ph type="sldNum" sz="quarter" idx="12"/>
          </p:nvPr>
        </p:nvSpPr>
        <p:spPr/>
        <p:txBody>
          <a:bodyPr/>
          <a:lstStyle/>
          <a:p>
            <a:fld id="{BEE48396-54F1-4A61-9D3B-E2567A39F8FE}" type="slidenum">
              <a:rPr lang="it-IT" smtClean="0"/>
              <a:t>‹N›</a:t>
            </a:fld>
            <a:endParaRPr lang="it-IT"/>
          </a:p>
        </p:txBody>
      </p:sp>
    </p:spTree>
    <p:extLst>
      <p:ext uri="{BB962C8B-B14F-4D97-AF65-F5344CB8AC3E}">
        <p14:creationId xmlns:p14="http://schemas.microsoft.com/office/powerpoint/2010/main" val="62180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9D1773-31BE-76F2-6F75-406FD6C62CA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31E9319-30DB-707A-8DE9-25C638423EC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396E21E-D02E-39F4-8A43-C8FA1A09904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0F641DB-E791-6149-14E2-A99482AB2CDF}"/>
              </a:ext>
            </a:extLst>
          </p:cNvPr>
          <p:cNvSpPr>
            <a:spLocks noGrp="1"/>
          </p:cNvSpPr>
          <p:nvPr>
            <p:ph type="dt" sz="half" idx="10"/>
          </p:nvPr>
        </p:nvSpPr>
        <p:spPr/>
        <p:txBody>
          <a:bodyPr/>
          <a:lstStyle/>
          <a:p>
            <a:fld id="{C82E9E02-338D-4560-AE0F-035609AF3FD1}" type="datetimeFigureOut">
              <a:rPr lang="it-IT" smtClean="0"/>
              <a:t>03/07/2022</a:t>
            </a:fld>
            <a:endParaRPr lang="it-IT"/>
          </a:p>
        </p:txBody>
      </p:sp>
      <p:sp>
        <p:nvSpPr>
          <p:cNvPr id="6" name="Segnaposto piè di pagina 5">
            <a:extLst>
              <a:ext uri="{FF2B5EF4-FFF2-40B4-BE49-F238E27FC236}">
                <a16:creationId xmlns:a16="http://schemas.microsoft.com/office/drawing/2014/main" id="{22F5D581-262B-0FFC-9AC2-91D7CFF90B2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D9689CF-1DC0-420A-3082-3F5F5020002D}"/>
              </a:ext>
            </a:extLst>
          </p:cNvPr>
          <p:cNvSpPr>
            <a:spLocks noGrp="1"/>
          </p:cNvSpPr>
          <p:nvPr>
            <p:ph type="sldNum" sz="quarter" idx="12"/>
          </p:nvPr>
        </p:nvSpPr>
        <p:spPr/>
        <p:txBody>
          <a:bodyPr/>
          <a:lstStyle/>
          <a:p>
            <a:fld id="{BEE48396-54F1-4A61-9D3B-E2567A39F8FE}" type="slidenum">
              <a:rPr lang="it-IT" smtClean="0"/>
              <a:t>‹N›</a:t>
            </a:fld>
            <a:endParaRPr lang="it-IT"/>
          </a:p>
        </p:txBody>
      </p:sp>
    </p:spTree>
    <p:extLst>
      <p:ext uri="{BB962C8B-B14F-4D97-AF65-F5344CB8AC3E}">
        <p14:creationId xmlns:p14="http://schemas.microsoft.com/office/powerpoint/2010/main" val="304431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2FB4A3-0CDE-DAD6-7BC0-EEAB24F3C335}"/>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1F26E3A-9CD9-312D-321E-200FA958C7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497F915-6F59-3214-6A29-7D5994557E2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304A917-C2B2-93B9-B570-5FA598B43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5A1D74D-EC86-4F8F-AB5C-49E05405109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FF7CA0E-3B83-01A3-6236-60E31DCFEAD7}"/>
              </a:ext>
            </a:extLst>
          </p:cNvPr>
          <p:cNvSpPr>
            <a:spLocks noGrp="1"/>
          </p:cNvSpPr>
          <p:nvPr>
            <p:ph type="dt" sz="half" idx="10"/>
          </p:nvPr>
        </p:nvSpPr>
        <p:spPr/>
        <p:txBody>
          <a:bodyPr/>
          <a:lstStyle/>
          <a:p>
            <a:fld id="{C82E9E02-338D-4560-AE0F-035609AF3FD1}" type="datetimeFigureOut">
              <a:rPr lang="it-IT" smtClean="0"/>
              <a:t>03/07/2022</a:t>
            </a:fld>
            <a:endParaRPr lang="it-IT"/>
          </a:p>
        </p:txBody>
      </p:sp>
      <p:sp>
        <p:nvSpPr>
          <p:cNvPr id="8" name="Segnaposto piè di pagina 7">
            <a:extLst>
              <a:ext uri="{FF2B5EF4-FFF2-40B4-BE49-F238E27FC236}">
                <a16:creationId xmlns:a16="http://schemas.microsoft.com/office/drawing/2014/main" id="{B586AA40-BC70-3E0A-C434-686643882D9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471ECF9-4E32-97E8-7A32-F1BC5350EEFB}"/>
              </a:ext>
            </a:extLst>
          </p:cNvPr>
          <p:cNvSpPr>
            <a:spLocks noGrp="1"/>
          </p:cNvSpPr>
          <p:nvPr>
            <p:ph type="sldNum" sz="quarter" idx="12"/>
          </p:nvPr>
        </p:nvSpPr>
        <p:spPr/>
        <p:txBody>
          <a:bodyPr/>
          <a:lstStyle/>
          <a:p>
            <a:fld id="{BEE48396-54F1-4A61-9D3B-E2567A39F8FE}" type="slidenum">
              <a:rPr lang="it-IT" smtClean="0"/>
              <a:t>‹N›</a:t>
            </a:fld>
            <a:endParaRPr lang="it-IT"/>
          </a:p>
        </p:txBody>
      </p:sp>
    </p:spTree>
    <p:extLst>
      <p:ext uri="{BB962C8B-B14F-4D97-AF65-F5344CB8AC3E}">
        <p14:creationId xmlns:p14="http://schemas.microsoft.com/office/powerpoint/2010/main" val="400351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1EC81F-B967-380F-8EAA-3EA5E6523E9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F3C65FE-2A63-9643-A9E7-B5D5789C12B6}"/>
              </a:ext>
            </a:extLst>
          </p:cNvPr>
          <p:cNvSpPr>
            <a:spLocks noGrp="1"/>
          </p:cNvSpPr>
          <p:nvPr>
            <p:ph type="dt" sz="half" idx="10"/>
          </p:nvPr>
        </p:nvSpPr>
        <p:spPr/>
        <p:txBody>
          <a:bodyPr/>
          <a:lstStyle/>
          <a:p>
            <a:fld id="{C82E9E02-338D-4560-AE0F-035609AF3FD1}" type="datetimeFigureOut">
              <a:rPr lang="it-IT" smtClean="0"/>
              <a:t>03/07/2022</a:t>
            </a:fld>
            <a:endParaRPr lang="it-IT"/>
          </a:p>
        </p:txBody>
      </p:sp>
      <p:sp>
        <p:nvSpPr>
          <p:cNvPr id="4" name="Segnaposto piè di pagina 3">
            <a:extLst>
              <a:ext uri="{FF2B5EF4-FFF2-40B4-BE49-F238E27FC236}">
                <a16:creationId xmlns:a16="http://schemas.microsoft.com/office/drawing/2014/main" id="{698AA0A0-A7E4-AE0A-B2EC-B963565A26A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2A1B830-730A-480B-F8DA-B3F7FDECC2C3}"/>
              </a:ext>
            </a:extLst>
          </p:cNvPr>
          <p:cNvSpPr>
            <a:spLocks noGrp="1"/>
          </p:cNvSpPr>
          <p:nvPr>
            <p:ph type="sldNum" sz="quarter" idx="12"/>
          </p:nvPr>
        </p:nvSpPr>
        <p:spPr/>
        <p:txBody>
          <a:bodyPr/>
          <a:lstStyle/>
          <a:p>
            <a:fld id="{BEE48396-54F1-4A61-9D3B-E2567A39F8FE}" type="slidenum">
              <a:rPr lang="it-IT" smtClean="0"/>
              <a:t>‹N›</a:t>
            </a:fld>
            <a:endParaRPr lang="it-IT"/>
          </a:p>
        </p:txBody>
      </p:sp>
    </p:spTree>
    <p:extLst>
      <p:ext uri="{BB962C8B-B14F-4D97-AF65-F5344CB8AC3E}">
        <p14:creationId xmlns:p14="http://schemas.microsoft.com/office/powerpoint/2010/main" val="285969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624DF97-DAED-541B-A053-62CDBDD173E9}"/>
              </a:ext>
            </a:extLst>
          </p:cNvPr>
          <p:cNvSpPr>
            <a:spLocks noGrp="1"/>
          </p:cNvSpPr>
          <p:nvPr>
            <p:ph type="dt" sz="half" idx="10"/>
          </p:nvPr>
        </p:nvSpPr>
        <p:spPr/>
        <p:txBody>
          <a:bodyPr/>
          <a:lstStyle/>
          <a:p>
            <a:fld id="{C82E9E02-338D-4560-AE0F-035609AF3FD1}" type="datetimeFigureOut">
              <a:rPr lang="it-IT" smtClean="0"/>
              <a:t>03/07/2022</a:t>
            </a:fld>
            <a:endParaRPr lang="it-IT"/>
          </a:p>
        </p:txBody>
      </p:sp>
      <p:sp>
        <p:nvSpPr>
          <p:cNvPr id="3" name="Segnaposto piè di pagina 2">
            <a:extLst>
              <a:ext uri="{FF2B5EF4-FFF2-40B4-BE49-F238E27FC236}">
                <a16:creationId xmlns:a16="http://schemas.microsoft.com/office/drawing/2014/main" id="{5B01FC7E-C38D-B0A6-50F6-2A14515C7FB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F962108-0093-E568-27C7-9844BA39FCFC}"/>
              </a:ext>
            </a:extLst>
          </p:cNvPr>
          <p:cNvSpPr>
            <a:spLocks noGrp="1"/>
          </p:cNvSpPr>
          <p:nvPr>
            <p:ph type="sldNum" sz="quarter" idx="12"/>
          </p:nvPr>
        </p:nvSpPr>
        <p:spPr/>
        <p:txBody>
          <a:bodyPr/>
          <a:lstStyle/>
          <a:p>
            <a:fld id="{BEE48396-54F1-4A61-9D3B-E2567A39F8FE}" type="slidenum">
              <a:rPr lang="it-IT" smtClean="0"/>
              <a:t>‹N›</a:t>
            </a:fld>
            <a:endParaRPr lang="it-IT"/>
          </a:p>
        </p:txBody>
      </p:sp>
    </p:spTree>
    <p:extLst>
      <p:ext uri="{BB962C8B-B14F-4D97-AF65-F5344CB8AC3E}">
        <p14:creationId xmlns:p14="http://schemas.microsoft.com/office/powerpoint/2010/main" val="1652832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CDB4B7-2802-047D-E134-AABE32159DB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AA27244-5FD6-14E2-6921-7091D9B26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6163E71-1E94-DEA1-D786-53C22E6A2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082CA37-C969-4FBD-4C2E-F97B03096AD6}"/>
              </a:ext>
            </a:extLst>
          </p:cNvPr>
          <p:cNvSpPr>
            <a:spLocks noGrp="1"/>
          </p:cNvSpPr>
          <p:nvPr>
            <p:ph type="dt" sz="half" idx="10"/>
          </p:nvPr>
        </p:nvSpPr>
        <p:spPr/>
        <p:txBody>
          <a:bodyPr/>
          <a:lstStyle/>
          <a:p>
            <a:fld id="{C82E9E02-338D-4560-AE0F-035609AF3FD1}" type="datetimeFigureOut">
              <a:rPr lang="it-IT" smtClean="0"/>
              <a:t>03/07/2022</a:t>
            </a:fld>
            <a:endParaRPr lang="it-IT"/>
          </a:p>
        </p:txBody>
      </p:sp>
      <p:sp>
        <p:nvSpPr>
          <p:cNvPr id="6" name="Segnaposto piè di pagina 5">
            <a:extLst>
              <a:ext uri="{FF2B5EF4-FFF2-40B4-BE49-F238E27FC236}">
                <a16:creationId xmlns:a16="http://schemas.microsoft.com/office/drawing/2014/main" id="{246487DF-1C84-0251-68BF-AA563601D1F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27265CE-ED66-3044-3F8F-1BAD9FC497AD}"/>
              </a:ext>
            </a:extLst>
          </p:cNvPr>
          <p:cNvSpPr>
            <a:spLocks noGrp="1"/>
          </p:cNvSpPr>
          <p:nvPr>
            <p:ph type="sldNum" sz="quarter" idx="12"/>
          </p:nvPr>
        </p:nvSpPr>
        <p:spPr/>
        <p:txBody>
          <a:bodyPr/>
          <a:lstStyle/>
          <a:p>
            <a:fld id="{BEE48396-54F1-4A61-9D3B-E2567A39F8FE}" type="slidenum">
              <a:rPr lang="it-IT" smtClean="0"/>
              <a:t>‹N›</a:t>
            </a:fld>
            <a:endParaRPr lang="it-IT"/>
          </a:p>
        </p:txBody>
      </p:sp>
    </p:spTree>
    <p:extLst>
      <p:ext uri="{BB962C8B-B14F-4D97-AF65-F5344CB8AC3E}">
        <p14:creationId xmlns:p14="http://schemas.microsoft.com/office/powerpoint/2010/main" val="89297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39C61B-68FD-DDD9-050D-1B1676A012D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625B9BE-AA09-E9B5-43D4-018B4D280B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F831C1D-7F76-6DD2-1137-E9B7C8488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12357CD-F809-AA7A-05C2-09B4655112E7}"/>
              </a:ext>
            </a:extLst>
          </p:cNvPr>
          <p:cNvSpPr>
            <a:spLocks noGrp="1"/>
          </p:cNvSpPr>
          <p:nvPr>
            <p:ph type="dt" sz="half" idx="10"/>
          </p:nvPr>
        </p:nvSpPr>
        <p:spPr/>
        <p:txBody>
          <a:bodyPr/>
          <a:lstStyle/>
          <a:p>
            <a:fld id="{C82E9E02-338D-4560-AE0F-035609AF3FD1}" type="datetimeFigureOut">
              <a:rPr lang="it-IT" smtClean="0"/>
              <a:t>03/07/2022</a:t>
            </a:fld>
            <a:endParaRPr lang="it-IT"/>
          </a:p>
        </p:txBody>
      </p:sp>
      <p:sp>
        <p:nvSpPr>
          <p:cNvPr id="6" name="Segnaposto piè di pagina 5">
            <a:extLst>
              <a:ext uri="{FF2B5EF4-FFF2-40B4-BE49-F238E27FC236}">
                <a16:creationId xmlns:a16="http://schemas.microsoft.com/office/drawing/2014/main" id="{B9D7B754-34BF-5E02-BE50-B98C4646524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D48364C-6944-88EA-1069-FCAAEA57F291}"/>
              </a:ext>
            </a:extLst>
          </p:cNvPr>
          <p:cNvSpPr>
            <a:spLocks noGrp="1"/>
          </p:cNvSpPr>
          <p:nvPr>
            <p:ph type="sldNum" sz="quarter" idx="12"/>
          </p:nvPr>
        </p:nvSpPr>
        <p:spPr/>
        <p:txBody>
          <a:bodyPr/>
          <a:lstStyle/>
          <a:p>
            <a:fld id="{BEE48396-54F1-4A61-9D3B-E2567A39F8FE}" type="slidenum">
              <a:rPr lang="it-IT" smtClean="0"/>
              <a:t>‹N›</a:t>
            </a:fld>
            <a:endParaRPr lang="it-IT"/>
          </a:p>
        </p:txBody>
      </p:sp>
    </p:spTree>
    <p:extLst>
      <p:ext uri="{BB962C8B-B14F-4D97-AF65-F5344CB8AC3E}">
        <p14:creationId xmlns:p14="http://schemas.microsoft.com/office/powerpoint/2010/main" val="112414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FD45A2A-4E22-C2CD-602E-D89F59341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FE47F89-6B81-2ACD-53D3-77315FDD9C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A47AF8C-491B-C1BD-297A-28E3C33218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2E9E02-338D-4560-AE0F-035609AF3FD1}" type="datetimeFigureOut">
              <a:rPr lang="it-IT" smtClean="0"/>
              <a:t>03/07/2022</a:t>
            </a:fld>
            <a:endParaRPr lang="it-IT"/>
          </a:p>
        </p:txBody>
      </p:sp>
      <p:sp>
        <p:nvSpPr>
          <p:cNvPr id="5" name="Segnaposto piè di pagina 4">
            <a:extLst>
              <a:ext uri="{FF2B5EF4-FFF2-40B4-BE49-F238E27FC236}">
                <a16:creationId xmlns:a16="http://schemas.microsoft.com/office/drawing/2014/main" id="{E4FCC97B-8D2A-A187-1D8F-CA36778F0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1106BA5-663A-75ED-2C16-B293522835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48396-54F1-4A61-9D3B-E2567A39F8FE}" type="slidenum">
              <a:rPr lang="it-IT" smtClean="0"/>
              <a:t>‹N›</a:t>
            </a:fld>
            <a:endParaRPr lang="it-IT"/>
          </a:p>
        </p:txBody>
      </p:sp>
    </p:spTree>
    <p:extLst>
      <p:ext uri="{BB962C8B-B14F-4D97-AF65-F5344CB8AC3E}">
        <p14:creationId xmlns:p14="http://schemas.microsoft.com/office/powerpoint/2010/main" val="2718078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B2EB63-E946-80C3-7C64-ECCF8D3D641C}"/>
              </a:ext>
            </a:extLst>
          </p:cNvPr>
          <p:cNvSpPr>
            <a:spLocks noGrp="1"/>
          </p:cNvSpPr>
          <p:nvPr>
            <p:ph type="ctrTitle"/>
          </p:nvPr>
        </p:nvSpPr>
        <p:spPr>
          <a:xfrm>
            <a:off x="1524000" y="2235200"/>
            <a:ext cx="9144000" cy="2387600"/>
          </a:xfrm>
        </p:spPr>
        <p:txBody>
          <a:bodyPr/>
          <a:lstStyle/>
          <a:p>
            <a:r>
              <a:rPr lang="it-IT" dirty="0"/>
              <a:t>Versione Pure HTML</a:t>
            </a:r>
            <a:br>
              <a:rPr lang="it-IT" dirty="0"/>
            </a:br>
            <a:endParaRPr lang="it-IT" dirty="0"/>
          </a:p>
        </p:txBody>
      </p:sp>
    </p:spTree>
    <p:extLst>
      <p:ext uri="{BB962C8B-B14F-4D97-AF65-F5344CB8AC3E}">
        <p14:creationId xmlns:p14="http://schemas.microsoft.com/office/powerpoint/2010/main" val="1590428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C4156FA-5115-C977-965B-2302DCC3E7A8}"/>
              </a:ext>
            </a:extLst>
          </p:cNvPr>
          <p:cNvSpPr txBox="1"/>
          <p:nvPr/>
        </p:nvSpPr>
        <p:spPr>
          <a:xfrm>
            <a:off x="1358283" y="0"/>
            <a:ext cx="9081856" cy="646331"/>
          </a:xfrm>
          <a:prstGeom prst="rect">
            <a:avLst/>
          </a:prstGeom>
          <a:noFill/>
        </p:spPr>
        <p:txBody>
          <a:bodyPr wrap="square" rtlCol="0">
            <a:spAutoFit/>
          </a:bodyPr>
          <a:lstStyle/>
          <a:p>
            <a:pPr algn="ctr"/>
            <a:r>
              <a:rPr lang="it-IT" sz="3600" dirty="0"/>
              <a:t>Event : </a:t>
            </a:r>
            <a:r>
              <a:rPr lang="it-IT" sz="3600" dirty="0" err="1"/>
              <a:t>sign</a:t>
            </a:r>
            <a:r>
              <a:rPr lang="it-IT" sz="3600" dirty="0"/>
              <a:t> up</a:t>
            </a:r>
            <a:endParaRPr lang="it-IT" dirty="0"/>
          </a:p>
        </p:txBody>
      </p:sp>
      <p:pic>
        <p:nvPicPr>
          <p:cNvPr id="3" name="Immagine 2">
            <a:extLst>
              <a:ext uri="{FF2B5EF4-FFF2-40B4-BE49-F238E27FC236}">
                <a16:creationId xmlns:a16="http://schemas.microsoft.com/office/drawing/2014/main" id="{3B7019F1-BA37-E9C1-2740-77A902251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272" y="646331"/>
            <a:ext cx="8301456" cy="6156053"/>
          </a:xfrm>
          <a:prstGeom prst="rect">
            <a:avLst/>
          </a:prstGeom>
        </p:spPr>
      </p:pic>
    </p:spTree>
    <p:extLst>
      <p:ext uri="{BB962C8B-B14F-4D97-AF65-F5344CB8AC3E}">
        <p14:creationId xmlns:p14="http://schemas.microsoft.com/office/powerpoint/2010/main" val="222032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C4156FA-5115-C977-965B-2302DCC3E7A8}"/>
              </a:ext>
            </a:extLst>
          </p:cNvPr>
          <p:cNvSpPr txBox="1"/>
          <p:nvPr/>
        </p:nvSpPr>
        <p:spPr>
          <a:xfrm>
            <a:off x="1358283" y="0"/>
            <a:ext cx="9081856" cy="646331"/>
          </a:xfrm>
          <a:prstGeom prst="rect">
            <a:avLst/>
          </a:prstGeom>
          <a:noFill/>
        </p:spPr>
        <p:txBody>
          <a:bodyPr wrap="square" rtlCol="0">
            <a:spAutoFit/>
          </a:bodyPr>
          <a:lstStyle/>
          <a:p>
            <a:pPr algn="ctr"/>
            <a:r>
              <a:rPr lang="it-IT" sz="3600" dirty="0"/>
              <a:t>Event : login pt.1</a:t>
            </a:r>
            <a:endParaRPr lang="it-IT" dirty="0"/>
          </a:p>
        </p:txBody>
      </p:sp>
      <p:pic>
        <p:nvPicPr>
          <p:cNvPr id="3" name="Immagine 2">
            <a:extLst>
              <a:ext uri="{FF2B5EF4-FFF2-40B4-BE49-F238E27FC236}">
                <a16:creationId xmlns:a16="http://schemas.microsoft.com/office/drawing/2014/main" id="{A3E6161E-089F-C494-FD87-132D8B6D2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733" y="804964"/>
            <a:ext cx="10366533" cy="5808750"/>
          </a:xfrm>
          <a:prstGeom prst="rect">
            <a:avLst/>
          </a:prstGeom>
        </p:spPr>
      </p:pic>
    </p:spTree>
    <p:extLst>
      <p:ext uri="{BB962C8B-B14F-4D97-AF65-F5344CB8AC3E}">
        <p14:creationId xmlns:p14="http://schemas.microsoft.com/office/powerpoint/2010/main" val="527854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C4156FA-5115-C977-965B-2302DCC3E7A8}"/>
              </a:ext>
            </a:extLst>
          </p:cNvPr>
          <p:cNvSpPr txBox="1"/>
          <p:nvPr/>
        </p:nvSpPr>
        <p:spPr>
          <a:xfrm>
            <a:off x="1358283" y="0"/>
            <a:ext cx="9081856" cy="646331"/>
          </a:xfrm>
          <a:prstGeom prst="rect">
            <a:avLst/>
          </a:prstGeom>
          <a:noFill/>
        </p:spPr>
        <p:txBody>
          <a:bodyPr wrap="square" rtlCol="0">
            <a:spAutoFit/>
          </a:bodyPr>
          <a:lstStyle/>
          <a:p>
            <a:pPr algn="ctr"/>
            <a:r>
              <a:rPr lang="it-IT" sz="3600" dirty="0"/>
              <a:t>Event : login pt.2</a:t>
            </a:r>
            <a:endParaRPr lang="it-IT" dirty="0"/>
          </a:p>
        </p:txBody>
      </p:sp>
      <p:pic>
        <p:nvPicPr>
          <p:cNvPr id="3" name="Immagine 2">
            <a:extLst>
              <a:ext uri="{FF2B5EF4-FFF2-40B4-BE49-F238E27FC236}">
                <a16:creationId xmlns:a16="http://schemas.microsoft.com/office/drawing/2014/main" id="{3F5555A8-490F-D408-D0B3-E495066CE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716" y="1582857"/>
            <a:ext cx="7638483" cy="3692286"/>
          </a:xfrm>
          <a:prstGeom prst="rect">
            <a:avLst/>
          </a:prstGeom>
        </p:spPr>
      </p:pic>
    </p:spTree>
    <p:extLst>
      <p:ext uri="{BB962C8B-B14F-4D97-AF65-F5344CB8AC3E}">
        <p14:creationId xmlns:p14="http://schemas.microsoft.com/office/powerpoint/2010/main" val="1238755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C4156FA-5115-C977-965B-2302DCC3E7A8}"/>
              </a:ext>
            </a:extLst>
          </p:cNvPr>
          <p:cNvSpPr txBox="1"/>
          <p:nvPr/>
        </p:nvSpPr>
        <p:spPr>
          <a:xfrm>
            <a:off x="1358283" y="0"/>
            <a:ext cx="9081856" cy="646331"/>
          </a:xfrm>
          <a:prstGeom prst="rect">
            <a:avLst/>
          </a:prstGeom>
          <a:noFill/>
        </p:spPr>
        <p:txBody>
          <a:bodyPr wrap="square" rtlCol="0">
            <a:spAutoFit/>
          </a:bodyPr>
          <a:lstStyle/>
          <a:p>
            <a:pPr algn="ctr"/>
            <a:r>
              <a:rPr lang="it-IT" sz="3600" dirty="0"/>
              <a:t>Event : Bank account </a:t>
            </a:r>
            <a:r>
              <a:rPr lang="it-IT" sz="3600" dirty="0" err="1"/>
              <a:t>selection</a:t>
            </a:r>
            <a:endParaRPr lang="it-IT" dirty="0"/>
          </a:p>
        </p:txBody>
      </p:sp>
      <p:pic>
        <p:nvPicPr>
          <p:cNvPr id="7" name="Immagine 6" descr="Immagine che contiene tavolo&#10;&#10;Descrizione generata automaticamente">
            <a:extLst>
              <a:ext uri="{FF2B5EF4-FFF2-40B4-BE49-F238E27FC236}">
                <a16:creationId xmlns:a16="http://schemas.microsoft.com/office/drawing/2014/main" id="{160C0B87-3966-AEB4-0E9A-870D93BE7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185" y="646331"/>
            <a:ext cx="8741630" cy="6211669"/>
          </a:xfrm>
          <a:prstGeom prst="rect">
            <a:avLst/>
          </a:prstGeom>
        </p:spPr>
      </p:pic>
    </p:spTree>
    <p:extLst>
      <p:ext uri="{BB962C8B-B14F-4D97-AF65-F5344CB8AC3E}">
        <p14:creationId xmlns:p14="http://schemas.microsoft.com/office/powerpoint/2010/main" val="200132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C4156FA-5115-C977-965B-2302DCC3E7A8}"/>
              </a:ext>
            </a:extLst>
          </p:cNvPr>
          <p:cNvSpPr txBox="1"/>
          <p:nvPr/>
        </p:nvSpPr>
        <p:spPr>
          <a:xfrm>
            <a:off x="1358283" y="0"/>
            <a:ext cx="9081856" cy="646331"/>
          </a:xfrm>
          <a:prstGeom prst="rect">
            <a:avLst/>
          </a:prstGeom>
          <a:noFill/>
        </p:spPr>
        <p:txBody>
          <a:bodyPr wrap="square" rtlCol="0">
            <a:spAutoFit/>
          </a:bodyPr>
          <a:lstStyle/>
          <a:p>
            <a:pPr algn="ctr"/>
            <a:r>
              <a:rPr lang="it-IT" sz="3600" dirty="0"/>
              <a:t>Event : Make </a:t>
            </a:r>
            <a:r>
              <a:rPr lang="it-IT" sz="3600" dirty="0" err="1"/>
              <a:t>movement</a:t>
            </a:r>
            <a:r>
              <a:rPr lang="it-IT" sz="3600" dirty="0"/>
              <a:t> pt.1</a:t>
            </a:r>
            <a:endParaRPr lang="it-IT" dirty="0"/>
          </a:p>
        </p:txBody>
      </p:sp>
      <p:pic>
        <p:nvPicPr>
          <p:cNvPr id="6" name="Immagine 5">
            <a:extLst>
              <a:ext uri="{FF2B5EF4-FFF2-40B4-BE49-F238E27FC236}">
                <a16:creationId xmlns:a16="http://schemas.microsoft.com/office/drawing/2014/main" id="{888E7FC4-6D75-A04B-1989-3C3DC39FECD7}"/>
              </a:ext>
            </a:extLst>
          </p:cNvPr>
          <p:cNvPicPr>
            <a:picLocks noChangeAspect="1"/>
          </p:cNvPicPr>
          <p:nvPr/>
        </p:nvPicPr>
        <p:blipFill rotWithShape="1">
          <a:blip r:embed="rId2">
            <a:extLst>
              <a:ext uri="{28A0092B-C50C-407E-A947-70E740481C1C}">
                <a14:useLocalDpi xmlns:a14="http://schemas.microsoft.com/office/drawing/2010/main" val="0"/>
              </a:ext>
            </a:extLst>
          </a:blip>
          <a:srcRect b="4622"/>
          <a:stretch/>
        </p:blipFill>
        <p:spPr>
          <a:xfrm>
            <a:off x="1562451" y="646331"/>
            <a:ext cx="8673519" cy="6211669"/>
          </a:xfrm>
          <a:prstGeom prst="rect">
            <a:avLst/>
          </a:prstGeom>
        </p:spPr>
      </p:pic>
    </p:spTree>
    <p:extLst>
      <p:ext uri="{BB962C8B-B14F-4D97-AF65-F5344CB8AC3E}">
        <p14:creationId xmlns:p14="http://schemas.microsoft.com/office/powerpoint/2010/main" val="109507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C4156FA-5115-C977-965B-2302DCC3E7A8}"/>
              </a:ext>
            </a:extLst>
          </p:cNvPr>
          <p:cNvSpPr txBox="1"/>
          <p:nvPr/>
        </p:nvSpPr>
        <p:spPr>
          <a:xfrm>
            <a:off x="1366033" y="209228"/>
            <a:ext cx="9081856" cy="646331"/>
          </a:xfrm>
          <a:prstGeom prst="rect">
            <a:avLst/>
          </a:prstGeom>
          <a:noFill/>
        </p:spPr>
        <p:txBody>
          <a:bodyPr wrap="square" rtlCol="0">
            <a:spAutoFit/>
          </a:bodyPr>
          <a:lstStyle/>
          <a:p>
            <a:pPr algn="ctr"/>
            <a:r>
              <a:rPr lang="en-US" sz="3600" dirty="0"/>
              <a:t>E</a:t>
            </a:r>
            <a:r>
              <a:rPr lang="it-IT" sz="3600" dirty="0" err="1"/>
              <a:t>vent</a:t>
            </a:r>
            <a:r>
              <a:rPr lang="it-IT" sz="3600" dirty="0"/>
              <a:t>: Logout</a:t>
            </a:r>
            <a:endParaRPr lang="it-IT" dirty="0"/>
          </a:p>
        </p:txBody>
      </p:sp>
      <p:pic>
        <p:nvPicPr>
          <p:cNvPr id="5" name="Immagine 4">
            <a:extLst>
              <a:ext uri="{FF2B5EF4-FFF2-40B4-BE49-F238E27FC236}">
                <a16:creationId xmlns:a16="http://schemas.microsoft.com/office/drawing/2014/main" id="{B9D56B0B-4543-C315-289A-C5795C3C2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548" y="1818185"/>
            <a:ext cx="6582825" cy="3221630"/>
          </a:xfrm>
          <a:prstGeom prst="rect">
            <a:avLst/>
          </a:prstGeom>
        </p:spPr>
      </p:pic>
    </p:spTree>
    <p:extLst>
      <p:ext uri="{BB962C8B-B14F-4D97-AF65-F5344CB8AC3E}">
        <p14:creationId xmlns:p14="http://schemas.microsoft.com/office/powerpoint/2010/main" val="928093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B2EB63-E946-80C3-7C64-ECCF8D3D641C}"/>
              </a:ext>
            </a:extLst>
          </p:cNvPr>
          <p:cNvSpPr>
            <a:spLocks noGrp="1"/>
          </p:cNvSpPr>
          <p:nvPr>
            <p:ph type="ctrTitle"/>
          </p:nvPr>
        </p:nvSpPr>
        <p:spPr>
          <a:xfrm>
            <a:off x="1524000" y="2235200"/>
            <a:ext cx="9144000" cy="2387600"/>
          </a:xfrm>
        </p:spPr>
        <p:txBody>
          <a:bodyPr>
            <a:normAutofit/>
          </a:bodyPr>
          <a:lstStyle/>
          <a:p>
            <a:r>
              <a:rPr lang="it-IT" dirty="0"/>
              <a:t>Versione RIA</a:t>
            </a:r>
            <a:br>
              <a:rPr lang="it-IT" dirty="0"/>
            </a:br>
            <a:endParaRPr lang="it-IT" dirty="0"/>
          </a:p>
        </p:txBody>
      </p:sp>
    </p:spTree>
    <p:extLst>
      <p:ext uri="{BB962C8B-B14F-4D97-AF65-F5344CB8AC3E}">
        <p14:creationId xmlns:p14="http://schemas.microsoft.com/office/powerpoint/2010/main" val="188009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A1B60E00-B9BB-017F-DD45-36DE16E0AFB1}"/>
              </a:ext>
            </a:extLst>
          </p:cNvPr>
          <p:cNvSpPr txBox="1"/>
          <p:nvPr/>
        </p:nvSpPr>
        <p:spPr>
          <a:xfrm>
            <a:off x="1358283" y="221941"/>
            <a:ext cx="9081856" cy="646331"/>
          </a:xfrm>
          <a:prstGeom prst="rect">
            <a:avLst/>
          </a:prstGeom>
          <a:noFill/>
        </p:spPr>
        <p:txBody>
          <a:bodyPr wrap="square" rtlCol="0">
            <a:spAutoFit/>
          </a:bodyPr>
          <a:lstStyle/>
          <a:p>
            <a:pPr algn="ctr"/>
            <a:r>
              <a:rPr lang="it-IT" sz="3600" dirty="0"/>
              <a:t>SPECIFICHE AGGIUNTIVE</a:t>
            </a:r>
            <a:endParaRPr lang="it-IT" dirty="0"/>
          </a:p>
        </p:txBody>
      </p:sp>
      <p:sp>
        <p:nvSpPr>
          <p:cNvPr id="9" name="CasellaDiTesto 8">
            <a:extLst>
              <a:ext uri="{FF2B5EF4-FFF2-40B4-BE49-F238E27FC236}">
                <a16:creationId xmlns:a16="http://schemas.microsoft.com/office/drawing/2014/main" id="{598A7D95-24F8-6689-2B0A-103145FE95F5}"/>
              </a:ext>
            </a:extLst>
          </p:cNvPr>
          <p:cNvSpPr txBox="1"/>
          <p:nvPr/>
        </p:nvSpPr>
        <p:spPr>
          <a:xfrm>
            <a:off x="716871" y="1132861"/>
            <a:ext cx="10758257" cy="4016484"/>
          </a:xfrm>
          <a:prstGeom prst="rect">
            <a:avLst/>
          </a:prstGeom>
          <a:noFill/>
        </p:spPr>
        <p:txBody>
          <a:bodyPr wrap="square" rtlCol="0">
            <a:spAutoFit/>
          </a:bodyPr>
          <a:lstStyle/>
          <a:p>
            <a:r>
              <a:rPr lang="it-IT" sz="1700" dirty="0"/>
              <a:t>Si realizzi un’applicazione client server web che modifica le specifiche precedenti come segue:</a:t>
            </a:r>
          </a:p>
          <a:p>
            <a:r>
              <a:rPr lang="it-IT" sz="1700" dirty="0"/>
              <a:t> </a:t>
            </a:r>
          </a:p>
          <a:p>
            <a:pPr marL="285750" indent="-285750">
              <a:buFont typeface="Arial" panose="020B0604020202020204" pitchFamily="34" charset="0"/>
              <a:buChar char="•"/>
            </a:pPr>
            <a:r>
              <a:rPr lang="it-IT" sz="1700" dirty="0"/>
              <a:t>La registrazione controlla la validità sintattica dell’indirizzo di email e l’uguaglianza tra i campi “password” e “ripeti password”, anche a lato client. </a:t>
            </a:r>
          </a:p>
          <a:p>
            <a:pPr marL="285750" indent="-285750">
              <a:buFont typeface="Arial" panose="020B0604020202020204" pitchFamily="34" charset="0"/>
              <a:buChar char="•"/>
            </a:pPr>
            <a:r>
              <a:rPr lang="it-IT" sz="1700" dirty="0"/>
              <a:t>Dopo il login, l’intera applicazione è realizzata con un’unica pagina. </a:t>
            </a:r>
          </a:p>
          <a:p>
            <a:pPr marL="285750" indent="-285750">
              <a:buFont typeface="Arial" panose="020B0604020202020204" pitchFamily="34" charset="0"/>
              <a:buChar char="•"/>
            </a:pPr>
            <a:r>
              <a:rPr lang="it-IT" sz="1700" dirty="0"/>
              <a:t>Ogni interazione dell’utente è gestita senza ricaricare completamente la pagina, ma produce l’invocazione asincrona del server e l’eventuale modifica del contenuto da aggiornare a seguito dell’evento. </a:t>
            </a:r>
          </a:p>
          <a:p>
            <a:pPr marL="285750" indent="-285750">
              <a:buFont typeface="Arial" panose="020B0604020202020204" pitchFamily="34" charset="0"/>
              <a:buChar char="•"/>
            </a:pPr>
            <a:r>
              <a:rPr lang="it-IT" sz="1700" dirty="0"/>
              <a:t>I controlli di validità dei dati di input (ad esempio importo non nullo e maggiore di zero) devono essere realizzati anche a lato client. </a:t>
            </a:r>
          </a:p>
          <a:p>
            <a:pPr marL="285750" indent="-285750">
              <a:buFont typeface="Arial" panose="020B0604020202020204" pitchFamily="34" charset="0"/>
              <a:buChar char="•"/>
            </a:pPr>
            <a:r>
              <a:rPr lang="it-IT" sz="1700" dirty="0"/>
              <a:t>L’avviso di fallimento è realizzato mediante un messaggio nella pagina che ospita l’applicazione. </a:t>
            </a:r>
          </a:p>
          <a:p>
            <a:pPr marL="285750" indent="-285750">
              <a:buFont typeface="Arial" panose="020B0604020202020204" pitchFamily="34" charset="0"/>
              <a:buChar char="•"/>
            </a:pPr>
            <a:r>
              <a:rPr lang="it-IT" sz="1700" dirty="0"/>
              <a:t>L’applicazione chiede all’utente se vuole inserire nella propria rubrica i dati del destinatario di un trasferimento andato a buon fine non ancora presente. Se l’utente conferma, i dati sono memorizzati nella base di dati e usati per semplificare l’inserimento. Quando l’utente crea un trasferimento, l’applicazione propone mediante una funzione di auto-completamento i destinatari in rubrica il cui codice corrisponde alle lettere inserite nel campo codice utente destinatario.</a:t>
            </a:r>
          </a:p>
        </p:txBody>
      </p:sp>
    </p:spTree>
    <p:extLst>
      <p:ext uri="{BB962C8B-B14F-4D97-AF65-F5344CB8AC3E}">
        <p14:creationId xmlns:p14="http://schemas.microsoft.com/office/powerpoint/2010/main" val="3223398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magine 26">
            <a:extLst>
              <a:ext uri="{FF2B5EF4-FFF2-40B4-BE49-F238E27FC236}">
                <a16:creationId xmlns:a16="http://schemas.microsoft.com/office/drawing/2014/main" id="{C11009AA-9934-583E-0DDC-A82E41A48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4" y="868272"/>
            <a:ext cx="11561160" cy="6504202"/>
          </a:xfrm>
          <a:prstGeom prst="rect">
            <a:avLst/>
          </a:prstGeom>
        </p:spPr>
      </p:pic>
      <p:sp>
        <p:nvSpPr>
          <p:cNvPr id="4" name="CasellaDiTesto 3">
            <a:extLst>
              <a:ext uri="{FF2B5EF4-FFF2-40B4-BE49-F238E27FC236}">
                <a16:creationId xmlns:a16="http://schemas.microsoft.com/office/drawing/2014/main" id="{F5FA4466-5483-FA25-B75E-EAEC3F06A43C}"/>
              </a:ext>
            </a:extLst>
          </p:cNvPr>
          <p:cNvSpPr txBox="1"/>
          <p:nvPr/>
        </p:nvSpPr>
        <p:spPr>
          <a:xfrm>
            <a:off x="1358283" y="221941"/>
            <a:ext cx="9081856" cy="646331"/>
          </a:xfrm>
          <a:prstGeom prst="rect">
            <a:avLst/>
          </a:prstGeom>
          <a:noFill/>
        </p:spPr>
        <p:txBody>
          <a:bodyPr wrap="square" rtlCol="0">
            <a:spAutoFit/>
          </a:bodyPr>
          <a:lstStyle/>
          <a:p>
            <a:pPr algn="ctr"/>
            <a:r>
              <a:rPr lang="it-IT" sz="3600" dirty="0"/>
              <a:t>Design dell’applicazione: Login e </a:t>
            </a:r>
            <a:r>
              <a:rPr lang="it-IT" sz="3600" dirty="0" err="1"/>
              <a:t>Sign</a:t>
            </a:r>
            <a:r>
              <a:rPr lang="it-IT" sz="3600" dirty="0"/>
              <a:t> up</a:t>
            </a:r>
            <a:endParaRPr lang="it-IT" dirty="0"/>
          </a:p>
        </p:txBody>
      </p:sp>
      <p:sp>
        <p:nvSpPr>
          <p:cNvPr id="7" name="CasellaDiTesto 6">
            <a:extLst>
              <a:ext uri="{FF2B5EF4-FFF2-40B4-BE49-F238E27FC236}">
                <a16:creationId xmlns:a16="http://schemas.microsoft.com/office/drawing/2014/main" id="{1BA7B6A2-E9D3-1CB9-5A05-F5C2B9EABF99}"/>
              </a:ext>
            </a:extLst>
          </p:cNvPr>
          <p:cNvSpPr txBox="1"/>
          <p:nvPr/>
        </p:nvSpPr>
        <p:spPr>
          <a:xfrm>
            <a:off x="5503554" y="945865"/>
            <a:ext cx="1184891" cy="461665"/>
          </a:xfrm>
          <a:prstGeom prst="rect">
            <a:avLst/>
          </a:prstGeom>
          <a:noFill/>
          <a:ln>
            <a:solidFill>
              <a:schemeClr val="tx1"/>
            </a:solidFill>
          </a:ln>
        </p:spPr>
        <p:txBody>
          <a:bodyPr wrap="square" rtlCol="0">
            <a:spAutoFit/>
          </a:bodyPr>
          <a:lstStyle/>
          <a:p>
            <a:r>
              <a:rPr lang="en-US" sz="1200" dirty="0"/>
              <a:t>username,</a:t>
            </a:r>
          </a:p>
          <a:p>
            <a:r>
              <a:rPr lang="en-US" sz="1200" dirty="0"/>
              <a:t>password</a:t>
            </a:r>
            <a:endParaRPr lang="it-IT" sz="1200" dirty="0"/>
          </a:p>
        </p:txBody>
      </p:sp>
      <p:cxnSp>
        <p:nvCxnSpPr>
          <p:cNvPr id="10" name="Connettore 2 9">
            <a:extLst>
              <a:ext uri="{FF2B5EF4-FFF2-40B4-BE49-F238E27FC236}">
                <a16:creationId xmlns:a16="http://schemas.microsoft.com/office/drawing/2014/main" id="{855BC4D6-ABB7-2895-C1A8-AB576CE39021}"/>
              </a:ext>
            </a:extLst>
          </p:cNvPr>
          <p:cNvCxnSpPr>
            <a:cxnSpLocks/>
          </p:cNvCxnSpPr>
          <p:nvPr/>
        </p:nvCxnSpPr>
        <p:spPr>
          <a:xfrm flipH="1">
            <a:off x="3699744" y="6477000"/>
            <a:ext cx="2396256"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CasellaDiTesto 11">
            <a:extLst>
              <a:ext uri="{FF2B5EF4-FFF2-40B4-BE49-F238E27FC236}">
                <a16:creationId xmlns:a16="http://schemas.microsoft.com/office/drawing/2014/main" id="{3998FEE6-D429-DBD5-2590-719365936DB7}"/>
              </a:ext>
            </a:extLst>
          </p:cNvPr>
          <p:cNvSpPr txBox="1"/>
          <p:nvPr/>
        </p:nvSpPr>
        <p:spPr>
          <a:xfrm>
            <a:off x="2514853" y="5435730"/>
            <a:ext cx="1184891" cy="1200329"/>
          </a:xfrm>
          <a:prstGeom prst="rect">
            <a:avLst/>
          </a:prstGeom>
          <a:noFill/>
          <a:ln>
            <a:solidFill>
              <a:schemeClr val="tx1"/>
            </a:solidFill>
          </a:ln>
        </p:spPr>
        <p:txBody>
          <a:bodyPr wrap="square" rtlCol="0">
            <a:spAutoFit/>
          </a:bodyPr>
          <a:lstStyle/>
          <a:p>
            <a:r>
              <a:rPr lang="en-US" sz="1200" dirty="0"/>
              <a:t>username,</a:t>
            </a:r>
          </a:p>
          <a:p>
            <a:r>
              <a:rPr lang="en-US" sz="1200" dirty="0"/>
              <a:t>password,</a:t>
            </a:r>
          </a:p>
          <a:p>
            <a:r>
              <a:rPr lang="en-US" sz="1200" dirty="0" err="1"/>
              <a:t>ripeti</a:t>
            </a:r>
            <a:r>
              <a:rPr lang="en-US" sz="1200" dirty="0"/>
              <a:t> password,</a:t>
            </a:r>
          </a:p>
          <a:p>
            <a:r>
              <a:rPr lang="en-US" sz="1200" dirty="0"/>
              <a:t>e-mail,</a:t>
            </a:r>
          </a:p>
          <a:p>
            <a:r>
              <a:rPr lang="en-US" sz="1200" dirty="0" err="1"/>
              <a:t>nome</a:t>
            </a:r>
            <a:r>
              <a:rPr lang="en-US" sz="1200" dirty="0"/>
              <a:t>,</a:t>
            </a:r>
          </a:p>
          <a:p>
            <a:r>
              <a:rPr lang="en-US" sz="1200" dirty="0" err="1"/>
              <a:t>cognome</a:t>
            </a:r>
            <a:endParaRPr lang="it-IT" sz="1200" dirty="0"/>
          </a:p>
        </p:txBody>
      </p:sp>
      <p:cxnSp>
        <p:nvCxnSpPr>
          <p:cNvPr id="20" name="Connettore 2 19">
            <a:extLst>
              <a:ext uri="{FF2B5EF4-FFF2-40B4-BE49-F238E27FC236}">
                <a16:creationId xmlns:a16="http://schemas.microsoft.com/office/drawing/2014/main" id="{B3B17D3D-9AA1-B3D3-CF1E-B9434B995634}"/>
              </a:ext>
            </a:extLst>
          </p:cNvPr>
          <p:cNvCxnSpPr>
            <a:cxnSpLocks/>
          </p:cNvCxnSpPr>
          <p:nvPr/>
        </p:nvCxnSpPr>
        <p:spPr>
          <a:xfrm>
            <a:off x="6096000" y="5856514"/>
            <a:ext cx="0" cy="62048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Connettore 2 22">
            <a:extLst>
              <a:ext uri="{FF2B5EF4-FFF2-40B4-BE49-F238E27FC236}">
                <a16:creationId xmlns:a16="http://schemas.microsoft.com/office/drawing/2014/main" id="{1ACEFF68-CB65-3F09-7C0B-2D0AA7CB53BC}"/>
              </a:ext>
            </a:extLst>
          </p:cNvPr>
          <p:cNvCxnSpPr>
            <a:cxnSpLocks/>
          </p:cNvCxnSpPr>
          <p:nvPr/>
        </p:nvCxnSpPr>
        <p:spPr>
          <a:xfrm>
            <a:off x="6095999" y="1407530"/>
            <a:ext cx="0" cy="69341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71571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magine 27">
            <a:extLst>
              <a:ext uri="{FF2B5EF4-FFF2-40B4-BE49-F238E27FC236}">
                <a16:creationId xmlns:a16="http://schemas.microsoft.com/office/drawing/2014/main" id="{F32792C9-45D6-B8DA-AB27-FAC3BE9BF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3" y="931247"/>
            <a:ext cx="11079231" cy="6229736"/>
          </a:xfrm>
          <a:prstGeom prst="rect">
            <a:avLst/>
          </a:prstGeom>
        </p:spPr>
      </p:pic>
      <p:sp>
        <p:nvSpPr>
          <p:cNvPr id="4" name="CasellaDiTesto 3">
            <a:extLst>
              <a:ext uri="{FF2B5EF4-FFF2-40B4-BE49-F238E27FC236}">
                <a16:creationId xmlns:a16="http://schemas.microsoft.com/office/drawing/2014/main" id="{F5FA4466-5483-FA25-B75E-EAEC3F06A43C}"/>
              </a:ext>
            </a:extLst>
          </p:cNvPr>
          <p:cNvSpPr txBox="1"/>
          <p:nvPr/>
        </p:nvSpPr>
        <p:spPr>
          <a:xfrm>
            <a:off x="1358283" y="97955"/>
            <a:ext cx="908185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3600" b="0" i="0" u="none" strike="noStrike" kern="1200" cap="none" spc="0" normalizeH="0" baseline="0" noProof="0" dirty="0">
                <a:ln>
                  <a:noFill/>
                </a:ln>
                <a:solidFill>
                  <a:prstClr val="black"/>
                </a:solidFill>
                <a:effectLst/>
                <a:uLnTx/>
                <a:uFillTx/>
                <a:latin typeface="Calibri" panose="020F0502020204030204"/>
                <a:ea typeface="+mn-ea"/>
                <a:cs typeface="+mn-cs"/>
              </a:rPr>
              <a:t>Design dell’applicazione: Home Page</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CasellaDiTesto 8">
            <a:extLst>
              <a:ext uri="{FF2B5EF4-FFF2-40B4-BE49-F238E27FC236}">
                <a16:creationId xmlns:a16="http://schemas.microsoft.com/office/drawing/2014/main" id="{56EB3985-C83C-AEE6-5768-A1F32AD553AA}"/>
              </a:ext>
            </a:extLst>
          </p:cNvPr>
          <p:cNvSpPr txBox="1"/>
          <p:nvPr/>
        </p:nvSpPr>
        <p:spPr>
          <a:xfrm>
            <a:off x="10206566" y="3691780"/>
            <a:ext cx="1787464" cy="830997"/>
          </a:xfrm>
          <a:prstGeom prst="rect">
            <a:avLst/>
          </a:prstGeom>
          <a:noFill/>
          <a:ln>
            <a:solidFill>
              <a:schemeClr val="tx1"/>
            </a:solidFill>
          </a:ln>
        </p:spPr>
        <p:txBody>
          <a:bodyPr wrap="square" rtlCol="0">
            <a:spAutoFit/>
          </a:bodyPr>
          <a:lstStyle/>
          <a:p>
            <a:r>
              <a:rPr lang="en-US" sz="1200" dirty="0"/>
              <a:t>username </a:t>
            </a:r>
            <a:r>
              <a:rPr lang="en-US" sz="1200" dirty="0" err="1"/>
              <a:t>destinatario</a:t>
            </a:r>
            <a:r>
              <a:rPr lang="en-US" sz="1200" dirty="0"/>
              <a:t>,</a:t>
            </a:r>
          </a:p>
          <a:p>
            <a:r>
              <a:rPr lang="en-US" sz="1200" dirty="0" err="1"/>
              <a:t>codice</a:t>
            </a:r>
            <a:r>
              <a:rPr lang="en-US" sz="1200" dirty="0"/>
              <a:t> </a:t>
            </a:r>
            <a:r>
              <a:rPr lang="en-US" sz="1200" dirty="0" err="1"/>
              <a:t>conto</a:t>
            </a:r>
            <a:r>
              <a:rPr lang="en-US" sz="1200" dirty="0"/>
              <a:t> </a:t>
            </a:r>
            <a:r>
              <a:rPr lang="en-US" sz="1200" dirty="0" err="1"/>
              <a:t>destinatario</a:t>
            </a:r>
            <a:r>
              <a:rPr lang="en-US" sz="1200" dirty="0"/>
              <a:t>,</a:t>
            </a:r>
          </a:p>
          <a:p>
            <a:r>
              <a:rPr lang="en-US" sz="1200" dirty="0" err="1"/>
              <a:t>causale</a:t>
            </a:r>
            <a:r>
              <a:rPr lang="en-US" sz="1200" dirty="0"/>
              <a:t>,</a:t>
            </a:r>
          </a:p>
          <a:p>
            <a:r>
              <a:rPr lang="en-US" sz="1200" dirty="0" err="1"/>
              <a:t>importo</a:t>
            </a:r>
            <a:endParaRPr lang="en-US" sz="1200" dirty="0"/>
          </a:p>
        </p:txBody>
      </p:sp>
      <p:cxnSp>
        <p:nvCxnSpPr>
          <p:cNvPr id="10" name="Connettore 2 9">
            <a:extLst>
              <a:ext uri="{FF2B5EF4-FFF2-40B4-BE49-F238E27FC236}">
                <a16:creationId xmlns:a16="http://schemas.microsoft.com/office/drawing/2014/main" id="{244F7839-646F-265C-BA13-2C82AFF1E3CE}"/>
              </a:ext>
            </a:extLst>
          </p:cNvPr>
          <p:cNvCxnSpPr>
            <a:cxnSpLocks/>
          </p:cNvCxnSpPr>
          <p:nvPr/>
        </p:nvCxnSpPr>
        <p:spPr>
          <a:xfrm>
            <a:off x="9437511" y="4046115"/>
            <a:ext cx="76905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CasellaDiTesto 7">
            <a:extLst>
              <a:ext uri="{FF2B5EF4-FFF2-40B4-BE49-F238E27FC236}">
                <a16:creationId xmlns:a16="http://schemas.microsoft.com/office/drawing/2014/main" id="{22520AEC-0F93-A5E8-1E92-9251E1D478C1}"/>
              </a:ext>
            </a:extLst>
          </p:cNvPr>
          <p:cNvSpPr txBox="1"/>
          <p:nvPr/>
        </p:nvSpPr>
        <p:spPr>
          <a:xfrm>
            <a:off x="545693" y="432640"/>
            <a:ext cx="1625180" cy="276999"/>
          </a:xfrm>
          <a:prstGeom prst="rect">
            <a:avLst/>
          </a:prstGeom>
          <a:noFill/>
          <a:ln>
            <a:solidFill>
              <a:schemeClr val="tx1"/>
            </a:solidFill>
          </a:ln>
        </p:spPr>
        <p:txBody>
          <a:bodyPr wrap="square" rtlCol="0">
            <a:spAutoFit/>
          </a:bodyPr>
          <a:lstStyle/>
          <a:p>
            <a:r>
              <a:rPr lang="en-US" sz="1200" dirty="0"/>
              <a:t>Session.user.id</a:t>
            </a:r>
          </a:p>
        </p:txBody>
      </p:sp>
      <p:sp>
        <p:nvSpPr>
          <p:cNvPr id="12" name="CasellaDiTesto 11">
            <a:extLst>
              <a:ext uri="{FF2B5EF4-FFF2-40B4-BE49-F238E27FC236}">
                <a16:creationId xmlns:a16="http://schemas.microsoft.com/office/drawing/2014/main" id="{AC5DE778-A81F-29AC-CEA5-01F9356307BC}"/>
              </a:ext>
            </a:extLst>
          </p:cNvPr>
          <p:cNvSpPr txBox="1"/>
          <p:nvPr/>
        </p:nvSpPr>
        <p:spPr>
          <a:xfrm>
            <a:off x="5328879" y="1038578"/>
            <a:ext cx="1625078" cy="276999"/>
          </a:xfrm>
          <a:prstGeom prst="rect">
            <a:avLst/>
          </a:prstGeom>
          <a:noFill/>
          <a:ln>
            <a:solidFill>
              <a:schemeClr val="tx1"/>
            </a:solidFill>
          </a:ln>
        </p:spPr>
        <p:txBody>
          <a:bodyPr wrap="square" rtlCol="0">
            <a:spAutoFit/>
          </a:bodyPr>
          <a:lstStyle/>
          <a:p>
            <a:r>
              <a:rPr lang="en-US" sz="1200" dirty="0" err="1"/>
              <a:t>Session.bankAccountId</a:t>
            </a:r>
            <a:endParaRPr lang="en-US" sz="1200" dirty="0"/>
          </a:p>
        </p:txBody>
      </p:sp>
      <p:cxnSp>
        <p:nvCxnSpPr>
          <p:cNvPr id="13" name="Connettore 2 12">
            <a:extLst>
              <a:ext uri="{FF2B5EF4-FFF2-40B4-BE49-F238E27FC236}">
                <a16:creationId xmlns:a16="http://schemas.microsoft.com/office/drawing/2014/main" id="{B81D3F3F-2A6E-8009-4B3B-B9163753066E}"/>
              </a:ext>
            </a:extLst>
          </p:cNvPr>
          <p:cNvCxnSpPr>
            <a:cxnSpLocks/>
          </p:cNvCxnSpPr>
          <p:nvPr/>
        </p:nvCxnSpPr>
        <p:spPr>
          <a:xfrm>
            <a:off x="6095999" y="1315577"/>
            <a:ext cx="0" cy="126957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Connettore 2 15">
            <a:extLst>
              <a:ext uri="{FF2B5EF4-FFF2-40B4-BE49-F238E27FC236}">
                <a16:creationId xmlns:a16="http://schemas.microsoft.com/office/drawing/2014/main" id="{30518668-D43C-98D6-90A8-917297716E0D}"/>
              </a:ext>
            </a:extLst>
          </p:cNvPr>
          <p:cNvCxnSpPr>
            <a:cxnSpLocks/>
          </p:cNvCxnSpPr>
          <p:nvPr/>
        </p:nvCxnSpPr>
        <p:spPr>
          <a:xfrm>
            <a:off x="2088444" y="709639"/>
            <a:ext cx="0" cy="32893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Connettore 2 28">
            <a:extLst>
              <a:ext uri="{FF2B5EF4-FFF2-40B4-BE49-F238E27FC236}">
                <a16:creationId xmlns:a16="http://schemas.microsoft.com/office/drawing/2014/main" id="{9CBEE783-B49A-17D4-6FD0-48D239AAFB91}"/>
              </a:ext>
            </a:extLst>
          </p:cNvPr>
          <p:cNvCxnSpPr>
            <a:cxnSpLocks/>
          </p:cNvCxnSpPr>
          <p:nvPr/>
        </p:nvCxnSpPr>
        <p:spPr>
          <a:xfrm>
            <a:off x="978101" y="709639"/>
            <a:ext cx="0" cy="283910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Connettore 2 31">
            <a:extLst>
              <a:ext uri="{FF2B5EF4-FFF2-40B4-BE49-F238E27FC236}">
                <a16:creationId xmlns:a16="http://schemas.microsoft.com/office/drawing/2014/main" id="{1614F40C-F87E-7611-B186-E4E77EA144C8}"/>
              </a:ext>
            </a:extLst>
          </p:cNvPr>
          <p:cNvCxnSpPr>
            <a:cxnSpLocks/>
          </p:cNvCxnSpPr>
          <p:nvPr/>
        </p:nvCxnSpPr>
        <p:spPr>
          <a:xfrm flipH="1">
            <a:off x="978101" y="3561152"/>
            <a:ext cx="752728"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32707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A1B60E00-B9BB-017F-DD45-36DE16E0AFB1}"/>
              </a:ext>
            </a:extLst>
          </p:cNvPr>
          <p:cNvSpPr txBox="1"/>
          <p:nvPr/>
        </p:nvSpPr>
        <p:spPr>
          <a:xfrm>
            <a:off x="1358283" y="221941"/>
            <a:ext cx="9081856" cy="646331"/>
          </a:xfrm>
          <a:prstGeom prst="rect">
            <a:avLst/>
          </a:prstGeom>
          <a:noFill/>
        </p:spPr>
        <p:txBody>
          <a:bodyPr wrap="square" rtlCol="0">
            <a:spAutoFit/>
          </a:bodyPr>
          <a:lstStyle/>
          <a:p>
            <a:pPr algn="ctr"/>
            <a:r>
              <a:rPr lang="it-IT" sz="3600" dirty="0"/>
              <a:t>SPECIFICHE</a:t>
            </a:r>
            <a:endParaRPr lang="it-IT" dirty="0"/>
          </a:p>
        </p:txBody>
      </p:sp>
      <p:sp>
        <p:nvSpPr>
          <p:cNvPr id="9" name="CasellaDiTesto 8">
            <a:extLst>
              <a:ext uri="{FF2B5EF4-FFF2-40B4-BE49-F238E27FC236}">
                <a16:creationId xmlns:a16="http://schemas.microsoft.com/office/drawing/2014/main" id="{598A7D95-24F8-6689-2B0A-103145FE95F5}"/>
              </a:ext>
            </a:extLst>
          </p:cNvPr>
          <p:cNvSpPr txBox="1"/>
          <p:nvPr/>
        </p:nvSpPr>
        <p:spPr>
          <a:xfrm>
            <a:off x="716871" y="1132861"/>
            <a:ext cx="10758257" cy="5134773"/>
          </a:xfrm>
          <a:prstGeom prst="rect">
            <a:avLst/>
          </a:prstGeom>
          <a:noFill/>
        </p:spPr>
        <p:txBody>
          <a:bodyPr wrap="square" rtlCol="0">
            <a:spAutoFit/>
          </a:bodyPr>
          <a:lstStyle/>
          <a:p>
            <a:r>
              <a:rPr lang="it-IT" sz="1700" dirty="0"/>
              <a:t>Un’applicazione web consente la gestione di trasferimenti di denaro online da un conto a un altro. L’applicazione supporta registrazione e login mediante una pagina pubblica con opportune </a:t>
            </a:r>
            <a:r>
              <a:rPr lang="it-IT" sz="1700" dirty="0" err="1"/>
              <a:t>form</a:t>
            </a:r>
            <a:r>
              <a:rPr lang="it-IT" sz="1700" dirty="0"/>
              <a:t>. La registrazione controlla la validità sintattica dell’indirizzo di email e l’uguaglianza tra i campi “password” e “ripeti password”. La registrazione controlla l’unicità dello username. Un utente ha un nome, un cognome, uno username e uno o più conti correnti. Un conto ha un codice, un saldo, e i trasferimenti fatti (in uscita) e ricevuti (in ingresso) dal conto. Un trasferimento ha una data, un importo, un conto di origine e un conto di destinazione. Quando l’utente accede all’applicazione appare una pagina LOGIN per la verifica delle credenziali. In seguito all’autenticazione dell’utente appare l’HOME page che mostra l’elenco dei suoi conti. Quando l’utente seleziona un conto, appare una pagina STATO DEL CONTO che mostra i dettagli del conto e la lista dei movimenti in entrata e in uscita, ordinati per data discendente. La pagina contiene anche una </a:t>
            </a:r>
            <a:r>
              <a:rPr lang="it-IT" sz="1700" dirty="0" err="1"/>
              <a:t>form</a:t>
            </a:r>
            <a:r>
              <a:rPr lang="it-IT" sz="1700" dirty="0"/>
              <a:t> per ordinare un trasferimento. La </a:t>
            </a:r>
            <a:r>
              <a:rPr lang="it-IT" sz="1700" dirty="0" err="1"/>
              <a:t>form</a:t>
            </a:r>
            <a:r>
              <a:rPr lang="it-IT" sz="1700" dirty="0"/>
              <a:t> contiene i campi: codice utente destinatario, codice conto destinatario, causale e importo. All’invio della </a:t>
            </a:r>
            <a:r>
              <a:rPr lang="it-IT" sz="1700" dirty="0" err="1"/>
              <a:t>form</a:t>
            </a:r>
            <a:r>
              <a:rPr lang="it-IT" sz="1700" dirty="0"/>
              <a:t> con il bottone INVIA, l’applicazione controlla che il conto di destinazione appartenga all’utente specificato e che il conto origine abbia un saldo superiore o uguale all’importo del trasferimento. In caso di mancanza di anche solo una condizione, l’applicazione mostra una pagina con un avviso di fallimento che spiega il motivo del mancato trasferimento. Nel caso in cui entrambe le condizioni siano soddisfatte, l’applicazione deduce l’importo dal conto di origine, aggiunge l’importo al conto di destinazione e mostra una pagina CONFERMA TRASFERIMENTO che presenta i dati dell’importo trasferito e i dati del conto di origine e di destinazione con i rispettivi saldi precedenti al trasferimento e aggiornati dopo il trasferimento. L’applicazione deve garantire l’atomicità del trasferimento: ogni volta che il conto di destinazione viene addebitato, il conto di origine deve essere accreditato. Ogni pagina contiene un collegamento per tornare alla pagina precedente. L’applicazione consente il logout dell’utente. </a:t>
            </a:r>
          </a:p>
        </p:txBody>
      </p:sp>
    </p:spTree>
    <p:extLst>
      <p:ext uri="{BB962C8B-B14F-4D97-AF65-F5344CB8AC3E}">
        <p14:creationId xmlns:p14="http://schemas.microsoft.com/office/powerpoint/2010/main" val="3662617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D0FDA56F-FBBB-D212-CF0F-FD1B2C4EAF13}"/>
              </a:ext>
            </a:extLst>
          </p:cNvPr>
          <p:cNvSpPr>
            <a:spLocks noGrp="1"/>
          </p:cNvSpPr>
          <p:nvPr>
            <p:ph type="title"/>
          </p:nvPr>
        </p:nvSpPr>
        <p:spPr>
          <a:xfrm>
            <a:off x="838200" y="231775"/>
            <a:ext cx="10515600" cy="824483"/>
          </a:xfrm>
        </p:spPr>
        <p:txBody>
          <a:bodyPr>
            <a:normAutofit/>
          </a:bodyPr>
          <a:lstStyle/>
          <a:p>
            <a:pPr algn="ctr"/>
            <a:r>
              <a:rPr lang="it-IT" dirty="0"/>
              <a:t>Componenti client</a:t>
            </a:r>
          </a:p>
        </p:txBody>
      </p:sp>
      <p:sp>
        <p:nvSpPr>
          <p:cNvPr id="7" name="CasellaDiTesto 6">
            <a:extLst>
              <a:ext uri="{FF2B5EF4-FFF2-40B4-BE49-F238E27FC236}">
                <a16:creationId xmlns:a16="http://schemas.microsoft.com/office/drawing/2014/main" id="{376804B1-6476-0B1D-4CEA-FFF422A1A1C0}"/>
              </a:ext>
            </a:extLst>
          </p:cNvPr>
          <p:cNvSpPr txBox="1"/>
          <p:nvPr/>
        </p:nvSpPr>
        <p:spPr>
          <a:xfrm>
            <a:off x="838199" y="1056258"/>
            <a:ext cx="5011512" cy="440120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err="1">
                <a:solidFill>
                  <a:srgbClr val="C00000"/>
                </a:solidFill>
              </a:rPr>
              <a:t>Viste</a:t>
            </a:r>
            <a:r>
              <a:rPr lang="en-US" sz="1400" dirty="0">
                <a:solidFill>
                  <a:srgbClr val="C00000"/>
                </a:solidFill>
              </a:rPr>
              <a:t> (templates)</a:t>
            </a:r>
          </a:p>
          <a:p>
            <a:pPr marL="742950" lvl="1" indent="-285750">
              <a:spcAft>
                <a:spcPts val="600"/>
              </a:spcAft>
              <a:buFont typeface="Arial" panose="020B0604020202020204" pitchFamily="34" charset="0"/>
              <a:buChar char="•"/>
            </a:pPr>
            <a:r>
              <a:rPr lang="en-US" sz="1400" dirty="0">
                <a:solidFill>
                  <a:srgbClr val="C00000"/>
                </a:solidFill>
              </a:rPr>
              <a:t>Public page</a:t>
            </a:r>
          </a:p>
          <a:p>
            <a:pPr marL="742950" lvl="1" indent="-285750">
              <a:spcAft>
                <a:spcPts val="600"/>
              </a:spcAft>
              <a:buFont typeface="Arial" panose="020B0604020202020204" pitchFamily="34" charset="0"/>
              <a:buChar char="•"/>
            </a:pPr>
            <a:r>
              <a:rPr lang="en-US" sz="1400" dirty="0">
                <a:solidFill>
                  <a:srgbClr val="C00000"/>
                </a:solidFill>
              </a:rPr>
              <a:t>Login page</a:t>
            </a:r>
          </a:p>
          <a:p>
            <a:pPr marL="742950" lvl="1" indent="-285750">
              <a:spcAft>
                <a:spcPts val="600"/>
              </a:spcAft>
              <a:buFont typeface="Arial" panose="020B0604020202020204" pitchFamily="34" charset="0"/>
              <a:buChar char="•"/>
            </a:pPr>
            <a:r>
              <a:rPr lang="en-US" sz="1400" dirty="0">
                <a:solidFill>
                  <a:srgbClr val="C00000"/>
                </a:solidFill>
              </a:rPr>
              <a:t>Sign up page</a:t>
            </a:r>
          </a:p>
          <a:p>
            <a:pPr marL="742950" lvl="1" indent="-285750">
              <a:spcAft>
                <a:spcPts val="600"/>
              </a:spcAft>
              <a:buFont typeface="Arial" panose="020B0604020202020204" pitchFamily="34" charset="0"/>
              <a:buChar char="•"/>
            </a:pPr>
            <a:r>
              <a:rPr lang="en-US" sz="1400" dirty="0">
                <a:solidFill>
                  <a:srgbClr val="C00000"/>
                </a:solidFill>
              </a:rPr>
              <a:t>Home page</a:t>
            </a:r>
          </a:p>
          <a:p>
            <a:pPr marL="742950" lvl="1" indent="-285750">
              <a:spcAft>
                <a:spcPts val="600"/>
              </a:spcAft>
              <a:buFont typeface="Arial" panose="020B0604020202020204" pitchFamily="34" charset="0"/>
              <a:buChar char="•"/>
            </a:pPr>
            <a:endParaRPr lang="en-US" sz="1400" dirty="0">
              <a:solidFill>
                <a:srgbClr val="C00000"/>
              </a:solidFill>
            </a:endParaRPr>
          </a:p>
          <a:p>
            <a:pPr marL="285750" indent="-285750">
              <a:spcAft>
                <a:spcPts val="600"/>
              </a:spcAft>
              <a:buFont typeface="Arial" panose="020B0604020202020204" pitchFamily="34" charset="0"/>
              <a:buChar char="•"/>
            </a:pPr>
            <a:r>
              <a:rPr lang="en-US" sz="1400" dirty="0" err="1">
                <a:solidFill>
                  <a:srgbClr val="00B050"/>
                </a:solidFill>
              </a:rPr>
              <a:t>Componenti</a:t>
            </a:r>
            <a:r>
              <a:rPr lang="en-US" sz="1400" dirty="0"/>
              <a:t> </a:t>
            </a:r>
            <a:r>
              <a:rPr lang="en-US" sz="1400" dirty="0">
                <a:solidFill>
                  <a:srgbClr val="C00000"/>
                </a:solidFill>
              </a:rPr>
              <a:t>home</a:t>
            </a:r>
            <a:r>
              <a:rPr lang="en-US" sz="1400" dirty="0"/>
              <a:t>:</a:t>
            </a:r>
          </a:p>
          <a:p>
            <a:pPr marL="742950" lvl="1" indent="-285750">
              <a:spcAft>
                <a:spcPts val="600"/>
              </a:spcAft>
              <a:buFont typeface="Arial" panose="020B0604020202020204" pitchFamily="34" charset="0"/>
              <a:buChar char="•"/>
            </a:pPr>
            <a:r>
              <a:rPr lang="en-US" sz="1400" dirty="0" err="1">
                <a:solidFill>
                  <a:srgbClr val="00B050"/>
                </a:solidFill>
              </a:rPr>
              <a:t>Messaggio</a:t>
            </a:r>
            <a:r>
              <a:rPr lang="en-US" sz="1400" dirty="0">
                <a:solidFill>
                  <a:srgbClr val="00B050"/>
                </a:solidFill>
              </a:rPr>
              <a:t> Benvenuto</a:t>
            </a:r>
          </a:p>
          <a:p>
            <a:pPr marL="742950" lvl="1" indent="-285750">
              <a:spcAft>
                <a:spcPts val="600"/>
              </a:spcAft>
              <a:buFont typeface="Arial" panose="020B0604020202020204" pitchFamily="34" charset="0"/>
              <a:buChar char="•"/>
            </a:pPr>
            <a:r>
              <a:rPr lang="en-US" sz="1400" dirty="0">
                <a:solidFill>
                  <a:srgbClr val="00B050"/>
                </a:solidFill>
              </a:rPr>
              <a:t>Lista </a:t>
            </a:r>
            <a:r>
              <a:rPr lang="en-US" sz="1400" dirty="0" err="1">
                <a:solidFill>
                  <a:srgbClr val="00B050"/>
                </a:solidFill>
              </a:rPr>
              <a:t>conti</a:t>
            </a:r>
            <a:endParaRPr lang="en-US" sz="1400" dirty="0">
              <a:solidFill>
                <a:srgbClr val="00B050"/>
              </a:solidFill>
            </a:endParaRPr>
          </a:p>
          <a:p>
            <a:pPr marL="742950" lvl="1" indent="-285750">
              <a:spcAft>
                <a:spcPts val="600"/>
              </a:spcAft>
              <a:buFont typeface="Arial" panose="020B0604020202020204" pitchFamily="34" charset="0"/>
              <a:buChar char="•"/>
            </a:pPr>
            <a:r>
              <a:rPr lang="en-US" sz="1400" dirty="0" err="1">
                <a:solidFill>
                  <a:srgbClr val="00B050"/>
                </a:solidFill>
              </a:rPr>
              <a:t>Dettagli</a:t>
            </a:r>
            <a:r>
              <a:rPr lang="en-US" sz="1400" dirty="0">
                <a:solidFill>
                  <a:srgbClr val="00B050"/>
                </a:solidFill>
              </a:rPr>
              <a:t> </a:t>
            </a:r>
            <a:r>
              <a:rPr lang="en-US" sz="1400" dirty="0" err="1">
                <a:solidFill>
                  <a:srgbClr val="00B050"/>
                </a:solidFill>
              </a:rPr>
              <a:t>conto</a:t>
            </a:r>
            <a:endParaRPr lang="en-US" sz="1400" dirty="0">
              <a:solidFill>
                <a:srgbClr val="00B050"/>
              </a:solidFill>
            </a:endParaRPr>
          </a:p>
          <a:p>
            <a:pPr marL="742950" lvl="1" indent="-285750">
              <a:spcAft>
                <a:spcPts val="600"/>
              </a:spcAft>
              <a:buFont typeface="Arial" panose="020B0604020202020204" pitchFamily="34" charset="0"/>
              <a:buChar char="•"/>
            </a:pPr>
            <a:r>
              <a:rPr lang="en-US" sz="1400" dirty="0">
                <a:solidFill>
                  <a:srgbClr val="00B050"/>
                </a:solidFill>
              </a:rPr>
              <a:t>Lista </a:t>
            </a:r>
            <a:r>
              <a:rPr lang="en-US" sz="1400" dirty="0" err="1">
                <a:solidFill>
                  <a:srgbClr val="00B050"/>
                </a:solidFill>
              </a:rPr>
              <a:t>movimenti</a:t>
            </a:r>
            <a:endParaRPr lang="en-US" sz="1400" dirty="0">
              <a:solidFill>
                <a:srgbClr val="00B050"/>
              </a:solidFill>
            </a:endParaRPr>
          </a:p>
          <a:p>
            <a:pPr marL="742950" lvl="1" indent="-285750">
              <a:spcAft>
                <a:spcPts val="600"/>
              </a:spcAft>
              <a:buFont typeface="Arial" panose="020B0604020202020204" pitchFamily="34" charset="0"/>
              <a:buChar char="•"/>
            </a:pPr>
            <a:r>
              <a:rPr lang="en-US" sz="1400" dirty="0">
                <a:solidFill>
                  <a:srgbClr val="00B050"/>
                </a:solidFill>
              </a:rPr>
              <a:t>Form </a:t>
            </a:r>
            <a:r>
              <a:rPr lang="en-US" sz="1400" dirty="0" err="1">
                <a:solidFill>
                  <a:srgbClr val="00B050"/>
                </a:solidFill>
              </a:rPr>
              <a:t>trasferimento</a:t>
            </a:r>
            <a:endParaRPr lang="en-US" sz="1400" dirty="0">
              <a:solidFill>
                <a:srgbClr val="00B050"/>
              </a:solidFill>
            </a:endParaRPr>
          </a:p>
          <a:p>
            <a:pPr marL="742950" lvl="1" indent="-285750">
              <a:spcAft>
                <a:spcPts val="600"/>
              </a:spcAft>
              <a:buFont typeface="Arial" panose="020B0604020202020204" pitchFamily="34" charset="0"/>
              <a:buChar char="•"/>
            </a:pPr>
            <a:r>
              <a:rPr lang="en-US" sz="1400" dirty="0" err="1">
                <a:solidFill>
                  <a:srgbClr val="00B050"/>
                </a:solidFill>
              </a:rPr>
              <a:t>Dettagli</a:t>
            </a:r>
            <a:r>
              <a:rPr lang="en-US" sz="1400" dirty="0">
                <a:solidFill>
                  <a:srgbClr val="00B050"/>
                </a:solidFill>
              </a:rPr>
              <a:t> </a:t>
            </a:r>
            <a:r>
              <a:rPr lang="en-US" sz="1400" dirty="0" err="1">
                <a:solidFill>
                  <a:srgbClr val="00B050"/>
                </a:solidFill>
              </a:rPr>
              <a:t>movimento</a:t>
            </a:r>
            <a:endParaRPr lang="en-US" sz="1400" dirty="0">
              <a:solidFill>
                <a:srgbClr val="00B050"/>
              </a:solidFill>
            </a:endParaRPr>
          </a:p>
          <a:p>
            <a:pPr marL="1200150" lvl="2" indent="-285750">
              <a:spcAft>
                <a:spcPts val="600"/>
              </a:spcAft>
              <a:buFont typeface="Arial" panose="020B0604020202020204" pitchFamily="34" charset="0"/>
              <a:buChar char="•"/>
            </a:pPr>
            <a:r>
              <a:rPr lang="en-US" sz="1400" dirty="0" err="1">
                <a:solidFill>
                  <a:srgbClr val="00B050"/>
                </a:solidFill>
              </a:rPr>
              <a:t>Aggiungi</a:t>
            </a:r>
            <a:r>
              <a:rPr lang="en-US" sz="1400" dirty="0">
                <a:solidFill>
                  <a:srgbClr val="00B050"/>
                </a:solidFill>
              </a:rPr>
              <a:t> </a:t>
            </a:r>
            <a:r>
              <a:rPr lang="en-US" sz="1400" dirty="0" err="1">
                <a:solidFill>
                  <a:srgbClr val="00B050"/>
                </a:solidFill>
              </a:rPr>
              <a:t>contatto</a:t>
            </a:r>
            <a:endParaRPr lang="en-US" sz="1400" dirty="0">
              <a:solidFill>
                <a:srgbClr val="00B050"/>
              </a:solidFill>
            </a:endParaRPr>
          </a:p>
          <a:p>
            <a:pPr marL="742950" lvl="1" indent="-285750">
              <a:spcAft>
                <a:spcPts val="600"/>
              </a:spcAft>
              <a:buFont typeface="Arial" panose="020B0604020202020204" pitchFamily="34" charset="0"/>
              <a:buChar char="•"/>
            </a:pPr>
            <a:r>
              <a:rPr lang="en-US" sz="1400" dirty="0" err="1">
                <a:solidFill>
                  <a:srgbClr val="00B050"/>
                </a:solidFill>
              </a:rPr>
              <a:t>Messaggio</a:t>
            </a:r>
            <a:r>
              <a:rPr lang="en-US" sz="1400" dirty="0">
                <a:solidFill>
                  <a:srgbClr val="00B050"/>
                </a:solidFill>
              </a:rPr>
              <a:t> </a:t>
            </a:r>
            <a:r>
              <a:rPr lang="en-US" sz="1400" dirty="0" err="1">
                <a:solidFill>
                  <a:srgbClr val="00B050"/>
                </a:solidFill>
              </a:rPr>
              <a:t>errore</a:t>
            </a:r>
            <a:endParaRPr lang="en-US" sz="1400" dirty="0">
              <a:solidFill>
                <a:srgbClr val="00B050"/>
              </a:solidFill>
            </a:endParaRPr>
          </a:p>
        </p:txBody>
      </p:sp>
      <p:sp>
        <p:nvSpPr>
          <p:cNvPr id="8" name="CasellaDiTesto 7">
            <a:extLst>
              <a:ext uri="{FF2B5EF4-FFF2-40B4-BE49-F238E27FC236}">
                <a16:creationId xmlns:a16="http://schemas.microsoft.com/office/drawing/2014/main" id="{0B2565D9-0142-BB78-197C-6522320C72E8}"/>
              </a:ext>
            </a:extLst>
          </p:cNvPr>
          <p:cNvSpPr txBox="1"/>
          <p:nvPr/>
        </p:nvSpPr>
        <p:spPr>
          <a:xfrm>
            <a:off x="6648449" y="1055469"/>
            <a:ext cx="4705351" cy="557075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err="1">
                <a:solidFill>
                  <a:srgbClr val="7030A0"/>
                </a:solidFill>
              </a:rPr>
              <a:t>Eventi</a:t>
            </a:r>
            <a:r>
              <a:rPr lang="en-US" sz="1400" dirty="0"/>
              <a:t> e </a:t>
            </a:r>
            <a:r>
              <a:rPr lang="en-US" sz="1400" dirty="0" err="1">
                <a:solidFill>
                  <a:srgbClr val="0070C0"/>
                </a:solidFill>
              </a:rPr>
              <a:t>azioni</a:t>
            </a:r>
            <a:r>
              <a:rPr lang="en-US" sz="1400" dirty="0"/>
              <a:t>:</a:t>
            </a:r>
          </a:p>
          <a:p>
            <a:pPr marL="742950" lvl="1" indent="-285750">
              <a:spcAft>
                <a:spcPts val="600"/>
              </a:spcAft>
              <a:buFont typeface="Arial" panose="020B0604020202020204" pitchFamily="34" charset="0"/>
              <a:buChar char="•"/>
            </a:pPr>
            <a:r>
              <a:rPr lang="en-US" sz="1400" dirty="0">
                <a:solidFill>
                  <a:srgbClr val="7030A0"/>
                </a:solidFill>
              </a:rPr>
              <a:t>Login</a:t>
            </a:r>
          </a:p>
          <a:p>
            <a:pPr marL="1200150" lvl="2" indent="-285750">
              <a:spcAft>
                <a:spcPts val="600"/>
              </a:spcAft>
              <a:buFont typeface="Arial" panose="020B0604020202020204" pitchFamily="34" charset="0"/>
              <a:buChar char="•"/>
            </a:pPr>
            <a:r>
              <a:rPr lang="en-US" sz="1400" dirty="0" err="1">
                <a:solidFill>
                  <a:srgbClr val="0070C0"/>
                </a:solidFill>
              </a:rPr>
              <a:t>Verifica</a:t>
            </a:r>
            <a:r>
              <a:rPr lang="en-US" sz="1400" dirty="0">
                <a:solidFill>
                  <a:srgbClr val="0070C0"/>
                </a:solidFill>
              </a:rPr>
              <a:t> </a:t>
            </a:r>
            <a:r>
              <a:rPr lang="en-US" sz="1400" dirty="0" err="1">
                <a:solidFill>
                  <a:srgbClr val="0070C0"/>
                </a:solidFill>
              </a:rPr>
              <a:t>credenziali</a:t>
            </a:r>
            <a:endParaRPr lang="en-US" sz="1400" dirty="0">
              <a:solidFill>
                <a:srgbClr val="0070C0"/>
              </a:solidFill>
            </a:endParaRPr>
          </a:p>
          <a:p>
            <a:pPr marL="742950" lvl="1" indent="-285750">
              <a:spcAft>
                <a:spcPts val="600"/>
              </a:spcAft>
              <a:buFont typeface="Arial" panose="020B0604020202020204" pitchFamily="34" charset="0"/>
              <a:buChar char="•"/>
            </a:pPr>
            <a:r>
              <a:rPr lang="en-US" sz="1400" dirty="0">
                <a:solidFill>
                  <a:srgbClr val="7030A0"/>
                </a:solidFill>
              </a:rPr>
              <a:t>Sign up</a:t>
            </a:r>
          </a:p>
          <a:p>
            <a:pPr marL="1200150" lvl="2" indent="-285750">
              <a:spcAft>
                <a:spcPts val="600"/>
              </a:spcAft>
              <a:buFont typeface="Arial" panose="020B0604020202020204" pitchFamily="34" charset="0"/>
              <a:buChar char="•"/>
            </a:pPr>
            <a:r>
              <a:rPr lang="en-US" sz="1400" dirty="0" err="1">
                <a:solidFill>
                  <a:srgbClr val="0070C0"/>
                </a:solidFill>
              </a:rPr>
              <a:t>Verifica</a:t>
            </a:r>
            <a:r>
              <a:rPr lang="en-US" sz="1400" dirty="0">
                <a:solidFill>
                  <a:srgbClr val="0070C0"/>
                </a:solidFill>
              </a:rPr>
              <a:t> </a:t>
            </a:r>
            <a:r>
              <a:rPr lang="en-US" sz="1400" dirty="0" err="1">
                <a:solidFill>
                  <a:srgbClr val="0070C0"/>
                </a:solidFill>
              </a:rPr>
              <a:t>credenziali</a:t>
            </a:r>
            <a:r>
              <a:rPr lang="en-US" sz="1400" dirty="0">
                <a:solidFill>
                  <a:srgbClr val="0070C0"/>
                </a:solidFill>
              </a:rPr>
              <a:t> </a:t>
            </a:r>
          </a:p>
          <a:p>
            <a:pPr marL="1200150" lvl="2" indent="-285750">
              <a:spcAft>
                <a:spcPts val="600"/>
              </a:spcAft>
              <a:buFont typeface="Arial" panose="020B0604020202020204" pitchFamily="34" charset="0"/>
              <a:buChar char="•"/>
            </a:pPr>
            <a:r>
              <a:rPr lang="en-US" sz="1400" dirty="0" err="1">
                <a:solidFill>
                  <a:srgbClr val="0070C0"/>
                </a:solidFill>
              </a:rPr>
              <a:t>Registrazione</a:t>
            </a:r>
            <a:r>
              <a:rPr lang="en-US" sz="1400" dirty="0">
                <a:solidFill>
                  <a:srgbClr val="0070C0"/>
                </a:solidFill>
              </a:rPr>
              <a:t> </a:t>
            </a:r>
            <a:r>
              <a:rPr lang="en-US" sz="1400" dirty="0" err="1">
                <a:solidFill>
                  <a:srgbClr val="0070C0"/>
                </a:solidFill>
              </a:rPr>
              <a:t>utente</a:t>
            </a:r>
            <a:endParaRPr lang="en-US" sz="1400" dirty="0">
              <a:solidFill>
                <a:srgbClr val="0070C0"/>
              </a:solidFill>
            </a:endParaRPr>
          </a:p>
          <a:p>
            <a:pPr marL="742950" lvl="1" indent="-285750">
              <a:spcAft>
                <a:spcPts val="600"/>
              </a:spcAft>
              <a:buFont typeface="Arial" panose="020B0604020202020204" pitchFamily="34" charset="0"/>
              <a:buChar char="•"/>
            </a:pPr>
            <a:r>
              <a:rPr lang="en-US" sz="1400" dirty="0">
                <a:solidFill>
                  <a:srgbClr val="7030A0"/>
                </a:solidFill>
              </a:rPr>
              <a:t>Entrata home</a:t>
            </a:r>
          </a:p>
          <a:p>
            <a:pPr marL="1200150" lvl="2" indent="-285750">
              <a:spcAft>
                <a:spcPts val="600"/>
              </a:spcAft>
              <a:buFont typeface="Arial" panose="020B0604020202020204" pitchFamily="34" charset="0"/>
              <a:buChar char="•"/>
            </a:pPr>
            <a:r>
              <a:rPr lang="en-US" sz="1400" dirty="0" err="1">
                <a:solidFill>
                  <a:srgbClr val="0070C0"/>
                </a:solidFill>
              </a:rPr>
              <a:t>Caricamento</a:t>
            </a:r>
            <a:r>
              <a:rPr lang="en-US" sz="1400" dirty="0">
                <a:solidFill>
                  <a:srgbClr val="0070C0"/>
                </a:solidFill>
              </a:rPr>
              <a:t> </a:t>
            </a:r>
            <a:r>
              <a:rPr lang="en-US" sz="1400" dirty="0" err="1">
                <a:solidFill>
                  <a:srgbClr val="0070C0"/>
                </a:solidFill>
              </a:rPr>
              <a:t>conti</a:t>
            </a:r>
            <a:endParaRPr lang="en-US" sz="1400" dirty="0">
              <a:solidFill>
                <a:srgbClr val="0070C0"/>
              </a:solidFill>
            </a:endParaRPr>
          </a:p>
          <a:p>
            <a:pPr marL="742950" lvl="1" indent="-285750">
              <a:spcAft>
                <a:spcPts val="600"/>
              </a:spcAft>
              <a:buFont typeface="Arial" panose="020B0604020202020204" pitchFamily="34" charset="0"/>
              <a:buChar char="•"/>
            </a:pPr>
            <a:r>
              <a:rPr lang="en-US" sz="1400" dirty="0">
                <a:solidFill>
                  <a:srgbClr val="7030A0"/>
                </a:solidFill>
              </a:rPr>
              <a:t>Click </a:t>
            </a:r>
            <a:r>
              <a:rPr lang="en-US" sz="1400" dirty="0" err="1">
                <a:solidFill>
                  <a:srgbClr val="7030A0"/>
                </a:solidFill>
              </a:rPr>
              <a:t>su</a:t>
            </a:r>
            <a:r>
              <a:rPr lang="en-US" sz="1400" dirty="0">
                <a:solidFill>
                  <a:srgbClr val="7030A0"/>
                </a:solidFill>
              </a:rPr>
              <a:t> </a:t>
            </a:r>
            <a:r>
              <a:rPr lang="en-US" sz="1400" dirty="0" err="1">
                <a:solidFill>
                  <a:srgbClr val="7030A0"/>
                </a:solidFill>
              </a:rPr>
              <a:t>conto</a:t>
            </a:r>
            <a:endParaRPr lang="en-US" sz="1400" dirty="0">
              <a:solidFill>
                <a:srgbClr val="7030A0"/>
              </a:solidFill>
            </a:endParaRPr>
          </a:p>
          <a:p>
            <a:pPr marL="1200150" lvl="2" indent="-285750">
              <a:spcAft>
                <a:spcPts val="600"/>
              </a:spcAft>
              <a:buFont typeface="Arial" panose="020B0604020202020204" pitchFamily="34" charset="0"/>
              <a:buChar char="•"/>
            </a:pPr>
            <a:r>
              <a:rPr lang="en-US" sz="1400" dirty="0" err="1">
                <a:solidFill>
                  <a:srgbClr val="0070C0"/>
                </a:solidFill>
              </a:rPr>
              <a:t>Caricamento</a:t>
            </a:r>
            <a:r>
              <a:rPr lang="en-US" sz="1400" dirty="0">
                <a:solidFill>
                  <a:srgbClr val="0070C0"/>
                </a:solidFill>
              </a:rPr>
              <a:t> </a:t>
            </a:r>
            <a:r>
              <a:rPr lang="en-US" sz="1400" dirty="0" err="1">
                <a:solidFill>
                  <a:srgbClr val="0070C0"/>
                </a:solidFill>
              </a:rPr>
              <a:t>dettagli</a:t>
            </a:r>
            <a:r>
              <a:rPr lang="en-US" sz="1400" dirty="0">
                <a:solidFill>
                  <a:srgbClr val="0070C0"/>
                </a:solidFill>
              </a:rPr>
              <a:t> </a:t>
            </a:r>
            <a:r>
              <a:rPr lang="en-US" sz="1400" dirty="0" err="1">
                <a:solidFill>
                  <a:srgbClr val="0070C0"/>
                </a:solidFill>
              </a:rPr>
              <a:t>conto</a:t>
            </a:r>
            <a:endParaRPr lang="en-US" sz="1400" dirty="0">
              <a:solidFill>
                <a:srgbClr val="0070C0"/>
              </a:solidFill>
            </a:endParaRPr>
          </a:p>
          <a:p>
            <a:pPr marL="742950" lvl="1" indent="-285750">
              <a:spcAft>
                <a:spcPts val="600"/>
              </a:spcAft>
              <a:buFont typeface="Arial" panose="020B0604020202020204" pitchFamily="34" charset="0"/>
              <a:buChar char="•"/>
            </a:pPr>
            <a:r>
              <a:rPr lang="en-US" sz="1400" dirty="0" err="1">
                <a:solidFill>
                  <a:srgbClr val="7030A0"/>
                </a:solidFill>
              </a:rPr>
              <a:t>Scrittura</a:t>
            </a:r>
            <a:r>
              <a:rPr lang="en-US" sz="1400" dirty="0">
                <a:solidFill>
                  <a:srgbClr val="7030A0"/>
                </a:solidFill>
              </a:rPr>
              <a:t> </a:t>
            </a:r>
            <a:r>
              <a:rPr lang="en-US" sz="1400" dirty="0" err="1">
                <a:solidFill>
                  <a:srgbClr val="7030A0"/>
                </a:solidFill>
              </a:rPr>
              <a:t>su</a:t>
            </a:r>
            <a:r>
              <a:rPr lang="en-US" sz="1400" dirty="0">
                <a:solidFill>
                  <a:srgbClr val="7030A0"/>
                </a:solidFill>
              </a:rPr>
              <a:t> form </a:t>
            </a:r>
            <a:r>
              <a:rPr lang="en-US" sz="1400" dirty="0" err="1">
                <a:solidFill>
                  <a:srgbClr val="7030A0"/>
                </a:solidFill>
              </a:rPr>
              <a:t>trasferimento</a:t>
            </a:r>
            <a:endParaRPr lang="en-US" sz="1400" dirty="0">
              <a:solidFill>
                <a:srgbClr val="7030A0"/>
              </a:solidFill>
            </a:endParaRPr>
          </a:p>
          <a:p>
            <a:pPr marL="1200150" lvl="2" indent="-285750">
              <a:spcAft>
                <a:spcPts val="600"/>
              </a:spcAft>
              <a:buFont typeface="Arial" panose="020B0604020202020204" pitchFamily="34" charset="0"/>
              <a:buChar char="•"/>
            </a:pPr>
            <a:r>
              <a:rPr lang="en-US" sz="1400" dirty="0" err="1">
                <a:solidFill>
                  <a:srgbClr val="0070C0"/>
                </a:solidFill>
              </a:rPr>
              <a:t>Suggerimento</a:t>
            </a:r>
            <a:r>
              <a:rPr lang="en-US" sz="1400" dirty="0">
                <a:solidFill>
                  <a:srgbClr val="0070C0"/>
                </a:solidFill>
              </a:rPr>
              <a:t> </a:t>
            </a:r>
            <a:r>
              <a:rPr lang="en-US" sz="1400" dirty="0" err="1">
                <a:solidFill>
                  <a:srgbClr val="0070C0"/>
                </a:solidFill>
              </a:rPr>
              <a:t>contatto</a:t>
            </a:r>
            <a:endParaRPr lang="en-US" sz="1400" dirty="0">
              <a:solidFill>
                <a:srgbClr val="0070C0"/>
              </a:solidFill>
            </a:endParaRPr>
          </a:p>
          <a:p>
            <a:pPr marL="742950" lvl="1" indent="-285750">
              <a:spcAft>
                <a:spcPts val="600"/>
              </a:spcAft>
              <a:buFont typeface="Arial" panose="020B0604020202020204" pitchFamily="34" charset="0"/>
              <a:buChar char="•"/>
            </a:pPr>
            <a:r>
              <a:rPr lang="en-US" sz="1400" dirty="0" err="1">
                <a:solidFill>
                  <a:srgbClr val="7030A0"/>
                </a:solidFill>
              </a:rPr>
              <a:t>Invio</a:t>
            </a:r>
            <a:r>
              <a:rPr lang="en-US" sz="1400" dirty="0">
                <a:solidFill>
                  <a:srgbClr val="7030A0"/>
                </a:solidFill>
              </a:rPr>
              <a:t> form </a:t>
            </a:r>
            <a:r>
              <a:rPr lang="en-US" sz="1400" dirty="0" err="1">
                <a:solidFill>
                  <a:srgbClr val="7030A0"/>
                </a:solidFill>
              </a:rPr>
              <a:t>trasferimento</a:t>
            </a:r>
            <a:endParaRPr lang="en-US" sz="1400" dirty="0">
              <a:solidFill>
                <a:srgbClr val="7030A0"/>
              </a:solidFill>
            </a:endParaRPr>
          </a:p>
          <a:p>
            <a:pPr marL="1200150" lvl="2" indent="-285750">
              <a:spcAft>
                <a:spcPts val="600"/>
              </a:spcAft>
              <a:buFont typeface="Arial" panose="020B0604020202020204" pitchFamily="34" charset="0"/>
              <a:buChar char="•"/>
            </a:pPr>
            <a:r>
              <a:rPr lang="en-US" sz="1400" dirty="0" err="1">
                <a:solidFill>
                  <a:srgbClr val="0070C0"/>
                </a:solidFill>
              </a:rPr>
              <a:t>Verifica</a:t>
            </a:r>
            <a:r>
              <a:rPr lang="en-US" sz="1400" dirty="0">
                <a:solidFill>
                  <a:srgbClr val="0070C0"/>
                </a:solidFill>
              </a:rPr>
              <a:t> </a:t>
            </a:r>
            <a:r>
              <a:rPr lang="en-US" sz="1400" dirty="0" err="1">
                <a:solidFill>
                  <a:srgbClr val="0070C0"/>
                </a:solidFill>
              </a:rPr>
              <a:t>trasferimento</a:t>
            </a:r>
            <a:endParaRPr lang="en-US" sz="1400" dirty="0">
              <a:solidFill>
                <a:srgbClr val="0070C0"/>
              </a:solidFill>
            </a:endParaRPr>
          </a:p>
          <a:p>
            <a:pPr marL="1200150" lvl="2" indent="-285750">
              <a:spcAft>
                <a:spcPts val="600"/>
              </a:spcAft>
              <a:buFont typeface="Arial" panose="020B0604020202020204" pitchFamily="34" charset="0"/>
              <a:buChar char="•"/>
            </a:pPr>
            <a:r>
              <a:rPr lang="en-US" sz="1400" dirty="0" err="1">
                <a:solidFill>
                  <a:srgbClr val="0070C0"/>
                </a:solidFill>
              </a:rPr>
              <a:t>Effettuazione</a:t>
            </a:r>
            <a:r>
              <a:rPr lang="en-US" sz="1400" dirty="0">
                <a:solidFill>
                  <a:srgbClr val="0070C0"/>
                </a:solidFill>
              </a:rPr>
              <a:t> </a:t>
            </a:r>
            <a:r>
              <a:rPr lang="en-US" sz="1400" dirty="0" err="1">
                <a:solidFill>
                  <a:srgbClr val="0070C0"/>
                </a:solidFill>
              </a:rPr>
              <a:t>trasferimento</a:t>
            </a:r>
            <a:endParaRPr lang="en-US" sz="1400" dirty="0">
              <a:solidFill>
                <a:srgbClr val="0070C0"/>
              </a:solidFill>
            </a:endParaRPr>
          </a:p>
          <a:p>
            <a:pPr marL="742950" lvl="1" indent="-285750">
              <a:spcAft>
                <a:spcPts val="600"/>
              </a:spcAft>
              <a:buFont typeface="Arial" panose="020B0604020202020204" pitchFamily="34" charset="0"/>
              <a:buChar char="•"/>
            </a:pPr>
            <a:r>
              <a:rPr lang="en-US" sz="1400" dirty="0">
                <a:solidFill>
                  <a:srgbClr val="7030A0"/>
                </a:solidFill>
              </a:rPr>
              <a:t>Click </a:t>
            </a:r>
            <a:r>
              <a:rPr lang="en-US" sz="1400" dirty="0" err="1">
                <a:solidFill>
                  <a:srgbClr val="7030A0"/>
                </a:solidFill>
              </a:rPr>
              <a:t>su</a:t>
            </a:r>
            <a:r>
              <a:rPr lang="en-US" sz="1400" dirty="0">
                <a:solidFill>
                  <a:srgbClr val="7030A0"/>
                </a:solidFill>
              </a:rPr>
              <a:t> </a:t>
            </a:r>
            <a:r>
              <a:rPr lang="en-US" sz="1400" dirty="0" err="1">
                <a:solidFill>
                  <a:srgbClr val="7030A0"/>
                </a:solidFill>
              </a:rPr>
              <a:t>aggiungi</a:t>
            </a:r>
            <a:r>
              <a:rPr lang="en-US" sz="1400" dirty="0">
                <a:solidFill>
                  <a:srgbClr val="7030A0"/>
                </a:solidFill>
              </a:rPr>
              <a:t> </a:t>
            </a:r>
            <a:r>
              <a:rPr lang="en-US" sz="1400" dirty="0" err="1">
                <a:solidFill>
                  <a:srgbClr val="7030A0"/>
                </a:solidFill>
              </a:rPr>
              <a:t>contatto</a:t>
            </a:r>
            <a:endParaRPr lang="en-US" sz="1400" dirty="0">
              <a:solidFill>
                <a:srgbClr val="7030A0"/>
              </a:solidFill>
            </a:endParaRPr>
          </a:p>
          <a:p>
            <a:pPr marL="1200150" lvl="2" indent="-285750">
              <a:spcAft>
                <a:spcPts val="600"/>
              </a:spcAft>
              <a:buFont typeface="Arial" panose="020B0604020202020204" pitchFamily="34" charset="0"/>
              <a:buChar char="•"/>
            </a:pPr>
            <a:r>
              <a:rPr lang="en-US" sz="1400" dirty="0" err="1">
                <a:solidFill>
                  <a:srgbClr val="0070C0"/>
                </a:solidFill>
              </a:rPr>
              <a:t>Registrazione</a:t>
            </a:r>
            <a:r>
              <a:rPr lang="en-US" sz="1400" dirty="0">
                <a:solidFill>
                  <a:srgbClr val="0070C0"/>
                </a:solidFill>
              </a:rPr>
              <a:t> </a:t>
            </a:r>
            <a:r>
              <a:rPr lang="en-US" sz="1400" dirty="0" err="1">
                <a:solidFill>
                  <a:srgbClr val="0070C0"/>
                </a:solidFill>
              </a:rPr>
              <a:t>contatto</a:t>
            </a:r>
            <a:endParaRPr lang="en-US" sz="1400" dirty="0">
              <a:solidFill>
                <a:srgbClr val="0070C0"/>
              </a:solidFill>
            </a:endParaRPr>
          </a:p>
          <a:p>
            <a:pPr marL="742950" lvl="1" indent="-285750">
              <a:spcAft>
                <a:spcPts val="600"/>
              </a:spcAft>
              <a:buFont typeface="Arial" panose="020B0604020202020204" pitchFamily="34" charset="0"/>
              <a:buChar char="•"/>
            </a:pPr>
            <a:r>
              <a:rPr lang="en-US" sz="1400" dirty="0">
                <a:solidFill>
                  <a:srgbClr val="7030A0"/>
                </a:solidFill>
              </a:rPr>
              <a:t>Logout</a:t>
            </a:r>
          </a:p>
          <a:p>
            <a:pPr marL="1200150" lvl="2" indent="-285750">
              <a:spcAft>
                <a:spcPts val="600"/>
              </a:spcAft>
              <a:buFont typeface="Arial" panose="020B0604020202020204" pitchFamily="34" charset="0"/>
              <a:buChar char="•"/>
            </a:pPr>
            <a:r>
              <a:rPr lang="en-US" sz="1400" dirty="0" err="1">
                <a:solidFill>
                  <a:srgbClr val="0070C0"/>
                </a:solidFill>
              </a:rPr>
              <a:t>Invalidazione</a:t>
            </a:r>
            <a:r>
              <a:rPr lang="en-US" sz="1400" dirty="0">
                <a:solidFill>
                  <a:srgbClr val="0070C0"/>
                </a:solidFill>
              </a:rPr>
              <a:t> </a:t>
            </a:r>
            <a:r>
              <a:rPr lang="en-US" sz="1400" dirty="0" err="1">
                <a:solidFill>
                  <a:srgbClr val="0070C0"/>
                </a:solidFill>
              </a:rPr>
              <a:t>sessione</a:t>
            </a:r>
            <a:endParaRPr lang="en-US" sz="1400" dirty="0">
              <a:solidFill>
                <a:srgbClr val="0070C0"/>
              </a:solidFill>
            </a:endParaRPr>
          </a:p>
        </p:txBody>
      </p:sp>
    </p:spTree>
    <p:extLst>
      <p:ext uri="{BB962C8B-B14F-4D97-AF65-F5344CB8AC3E}">
        <p14:creationId xmlns:p14="http://schemas.microsoft.com/office/powerpoint/2010/main" val="3449215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D0FDA56F-FBBB-D212-CF0F-FD1B2C4EAF13}"/>
              </a:ext>
            </a:extLst>
          </p:cNvPr>
          <p:cNvSpPr>
            <a:spLocks noGrp="1"/>
          </p:cNvSpPr>
          <p:nvPr>
            <p:ph type="title"/>
          </p:nvPr>
        </p:nvSpPr>
        <p:spPr>
          <a:xfrm>
            <a:off x="838200" y="231775"/>
            <a:ext cx="10515600" cy="824483"/>
          </a:xfrm>
        </p:spPr>
        <p:txBody>
          <a:bodyPr>
            <a:normAutofit/>
          </a:bodyPr>
          <a:lstStyle/>
          <a:p>
            <a:pPr algn="ctr"/>
            <a:r>
              <a:rPr lang="it-IT" dirty="0"/>
              <a:t>Componenti server</a:t>
            </a:r>
          </a:p>
        </p:txBody>
      </p:sp>
      <p:sp>
        <p:nvSpPr>
          <p:cNvPr id="7" name="CasellaDiTesto 6">
            <a:extLst>
              <a:ext uri="{FF2B5EF4-FFF2-40B4-BE49-F238E27FC236}">
                <a16:creationId xmlns:a16="http://schemas.microsoft.com/office/drawing/2014/main" id="{376804B1-6476-0B1D-4CEA-FFF422A1A1C0}"/>
              </a:ext>
            </a:extLst>
          </p:cNvPr>
          <p:cNvSpPr txBox="1"/>
          <p:nvPr/>
        </p:nvSpPr>
        <p:spPr>
          <a:xfrm>
            <a:off x="532040" y="1056258"/>
            <a:ext cx="5011512" cy="555536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err="1"/>
              <a:t>Oggetti</a:t>
            </a:r>
            <a:r>
              <a:rPr lang="en-US" sz="1400" dirty="0"/>
              <a:t> per accesso ai </a:t>
            </a:r>
            <a:r>
              <a:rPr lang="en-US" sz="1400" dirty="0" err="1"/>
              <a:t>dati</a:t>
            </a:r>
            <a:r>
              <a:rPr lang="en-US" sz="1400" dirty="0"/>
              <a:t> (</a:t>
            </a:r>
            <a:r>
              <a:rPr lang="en-US" sz="1400" dirty="0" err="1"/>
              <a:t>classi</a:t>
            </a:r>
            <a:r>
              <a:rPr lang="en-US" sz="1400" dirty="0"/>
              <a:t>)</a:t>
            </a:r>
          </a:p>
          <a:p>
            <a:pPr marL="742950" lvl="1" indent="-285750">
              <a:spcAft>
                <a:spcPts val="600"/>
              </a:spcAft>
              <a:buFont typeface="Arial" panose="020B0604020202020204" pitchFamily="34" charset="0"/>
              <a:buChar char="•"/>
            </a:pPr>
            <a:r>
              <a:rPr lang="en-US" sz="1400" dirty="0" err="1"/>
              <a:t>UserDAO</a:t>
            </a:r>
            <a:endParaRPr lang="en-US" sz="1400" dirty="0"/>
          </a:p>
          <a:p>
            <a:pPr marL="1200150" lvl="2" indent="-285750">
              <a:spcAft>
                <a:spcPts val="600"/>
              </a:spcAft>
              <a:buFont typeface="Arial" panose="020B0604020202020204" pitchFamily="34" charset="0"/>
              <a:buChar char="•"/>
            </a:pPr>
            <a:r>
              <a:rPr lang="en-US" sz="1400" dirty="0" err="1"/>
              <a:t>checkCredentials</a:t>
            </a:r>
            <a:r>
              <a:rPr lang="en-US" sz="1400" dirty="0"/>
              <a:t>(username, password)</a:t>
            </a:r>
          </a:p>
          <a:p>
            <a:pPr marL="1200150" lvl="2" indent="-285750">
              <a:spcAft>
                <a:spcPts val="600"/>
              </a:spcAft>
              <a:buFont typeface="Arial" panose="020B0604020202020204" pitchFamily="34" charset="0"/>
              <a:buChar char="•"/>
            </a:pPr>
            <a:r>
              <a:rPr lang="en-US" sz="1400" dirty="0" err="1"/>
              <a:t>addUser</a:t>
            </a:r>
            <a:r>
              <a:rPr lang="en-US" sz="1400" dirty="0"/>
              <a:t>(username, name, surname, password, mail)</a:t>
            </a:r>
          </a:p>
          <a:p>
            <a:pPr marL="742950" lvl="1" indent="-285750">
              <a:spcAft>
                <a:spcPts val="600"/>
              </a:spcAft>
              <a:buFont typeface="Arial" panose="020B0604020202020204" pitchFamily="34" charset="0"/>
              <a:buChar char="•"/>
            </a:pPr>
            <a:r>
              <a:rPr lang="en-US" sz="1400" dirty="0" err="1"/>
              <a:t>BankAccountDAO</a:t>
            </a:r>
            <a:endParaRPr lang="en-US" sz="1400" dirty="0"/>
          </a:p>
          <a:p>
            <a:pPr marL="1200150" lvl="2" indent="-285750">
              <a:spcAft>
                <a:spcPts val="600"/>
              </a:spcAft>
              <a:buFont typeface="Arial" panose="020B0604020202020204" pitchFamily="34" charset="0"/>
              <a:buChar char="•"/>
            </a:pPr>
            <a:r>
              <a:rPr lang="en-US" sz="1400" dirty="0" err="1"/>
              <a:t>addBankAccount</a:t>
            </a:r>
            <a:r>
              <a:rPr lang="en-US" sz="1400" dirty="0"/>
              <a:t>(username)</a:t>
            </a:r>
          </a:p>
          <a:p>
            <a:pPr marL="1200150" lvl="2" indent="-285750">
              <a:spcAft>
                <a:spcPts val="600"/>
              </a:spcAft>
              <a:buFont typeface="Arial" panose="020B0604020202020204" pitchFamily="34" charset="0"/>
              <a:buChar char="•"/>
            </a:pPr>
            <a:r>
              <a:rPr lang="en-US" sz="1400" dirty="0" err="1"/>
              <a:t>getBankAccounts</a:t>
            </a:r>
            <a:r>
              <a:rPr lang="en-US" sz="1400" dirty="0"/>
              <a:t>(username)</a:t>
            </a:r>
          </a:p>
          <a:p>
            <a:pPr marL="1200150" lvl="2" indent="-285750">
              <a:spcAft>
                <a:spcPts val="600"/>
              </a:spcAft>
              <a:buFont typeface="Arial" panose="020B0604020202020204" pitchFamily="34" charset="0"/>
              <a:buChar char="•"/>
            </a:pPr>
            <a:r>
              <a:rPr lang="en-US" sz="1400" dirty="0" err="1"/>
              <a:t>getBankAccountDetails</a:t>
            </a:r>
            <a:r>
              <a:rPr lang="en-US" sz="1400" dirty="0"/>
              <a:t>(</a:t>
            </a:r>
            <a:r>
              <a:rPr lang="en-US" sz="1400" dirty="0" err="1"/>
              <a:t>accountID</a:t>
            </a:r>
            <a:r>
              <a:rPr lang="en-US" sz="1400" dirty="0"/>
              <a:t>)</a:t>
            </a:r>
          </a:p>
          <a:p>
            <a:pPr marL="1200150" lvl="2" indent="-285750">
              <a:spcAft>
                <a:spcPts val="600"/>
              </a:spcAft>
              <a:buFont typeface="Arial" panose="020B0604020202020204" pitchFamily="34" charset="0"/>
              <a:buChar char="•"/>
            </a:pPr>
            <a:r>
              <a:rPr lang="en-US" sz="1400" dirty="0" err="1"/>
              <a:t>updateBankAccounts</a:t>
            </a:r>
            <a:r>
              <a:rPr lang="en-US" sz="1400" dirty="0"/>
              <a:t>(amount, </a:t>
            </a:r>
            <a:r>
              <a:rPr lang="en-US" sz="1400" dirty="0" err="1"/>
              <a:t>fromBankAccountID</a:t>
            </a:r>
            <a:r>
              <a:rPr lang="en-US" sz="1400" dirty="0"/>
              <a:t>, </a:t>
            </a:r>
            <a:r>
              <a:rPr lang="en-US" sz="1400" dirty="0" err="1"/>
              <a:t>toBankAccountID</a:t>
            </a:r>
            <a:r>
              <a:rPr lang="en-US" sz="1400" dirty="0"/>
              <a:t>)</a:t>
            </a:r>
          </a:p>
          <a:p>
            <a:pPr marL="742950" lvl="1" indent="-285750">
              <a:spcAft>
                <a:spcPts val="600"/>
              </a:spcAft>
              <a:buFont typeface="Arial" panose="020B0604020202020204" pitchFamily="34" charset="0"/>
              <a:buChar char="•"/>
            </a:pPr>
            <a:r>
              <a:rPr lang="en-US" sz="1400" dirty="0" err="1"/>
              <a:t>MovementDAO</a:t>
            </a:r>
            <a:endParaRPr lang="en-US" sz="1400" dirty="0"/>
          </a:p>
          <a:p>
            <a:pPr marL="1200150" lvl="2" indent="-285750">
              <a:spcAft>
                <a:spcPts val="600"/>
              </a:spcAft>
              <a:buFont typeface="Arial" panose="020B0604020202020204" pitchFamily="34" charset="0"/>
              <a:buChar char="•"/>
            </a:pPr>
            <a:r>
              <a:rPr lang="en-US" sz="1400" dirty="0" err="1"/>
              <a:t>getBankAccountMovements</a:t>
            </a:r>
            <a:r>
              <a:rPr lang="en-US" sz="1400" dirty="0"/>
              <a:t>(</a:t>
            </a:r>
            <a:r>
              <a:rPr lang="en-US" sz="1400" dirty="0" err="1"/>
              <a:t>accountID</a:t>
            </a:r>
            <a:r>
              <a:rPr lang="en-US" sz="1400" dirty="0"/>
              <a:t>)</a:t>
            </a:r>
          </a:p>
          <a:p>
            <a:pPr marL="1200150" lvl="2" indent="-285750">
              <a:spcAft>
                <a:spcPts val="600"/>
              </a:spcAft>
              <a:buFont typeface="Arial" panose="020B0604020202020204" pitchFamily="34" charset="0"/>
              <a:buChar char="•"/>
            </a:pPr>
            <a:r>
              <a:rPr lang="en-US" sz="1400" dirty="0" err="1"/>
              <a:t>addMovement</a:t>
            </a:r>
            <a:r>
              <a:rPr lang="en-US" sz="1400" dirty="0"/>
              <a:t>(amount, </a:t>
            </a:r>
            <a:r>
              <a:rPr lang="en-US" sz="1400" dirty="0" err="1"/>
              <a:t>fromBankAccountID</a:t>
            </a:r>
            <a:r>
              <a:rPr lang="en-US" sz="1400" dirty="0"/>
              <a:t>, </a:t>
            </a:r>
            <a:r>
              <a:rPr lang="en-US" sz="1400" dirty="0" err="1"/>
              <a:t>toBankAccountID</a:t>
            </a:r>
            <a:r>
              <a:rPr lang="en-US" sz="1400" dirty="0"/>
              <a:t>)</a:t>
            </a:r>
          </a:p>
          <a:p>
            <a:pPr marL="1200150" lvl="2" indent="-285750">
              <a:spcAft>
                <a:spcPts val="600"/>
              </a:spcAft>
              <a:buFont typeface="Arial" panose="020B0604020202020204" pitchFamily="34" charset="0"/>
              <a:buChar char="•"/>
            </a:pPr>
            <a:r>
              <a:rPr lang="en-US" sz="1400" dirty="0" err="1"/>
              <a:t>getLastMovement</a:t>
            </a:r>
            <a:r>
              <a:rPr lang="en-US" sz="1400" dirty="0"/>
              <a:t>(</a:t>
            </a:r>
            <a:r>
              <a:rPr lang="en-US" sz="1400" dirty="0" err="1"/>
              <a:t>accountID</a:t>
            </a:r>
            <a:r>
              <a:rPr lang="en-US" sz="1400" dirty="0"/>
              <a:t>)</a:t>
            </a:r>
          </a:p>
          <a:p>
            <a:pPr marL="742950" lvl="1" indent="-285750">
              <a:spcAft>
                <a:spcPts val="600"/>
              </a:spcAft>
              <a:buFont typeface="Arial" panose="020B0604020202020204" pitchFamily="34" charset="0"/>
              <a:buChar char="•"/>
            </a:pPr>
            <a:r>
              <a:rPr lang="en-US" sz="1400" dirty="0" err="1"/>
              <a:t>ContactDAO</a:t>
            </a:r>
            <a:endParaRPr lang="en-US" sz="1400" dirty="0"/>
          </a:p>
          <a:p>
            <a:pPr marL="1200150" lvl="2" indent="-285750">
              <a:spcAft>
                <a:spcPts val="600"/>
              </a:spcAft>
              <a:buFont typeface="Arial" panose="020B0604020202020204" pitchFamily="34" charset="0"/>
              <a:buChar char="•"/>
            </a:pPr>
            <a:r>
              <a:rPr lang="en-US" sz="1400" dirty="0" err="1"/>
              <a:t>addContact</a:t>
            </a:r>
            <a:r>
              <a:rPr lang="en-US" sz="1400" dirty="0"/>
              <a:t>(</a:t>
            </a:r>
            <a:r>
              <a:rPr lang="en-US" sz="1400" dirty="0" err="1"/>
              <a:t>ownerUsername</a:t>
            </a:r>
            <a:r>
              <a:rPr lang="en-US" sz="1400" dirty="0"/>
              <a:t>, </a:t>
            </a:r>
            <a:r>
              <a:rPr lang="en-US" sz="1400" dirty="0" err="1"/>
              <a:t>contactUsername</a:t>
            </a:r>
            <a:r>
              <a:rPr lang="en-US" sz="1400" dirty="0"/>
              <a:t>, </a:t>
            </a:r>
            <a:r>
              <a:rPr lang="en-US" sz="1400" dirty="0" err="1"/>
              <a:t>contactBankAccountID</a:t>
            </a:r>
            <a:r>
              <a:rPr lang="en-US" sz="1400" dirty="0"/>
              <a:t>)</a:t>
            </a:r>
          </a:p>
          <a:p>
            <a:pPr marL="1200150" lvl="2" indent="-285750">
              <a:spcAft>
                <a:spcPts val="600"/>
              </a:spcAft>
              <a:buFont typeface="Arial" panose="020B0604020202020204" pitchFamily="34" charset="0"/>
              <a:buChar char="•"/>
            </a:pPr>
            <a:r>
              <a:rPr lang="en-US" sz="1400" dirty="0" err="1"/>
              <a:t>getContactsOf</a:t>
            </a:r>
            <a:r>
              <a:rPr lang="en-US" sz="1400" dirty="0"/>
              <a:t>(</a:t>
            </a:r>
            <a:r>
              <a:rPr lang="en-US" sz="1400" dirty="0" err="1"/>
              <a:t>ownerUsername</a:t>
            </a:r>
            <a:r>
              <a:rPr lang="en-US" sz="1400" dirty="0"/>
              <a:t>)</a:t>
            </a:r>
          </a:p>
        </p:txBody>
      </p:sp>
      <p:sp>
        <p:nvSpPr>
          <p:cNvPr id="8" name="CasellaDiTesto 7">
            <a:extLst>
              <a:ext uri="{FF2B5EF4-FFF2-40B4-BE49-F238E27FC236}">
                <a16:creationId xmlns:a16="http://schemas.microsoft.com/office/drawing/2014/main" id="{0B2565D9-0142-BB78-197C-6522320C72E8}"/>
              </a:ext>
            </a:extLst>
          </p:cNvPr>
          <p:cNvSpPr txBox="1"/>
          <p:nvPr/>
        </p:nvSpPr>
        <p:spPr>
          <a:xfrm>
            <a:off x="6648450" y="1056258"/>
            <a:ext cx="4705351" cy="410881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err="1"/>
              <a:t>Modello</a:t>
            </a:r>
            <a:r>
              <a:rPr lang="en-US" sz="1400" dirty="0"/>
              <a:t> </a:t>
            </a:r>
            <a:r>
              <a:rPr lang="en-US" sz="1400" dirty="0" err="1"/>
              <a:t>oggetti</a:t>
            </a:r>
            <a:r>
              <a:rPr lang="en-US" sz="1400" dirty="0"/>
              <a:t> (beans)</a:t>
            </a:r>
          </a:p>
          <a:p>
            <a:pPr marL="742950" lvl="1" indent="-285750">
              <a:spcAft>
                <a:spcPts val="600"/>
              </a:spcAft>
              <a:buFont typeface="Arial" panose="020B0604020202020204" pitchFamily="34" charset="0"/>
              <a:buChar char="•"/>
            </a:pPr>
            <a:r>
              <a:rPr lang="en-US" sz="1400" dirty="0"/>
              <a:t>User</a:t>
            </a:r>
          </a:p>
          <a:p>
            <a:pPr marL="742950" lvl="1" indent="-285750">
              <a:spcAft>
                <a:spcPts val="600"/>
              </a:spcAft>
              <a:buFont typeface="Arial" panose="020B0604020202020204" pitchFamily="34" charset="0"/>
              <a:buChar char="•"/>
            </a:pPr>
            <a:r>
              <a:rPr lang="en-US" sz="1400" dirty="0" err="1"/>
              <a:t>BankAccount</a:t>
            </a:r>
            <a:endParaRPr lang="en-US" sz="1400" dirty="0"/>
          </a:p>
          <a:p>
            <a:pPr marL="742950" lvl="1" indent="-285750">
              <a:spcAft>
                <a:spcPts val="600"/>
              </a:spcAft>
              <a:buFont typeface="Arial" panose="020B0604020202020204" pitchFamily="34" charset="0"/>
              <a:buChar char="•"/>
            </a:pPr>
            <a:r>
              <a:rPr lang="en-US" sz="1400" dirty="0"/>
              <a:t>Movement</a:t>
            </a:r>
          </a:p>
          <a:p>
            <a:pPr marL="742950" lvl="1" indent="-285750">
              <a:spcAft>
                <a:spcPts val="600"/>
              </a:spcAft>
              <a:buFont typeface="Arial" panose="020B0604020202020204" pitchFamily="34" charset="0"/>
              <a:buChar char="•"/>
            </a:pPr>
            <a:r>
              <a:rPr lang="en-US" sz="1400" dirty="0"/>
              <a:t>Contact</a:t>
            </a:r>
          </a:p>
          <a:p>
            <a:pPr marL="285750" indent="-285750">
              <a:spcAft>
                <a:spcPts val="600"/>
              </a:spcAft>
              <a:buFont typeface="Arial" panose="020B0604020202020204" pitchFamily="34" charset="0"/>
              <a:buChar char="•"/>
            </a:pPr>
            <a:r>
              <a:rPr lang="en-US" sz="1400" dirty="0" err="1"/>
              <a:t>Controllori</a:t>
            </a:r>
            <a:r>
              <a:rPr lang="en-US" sz="1400" dirty="0"/>
              <a:t> (servlets)</a:t>
            </a:r>
          </a:p>
          <a:p>
            <a:pPr marL="742950" lvl="1" indent="-285750">
              <a:spcAft>
                <a:spcPts val="600"/>
              </a:spcAft>
              <a:buFont typeface="Arial" panose="020B0604020202020204" pitchFamily="34" charset="0"/>
              <a:buChar char="•"/>
            </a:pPr>
            <a:r>
              <a:rPr lang="en-US" sz="1400" dirty="0" err="1"/>
              <a:t>AddContact</a:t>
            </a:r>
            <a:endParaRPr lang="en-US" sz="1400" dirty="0"/>
          </a:p>
          <a:p>
            <a:pPr marL="742950" lvl="1" indent="-285750">
              <a:spcAft>
                <a:spcPts val="600"/>
              </a:spcAft>
              <a:buFont typeface="Arial" panose="020B0604020202020204" pitchFamily="34" charset="0"/>
              <a:buChar char="•"/>
            </a:pPr>
            <a:r>
              <a:rPr lang="en-US" sz="1400" dirty="0" err="1"/>
              <a:t>CheckLogin</a:t>
            </a:r>
            <a:endParaRPr lang="en-US" sz="1400" dirty="0"/>
          </a:p>
          <a:p>
            <a:pPr marL="742950" lvl="1" indent="-285750">
              <a:spcAft>
                <a:spcPts val="600"/>
              </a:spcAft>
              <a:buFont typeface="Arial" panose="020B0604020202020204" pitchFamily="34" charset="0"/>
              <a:buChar char="•"/>
            </a:pPr>
            <a:r>
              <a:rPr lang="en-US" sz="1400" dirty="0" err="1"/>
              <a:t>CheckSignUp</a:t>
            </a:r>
            <a:endParaRPr lang="en-US" sz="1400" dirty="0"/>
          </a:p>
          <a:p>
            <a:pPr marL="742950" lvl="1" indent="-285750">
              <a:spcAft>
                <a:spcPts val="600"/>
              </a:spcAft>
              <a:buFont typeface="Arial" panose="020B0604020202020204" pitchFamily="34" charset="0"/>
              <a:buChar char="•"/>
            </a:pPr>
            <a:r>
              <a:rPr lang="en-US" sz="1400" dirty="0" err="1"/>
              <a:t>GetAccountDetails</a:t>
            </a:r>
            <a:endParaRPr lang="en-US" sz="1400" dirty="0"/>
          </a:p>
          <a:p>
            <a:pPr marL="742950" lvl="1" indent="-285750">
              <a:spcAft>
                <a:spcPts val="600"/>
              </a:spcAft>
              <a:buFont typeface="Arial" panose="020B0604020202020204" pitchFamily="34" charset="0"/>
              <a:buChar char="•"/>
            </a:pPr>
            <a:r>
              <a:rPr lang="en-US" sz="1400" dirty="0" err="1"/>
              <a:t>GetBankAccounts</a:t>
            </a:r>
            <a:endParaRPr lang="en-US" sz="1400" dirty="0"/>
          </a:p>
          <a:p>
            <a:pPr marL="742950" lvl="1" indent="-285750">
              <a:spcAft>
                <a:spcPts val="600"/>
              </a:spcAft>
              <a:buFont typeface="Arial" panose="020B0604020202020204" pitchFamily="34" charset="0"/>
              <a:buChar char="•"/>
            </a:pPr>
            <a:r>
              <a:rPr lang="en-US" sz="1400" dirty="0" err="1"/>
              <a:t>GetContacts</a:t>
            </a:r>
            <a:endParaRPr lang="en-US" sz="1400" dirty="0"/>
          </a:p>
          <a:p>
            <a:pPr marL="742950" lvl="1" indent="-285750">
              <a:spcAft>
                <a:spcPts val="600"/>
              </a:spcAft>
              <a:buFont typeface="Arial" panose="020B0604020202020204" pitchFamily="34" charset="0"/>
              <a:buChar char="•"/>
            </a:pPr>
            <a:r>
              <a:rPr lang="en-US" sz="1400" dirty="0"/>
              <a:t>Logout</a:t>
            </a:r>
          </a:p>
          <a:p>
            <a:pPr marL="742950" lvl="1" indent="-285750">
              <a:spcAft>
                <a:spcPts val="600"/>
              </a:spcAft>
              <a:buFont typeface="Arial" panose="020B0604020202020204" pitchFamily="34" charset="0"/>
              <a:buChar char="•"/>
            </a:pPr>
            <a:r>
              <a:rPr lang="en-US" sz="1400" dirty="0" err="1"/>
              <a:t>MakeMovement</a:t>
            </a:r>
            <a:endParaRPr lang="en-US" sz="1400" dirty="0"/>
          </a:p>
        </p:txBody>
      </p:sp>
    </p:spTree>
    <p:extLst>
      <p:ext uri="{BB962C8B-B14F-4D97-AF65-F5344CB8AC3E}">
        <p14:creationId xmlns:p14="http://schemas.microsoft.com/office/powerpoint/2010/main" val="43334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DiTesto 8">
            <a:extLst>
              <a:ext uri="{FF2B5EF4-FFF2-40B4-BE49-F238E27FC236}">
                <a16:creationId xmlns:a16="http://schemas.microsoft.com/office/drawing/2014/main" id="{598A7D95-24F8-6689-2B0A-103145FE95F5}"/>
              </a:ext>
            </a:extLst>
          </p:cNvPr>
          <p:cNvSpPr txBox="1"/>
          <p:nvPr/>
        </p:nvSpPr>
        <p:spPr>
          <a:xfrm>
            <a:off x="592585" y="505122"/>
            <a:ext cx="10758257" cy="5847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rPr>
              <a:t>Un’applicazione web consente la gestione di trasferimenti di denaro online da un </a:t>
            </a:r>
            <a:r>
              <a:rPr kumimoji="0" lang="it-IT" sz="1700" b="0" i="0" u="none" strike="noStrike" kern="1200" cap="none" spc="0" normalizeH="0" baseline="0" noProof="0" dirty="0">
                <a:ln>
                  <a:noFill/>
                </a:ln>
                <a:solidFill>
                  <a:srgbClr val="FF0000"/>
                </a:solidFill>
                <a:effectLst/>
                <a:uLnTx/>
                <a:uFillTx/>
                <a:latin typeface="Calibri" panose="020F0502020204030204"/>
                <a:ea typeface="+mn-ea"/>
                <a:cs typeface="+mn-cs"/>
              </a:rPr>
              <a:t>conto</a:t>
            </a:r>
            <a:r>
              <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rPr>
              <a:t> a un altro. L’applicazione supporta registrazione e login mediante una pagina pubblica con opportune </a:t>
            </a:r>
            <a:r>
              <a:rPr kumimoji="0" lang="it-IT" sz="1700" b="0" i="0" u="none" strike="noStrike" kern="1200" cap="none" spc="0" normalizeH="0" baseline="0" noProof="0" dirty="0" err="1">
                <a:ln>
                  <a:noFill/>
                </a:ln>
                <a:solidFill>
                  <a:prstClr val="black"/>
                </a:solidFill>
                <a:effectLst/>
                <a:uLnTx/>
                <a:uFillTx/>
                <a:latin typeface="Calibri" panose="020F0502020204030204"/>
                <a:ea typeface="+mn-ea"/>
                <a:cs typeface="+mn-cs"/>
              </a:rPr>
              <a:t>form</a:t>
            </a:r>
            <a:r>
              <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rPr>
              <a:t>. La registrazione controlla la validità sintattica dell’</a:t>
            </a:r>
            <a:r>
              <a:rPr kumimoji="0" lang="it-IT" sz="1700" b="0" i="0" u="none" strike="noStrike" kern="1200" cap="none" spc="0" normalizeH="0" baseline="0" noProof="0" dirty="0">
                <a:ln>
                  <a:noFill/>
                </a:ln>
                <a:solidFill>
                  <a:srgbClr val="00B050"/>
                </a:solidFill>
                <a:effectLst/>
                <a:uLnTx/>
                <a:uFillTx/>
                <a:latin typeface="Calibri" panose="020F0502020204030204"/>
                <a:ea typeface="+mn-ea"/>
                <a:cs typeface="+mn-cs"/>
              </a:rPr>
              <a:t>indirizzo di email</a:t>
            </a:r>
            <a:r>
              <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rPr>
              <a:t> e l’uguaglianza tra i campi “password” e “ripeti password”. La registrazione controlla l’unicità dello username. Un </a:t>
            </a:r>
            <a:r>
              <a:rPr kumimoji="0" lang="it-IT" sz="1700" b="0" i="0" u="none" strike="noStrike" kern="1200" cap="none" spc="0" normalizeH="0" baseline="0" noProof="0" dirty="0">
                <a:ln>
                  <a:noFill/>
                </a:ln>
                <a:solidFill>
                  <a:srgbClr val="FF0000"/>
                </a:solidFill>
                <a:effectLst/>
                <a:uLnTx/>
                <a:uFillTx/>
                <a:latin typeface="Calibri" panose="020F0502020204030204"/>
                <a:ea typeface="+mn-ea"/>
                <a:cs typeface="+mn-cs"/>
              </a:rPr>
              <a:t>utente</a:t>
            </a:r>
            <a:r>
              <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rPr>
              <a:t> ha un </a:t>
            </a:r>
            <a:r>
              <a:rPr kumimoji="0" lang="it-IT" sz="1700" b="0" i="0" u="none" strike="noStrike" kern="1200" cap="none" spc="0" normalizeH="0" baseline="0" noProof="0" dirty="0">
                <a:ln>
                  <a:noFill/>
                </a:ln>
                <a:solidFill>
                  <a:srgbClr val="00B050"/>
                </a:solidFill>
                <a:effectLst/>
                <a:uLnTx/>
                <a:uFillTx/>
                <a:latin typeface="Calibri" panose="020F0502020204030204"/>
                <a:ea typeface="+mn-ea"/>
                <a:cs typeface="+mn-cs"/>
              </a:rPr>
              <a:t>nome, un cognome, uno username</a:t>
            </a:r>
            <a:r>
              <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rPr>
              <a:t> e </a:t>
            </a:r>
            <a:r>
              <a:rPr kumimoji="0" lang="it-IT" sz="1700" b="0" i="0" u="none" strike="noStrike" kern="1200" cap="none" spc="0" normalizeH="0" baseline="0" noProof="0" dirty="0">
                <a:ln>
                  <a:noFill/>
                </a:ln>
                <a:solidFill>
                  <a:srgbClr val="0070C0"/>
                </a:solidFill>
                <a:effectLst/>
                <a:uLnTx/>
                <a:uFillTx/>
                <a:latin typeface="Calibri" panose="020F0502020204030204"/>
                <a:ea typeface="+mn-ea"/>
                <a:cs typeface="+mn-cs"/>
              </a:rPr>
              <a:t>uno o più conti correnti</a:t>
            </a:r>
            <a:r>
              <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rPr>
              <a:t>. Un </a:t>
            </a:r>
            <a:r>
              <a:rPr kumimoji="0" lang="it-IT" sz="1700" b="0" i="0" u="none" strike="noStrike" kern="1200" cap="none" spc="0" normalizeH="0" baseline="0" noProof="0" dirty="0">
                <a:ln>
                  <a:noFill/>
                </a:ln>
                <a:solidFill>
                  <a:srgbClr val="FF0000"/>
                </a:solidFill>
                <a:effectLst/>
                <a:uLnTx/>
                <a:uFillTx/>
                <a:latin typeface="Calibri" panose="020F0502020204030204"/>
                <a:ea typeface="+mn-ea"/>
                <a:cs typeface="+mn-cs"/>
              </a:rPr>
              <a:t>conto</a:t>
            </a:r>
            <a:r>
              <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rPr>
              <a:t> ha un </a:t>
            </a:r>
            <a:r>
              <a:rPr kumimoji="0" lang="it-IT" sz="1700" b="0" i="0" u="none" strike="noStrike" kern="1200" cap="none" spc="0" normalizeH="0" baseline="0" noProof="0" dirty="0">
                <a:ln>
                  <a:noFill/>
                </a:ln>
                <a:solidFill>
                  <a:srgbClr val="00B050"/>
                </a:solidFill>
                <a:effectLst/>
                <a:uLnTx/>
                <a:uFillTx/>
                <a:latin typeface="Calibri" panose="020F0502020204030204"/>
                <a:ea typeface="+mn-ea"/>
                <a:cs typeface="+mn-cs"/>
              </a:rPr>
              <a:t>codice, un saldo</a:t>
            </a:r>
            <a:r>
              <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rPr>
              <a:t>, e i </a:t>
            </a:r>
            <a:r>
              <a:rPr kumimoji="0" lang="it-IT" sz="1700" b="0" i="0" u="none" strike="noStrike" kern="1200" cap="none" spc="0" normalizeH="0" baseline="0" noProof="0" dirty="0">
                <a:ln>
                  <a:noFill/>
                </a:ln>
                <a:solidFill>
                  <a:srgbClr val="0070C0"/>
                </a:solidFill>
                <a:effectLst/>
                <a:uLnTx/>
                <a:uFillTx/>
                <a:latin typeface="Calibri" panose="020F0502020204030204"/>
                <a:ea typeface="+mn-ea"/>
                <a:cs typeface="+mn-cs"/>
              </a:rPr>
              <a:t>trasferimenti fatti (in uscita) e ricevuti (in ingresso) dal conto</a:t>
            </a:r>
            <a:r>
              <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rPr>
              <a:t>. Un </a:t>
            </a:r>
            <a:r>
              <a:rPr kumimoji="0" lang="it-IT" sz="1700" b="0" i="0" u="none" strike="noStrike" kern="1200" cap="none" spc="0" normalizeH="0" baseline="0" noProof="0" dirty="0">
                <a:ln>
                  <a:noFill/>
                </a:ln>
                <a:solidFill>
                  <a:srgbClr val="FF0000"/>
                </a:solidFill>
                <a:effectLst/>
                <a:uLnTx/>
                <a:uFillTx/>
                <a:latin typeface="Calibri" panose="020F0502020204030204"/>
                <a:ea typeface="+mn-ea"/>
                <a:cs typeface="+mn-cs"/>
              </a:rPr>
              <a:t>trasferimento</a:t>
            </a:r>
            <a:r>
              <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rPr>
              <a:t> ha una </a:t>
            </a:r>
            <a:r>
              <a:rPr kumimoji="0" lang="it-IT" sz="1700" b="0" i="0" u="none" strike="noStrike" kern="1200" cap="none" spc="0" normalizeH="0" baseline="0" noProof="0" dirty="0">
                <a:ln>
                  <a:noFill/>
                </a:ln>
                <a:solidFill>
                  <a:srgbClr val="00B050"/>
                </a:solidFill>
                <a:effectLst/>
                <a:uLnTx/>
                <a:uFillTx/>
                <a:latin typeface="Calibri" panose="020F0502020204030204"/>
                <a:ea typeface="+mn-ea"/>
                <a:cs typeface="+mn-cs"/>
              </a:rPr>
              <a:t>data, un importo</a:t>
            </a:r>
            <a:r>
              <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700" b="0" i="0" u="none" strike="noStrike" kern="1200" cap="none" spc="0" normalizeH="0" baseline="0" noProof="0" dirty="0">
                <a:ln>
                  <a:noFill/>
                </a:ln>
                <a:solidFill>
                  <a:srgbClr val="0070C0"/>
                </a:solidFill>
                <a:effectLst/>
                <a:uLnTx/>
                <a:uFillTx/>
                <a:latin typeface="Calibri" panose="020F0502020204030204"/>
                <a:ea typeface="+mn-ea"/>
                <a:cs typeface="+mn-cs"/>
              </a:rPr>
              <a:t>un conto di origine e un conto di destinazione</a:t>
            </a:r>
            <a:r>
              <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rPr>
              <a:t>. Quando l’utente accede all’applicazione appare una pagina LOGIN per la verifica delle credenziali. In seguito all’autenticazione dell’utente appare l’HOME page che mostra l’elenco dei suoi conti. Quando l’utente seleziona un conto, appare una pagina STATO DEL CONTO che mostra i dettagli del conto e la lista dei movimenti in entrata e in uscita, ordinati per data discendente. La pagina contiene anche una </a:t>
            </a:r>
            <a:r>
              <a:rPr kumimoji="0" lang="it-IT" sz="1700" b="0" i="0" u="none" strike="noStrike" kern="1200" cap="none" spc="0" normalizeH="0" baseline="0" noProof="0" dirty="0" err="1">
                <a:ln>
                  <a:noFill/>
                </a:ln>
                <a:solidFill>
                  <a:prstClr val="black"/>
                </a:solidFill>
                <a:effectLst/>
                <a:uLnTx/>
                <a:uFillTx/>
                <a:latin typeface="Calibri" panose="020F0502020204030204"/>
                <a:ea typeface="+mn-ea"/>
                <a:cs typeface="+mn-cs"/>
              </a:rPr>
              <a:t>form</a:t>
            </a:r>
            <a:r>
              <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rPr>
              <a:t> per ordinare un trasferimento. La </a:t>
            </a:r>
            <a:r>
              <a:rPr kumimoji="0" lang="it-IT" sz="1700" b="0" i="0" u="none" strike="noStrike" kern="1200" cap="none" spc="0" normalizeH="0" baseline="0" noProof="0" dirty="0" err="1">
                <a:ln>
                  <a:noFill/>
                </a:ln>
                <a:solidFill>
                  <a:prstClr val="black"/>
                </a:solidFill>
                <a:effectLst/>
                <a:uLnTx/>
                <a:uFillTx/>
                <a:latin typeface="Calibri" panose="020F0502020204030204"/>
                <a:ea typeface="+mn-ea"/>
                <a:cs typeface="+mn-cs"/>
              </a:rPr>
              <a:t>form</a:t>
            </a:r>
            <a:r>
              <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rPr>
              <a:t> contiene i campi: codice utente destinatario, codice conto destinatario, causale e importo. All’invio della </a:t>
            </a:r>
            <a:r>
              <a:rPr kumimoji="0" lang="it-IT" sz="1700" b="0" i="0" u="none" strike="noStrike" kern="1200" cap="none" spc="0" normalizeH="0" baseline="0" noProof="0" dirty="0" err="1">
                <a:ln>
                  <a:noFill/>
                </a:ln>
                <a:solidFill>
                  <a:prstClr val="black"/>
                </a:solidFill>
                <a:effectLst/>
                <a:uLnTx/>
                <a:uFillTx/>
                <a:latin typeface="Calibri" panose="020F0502020204030204"/>
                <a:ea typeface="+mn-ea"/>
                <a:cs typeface="+mn-cs"/>
              </a:rPr>
              <a:t>form</a:t>
            </a:r>
            <a:r>
              <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rPr>
              <a:t> con il bottone INVIA, l’applicazione controlla che il conto di destinazione appartenga all’utente specificato e che il conto origine abbia un saldo superiore o uguale all’importo del trasferimento. In caso di mancanza di anche solo una condizione, l’applicazione mostra una pagina con un avviso di fallimento che spiega il motivo del mancato trasferimento. Nel caso in cui entrambe le condizioni siano soddisfatte, l’applicazione deduce l’importo dal conto di origine, aggiunge l’importo al conto di destinazione e mostra una pagina CONFERMA TRASFERIMENTO che presenta i dati dell’importo trasferito e i dati del conto di origine e di destinazione con i rispettivi saldi precedenti al trasferimento e aggiornati dopo il trasferimento. L’applicazione deve garantire l’atomicità del trasferimento: ogni volta che il conto di destinazione viene addebitato, il conto di origine deve essere accreditato. Ogni pagina contiene un collegamento per tornare alla pagina precedente. L’applicazione consente il logout dell’utente.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700"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7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rgbClr val="FF0000"/>
                </a:solidFill>
                <a:latin typeface="Calibri" panose="020F0502020204030204"/>
              </a:rPr>
              <a:t>Entità</a:t>
            </a:r>
            <a:r>
              <a:rPr lang="it-IT" dirty="0">
                <a:solidFill>
                  <a:prstClr val="black"/>
                </a:solidFill>
                <a:latin typeface="Calibri" panose="020F0502020204030204"/>
              </a:rPr>
              <a:t>, </a:t>
            </a:r>
            <a:r>
              <a:rPr lang="it-IT" dirty="0">
                <a:solidFill>
                  <a:srgbClr val="00B050"/>
                </a:solidFill>
                <a:latin typeface="Calibri" panose="020F0502020204030204"/>
              </a:rPr>
              <a:t>Attributi</a:t>
            </a:r>
            <a:r>
              <a:rPr lang="it-IT" dirty="0">
                <a:solidFill>
                  <a:prstClr val="black"/>
                </a:solidFill>
                <a:latin typeface="Calibri" panose="020F0502020204030204"/>
              </a:rPr>
              <a:t>, </a:t>
            </a:r>
            <a:r>
              <a:rPr lang="it-IT" dirty="0">
                <a:solidFill>
                  <a:srgbClr val="0070C0"/>
                </a:solidFill>
                <a:latin typeface="Calibri" panose="020F0502020204030204"/>
              </a:rPr>
              <a:t>Relazioni</a:t>
            </a:r>
            <a:endParaRPr kumimoji="0" lang="it-IT"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7412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5EB2AA-4B7E-6087-AC1D-A920DAE60793}"/>
              </a:ext>
            </a:extLst>
          </p:cNvPr>
          <p:cNvSpPr>
            <a:spLocks noGrp="1"/>
          </p:cNvSpPr>
          <p:nvPr>
            <p:ph type="title"/>
          </p:nvPr>
        </p:nvSpPr>
        <p:spPr>
          <a:xfrm>
            <a:off x="838200" y="365125"/>
            <a:ext cx="10515600" cy="824483"/>
          </a:xfrm>
        </p:spPr>
        <p:txBody>
          <a:bodyPr/>
          <a:lstStyle/>
          <a:p>
            <a:pPr algn="ctr"/>
            <a:r>
              <a:rPr lang="it-IT" dirty="0"/>
              <a:t>Database design</a:t>
            </a:r>
          </a:p>
        </p:txBody>
      </p:sp>
      <p:pic>
        <p:nvPicPr>
          <p:cNvPr id="4" name="Immagine 3">
            <a:extLst>
              <a:ext uri="{FF2B5EF4-FFF2-40B4-BE49-F238E27FC236}">
                <a16:creationId xmlns:a16="http://schemas.microsoft.com/office/drawing/2014/main" id="{75227B7B-3AAB-4FC8-E9CB-2FF9BABCD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172" y="1186425"/>
            <a:ext cx="7937656" cy="5306450"/>
          </a:xfrm>
          <a:prstGeom prst="rect">
            <a:avLst/>
          </a:prstGeom>
        </p:spPr>
      </p:pic>
    </p:spTree>
    <p:extLst>
      <p:ext uri="{BB962C8B-B14F-4D97-AF65-F5344CB8AC3E}">
        <p14:creationId xmlns:p14="http://schemas.microsoft.com/office/powerpoint/2010/main" val="244428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03C849-6780-26EB-05EC-5804C489378F}"/>
              </a:ext>
            </a:extLst>
          </p:cNvPr>
          <p:cNvSpPr>
            <a:spLocks noGrp="1"/>
          </p:cNvSpPr>
          <p:nvPr>
            <p:ph type="title"/>
          </p:nvPr>
        </p:nvSpPr>
        <p:spPr>
          <a:xfrm>
            <a:off x="838200" y="365125"/>
            <a:ext cx="10515600" cy="806727"/>
          </a:xfrm>
        </p:spPr>
        <p:txBody>
          <a:bodyPr/>
          <a:lstStyle/>
          <a:p>
            <a:pPr algn="ctr"/>
            <a:r>
              <a:rPr lang="it-IT" dirty="0"/>
              <a:t>Schema del database locale</a:t>
            </a:r>
          </a:p>
        </p:txBody>
      </p:sp>
      <p:sp>
        <p:nvSpPr>
          <p:cNvPr id="4" name="CasellaDiTesto 3">
            <a:extLst>
              <a:ext uri="{FF2B5EF4-FFF2-40B4-BE49-F238E27FC236}">
                <a16:creationId xmlns:a16="http://schemas.microsoft.com/office/drawing/2014/main" id="{B1EA618D-4052-20F4-B806-5679CD2F5970}"/>
              </a:ext>
            </a:extLst>
          </p:cNvPr>
          <p:cNvSpPr txBox="1"/>
          <p:nvPr/>
        </p:nvSpPr>
        <p:spPr>
          <a:xfrm>
            <a:off x="327070" y="1404729"/>
            <a:ext cx="5396089" cy="2169825"/>
          </a:xfrm>
          <a:prstGeom prst="rect">
            <a:avLst/>
          </a:prstGeom>
          <a:noFill/>
          <a:ln>
            <a:solidFill>
              <a:schemeClr val="tx1"/>
            </a:solidFill>
          </a:ln>
        </p:spPr>
        <p:txBody>
          <a:bodyPr wrap="square" rtlCol="0">
            <a:spAutoFit/>
          </a:bodyPr>
          <a:lstStyle/>
          <a:p>
            <a:r>
              <a:rPr lang="it-IT" sz="1500" dirty="0"/>
              <a:t>CREATE TABLE ‘utente’(</a:t>
            </a:r>
          </a:p>
          <a:p>
            <a:r>
              <a:rPr lang="it-IT" sz="1500" dirty="0"/>
              <a:t>	‘Username’ </a:t>
            </a:r>
            <a:r>
              <a:rPr lang="it-IT" sz="1500" dirty="0" err="1"/>
              <a:t>varchar</a:t>
            </a:r>
            <a:r>
              <a:rPr lang="it-IT" sz="1500" dirty="0"/>
              <a:t>(20) PRIMARY KEY,</a:t>
            </a:r>
          </a:p>
          <a:p>
            <a:r>
              <a:rPr lang="it-IT" sz="1500" dirty="0"/>
              <a:t>	‘Nome’ </a:t>
            </a:r>
            <a:r>
              <a:rPr lang="it-IT" sz="1500" dirty="0" err="1"/>
              <a:t>varchar</a:t>
            </a:r>
            <a:r>
              <a:rPr lang="it-IT" sz="1500" dirty="0"/>
              <a:t>(20) NOT NULL,</a:t>
            </a:r>
          </a:p>
          <a:p>
            <a:r>
              <a:rPr lang="it-IT" sz="1500" dirty="0"/>
              <a:t>	</a:t>
            </a:r>
            <a:r>
              <a:rPr lang="it-IT" sz="1400" dirty="0"/>
              <a:t>‘</a:t>
            </a:r>
            <a:r>
              <a:rPr lang="it-IT" sz="1500" dirty="0"/>
              <a:t>Cognome’ </a:t>
            </a:r>
            <a:r>
              <a:rPr lang="it-IT" sz="1500" dirty="0" err="1"/>
              <a:t>varchar</a:t>
            </a:r>
            <a:r>
              <a:rPr lang="it-IT" sz="1500" dirty="0"/>
              <a:t>(20) NOT NULL,</a:t>
            </a:r>
          </a:p>
          <a:p>
            <a:r>
              <a:rPr lang="it-IT" sz="1500" dirty="0"/>
              <a:t>	‘Password’ </a:t>
            </a:r>
            <a:r>
              <a:rPr lang="it-IT" sz="1500" dirty="0" err="1"/>
              <a:t>varchar</a:t>
            </a:r>
            <a:r>
              <a:rPr lang="it-IT" sz="1500" dirty="0"/>
              <a:t>(20) NOT NULL,</a:t>
            </a:r>
          </a:p>
          <a:p>
            <a:r>
              <a:rPr lang="it-IT" sz="1500" dirty="0"/>
              <a:t>	‘Mail’ </a:t>
            </a:r>
            <a:r>
              <a:rPr lang="it-IT" sz="1500" dirty="0" err="1"/>
              <a:t>varchar</a:t>
            </a:r>
            <a:r>
              <a:rPr lang="it-IT" sz="1500" dirty="0"/>
              <a:t>(20) NOT NULL</a:t>
            </a:r>
          </a:p>
          <a:p>
            <a:r>
              <a:rPr lang="it-IT" sz="1500" dirty="0"/>
              <a:t>)</a:t>
            </a:r>
          </a:p>
          <a:p>
            <a:r>
              <a:rPr lang="it-IT" sz="1500" dirty="0"/>
              <a:t>	</a:t>
            </a:r>
          </a:p>
          <a:p>
            <a:endParaRPr lang="it-IT" sz="1500" dirty="0"/>
          </a:p>
        </p:txBody>
      </p:sp>
      <p:sp>
        <p:nvSpPr>
          <p:cNvPr id="5" name="CasellaDiTesto 4">
            <a:extLst>
              <a:ext uri="{FF2B5EF4-FFF2-40B4-BE49-F238E27FC236}">
                <a16:creationId xmlns:a16="http://schemas.microsoft.com/office/drawing/2014/main" id="{DF00AE92-A9DE-D192-D3D8-7452EDD70158}"/>
              </a:ext>
            </a:extLst>
          </p:cNvPr>
          <p:cNvSpPr txBox="1"/>
          <p:nvPr/>
        </p:nvSpPr>
        <p:spPr>
          <a:xfrm flipH="1">
            <a:off x="5813470" y="1404730"/>
            <a:ext cx="6051316" cy="2169825"/>
          </a:xfrm>
          <a:prstGeom prst="rect">
            <a:avLst/>
          </a:prstGeom>
          <a:noFill/>
          <a:ln>
            <a:solidFill>
              <a:schemeClr val="tx1"/>
            </a:solidFill>
          </a:ln>
        </p:spPr>
        <p:txBody>
          <a:bodyPr wrap="square" rtlCol="0">
            <a:spAutoFit/>
          </a:bodyPr>
          <a:lstStyle/>
          <a:p>
            <a:r>
              <a:rPr lang="it-IT" sz="1500" dirty="0"/>
              <a:t>CREATE TABLE ‘conto’ (</a:t>
            </a:r>
          </a:p>
          <a:p>
            <a:r>
              <a:rPr lang="it-IT" sz="1500" dirty="0"/>
              <a:t>	‘Codice’ </a:t>
            </a:r>
            <a:r>
              <a:rPr lang="it-IT" sz="1500" dirty="0" err="1"/>
              <a:t>int</a:t>
            </a:r>
            <a:r>
              <a:rPr lang="it-IT" sz="1500" dirty="0"/>
              <a:t> PRIMARY KEY AUTO_INCREMENT,</a:t>
            </a:r>
          </a:p>
          <a:p>
            <a:r>
              <a:rPr lang="it-IT" sz="1500" dirty="0"/>
              <a:t>	‘Saldo’ </a:t>
            </a:r>
            <a:r>
              <a:rPr lang="it-IT" sz="1500" dirty="0" err="1"/>
              <a:t>decimal</a:t>
            </a:r>
            <a:r>
              <a:rPr lang="it-IT" sz="1500" dirty="0"/>
              <a:t>(12,2) NOT NULL,</a:t>
            </a:r>
          </a:p>
          <a:p>
            <a:r>
              <a:rPr lang="it-IT" sz="1500" dirty="0"/>
              <a:t>	‘Utente’ </a:t>
            </a:r>
            <a:r>
              <a:rPr lang="it-IT" sz="1500" dirty="0" err="1"/>
              <a:t>varchar</a:t>
            </a:r>
            <a:r>
              <a:rPr lang="it-IT" sz="1500" dirty="0"/>
              <a:t>(20) REFERENCES Utente(Username)</a:t>
            </a:r>
          </a:p>
          <a:p>
            <a:r>
              <a:rPr lang="it-IT" sz="1500" dirty="0"/>
              <a:t>		ON UPDATE CASCADE</a:t>
            </a:r>
          </a:p>
          <a:p>
            <a:r>
              <a:rPr lang="it-IT" sz="1500" dirty="0"/>
              <a:t>		ON DELETE NO ACTION,</a:t>
            </a:r>
          </a:p>
          <a:p>
            <a:r>
              <a:rPr lang="it-IT" sz="1500" dirty="0"/>
              <a:t>)</a:t>
            </a:r>
          </a:p>
          <a:p>
            <a:endParaRPr lang="it-IT" sz="1500" dirty="0"/>
          </a:p>
          <a:p>
            <a:endParaRPr lang="it-IT" sz="1500" dirty="0"/>
          </a:p>
        </p:txBody>
      </p:sp>
      <p:sp>
        <p:nvSpPr>
          <p:cNvPr id="6" name="CasellaDiTesto 5">
            <a:extLst>
              <a:ext uri="{FF2B5EF4-FFF2-40B4-BE49-F238E27FC236}">
                <a16:creationId xmlns:a16="http://schemas.microsoft.com/office/drawing/2014/main" id="{E7EB86A2-F6F7-1040-44FB-F5C02BA91F58}"/>
              </a:ext>
            </a:extLst>
          </p:cNvPr>
          <p:cNvSpPr txBox="1"/>
          <p:nvPr/>
        </p:nvSpPr>
        <p:spPr>
          <a:xfrm>
            <a:off x="327070" y="3664532"/>
            <a:ext cx="5396089" cy="2862322"/>
          </a:xfrm>
          <a:prstGeom prst="rect">
            <a:avLst/>
          </a:prstGeom>
          <a:noFill/>
          <a:ln>
            <a:solidFill>
              <a:schemeClr val="tx1"/>
            </a:solidFill>
          </a:ln>
        </p:spPr>
        <p:txBody>
          <a:bodyPr wrap="square" rtlCol="0">
            <a:spAutoFit/>
          </a:bodyPr>
          <a:lstStyle/>
          <a:p>
            <a:r>
              <a:rPr lang="it-IT" sz="1500" dirty="0"/>
              <a:t>CREATE TABLE ‘trasferimento’ (</a:t>
            </a:r>
          </a:p>
          <a:p>
            <a:r>
              <a:rPr lang="it-IT" sz="1500" dirty="0"/>
              <a:t>	‘Codice’ </a:t>
            </a:r>
            <a:r>
              <a:rPr lang="it-IT" sz="1500" dirty="0" err="1"/>
              <a:t>int</a:t>
            </a:r>
            <a:r>
              <a:rPr lang="it-IT" sz="1500" dirty="0"/>
              <a:t> </a:t>
            </a:r>
            <a:r>
              <a:rPr lang="it-IT" sz="1500" dirty="0" err="1"/>
              <a:t>unsigned</a:t>
            </a:r>
            <a:r>
              <a:rPr lang="it-IT" sz="1500" dirty="0"/>
              <a:t> PRIMARY KEY AUTO_INCREMENT,</a:t>
            </a:r>
          </a:p>
          <a:p>
            <a:r>
              <a:rPr lang="it-IT" sz="1500" dirty="0"/>
              <a:t>	‘Data’ date NOT NULL,</a:t>
            </a:r>
          </a:p>
          <a:p>
            <a:r>
              <a:rPr lang="it-IT" sz="1500" dirty="0"/>
              <a:t>	‘Importo’ </a:t>
            </a:r>
            <a:r>
              <a:rPr lang="it-IT" sz="1500" dirty="0" err="1"/>
              <a:t>decimal</a:t>
            </a:r>
            <a:r>
              <a:rPr lang="it-IT" sz="1500" dirty="0"/>
              <a:t>(12,2) </a:t>
            </a:r>
            <a:r>
              <a:rPr lang="it-IT" sz="1500" dirty="0" err="1"/>
              <a:t>unsigned</a:t>
            </a:r>
            <a:r>
              <a:rPr lang="it-IT" sz="1500" dirty="0"/>
              <a:t> NOT NULL,</a:t>
            </a:r>
          </a:p>
          <a:p>
            <a:r>
              <a:rPr lang="es-ES" sz="1500" dirty="0"/>
              <a:t>	‘Causale’ varchar(150) DEFAULT 'No causal',</a:t>
            </a:r>
            <a:endParaRPr lang="it-IT" sz="1500" dirty="0"/>
          </a:p>
          <a:p>
            <a:r>
              <a:rPr lang="it-IT" sz="1500" dirty="0"/>
              <a:t>	‘</a:t>
            </a:r>
            <a:r>
              <a:rPr lang="it-IT" sz="1500" dirty="0" err="1"/>
              <a:t>ContoOrigine</a:t>
            </a:r>
            <a:r>
              <a:rPr lang="it-IT" sz="1500" dirty="0"/>
              <a:t>’ REFERENCES Conto(Codice)</a:t>
            </a:r>
          </a:p>
          <a:p>
            <a:r>
              <a:rPr lang="it-IT" sz="1500" dirty="0"/>
              <a:t>		ON UPDATE CASCADE</a:t>
            </a:r>
          </a:p>
          <a:p>
            <a:r>
              <a:rPr lang="it-IT" sz="1500" dirty="0"/>
              <a:t>		ON DELETE NO ACTION,</a:t>
            </a:r>
          </a:p>
          <a:p>
            <a:r>
              <a:rPr lang="it-IT" sz="1500" dirty="0"/>
              <a:t>	‘</a:t>
            </a:r>
            <a:r>
              <a:rPr lang="it-IT" sz="1500" dirty="0" err="1"/>
              <a:t>ContoDestinazione</a:t>
            </a:r>
            <a:r>
              <a:rPr lang="it-IT" sz="1500" dirty="0"/>
              <a:t>’ REFERENCES Conto(Codice)</a:t>
            </a:r>
          </a:p>
          <a:p>
            <a:r>
              <a:rPr lang="it-IT" sz="1500" dirty="0"/>
              <a:t>		ON UPDATE CASCADE</a:t>
            </a:r>
          </a:p>
          <a:p>
            <a:r>
              <a:rPr lang="it-IT" sz="1500" dirty="0"/>
              <a:t>		ON DELETE NO ACTION,</a:t>
            </a:r>
          </a:p>
          <a:p>
            <a:r>
              <a:rPr lang="it-IT" sz="1500" dirty="0"/>
              <a:t>)</a:t>
            </a:r>
          </a:p>
        </p:txBody>
      </p:sp>
      <p:sp>
        <p:nvSpPr>
          <p:cNvPr id="7" name="CasellaDiTesto 6">
            <a:extLst>
              <a:ext uri="{FF2B5EF4-FFF2-40B4-BE49-F238E27FC236}">
                <a16:creationId xmlns:a16="http://schemas.microsoft.com/office/drawing/2014/main" id="{45B1CF2A-D8E6-A06F-AB2E-ACF514ECEDC1}"/>
              </a:ext>
            </a:extLst>
          </p:cNvPr>
          <p:cNvSpPr txBox="1"/>
          <p:nvPr/>
        </p:nvSpPr>
        <p:spPr>
          <a:xfrm>
            <a:off x="5813470" y="3664532"/>
            <a:ext cx="6051316" cy="2862322"/>
          </a:xfrm>
          <a:prstGeom prst="rect">
            <a:avLst/>
          </a:prstGeom>
          <a:noFill/>
          <a:ln>
            <a:solidFill>
              <a:schemeClr val="tx1"/>
            </a:solidFill>
          </a:ln>
        </p:spPr>
        <p:txBody>
          <a:bodyPr wrap="square" rtlCol="0">
            <a:spAutoFit/>
          </a:bodyPr>
          <a:lstStyle/>
          <a:p>
            <a:r>
              <a:rPr lang="it-IT" sz="1500" dirty="0"/>
              <a:t>CREATE TABLE ‘contatto’ (</a:t>
            </a:r>
          </a:p>
          <a:p>
            <a:r>
              <a:rPr lang="it-IT" sz="1500" dirty="0"/>
              <a:t>	‘Utente’ </a:t>
            </a:r>
            <a:r>
              <a:rPr lang="it-IT" sz="1500" dirty="0" err="1"/>
              <a:t>varchar</a:t>
            </a:r>
            <a:r>
              <a:rPr lang="it-IT" sz="1500" dirty="0"/>
              <a:t>(20) REFERENCES utente(Username)</a:t>
            </a:r>
          </a:p>
          <a:p>
            <a:r>
              <a:rPr lang="it-IT" sz="1500" dirty="0"/>
              <a:t>		ON UPDATE CASCADE</a:t>
            </a:r>
          </a:p>
          <a:p>
            <a:r>
              <a:rPr lang="it-IT" sz="1500" dirty="0"/>
              <a:t>		ON DELETE NO ACTION,</a:t>
            </a:r>
          </a:p>
          <a:p>
            <a:r>
              <a:rPr lang="it-IT" sz="1500" dirty="0"/>
              <a:t>	‘</a:t>
            </a:r>
            <a:r>
              <a:rPr lang="it-IT" sz="1500" dirty="0" err="1"/>
              <a:t>ContoContatto</a:t>
            </a:r>
            <a:r>
              <a:rPr lang="it-IT" sz="1500" dirty="0"/>
              <a:t>’ </a:t>
            </a:r>
            <a:r>
              <a:rPr lang="it-IT" sz="1500" dirty="0" err="1"/>
              <a:t>int</a:t>
            </a:r>
            <a:r>
              <a:rPr lang="it-IT" sz="1500" dirty="0"/>
              <a:t>,</a:t>
            </a:r>
          </a:p>
          <a:p>
            <a:r>
              <a:rPr lang="es-ES" sz="1500" dirty="0"/>
              <a:t>	‘UsernameContatto’ varchar(20),</a:t>
            </a:r>
          </a:p>
          <a:p>
            <a:r>
              <a:rPr lang="es-ES" sz="1500" dirty="0"/>
              <a:t>	FOREIGN KEY (ContoContatto, UsernameContatto) REFERENCES </a:t>
            </a:r>
          </a:p>
          <a:p>
            <a:r>
              <a:rPr lang="es-ES" sz="1500" dirty="0"/>
              <a:t>		conto(Codice, Utente)</a:t>
            </a:r>
          </a:p>
          <a:p>
            <a:r>
              <a:rPr lang="es-ES" sz="1500" dirty="0"/>
              <a:t>		</a:t>
            </a:r>
            <a:r>
              <a:rPr lang="it-IT" sz="1500" dirty="0"/>
              <a:t>ON UPDATE CASCADE</a:t>
            </a:r>
          </a:p>
          <a:p>
            <a:r>
              <a:rPr lang="it-IT" sz="1500" dirty="0"/>
              <a:t>		ON DELETE NO ACTION</a:t>
            </a:r>
          </a:p>
          <a:p>
            <a:r>
              <a:rPr lang="it-IT" sz="1500" dirty="0"/>
              <a:t>)</a:t>
            </a:r>
          </a:p>
          <a:p>
            <a:endParaRPr lang="it-IT" sz="1500" dirty="0"/>
          </a:p>
        </p:txBody>
      </p:sp>
    </p:spTree>
    <p:extLst>
      <p:ext uri="{BB962C8B-B14F-4D97-AF65-F5344CB8AC3E}">
        <p14:creationId xmlns:p14="http://schemas.microsoft.com/office/powerpoint/2010/main" val="301838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F301093-356E-F856-B6C6-04DBBF6CAE6D}"/>
              </a:ext>
            </a:extLst>
          </p:cNvPr>
          <p:cNvSpPr txBox="1"/>
          <p:nvPr/>
        </p:nvSpPr>
        <p:spPr>
          <a:xfrm>
            <a:off x="1269507" y="275207"/>
            <a:ext cx="9081856" cy="646331"/>
          </a:xfrm>
          <a:prstGeom prst="rect">
            <a:avLst/>
          </a:prstGeom>
          <a:noFill/>
        </p:spPr>
        <p:txBody>
          <a:bodyPr wrap="square" rtlCol="0">
            <a:spAutoFit/>
          </a:bodyPr>
          <a:lstStyle/>
          <a:p>
            <a:pPr algn="ctr"/>
            <a:r>
              <a:rPr lang="it-IT" sz="3600" dirty="0"/>
              <a:t>Analisi dei requisiti dell’applicazione</a:t>
            </a:r>
            <a:endParaRPr lang="it-IT" dirty="0"/>
          </a:p>
        </p:txBody>
      </p:sp>
      <p:sp>
        <p:nvSpPr>
          <p:cNvPr id="5" name="CasellaDiTesto 4">
            <a:extLst>
              <a:ext uri="{FF2B5EF4-FFF2-40B4-BE49-F238E27FC236}">
                <a16:creationId xmlns:a16="http://schemas.microsoft.com/office/drawing/2014/main" id="{0E88A717-2C7D-95CD-25E7-BD71DE453F95}"/>
              </a:ext>
            </a:extLst>
          </p:cNvPr>
          <p:cNvSpPr txBox="1"/>
          <p:nvPr/>
        </p:nvSpPr>
        <p:spPr>
          <a:xfrm>
            <a:off x="716871" y="1003786"/>
            <a:ext cx="10758257" cy="5586145"/>
          </a:xfrm>
          <a:prstGeom prst="rect">
            <a:avLst/>
          </a:prstGeom>
          <a:noFill/>
        </p:spPr>
        <p:txBody>
          <a:bodyPr wrap="square" rtlCol="0">
            <a:spAutoFit/>
          </a:bodyPr>
          <a:lstStyle/>
          <a:p>
            <a:r>
              <a:rPr lang="it-IT" sz="1700" dirty="0"/>
              <a:t>Un’applicazione web consente la gestione di trasferimenti di denaro online da un conto a un altro. L’applicazione supporta registrazione e login mediante una </a:t>
            </a:r>
            <a:r>
              <a:rPr lang="it-IT" sz="1700" dirty="0">
                <a:solidFill>
                  <a:srgbClr val="FF0000"/>
                </a:solidFill>
              </a:rPr>
              <a:t>pagina pubblica</a:t>
            </a:r>
            <a:r>
              <a:rPr lang="it-IT" sz="1700" dirty="0"/>
              <a:t> con </a:t>
            </a:r>
            <a:r>
              <a:rPr lang="it-IT" sz="1700" dirty="0">
                <a:solidFill>
                  <a:srgbClr val="00B050"/>
                </a:solidFill>
              </a:rPr>
              <a:t>opportune </a:t>
            </a:r>
            <a:r>
              <a:rPr lang="it-IT" sz="1700" dirty="0" err="1">
                <a:solidFill>
                  <a:srgbClr val="00B050"/>
                </a:solidFill>
              </a:rPr>
              <a:t>form</a:t>
            </a:r>
            <a:r>
              <a:rPr lang="it-IT" sz="1700" dirty="0"/>
              <a:t>. </a:t>
            </a:r>
            <a:r>
              <a:rPr lang="it-IT" sz="1700" dirty="0">
                <a:solidFill>
                  <a:srgbClr val="0070C0"/>
                </a:solidFill>
              </a:rPr>
              <a:t>La registrazione</a:t>
            </a:r>
            <a:r>
              <a:rPr lang="it-IT" sz="1700" dirty="0"/>
              <a:t> controlla la validità sintattica dell’indirizzo di email e l’uguaglianza tra i campi “password” e “ripeti password”. </a:t>
            </a:r>
            <a:r>
              <a:rPr lang="it-IT" sz="1700" dirty="0">
                <a:solidFill>
                  <a:srgbClr val="0070C0"/>
                </a:solidFill>
              </a:rPr>
              <a:t>La registrazione</a:t>
            </a:r>
            <a:r>
              <a:rPr lang="it-IT" sz="1700" dirty="0"/>
              <a:t> controlla l’unicità dello username. Un utente ha un nome, un cognome, uno username e uno o più conti correnti. Un conto ha un codice, un saldo, e i trasferimenti fatti (in uscita) e ricevuti (in ingresso) dal conto. Un trasferimento ha una data, un importo, un conto di origine e un conto di destinazione. Quando l’utente </a:t>
            </a:r>
            <a:r>
              <a:rPr lang="it-IT" sz="1700" dirty="0">
                <a:solidFill>
                  <a:srgbClr val="7030A0"/>
                </a:solidFill>
              </a:rPr>
              <a:t>accede all’applicazione</a:t>
            </a:r>
            <a:r>
              <a:rPr lang="it-IT" sz="1700" dirty="0"/>
              <a:t> appare </a:t>
            </a:r>
            <a:r>
              <a:rPr lang="it-IT" sz="1700" dirty="0">
                <a:solidFill>
                  <a:srgbClr val="FF0000"/>
                </a:solidFill>
              </a:rPr>
              <a:t>una pagina LOGIN</a:t>
            </a:r>
            <a:r>
              <a:rPr lang="it-IT" sz="1700" dirty="0"/>
              <a:t> per </a:t>
            </a:r>
            <a:r>
              <a:rPr lang="it-IT" sz="1700" dirty="0">
                <a:solidFill>
                  <a:srgbClr val="0070C0"/>
                </a:solidFill>
              </a:rPr>
              <a:t>la verifica delle credenziali</a:t>
            </a:r>
            <a:r>
              <a:rPr lang="it-IT" sz="1700" dirty="0"/>
              <a:t>. In seguito all’autenticazione dell’utente appare </a:t>
            </a:r>
            <a:r>
              <a:rPr lang="it-IT" sz="1700" dirty="0">
                <a:solidFill>
                  <a:srgbClr val="FF0000"/>
                </a:solidFill>
              </a:rPr>
              <a:t>l’HOME page</a:t>
            </a:r>
            <a:r>
              <a:rPr lang="it-IT" sz="1700" dirty="0"/>
              <a:t> che mostra </a:t>
            </a:r>
            <a:r>
              <a:rPr lang="it-IT" sz="1700" dirty="0">
                <a:solidFill>
                  <a:srgbClr val="00B050"/>
                </a:solidFill>
              </a:rPr>
              <a:t>l’elenco dei suoi conti</a:t>
            </a:r>
            <a:r>
              <a:rPr lang="it-IT" sz="1700" dirty="0"/>
              <a:t>. Quando </a:t>
            </a:r>
            <a:r>
              <a:rPr lang="it-IT" sz="1700" dirty="0">
                <a:solidFill>
                  <a:srgbClr val="7030A0"/>
                </a:solidFill>
              </a:rPr>
              <a:t>l’utente seleziona un conto</a:t>
            </a:r>
            <a:r>
              <a:rPr lang="it-IT" sz="1700" dirty="0"/>
              <a:t>, appare una </a:t>
            </a:r>
            <a:r>
              <a:rPr lang="it-IT" sz="1700" dirty="0">
                <a:solidFill>
                  <a:srgbClr val="FF0000"/>
                </a:solidFill>
              </a:rPr>
              <a:t>pagina STATO DEL CONTO</a:t>
            </a:r>
            <a:r>
              <a:rPr lang="it-IT" sz="1700" dirty="0"/>
              <a:t> che mostra </a:t>
            </a:r>
            <a:r>
              <a:rPr lang="it-IT" sz="1700" dirty="0">
                <a:solidFill>
                  <a:srgbClr val="00B050"/>
                </a:solidFill>
              </a:rPr>
              <a:t>i dettagli del conto e la lista dei movimenti in entrata e in uscita</a:t>
            </a:r>
            <a:r>
              <a:rPr lang="it-IT" sz="1700" dirty="0"/>
              <a:t>, ordinati per data discendente. La pagina </a:t>
            </a:r>
            <a:r>
              <a:rPr lang="it-IT" sz="1700" dirty="0">
                <a:solidFill>
                  <a:srgbClr val="00B050"/>
                </a:solidFill>
              </a:rPr>
              <a:t>contiene anche una </a:t>
            </a:r>
            <a:r>
              <a:rPr lang="it-IT" sz="1700" dirty="0" err="1">
                <a:solidFill>
                  <a:srgbClr val="00B050"/>
                </a:solidFill>
              </a:rPr>
              <a:t>form</a:t>
            </a:r>
            <a:r>
              <a:rPr lang="it-IT" sz="1700" dirty="0"/>
              <a:t> per ordinare un trasferimento. La </a:t>
            </a:r>
            <a:r>
              <a:rPr lang="it-IT" sz="1700" dirty="0" err="1">
                <a:solidFill>
                  <a:srgbClr val="00B050"/>
                </a:solidFill>
              </a:rPr>
              <a:t>form</a:t>
            </a:r>
            <a:r>
              <a:rPr lang="it-IT" sz="1700" dirty="0">
                <a:solidFill>
                  <a:srgbClr val="00B050"/>
                </a:solidFill>
              </a:rPr>
              <a:t> contiene i campi: codice utente destinatario, codice conto destinatario, causale e importo</a:t>
            </a:r>
            <a:r>
              <a:rPr lang="it-IT" sz="1700" dirty="0"/>
              <a:t>. </a:t>
            </a:r>
            <a:r>
              <a:rPr lang="it-IT" sz="1700" dirty="0">
                <a:solidFill>
                  <a:srgbClr val="7030A0"/>
                </a:solidFill>
              </a:rPr>
              <a:t>All’invio della </a:t>
            </a:r>
            <a:r>
              <a:rPr lang="it-IT" sz="1700" dirty="0" err="1">
                <a:solidFill>
                  <a:srgbClr val="7030A0"/>
                </a:solidFill>
              </a:rPr>
              <a:t>form</a:t>
            </a:r>
            <a:r>
              <a:rPr lang="it-IT" sz="1700" dirty="0"/>
              <a:t> con </a:t>
            </a:r>
            <a:r>
              <a:rPr lang="it-IT" sz="1700" dirty="0">
                <a:solidFill>
                  <a:srgbClr val="00B050"/>
                </a:solidFill>
              </a:rPr>
              <a:t>il bottone INVIA</a:t>
            </a:r>
            <a:r>
              <a:rPr lang="it-IT" sz="1700" dirty="0"/>
              <a:t>, </a:t>
            </a:r>
            <a:r>
              <a:rPr lang="it-IT" sz="1700" dirty="0">
                <a:solidFill>
                  <a:srgbClr val="0070C0"/>
                </a:solidFill>
              </a:rPr>
              <a:t>l’applicazione controlla</a:t>
            </a:r>
            <a:r>
              <a:rPr lang="it-IT" sz="1700" dirty="0"/>
              <a:t> che il conto di destinazione appartenga all’utente specificato e che il conto origine abbia un saldo superiore o uguale all’importo del trasferimento. In caso di mancanza di anche solo una condizione, </a:t>
            </a:r>
            <a:r>
              <a:rPr lang="it-IT" sz="1700" dirty="0">
                <a:solidFill>
                  <a:srgbClr val="0070C0"/>
                </a:solidFill>
              </a:rPr>
              <a:t>l’applicazione mostra</a:t>
            </a:r>
            <a:r>
              <a:rPr lang="it-IT" sz="1700" dirty="0"/>
              <a:t> </a:t>
            </a:r>
            <a:r>
              <a:rPr lang="it-IT" sz="1700" dirty="0">
                <a:solidFill>
                  <a:srgbClr val="FF0000"/>
                </a:solidFill>
              </a:rPr>
              <a:t>una pagina con un avviso</a:t>
            </a:r>
            <a:r>
              <a:rPr lang="it-IT" sz="1700" dirty="0"/>
              <a:t> di fallimento che spiega il motivo del mancato trasferimento. Nel caso in cui entrambe le condizioni siano soddisfatte, </a:t>
            </a:r>
            <a:r>
              <a:rPr lang="it-IT" sz="1700" dirty="0">
                <a:solidFill>
                  <a:srgbClr val="0070C0"/>
                </a:solidFill>
              </a:rPr>
              <a:t>l’applicazione deduce l’importo dal conto di origine, aggiunge l’importo al conto di destinazione e mostra</a:t>
            </a:r>
            <a:r>
              <a:rPr lang="it-IT" sz="1700" dirty="0"/>
              <a:t> </a:t>
            </a:r>
            <a:r>
              <a:rPr lang="it-IT" sz="1700" dirty="0">
                <a:solidFill>
                  <a:srgbClr val="FF0000"/>
                </a:solidFill>
              </a:rPr>
              <a:t>una pagina CONFERMA TRASFERIMENTO</a:t>
            </a:r>
            <a:r>
              <a:rPr lang="it-IT" sz="1700" dirty="0"/>
              <a:t> che </a:t>
            </a:r>
            <a:r>
              <a:rPr lang="it-IT" sz="1700" dirty="0">
                <a:solidFill>
                  <a:srgbClr val="00B050"/>
                </a:solidFill>
              </a:rPr>
              <a:t>presenta i dati dell’importo trasferito e i dati del conto di origine e di destinazione con i rispettivi saldi precedenti al trasferimento e aggiornati dopo il trasferimento</a:t>
            </a:r>
            <a:r>
              <a:rPr lang="it-IT" sz="1700" dirty="0"/>
              <a:t>. L’applicazione deve garantire l’atomicità del trasferimento: ogni volta che il conto di destinazione viene addebitato, il conto di origine deve essere accreditato. </a:t>
            </a:r>
            <a:r>
              <a:rPr lang="it-IT" sz="1700" dirty="0">
                <a:solidFill>
                  <a:srgbClr val="00B050"/>
                </a:solidFill>
              </a:rPr>
              <a:t>Ogni pagina contiene un collegamento per tornare alla pagina precedente</a:t>
            </a:r>
            <a:r>
              <a:rPr lang="it-IT" sz="1700" dirty="0"/>
              <a:t>. L’applicazione consente </a:t>
            </a:r>
            <a:r>
              <a:rPr lang="it-IT" sz="1700" dirty="0">
                <a:solidFill>
                  <a:srgbClr val="7030A0"/>
                </a:solidFill>
              </a:rPr>
              <a:t>il logout dell’utente</a:t>
            </a:r>
            <a:r>
              <a:rPr lang="it-IT" sz="1700" dirty="0"/>
              <a:t>. </a:t>
            </a:r>
          </a:p>
          <a:p>
            <a:endParaRPr lang="it-IT" sz="1700" dirty="0"/>
          </a:p>
          <a:p>
            <a:r>
              <a:rPr lang="it-IT" sz="1700" dirty="0">
                <a:solidFill>
                  <a:srgbClr val="FF0000"/>
                </a:solidFill>
              </a:rPr>
              <a:t>Pagine (</a:t>
            </a:r>
            <a:r>
              <a:rPr lang="it-IT" sz="1700" dirty="0" err="1">
                <a:solidFill>
                  <a:srgbClr val="FF0000"/>
                </a:solidFill>
              </a:rPr>
              <a:t>view</a:t>
            </a:r>
            <a:r>
              <a:rPr lang="it-IT" sz="1700" dirty="0">
                <a:solidFill>
                  <a:srgbClr val="FF0000"/>
                </a:solidFill>
              </a:rPr>
              <a:t>)</a:t>
            </a:r>
            <a:r>
              <a:rPr lang="it-IT" sz="1700" dirty="0"/>
              <a:t>, </a:t>
            </a:r>
            <a:r>
              <a:rPr lang="it-IT" sz="1700" dirty="0">
                <a:solidFill>
                  <a:srgbClr val="00B050"/>
                </a:solidFill>
              </a:rPr>
              <a:t>componenti </a:t>
            </a:r>
            <a:r>
              <a:rPr lang="it-IT" sz="1700" dirty="0" err="1">
                <a:solidFill>
                  <a:srgbClr val="00B050"/>
                </a:solidFill>
              </a:rPr>
              <a:t>view</a:t>
            </a:r>
            <a:r>
              <a:rPr lang="it-IT" sz="1700" dirty="0"/>
              <a:t>, </a:t>
            </a:r>
            <a:r>
              <a:rPr lang="it-IT" sz="1700" dirty="0">
                <a:solidFill>
                  <a:srgbClr val="7030A0"/>
                </a:solidFill>
              </a:rPr>
              <a:t>eventi</a:t>
            </a:r>
            <a:r>
              <a:rPr lang="it-IT" sz="1700" dirty="0"/>
              <a:t>, </a:t>
            </a:r>
            <a:r>
              <a:rPr lang="it-IT" sz="1700" dirty="0">
                <a:solidFill>
                  <a:srgbClr val="0070C0"/>
                </a:solidFill>
              </a:rPr>
              <a:t>azioni</a:t>
            </a:r>
          </a:p>
        </p:txBody>
      </p:sp>
    </p:spTree>
    <p:extLst>
      <p:ext uri="{BB962C8B-B14F-4D97-AF65-F5344CB8AC3E}">
        <p14:creationId xmlns:p14="http://schemas.microsoft.com/office/powerpoint/2010/main" val="240890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5FA4466-5483-FA25-B75E-EAEC3F06A43C}"/>
              </a:ext>
            </a:extLst>
          </p:cNvPr>
          <p:cNvSpPr txBox="1"/>
          <p:nvPr/>
        </p:nvSpPr>
        <p:spPr>
          <a:xfrm>
            <a:off x="1358283" y="221941"/>
            <a:ext cx="9081856" cy="646331"/>
          </a:xfrm>
          <a:prstGeom prst="rect">
            <a:avLst/>
          </a:prstGeom>
          <a:noFill/>
        </p:spPr>
        <p:txBody>
          <a:bodyPr wrap="square" rtlCol="0">
            <a:spAutoFit/>
          </a:bodyPr>
          <a:lstStyle/>
          <a:p>
            <a:pPr algn="ctr"/>
            <a:r>
              <a:rPr lang="it-IT" sz="3600" dirty="0"/>
              <a:t>Design dell’applicazione: Login e </a:t>
            </a:r>
            <a:r>
              <a:rPr lang="it-IT" sz="3600" dirty="0" err="1"/>
              <a:t>Sign</a:t>
            </a:r>
            <a:r>
              <a:rPr lang="it-IT" sz="3600" dirty="0"/>
              <a:t> up</a:t>
            </a:r>
            <a:endParaRPr lang="it-IT" dirty="0"/>
          </a:p>
        </p:txBody>
      </p:sp>
      <p:pic>
        <p:nvPicPr>
          <p:cNvPr id="6" name="Immagine 5">
            <a:extLst>
              <a:ext uri="{FF2B5EF4-FFF2-40B4-BE49-F238E27FC236}">
                <a16:creationId xmlns:a16="http://schemas.microsoft.com/office/drawing/2014/main" id="{C767A309-0A06-1A7C-F07E-5EBA2A87F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72" y="221941"/>
            <a:ext cx="11796054" cy="6636059"/>
          </a:xfrm>
          <a:prstGeom prst="rect">
            <a:avLst/>
          </a:prstGeom>
        </p:spPr>
      </p:pic>
      <p:sp>
        <p:nvSpPr>
          <p:cNvPr id="7" name="CasellaDiTesto 6">
            <a:extLst>
              <a:ext uri="{FF2B5EF4-FFF2-40B4-BE49-F238E27FC236}">
                <a16:creationId xmlns:a16="http://schemas.microsoft.com/office/drawing/2014/main" id="{1BA7B6A2-E9D3-1CB9-5A05-F5C2B9EABF99}"/>
              </a:ext>
            </a:extLst>
          </p:cNvPr>
          <p:cNvSpPr txBox="1"/>
          <p:nvPr/>
        </p:nvSpPr>
        <p:spPr>
          <a:xfrm>
            <a:off x="5739783" y="2178813"/>
            <a:ext cx="1184891" cy="461665"/>
          </a:xfrm>
          <a:prstGeom prst="rect">
            <a:avLst/>
          </a:prstGeom>
          <a:noFill/>
          <a:ln>
            <a:solidFill>
              <a:schemeClr val="tx1"/>
            </a:solidFill>
          </a:ln>
        </p:spPr>
        <p:txBody>
          <a:bodyPr wrap="square" rtlCol="0">
            <a:spAutoFit/>
          </a:bodyPr>
          <a:lstStyle/>
          <a:p>
            <a:r>
              <a:rPr lang="en-US" sz="1200" dirty="0"/>
              <a:t>username,</a:t>
            </a:r>
          </a:p>
          <a:p>
            <a:r>
              <a:rPr lang="en-US" sz="1200" dirty="0"/>
              <a:t>password</a:t>
            </a:r>
            <a:endParaRPr lang="it-IT" sz="1200" dirty="0"/>
          </a:p>
        </p:txBody>
      </p:sp>
      <p:cxnSp>
        <p:nvCxnSpPr>
          <p:cNvPr id="9" name="Connettore 2 8">
            <a:extLst>
              <a:ext uri="{FF2B5EF4-FFF2-40B4-BE49-F238E27FC236}">
                <a16:creationId xmlns:a16="http://schemas.microsoft.com/office/drawing/2014/main" id="{6256F85E-5FAD-82E6-92F0-679FF587BC07}"/>
              </a:ext>
            </a:extLst>
          </p:cNvPr>
          <p:cNvCxnSpPr>
            <a:cxnSpLocks/>
          </p:cNvCxnSpPr>
          <p:nvPr/>
        </p:nvCxnSpPr>
        <p:spPr>
          <a:xfrm>
            <a:off x="6065374" y="1762125"/>
            <a:ext cx="0" cy="41668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Connettore 2 9">
            <a:extLst>
              <a:ext uri="{FF2B5EF4-FFF2-40B4-BE49-F238E27FC236}">
                <a16:creationId xmlns:a16="http://schemas.microsoft.com/office/drawing/2014/main" id="{855BC4D6-ABB7-2895-C1A8-AB576CE39021}"/>
              </a:ext>
            </a:extLst>
          </p:cNvPr>
          <p:cNvCxnSpPr>
            <a:cxnSpLocks/>
          </p:cNvCxnSpPr>
          <p:nvPr/>
        </p:nvCxnSpPr>
        <p:spPr>
          <a:xfrm>
            <a:off x="6105525" y="3609975"/>
            <a:ext cx="0" cy="182575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CasellaDiTesto 11">
            <a:extLst>
              <a:ext uri="{FF2B5EF4-FFF2-40B4-BE49-F238E27FC236}">
                <a16:creationId xmlns:a16="http://schemas.microsoft.com/office/drawing/2014/main" id="{3998FEE6-D429-DBD5-2590-719365936DB7}"/>
              </a:ext>
            </a:extLst>
          </p:cNvPr>
          <p:cNvSpPr txBox="1"/>
          <p:nvPr/>
        </p:nvSpPr>
        <p:spPr>
          <a:xfrm>
            <a:off x="5899211" y="5435730"/>
            <a:ext cx="1184891" cy="1200329"/>
          </a:xfrm>
          <a:prstGeom prst="rect">
            <a:avLst/>
          </a:prstGeom>
          <a:noFill/>
          <a:ln>
            <a:solidFill>
              <a:schemeClr val="tx1"/>
            </a:solidFill>
          </a:ln>
        </p:spPr>
        <p:txBody>
          <a:bodyPr wrap="square" rtlCol="0">
            <a:spAutoFit/>
          </a:bodyPr>
          <a:lstStyle/>
          <a:p>
            <a:r>
              <a:rPr lang="en-US" sz="1200" dirty="0"/>
              <a:t>username,</a:t>
            </a:r>
          </a:p>
          <a:p>
            <a:r>
              <a:rPr lang="en-US" sz="1200" dirty="0"/>
              <a:t>password,</a:t>
            </a:r>
          </a:p>
          <a:p>
            <a:r>
              <a:rPr lang="en-US" sz="1200" dirty="0" err="1"/>
              <a:t>ripeti</a:t>
            </a:r>
            <a:r>
              <a:rPr lang="en-US" sz="1200" dirty="0"/>
              <a:t> password,</a:t>
            </a:r>
          </a:p>
          <a:p>
            <a:r>
              <a:rPr lang="en-US" sz="1200" dirty="0"/>
              <a:t>e-mail,</a:t>
            </a:r>
          </a:p>
          <a:p>
            <a:r>
              <a:rPr lang="en-US" sz="1200" dirty="0" err="1"/>
              <a:t>nome</a:t>
            </a:r>
            <a:r>
              <a:rPr lang="en-US" sz="1200" dirty="0"/>
              <a:t>,</a:t>
            </a:r>
          </a:p>
          <a:p>
            <a:r>
              <a:rPr lang="en-US" sz="1200" dirty="0" err="1"/>
              <a:t>cognome</a:t>
            </a:r>
            <a:endParaRPr lang="it-IT" sz="1200" dirty="0"/>
          </a:p>
        </p:txBody>
      </p:sp>
      <p:sp>
        <p:nvSpPr>
          <p:cNvPr id="15" name="CasellaDiTesto 14">
            <a:extLst>
              <a:ext uri="{FF2B5EF4-FFF2-40B4-BE49-F238E27FC236}">
                <a16:creationId xmlns:a16="http://schemas.microsoft.com/office/drawing/2014/main" id="{A3C01349-B6C8-5672-A17A-E3A36DC4DCF9}"/>
              </a:ext>
            </a:extLst>
          </p:cNvPr>
          <p:cNvSpPr txBox="1"/>
          <p:nvPr/>
        </p:nvSpPr>
        <p:spPr>
          <a:xfrm>
            <a:off x="10273683" y="3080176"/>
            <a:ext cx="546717" cy="276999"/>
          </a:xfrm>
          <a:prstGeom prst="rect">
            <a:avLst/>
          </a:prstGeom>
          <a:noFill/>
          <a:ln>
            <a:solidFill>
              <a:schemeClr val="bg1"/>
            </a:solidFill>
          </a:ln>
        </p:spPr>
        <p:txBody>
          <a:bodyPr wrap="square" rtlCol="0">
            <a:spAutoFit/>
          </a:bodyPr>
          <a:lstStyle/>
          <a:p>
            <a:r>
              <a:rPr lang="en-US" sz="1200" dirty="0"/>
              <a:t>Conti</a:t>
            </a:r>
          </a:p>
        </p:txBody>
      </p:sp>
      <p:sp>
        <p:nvSpPr>
          <p:cNvPr id="16" name="CasellaDiTesto 15">
            <a:extLst>
              <a:ext uri="{FF2B5EF4-FFF2-40B4-BE49-F238E27FC236}">
                <a16:creationId xmlns:a16="http://schemas.microsoft.com/office/drawing/2014/main" id="{A684CA3C-4DA5-3A52-4974-EB101BB3460B}"/>
              </a:ext>
            </a:extLst>
          </p:cNvPr>
          <p:cNvSpPr txBox="1"/>
          <p:nvPr/>
        </p:nvSpPr>
        <p:spPr>
          <a:xfrm>
            <a:off x="9549784" y="1038199"/>
            <a:ext cx="1089642" cy="276999"/>
          </a:xfrm>
          <a:prstGeom prst="rect">
            <a:avLst/>
          </a:prstGeom>
          <a:noFill/>
          <a:ln>
            <a:solidFill>
              <a:schemeClr val="tx1"/>
            </a:solidFill>
          </a:ln>
        </p:spPr>
        <p:txBody>
          <a:bodyPr wrap="square" rtlCol="0">
            <a:spAutoFit/>
          </a:bodyPr>
          <a:lstStyle/>
          <a:p>
            <a:r>
              <a:rPr lang="en-US" sz="1200" dirty="0"/>
              <a:t>Session.user.id</a:t>
            </a:r>
            <a:endParaRPr lang="it-IT" sz="1200" dirty="0"/>
          </a:p>
        </p:txBody>
      </p:sp>
      <p:cxnSp>
        <p:nvCxnSpPr>
          <p:cNvPr id="17" name="Connettore 2 16">
            <a:extLst>
              <a:ext uri="{FF2B5EF4-FFF2-40B4-BE49-F238E27FC236}">
                <a16:creationId xmlns:a16="http://schemas.microsoft.com/office/drawing/2014/main" id="{AD0C7E71-9B36-EBBE-6B71-4FFDB58189BF}"/>
              </a:ext>
            </a:extLst>
          </p:cNvPr>
          <p:cNvCxnSpPr>
            <a:cxnSpLocks/>
          </p:cNvCxnSpPr>
          <p:nvPr/>
        </p:nvCxnSpPr>
        <p:spPr>
          <a:xfrm>
            <a:off x="10487764" y="1315198"/>
            <a:ext cx="0" cy="74220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35662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5FA4466-5483-FA25-B75E-EAEC3F06A43C}"/>
              </a:ext>
            </a:extLst>
          </p:cNvPr>
          <p:cNvSpPr txBox="1"/>
          <p:nvPr/>
        </p:nvSpPr>
        <p:spPr>
          <a:xfrm>
            <a:off x="1358283" y="97955"/>
            <a:ext cx="908185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3600" b="0" i="0" u="none" strike="noStrike" kern="1200" cap="none" spc="0" normalizeH="0" baseline="0" noProof="0" dirty="0">
                <a:ln>
                  <a:noFill/>
                </a:ln>
                <a:solidFill>
                  <a:prstClr val="black"/>
                </a:solidFill>
                <a:effectLst/>
                <a:uLnTx/>
                <a:uFillTx/>
                <a:latin typeface="Calibri" panose="020F0502020204030204"/>
                <a:ea typeface="+mn-ea"/>
                <a:cs typeface="+mn-cs"/>
              </a:rPr>
              <a:t>Design dell’applicazione: Home Page</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CasellaDiTesto 8">
            <a:extLst>
              <a:ext uri="{FF2B5EF4-FFF2-40B4-BE49-F238E27FC236}">
                <a16:creationId xmlns:a16="http://schemas.microsoft.com/office/drawing/2014/main" id="{56EB3985-C83C-AEE6-5768-A1F32AD553AA}"/>
              </a:ext>
            </a:extLst>
          </p:cNvPr>
          <p:cNvSpPr txBox="1"/>
          <p:nvPr/>
        </p:nvSpPr>
        <p:spPr>
          <a:xfrm>
            <a:off x="6546911" y="5662954"/>
            <a:ext cx="1787464" cy="830997"/>
          </a:xfrm>
          <a:prstGeom prst="rect">
            <a:avLst/>
          </a:prstGeom>
          <a:noFill/>
          <a:ln>
            <a:solidFill>
              <a:schemeClr val="tx1"/>
            </a:solidFill>
          </a:ln>
        </p:spPr>
        <p:txBody>
          <a:bodyPr wrap="square" rtlCol="0">
            <a:spAutoFit/>
          </a:bodyPr>
          <a:lstStyle/>
          <a:p>
            <a:r>
              <a:rPr lang="en-US" sz="1200" dirty="0"/>
              <a:t>username </a:t>
            </a:r>
            <a:r>
              <a:rPr lang="en-US" sz="1200" dirty="0" err="1"/>
              <a:t>destinatario</a:t>
            </a:r>
            <a:r>
              <a:rPr lang="en-US" sz="1200" dirty="0"/>
              <a:t>,</a:t>
            </a:r>
          </a:p>
          <a:p>
            <a:r>
              <a:rPr lang="en-US" sz="1200" dirty="0" err="1"/>
              <a:t>codice</a:t>
            </a:r>
            <a:r>
              <a:rPr lang="en-US" sz="1200" dirty="0"/>
              <a:t> </a:t>
            </a:r>
            <a:r>
              <a:rPr lang="en-US" sz="1200" dirty="0" err="1"/>
              <a:t>conto</a:t>
            </a:r>
            <a:r>
              <a:rPr lang="en-US" sz="1200" dirty="0"/>
              <a:t> </a:t>
            </a:r>
            <a:r>
              <a:rPr lang="en-US" sz="1200" dirty="0" err="1"/>
              <a:t>destinatario</a:t>
            </a:r>
            <a:r>
              <a:rPr lang="en-US" sz="1200" dirty="0"/>
              <a:t>,</a:t>
            </a:r>
          </a:p>
          <a:p>
            <a:r>
              <a:rPr lang="en-US" sz="1200" dirty="0" err="1"/>
              <a:t>causale</a:t>
            </a:r>
            <a:r>
              <a:rPr lang="en-US" sz="1200" dirty="0"/>
              <a:t>,</a:t>
            </a:r>
          </a:p>
          <a:p>
            <a:r>
              <a:rPr lang="en-US" sz="1200" dirty="0" err="1"/>
              <a:t>importo</a:t>
            </a:r>
            <a:endParaRPr lang="en-US" sz="1200" dirty="0"/>
          </a:p>
        </p:txBody>
      </p:sp>
      <p:cxnSp>
        <p:nvCxnSpPr>
          <p:cNvPr id="10" name="Connettore 2 9">
            <a:extLst>
              <a:ext uri="{FF2B5EF4-FFF2-40B4-BE49-F238E27FC236}">
                <a16:creationId xmlns:a16="http://schemas.microsoft.com/office/drawing/2014/main" id="{244F7839-646F-265C-BA13-2C82AFF1E3CE}"/>
              </a:ext>
            </a:extLst>
          </p:cNvPr>
          <p:cNvCxnSpPr>
            <a:cxnSpLocks/>
          </p:cNvCxnSpPr>
          <p:nvPr/>
        </p:nvCxnSpPr>
        <p:spPr>
          <a:xfrm>
            <a:off x="7239000" y="3231297"/>
            <a:ext cx="0" cy="2431657"/>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CasellaDiTesto 7">
            <a:extLst>
              <a:ext uri="{FF2B5EF4-FFF2-40B4-BE49-F238E27FC236}">
                <a16:creationId xmlns:a16="http://schemas.microsoft.com/office/drawing/2014/main" id="{22520AEC-0F93-A5E8-1E92-9251E1D478C1}"/>
              </a:ext>
            </a:extLst>
          </p:cNvPr>
          <p:cNvSpPr txBox="1"/>
          <p:nvPr/>
        </p:nvSpPr>
        <p:spPr>
          <a:xfrm>
            <a:off x="1023130" y="674649"/>
            <a:ext cx="1625180" cy="276999"/>
          </a:xfrm>
          <a:prstGeom prst="rect">
            <a:avLst/>
          </a:prstGeom>
          <a:noFill/>
          <a:ln>
            <a:solidFill>
              <a:schemeClr val="tx1"/>
            </a:solidFill>
          </a:ln>
        </p:spPr>
        <p:txBody>
          <a:bodyPr wrap="square" rtlCol="0">
            <a:spAutoFit/>
          </a:bodyPr>
          <a:lstStyle/>
          <a:p>
            <a:r>
              <a:rPr lang="en-US" sz="1200" dirty="0" err="1"/>
              <a:t>Session.bankAccountId</a:t>
            </a:r>
            <a:endParaRPr lang="en-US" sz="1200" dirty="0"/>
          </a:p>
        </p:txBody>
      </p:sp>
      <p:cxnSp>
        <p:nvCxnSpPr>
          <p:cNvPr id="11" name="Connettore 2 10">
            <a:extLst>
              <a:ext uri="{FF2B5EF4-FFF2-40B4-BE49-F238E27FC236}">
                <a16:creationId xmlns:a16="http://schemas.microsoft.com/office/drawing/2014/main" id="{3A551015-1D19-ADEB-A49D-0EBD4EE55E4D}"/>
              </a:ext>
            </a:extLst>
          </p:cNvPr>
          <p:cNvCxnSpPr>
            <a:cxnSpLocks/>
          </p:cNvCxnSpPr>
          <p:nvPr/>
        </p:nvCxnSpPr>
        <p:spPr>
          <a:xfrm>
            <a:off x="2474343" y="951648"/>
            <a:ext cx="0" cy="7391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CasellaDiTesto 11">
            <a:extLst>
              <a:ext uri="{FF2B5EF4-FFF2-40B4-BE49-F238E27FC236}">
                <a16:creationId xmlns:a16="http://schemas.microsoft.com/office/drawing/2014/main" id="{AC5DE778-A81F-29AC-CEA5-01F9356307BC}"/>
              </a:ext>
            </a:extLst>
          </p:cNvPr>
          <p:cNvSpPr txBox="1"/>
          <p:nvPr/>
        </p:nvSpPr>
        <p:spPr>
          <a:xfrm>
            <a:off x="8610420" y="2319419"/>
            <a:ext cx="1534243" cy="276999"/>
          </a:xfrm>
          <a:prstGeom prst="rect">
            <a:avLst/>
          </a:prstGeom>
          <a:noFill/>
          <a:ln>
            <a:solidFill>
              <a:schemeClr val="tx1"/>
            </a:solidFill>
          </a:ln>
        </p:spPr>
        <p:txBody>
          <a:bodyPr wrap="square" rtlCol="0">
            <a:spAutoFit/>
          </a:bodyPr>
          <a:lstStyle/>
          <a:p>
            <a:r>
              <a:rPr lang="en-US" sz="1200" dirty="0" err="1"/>
              <a:t>Session.informations</a:t>
            </a:r>
            <a:endParaRPr lang="en-US" sz="1200" dirty="0"/>
          </a:p>
        </p:txBody>
      </p:sp>
      <p:cxnSp>
        <p:nvCxnSpPr>
          <p:cNvPr id="13" name="Connettore 2 12">
            <a:extLst>
              <a:ext uri="{FF2B5EF4-FFF2-40B4-BE49-F238E27FC236}">
                <a16:creationId xmlns:a16="http://schemas.microsoft.com/office/drawing/2014/main" id="{B81D3F3F-2A6E-8009-4B3B-B9163753066E}"/>
              </a:ext>
            </a:extLst>
          </p:cNvPr>
          <p:cNvCxnSpPr>
            <a:cxnSpLocks/>
          </p:cNvCxnSpPr>
          <p:nvPr/>
        </p:nvCxnSpPr>
        <p:spPr>
          <a:xfrm>
            <a:off x="9803920" y="2596418"/>
            <a:ext cx="0" cy="19854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5" name="Immagine 14">
            <a:extLst>
              <a:ext uri="{FF2B5EF4-FFF2-40B4-BE49-F238E27FC236}">
                <a16:creationId xmlns:a16="http://schemas.microsoft.com/office/drawing/2014/main" id="{F30E6343-1E90-73C7-2924-388BD4269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03" y="513632"/>
            <a:ext cx="11728993" cy="6595670"/>
          </a:xfrm>
          <a:prstGeom prst="rect">
            <a:avLst/>
          </a:prstGeom>
        </p:spPr>
      </p:pic>
    </p:spTree>
    <p:extLst>
      <p:ext uri="{BB962C8B-B14F-4D97-AF65-F5344CB8AC3E}">
        <p14:creationId xmlns:p14="http://schemas.microsoft.com/office/powerpoint/2010/main" val="358795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D0FDA56F-FBBB-D212-CF0F-FD1B2C4EAF13}"/>
              </a:ext>
            </a:extLst>
          </p:cNvPr>
          <p:cNvSpPr>
            <a:spLocks noGrp="1"/>
          </p:cNvSpPr>
          <p:nvPr>
            <p:ph type="title"/>
          </p:nvPr>
        </p:nvSpPr>
        <p:spPr>
          <a:xfrm>
            <a:off x="838200" y="231775"/>
            <a:ext cx="10515600" cy="824483"/>
          </a:xfrm>
        </p:spPr>
        <p:txBody>
          <a:bodyPr/>
          <a:lstStyle/>
          <a:p>
            <a:pPr algn="ctr"/>
            <a:r>
              <a:rPr lang="it-IT" dirty="0"/>
              <a:t>Componenti</a:t>
            </a:r>
          </a:p>
        </p:txBody>
      </p:sp>
      <p:sp>
        <p:nvSpPr>
          <p:cNvPr id="7" name="CasellaDiTesto 6">
            <a:extLst>
              <a:ext uri="{FF2B5EF4-FFF2-40B4-BE49-F238E27FC236}">
                <a16:creationId xmlns:a16="http://schemas.microsoft.com/office/drawing/2014/main" id="{376804B1-6476-0B1D-4CEA-FFF422A1A1C0}"/>
              </a:ext>
            </a:extLst>
          </p:cNvPr>
          <p:cNvSpPr txBox="1"/>
          <p:nvPr/>
        </p:nvSpPr>
        <p:spPr>
          <a:xfrm>
            <a:off x="561974" y="967096"/>
            <a:ext cx="4705351" cy="563231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err="1"/>
              <a:t>Modello</a:t>
            </a:r>
            <a:r>
              <a:rPr lang="en-US" sz="1400" dirty="0"/>
              <a:t> </a:t>
            </a:r>
            <a:r>
              <a:rPr lang="en-US" sz="1400" dirty="0" err="1"/>
              <a:t>oggetti</a:t>
            </a:r>
            <a:r>
              <a:rPr lang="en-US" sz="1400" dirty="0"/>
              <a:t> (beans)</a:t>
            </a:r>
          </a:p>
          <a:p>
            <a:pPr marL="742950" lvl="1" indent="-285750">
              <a:spcAft>
                <a:spcPts val="600"/>
              </a:spcAft>
              <a:buFont typeface="Arial" panose="020B0604020202020204" pitchFamily="34" charset="0"/>
              <a:buChar char="•"/>
            </a:pPr>
            <a:r>
              <a:rPr lang="en-US" sz="1400" dirty="0"/>
              <a:t>User</a:t>
            </a:r>
          </a:p>
          <a:p>
            <a:pPr marL="742950" lvl="1" indent="-285750">
              <a:spcAft>
                <a:spcPts val="600"/>
              </a:spcAft>
              <a:buFont typeface="Arial" panose="020B0604020202020204" pitchFamily="34" charset="0"/>
              <a:buChar char="•"/>
            </a:pPr>
            <a:r>
              <a:rPr lang="en-US" sz="1400" dirty="0" err="1"/>
              <a:t>BankAccount</a:t>
            </a:r>
            <a:endParaRPr lang="en-US" sz="1400" dirty="0"/>
          </a:p>
          <a:p>
            <a:pPr marL="742950" lvl="1" indent="-285750">
              <a:spcAft>
                <a:spcPts val="600"/>
              </a:spcAft>
              <a:buFont typeface="Arial" panose="020B0604020202020204" pitchFamily="34" charset="0"/>
              <a:buChar char="•"/>
            </a:pPr>
            <a:r>
              <a:rPr lang="en-US" sz="1400" dirty="0"/>
              <a:t>Movement</a:t>
            </a:r>
          </a:p>
          <a:p>
            <a:pPr marL="285750" indent="-285750">
              <a:spcAft>
                <a:spcPts val="600"/>
              </a:spcAft>
              <a:buFont typeface="Arial" panose="020B0604020202020204" pitchFamily="34" charset="0"/>
              <a:buChar char="•"/>
            </a:pPr>
            <a:r>
              <a:rPr lang="en-US" sz="1400" dirty="0" err="1"/>
              <a:t>Oggetti</a:t>
            </a:r>
            <a:r>
              <a:rPr lang="en-US" sz="1400" dirty="0"/>
              <a:t> per accesso ai </a:t>
            </a:r>
            <a:r>
              <a:rPr lang="en-US" sz="1400" dirty="0" err="1"/>
              <a:t>dati</a:t>
            </a:r>
            <a:r>
              <a:rPr lang="en-US" sz="1400" dirty="0"/>
              <a:t> (</a:t>
            </a:r>
            <a:r>
              <a:rPr lang="en-US" sz="1400" dirty="0" err="1"/>
              <a:t>classi</a:t>
            </a:r>
            <a:r>
              <a:rPr lang="en-US" sz="1400" dirty="0"/>
              <a:t>)</a:t>
            </a:r>
          </a:p>
          <a:p>
            <a:pPr marL="742950" lvl="1" indent="-285750">
              <a:spcAft>
                <a:spcPts val="600"/>
              </a:spcAft>
              <a:buFont typeface="Arial" panose="020B0604020202020204" pitchFamily="34" charset="0"/>
              <a:buChar char="•"/>
            </a:pPr>
            <a:r>
              <a:rPr lang="en-US" sz="1400" dirty="0" err="1"/>
              <a:t>UserDAO</a:t>
            </a:r>
            <a:endParaRPr lang="en-US" sz="1400" dirty="0"/>
          </a:p>
          <a:p>
            <a:pPr marL="1200150" lvl="2" indent="-285750">
              <a:spcAft>
                <a:spcPts val="600"/>
              </a:spcAft>
              <a:buFont typeface="Arial" panose="020B0604020202020204" pitchFamily="34" charset="0"/>
              <a:buChar char="•"/>
            </a:pPr>
            <a:r>
              <a:rPr lang="en-US" sz="1400" dirty="0" err="1"/>
              <a:t>checkCredentials</a:t>
            </a:r>
            <a:r>
              <a:rPr lang="en-US" sz="1400" dirty="0"/>
              <a:t>(username, password)</a:t>
            </a:r>
          </a:p>
          <a:p>
            <a:pPr marL="1200150" lvl="2" indent="-285750">
              <a:spcAft>
                <a:spcPts val="600"/>
              </a:spcAft>
              <a:buFont typeface="Arial" panose="020B0604020202020204" pitchFamily="34" charset="0"/>
              <a:buChar char="•"/>
            </a:pPr>
            <a:r>
              <a:rPr lang="en-US" sz="1400" dirty="0" err="1"/>
              <a:t>addUser</a:t>
            </a:r>
            <a:r>
              <a:rPr lang="en-US" sz="1400" dirty="0"/>
              <a:t>(username, name, surname, password, mail)</a:t>
            </a:r>
          </a:p>
          <a:p>
            <a:pPr marL="742950" lvl="1" indent="-285750">
              <a:spcAft>
                <a:spcPts val="600"/>
              </a:spcAft>
              <a:buFont typeface="Arial" panose="020B0604020202020204" pitchFamily="34" charset="0"/>
              <a:buChar char="•"/>
            </a:pPr>
            <a:r>
              <a:rPr lang="en-US" sz="1400" dirty="0" err="1"/>
              <a:t>BankAccountDAO</a:t>
            </a:r>
            <a:endParaRPr lang="en-US" sz="1400" dirty="0"/>
          </a:p>
          <a:p>
            <a:pPr marL="1200150" lvl="2" indent="-285750">
              <a:spcAft>
                <a:spcPts val="600"/>
              </a:spcAft>
              <a:buFont typeface="Arial" panose="020B0604020202020204" pitchFamily="34" charset="0"/>
              <a:buChar char="•"/>
            </a:pPr>
            <a:r>
              <a:rPr lang="en-US" sz="1400" dirty="0" err="1"/>
              <a:t>addBankAccount</a:t>
            </a:r>
            <a:r>
              <a:rPr lang="en-US" sz="1400" dirty="0"/>
              <a:t>(username)</a:t>
            </a:r>
          </a:p>
          <a:p>
            <a:pPr marL="1200150" lvl="2" indent="-285750">
              <a:spcAft>
                <a:spcPts val="600"/>
              </a:spcAft>
              <a:buFont typeface="Arial" panose="020B0604020202020204" pitchFamily="34" charset="0"/>
              <a:buChar char="•"/>
            </a:pPr>
            <a:r>
              <a:rPr lang="en-US" sz="1400" dirty="0" err="1"/>
              <a:t>getBankAccounts</a:t>
            </a:r>
            <a:r>
              <a:rPr lang="en-US" sz="1400" dirty="0"/>
              <a:t>(username)</a:t>
            </a:r>
          </a:p>
          <a:p>
            <a:pPr marL="1200150" lvl="2" indent="-285750">
              <a:spcAft>
                <a:spcPts val="600"/>
              </a:spcAft>
              <a:buFont typeface="Arial" panose="020B0604020202020204" pitchFamily="34" charset="0"/>
              <a:buChar char="•"/>
            </a:pPr>
            <a:r>
              <a:rPr lang="en-US" sz="1400" dirty="0" err="1"/>
              <a:t>getBankAccountDetails</a:t>
            </a:r>
            <a:r>
              <a:rPr lang="en-US" sz="1400" dirty="0"/>
              <a:t>(</a:t>
            </a:r>
            <a:r>
              <a:rPr lang="en-US" sz="1400" dirty="0" err="1"/>
              <a:t>accountID</a:t>
            </a:r>
            <a:r>
              <a:rPr lang="en-US" sz="1400" dirty="0"/>
              <a:t>)</a:t>
            </a:r>
          </a:p>
          <a:p>
            <a:pPr marL="1200150" lvl="2" indent="-285750">
              <a:spcAft>
                <a:spcPts val="600"/>
              </a:spcAft>
              <a:buFont typeface="Arial" panose="020B0604020202020204" pitchFamily="34" charset="0"/>
              <a:buChar char="•"/>
            </a:pPr>
            <a:r>
              <a:rPr lang="en-US" sz="1400" dirty="0" err="1"/>
              <a:t>updateBankAccounts</a:t>
            </a:r>
            <a:r>
              <a:rPr lang="en-US" sz="1400" dirty="0"/>
              <a:t>(amount, </a:t>
            </a:r>
            <a:r>
              <a:rPr lang="en-US" sz="1400" dirty="0" err="1"/>
              <a:t>fromBankAccountID</a:t>
            </a:r>
            <a:r>
              <a:rPr lang="en-US" sz="1400" dirty="0"/>
              <a:t>, </a:t>
            </a:r>
            <a:r>
              <a:rPr lang="en-US" sz="1400" dirty="0" err="1"/>
              <a:t>toBankAccountID</a:t>
            </a:r>
            <a:r>
              <a:rPr lang="en-US" sz="1400" dirty="0"/>
              <a:t>)</a:t>
            </a:r>
          </a:p>
          <a:p>
            <a:pPr marL="742950" lvl="1" indent="-285750">
              <a:spcAft>
                <a:spcPts val="600"/>
              </a:spcAft>
              <a:buFont typeface="Arial" panose="020B0604020202020204" pitchFamily="34" charset="0"/>
              <a:buChar char="•"/>
            </a:pPr>
            <a:r>
              <a:rPr lang="en-US" sz="1400" dirty="0" err="1"/>
              <a:t>MovementDAO</a:t>
            </a:r>
            <a:endParaRPr lang="en-US" sz="1400" dirty="0"/>
          </a:p>
          <a:p>
            <a:pPr marL="1200150" lvl="2" indent="-285750">
              <a:spcAft>
                <a:spcPts val="600"/>
              </a:spcAft>
              <a:buFont typeface="Arial" panose="020B0604020202020204" pitchFamily="34" charset="0"/>
              <a:buChar char="•"/>
            </a:pPr>
            <a:r>
              <a:rPr lang="en-US" sz="1400" dirty="0" err="1"/>
              <a:t>getBankAccountMovements</a:t>
            </a:r>
            <a:r>
              <a:rPr lang="en-US" sz="1400" dirty="0"/>
              <a:t>(</a:t>
            </a:r>
            <a:r>
              <a:rPr lang="en-US" sz="1400" dirty="0" err="1"/>
              <a:t>accountID</a:t>
            </a:r>
            <a:r>
              <a:rPr lang="en-US" sz="1400" dirty="0"/>
              <a:t>)</a:t>
            </a:r>
          </a:p>
          <a:p>
            <a:pPr marL="1200150" lvl="2" indent="-285750">
              <a:spcAft>
                <a:spcPts val="600"/>
              </a:spcAft>
              <a:buFont typeface="Arial" panose="020B0604020202020204" pitchFamily="34" charset="0"/>
              <a:buChar char="•"/>
            </a:pPr>
            <a:r>
              <a:rPr lang="en-US" sz="1400" dirty="0" err="1"/>
              <a:t>addMovement</a:t>
            </a:r>
            <a:r>
              <a:rPr lang="en-US" sz="1400" dirty="0"/>
              <a:t>(amount, </a:t>
            </a:r>
            <a:r>
              <a:rPr lang="en-US" sz="1400" dirty="0" err="1"/>
              <a:t>fromBankAccountID</a:t>
            </a:r>
            <a:r>
              <a:rPr lang="en-US" sz="1400" dirty="0"/>
              <a:t>, </a:t>
            </a:r>
            <a:r>
              <a:rPr lang="en-US" sz="1400" dirty="0" err="1"/>
              <a:t>toBankAccountID</a:t>
            </a:r>
            <a:r>
              <a:rPr lang="en-US" sz="1400" dirty="0"/>
              <a:t>)</a:t>
            </a:r>
          </a:p>
          <a:p>
            <a:pPr marL="1200150" lvl="2" indent="-285750">
              <a:spcAft>
                <a:spcPts val="600"/>
              </a:spcAft>
              <a:buFont typeface="Arial" panose="020B0604020202020204" pitchFamily="34" charset="0"/>
              <a:buChar char="•"/>
            </a:pPr>
            <a:r>
              <a:rPr lang="en-US" sz="1400" dirty="0" err="1"/>
              <a:t>getLastMovement</a:t>
            </a:r>
            <a:r>
              <a:rPr lang="en-US" sz="1400" dirty="0"/>
              <a:t>(</a:t>
            </a:r>
            <a:r>
              <a:rPr lang="en-US" sz="1400" dirty="0" err="1"/>
              <a:t>accountID</a:t>
            </a:r>
            <a:r>
              <a:rPr lang="en-US" sz="1400" dirty="0"/>
              <a:t>)</a:t>
            </a:r>
          </a:p>
        </p:txBody>
      </p:sp>
      <p:sp>
        <p:nvSpPr>
          <p:cNvPr id="8" name="CasellaDiTesto 7">
            <a:extLst>
              <a:ext uri="{FF2B5EF4-FFF2-40B4-BE49-F238E27FC236}">
                <a16:creationId xmlns:a16="http://schemas.microsoft.com/office/drawing/2014/main" id="{0B2565D9-0142-BB78-197C-6522320C72E8}"/>
              </a:ext>
            </a:extLst>
          </p:cNvPr>
          <p:cNvSpPr txBox="1"/>
          <p:nvPr/>
        </p:nvSpPr>
        <p:spPr>
          <a:xfrm>
            <a:off x="6531726" y="967096"/>
            <a:ext cx="4705351" cy="527836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err="1"/>
              <a:t>Controllori</a:t>
            </a:r>
            <a:r>
              <a:rPr lang="en-US" sz="1400" dirty="0"/>
              <a:t> (servlets)</a:t>
            </a:r>
          </a:p>
          <a:p>
            <a:pPr marL="742950" lvl="1" indent="-285750">
              <a:spcAft>
                <a:spcPts val="600"/>
              </a:spcAft>
              <a:buFont typeface="Arial" panose="020B0604020202020204" pitchFamily="34" charset="0"/>
              <a:buChar char="•"/>
            </a:pPr>
            <a:r>
              <a:rPr lang="en-US" sz="1400" dirty="0" err="1"/>
              <a:t>CheckAccountDetails</a:t>
            </a:r>
            <a:r>
              <a:rPr lang="en-US" sz="1400" dirty="0"/>
              <a:t> </a:t>
            </a:r>
          </a:p>
          <a:p>
            <a:pPr marL="742950" lvl="1" indent="-285750">
              <a:spcAft>
                <a:spcPts val="600"/>
              </a:spcAft>
              <a:buFont typeface="Arial" panose="020B0604020202020204" pitchFamily="34" charset="0"/>
              <a:buChar char="•"/>
            </a:pPr>
            <a:r>
              <a:rPr lang="en-US" sz="1400" dirty="0" err="1"/>
              <a:t>CheckLogin</a:t>
            </a:r>
            <a:endParaRPr lang="en-US" sz="1400" dirty="0"/>
          </a:p>
          <a:p>
            <a:pPr marL="742950" lvl="1" indent="-285750">
              <a:spcAft>
                <a:spcPts val="600"/>
              </a:spcAft>
              <a:buFont typeface="Arial" panose="020B0604020202020204" pitchFamily="34" charset="0"/>
              <a:buChar char="•"/>
            </a:pPr>
            <a:r>
              <a:rPr lang="en-US" sz="1400" dirty="0" err="1"/>
              <a:t>CheckMovement</a:t>
            </a:r>
            <a:endParaRPr lang="en-US" sz="1400" dirty="0"/>
          </a:p>
          <a:p>
            <a:pPr marL="742950" lvl="1" indent="-285750">
              <a:spcAft>
                <a:spcPts val="600"/>
              </a:spcAft>
              <a:buFont typeface="Arial" panose="020B0604020202020204" pitchFamily="34" charset="0"/>
              <a:buChar char="•"/>
            </a:pPr>
            <a:r>
              <a:rPr lang="en-US" sz="1400" dirty="0" err="1"/>
              <a:t>CheckSignUp</a:t>
            </a:r>
            <a:endParaRPr lang="en-US" sz="1400" dirty="0"/>
          </a:p>
          <a:p>
            <a:pPr marL="742950" lvl="1" indent="-285750">
              <a:spcAft>
                <a:spcPts val="600"/>
              </a:spcAft>
              <a:buFont typeface="Arial" panose="020B0604020202020204" pitchFamily="34" charset="0"/>
              <a:buChar char="•"/>
            </a:pPr>
            <a:r>
              <a:rPr lang="en-US" sz="1400" dirty="0" err="1"/>
              <a:t>GetAccountDetails</a:t>
            </a:r>
            <a:endParaRPr lang="en-US" sz="1400" dirty="0"/>
          </a:p>
          <a:p>
            <a:pPr marL="742950" lvl="1" indent="-285750">
              <a:spcAft>
                <a:spcPts val="600"/>
              </a:spcAft>
              <a:buFont typeface="Arial" panose="020B0604020202020204" pitchFamily="34" charset="0"/>
              <a:buChar char="•"/>
            </a:pPr>
            <a:r>
              <a:rPr lang="en-US" sz="1400" dirty="0" err="1"/>
              <a:t>GoBack</a:t>
            </a:r>
            <a:endParaRPr lang="en-US" sz="1400" dirty="0"/>
          </a:p>
          <a:p>
            <a:pPr marL="742950" lvl="1" indent="-285750">
              <a:spcAft>
                <a:spcPts val="600"/>
              </a:spcAft>
              <a:buFont typeface="Arial" panose="020B0604020202020204" pitchFamily="34" charset="0"/>
              <a:buChar char="•"/>
            </a:pPr>
            <a:r>
              <a:rPr lang="en-US" sz="1400" dirty="0" err="1"/>
              <a:t>GoToHomePage</a:t>
            </a:r>
            <a:endParaRPr lang="en-US" sz="1400" dirty="0"/>
          </a:p>
          <a:p>
            <a:pPr marL="742950" lvl="1" indent="-285750">
              <a:spcAft>
                <a:spcPts val="600"/>
              </a:spcAft>
              <a:buFont typeface="Arial" panose="020B0604020202020204" pitchFamily="34" charset="0"/>
              <a:buChar char="•"/>
            </a:pPr>
            <a:r>
              <a:rPr lang="en-US" sz="1400" dirty="0"/>
              <a:t>Logout</a:t>
            </a:r>
          </a:p>
          <a:p>
            <a:pPr marL="742950" lvl="1" indent="-285750">
              <a:spcAft>
                <a:spcPts val="600"/>
              </a:spcAft>
              <a:buFont typeface="Arial" panose="020B0604020202020204" pitchFamily="34" charset="0"/>
              <a:buChar char="•"/>
            </a:pPr>
            <a:r>
              <a:rPr lang="en-US" sz="1400" dirty="0" err="1"/>
              <a:t>PrepareSuccessPage</a:t>
            </a:r>
            <a:endParaRPr lang="en-US" sz="1400" dirty="0"/>
          </a:p>
          <a:p>
            <a:pPr marL="285750" indent="-285750">
              <a:spcAft>
                <a:spcPts val="600"/>
              </a:spcAft>
              <a:buFont typeface="Arial" panose="020B0604020202020204" pitchFamily="34" charset="0"/>
              <a:buChar char="•"/>
            </a:pPr>
            <a:r>
              <a:rPr lang="en-US" sz="1400" dirty="0" err="1"/>
              <a:t>Viste</a:t>
            </a:r>
            <a:r>
              <a:rPr lang="en-US" sz="1400" dirty="0"/>
              <a:t> (templates)</a:t>
            </a:r>
          </a:p>
          <a:p>
            <a:pPr marL="742950" lvl="1" indent="-285750">
              <a:spcAft>
                <a:spcPts val="600"/>
              </a:spcAft>
              <a:buFont typeface="Arial" panose="020B0604020202020204" pitchFamily="34" charset="0"/>
              <a:buChar char="•"/>
            </a:pPr>
            <a:r>
              <a:rPr lang="en-US" sz="1400" dirty="0"/>
              <a:t>Public page</a:t>
            </a:r>
          </a:p>
          <a:p>
            <a:pPr marL="742950" lvl="1" indent="-285750">
              <a:spcAft>
                <a:spcPts val="600"/>
              </a:spcAft>
              <a:buFont typeface="Arial" panose="020B0604020202020204" pitchFamily="34" charset="0"/>
              <a:buChar char="•"/>
            </a:pPr>
            <a:r>
              <a:rPr lang="en-US" sz="1400" dirty="0"/>
              <a:t>Login page</a:t>
            </a:r>
          </a:p>
          <a:p>
            <a:pPr marL="742950" lvl="1" indent="-285750">
              <a:spcAft>
                <a:spcPts val="600"/>
              </a:spcAft>
              <a:buFont typeface="Arial" panose="020B0604020202020204" pitchFamily="34" charset="0"/>
              <a:buChar char="•"/>
            </a:pPr>
            <a:r>
              <a:rPr lang="en-US" sz="1400" dirty="0"/>
              <a:t>Sign up page</a:t>
            </a:r>
          </a:p>
          <a:p>
            <a:pPr marL="742950" lvl="1" indent="-285750">
              <a:spcAft>
                <a:spcPts val="600"/>
              </a:spcAft>
              <a:buFont typeface="Arial" panose="020B0604020202020204" pitchFamily="34" charset="0"/>
              <a:buChar char="•"/>
            </a:pPr>
            <a:r>
              <a:rPr lang="en-US" sz="1400" dirty="0"/>
              <a:t>Home page</a:t>
            </a:r>
          </a:p>
          <a:p>
            <a:pPr marL="742950" lvl="1" indent="-285750">
              <a:spcAft>
                <a:spcPts val="600"/>
              </a:spcAft>
              <a:buFont typeface="Arial" panose="020B0604020202020204" pitchFamily="34" charset="0"/>
              <a:buChar char="•"/>
            </a:pPr>
            <a:r>
              <a:rPr lang="en-US" sz="1400" dirty="0"/>
              <a:t>Bank account details page</a:t>
            </a:r>
          </a:p>
          <a:p>
            <a:pPr marL="742950" lvl="1" indent="-285750">
              <a:spcAft>
                <a:spcPts val="600"/>
              </a:spcAft>
              <a:buFont typeface="Arial" panose="020B0604020202020204" pitchFamily="34" charset="0"/>
              <a:buChar char="•"/>
            </a:pPr>
            <a:r>
              <a:rPr lang="en-US" sz="1400" dirty="0"/>
              <a:t>Success page</a:t>
            </a:r>
          </a:p>
          <a:p>
            <a:pPr marL="742950" lvl="1" indent="-285750">
              <a:spcAft>
                <a:spcPts val="600"/>
              </a:spcAft>
              <a:buFont typeface="Arial" panose="020B0604020202020204" pitchFamily="34" charset="0"/>
              <a:buChar char="•"/>
            </a:pPr>
            <a:r>
              <a:rPr lang="en-US" sz="1400" dirty="0"/>
              <a:t>Error page</a:t>
            </a:r>
          </a:p>
        </p:txBody>
      </p:sp>
    </p:spTree>
    <p:extLst>
      <p:ext uri="{BB962C8B-B14F-4D97-AF65-F5344CB8AC3E}">
        <p14:creationId xmlns:p14="http://schemas.microsoft.com/office/powerpoint/2010/main" val="190215460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2048</Words>
  <Application>Microsoft Office PowerPoint</Application>
  <PresentationFormat>Widescreen</PresentationFormat>
  <Paragraphs>203</Paragraphs>
  <Slides>21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21</vt:i4>
      </vt:variant>
    </vt:vector>
  </HeadingPairs>
  <TitlesOfParts>
    <vt:vector size="25" baseType="lpstr">
      <vt:lpstr>Arial</vt:lpstr>
      <vt:lpstr>Calibri</vt:lpstr>
      <vt:lpstr>Calibri Light</vt:lpstr>
      <vt:lpstr>Tema di Office</vt:lpstr>
      <vt:lpstr>Versione Pure HTML </vt:lpstr>
      <vt:lpstr>Presentazione standard di PowerPoint</vt:lpstr>
      <vt:lpstr>Presentazione standard di PowerPoint</vt:lpstr>
      <vt:lpstr>Database design</vt:lpstr>
      <vt:lpstr>Schema del database locale</vt:lpstr>
      <vt:lpstr>Presentazione standard di PowerPoint</vt:lpstr>
      <vt:lpstr>Presentazione standard di PowerPoint</vt:lpstr>
      <vt:lpstr>Presentazione standard di PowerPoint</vt:lpstr>
      <vt:lpstr>Componenti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Versione RIA </vt:lpstr>
      <vt:lpstr>Presentazione standard di PowerPoint</vt:lpstr>
      <vt:lpstr>Presentazione standard di PowerPoint</vt:lpstr>
      <vt:lpstr>Presentazione standard di PowerPoint</vt:lpstr>
      <vt:lpstr>Componenti client</vt:lpstr>
      <vt:lpstr>Componenti 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Emanuele Musto</dc:creator>
  <cp:lastModifiedBy>Niccolò Nicolosi</cp:lastModifiedBy>
  <cp:revision>23</cp:revision>
  <dcterms:created xsi:type="dcterms:W3CDTF">2022-05-18T16:43:38Z</dcterms:created>
  <dcterms:modified xsi:type="dcterms:W3CDTF">2022-07-03T12:24:46Z</dcterms:modified>
</cp:coreProperties>
</file>