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1d3d6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1d3d6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195dd74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195dd74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195dd74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195dd74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95dd74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195dd74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c65751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c65751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c65751b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c65751b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c65751b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c65751b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c65751b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c65751b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c65751b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c65751b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c65751b8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c65751b8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5b079ce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5b079ce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195dd74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195dd74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195dd74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195dd74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95dd74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95dd74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195dd7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195dd7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5b079ce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5b079ce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195dd74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195dd74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c65751b8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c65751b8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195dd74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195dd74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24" y="1346750"/>
            <a:ext cx="5529452" cy="3455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789150" y="1328713"/>
            <a:ext cx="5565600" cy="3492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50" y="350275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rgbClr val="6D9EEB"/>
                </a:solidFill>
              </a:rPr>
              <a:t>Diffusion Limited Aggregation</a:t>
            </a:r>
            <a:endParaRPr b="1" sz="45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090700" y="126000"/>
            <a:ext cx="496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OpenMP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25" y="792000"/>
            <a:ext cx="2861607" cy="40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4643225" y="1603700"/>
            <a:ext cx="34773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I for loop presenti nel programma non hanno data dependency, quindi è stato possibile parallelizzarli con la pragma </a:t>
            </a:r>
            <a:r>
              <a:rPr b="1" i="1" lang="it" sz="1300">
                <a:solidFill>
                  <a:schemeClr val="dk1"/>
                </a:solidFill>
              </a:rPr>
              <a:t>parallel for</a:t>
            </a:r>
            <a:r>
              <a:rPr lang="it" sz="1300">
                <a:solidFill>
                  <a:schemeClr val="dk1"/>
                </a:solidFill>
              </a:rPr>
              <a:t>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Per il loop della fase di spawn si è deciso di usare uno </a:t>
            </a:r>
            <a:r>
              <a:rPr b="1" lang="it" sz="1300">
                <a:solidFill>
                  <a:schemeClr val="dk1"/>
                </a:solidFill>
              </a:rPr>
              <a:t>schedule </a:t>
            </a:r>
            <a:r>
              <a:rPr lang="it" sz="1300">
                <a:solidFill>
                  <a:schemeClr val="dk1"/>
                </a:solidFill>
              </a:rPr>
              <a:t>di tipo </a:t>
            </a:r>
            <a:r>
              <a:rPr b="1" lang="it" sz="1300">
                <a:solidFill>
                  <a:schemeClr val="dk1"/>
                </a:solidFill>
              </a:rPr>
              <a:t>static </a:t>
            </a:r>
            <a:r>
              <a:rPr lang="it" sz="1300">
                <a:solidFill>
                  <a:schemeClr val="dk1"/>
                </a:solidFill>
              </a:rPr>
              <a:t>(schedule di default),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per i loop della fase di controllo e della fase di spostamento, si è deciso di usare uno schedule di tipo </a:t>
            </a:r>
            <a:r>
              <a:rPr b="1" lang="it" sz="1300">
                <a:solidFill>
                  <a:schemeClr val="dk1"/>
                </a:solidFill>
              </a:rPr>
              <a:t>guided</a:t>
            </a:r>
            <a:r>
              <a:rPr lang="it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2090700" y="126000"/>
            <a:ext cx="496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E</a:t>
            </a:r>
            <a:r>
              <a:rPr b="1" lang="it" sz="2500">
                <a:solidFill>
                  <a:srgbClr val="6D9EEB"/>
                </a:solidFill>
              </a:rPr>
              <a:t>sperimenti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29" y="913950"/>
            <a:ext cx="6874342" cy="3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090700" y="126000"/>
            <a:ext cx="496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T</a:t>
            </a:r>
            <a:r>
              <a:rPr b="1" lang="it" sz="2500">
                <a:solidFill>
                  <a:srgbClr val="6D9EEB"/>
                </a:solidFill>
              </a:rPr>
              <a:t>est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13" y="959725"/>
            <a:ext cx="6542373" cy="15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370" y="2941525"/>
            <a:ext cx="6539262" cy="15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242000" y="590425"/>
            <a:ext cx="636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Test per le versioni quadratiche</a:t>
            </a:r>
            <a:endParaRPr sz="1200"/>
          </a:p>
        </p:txBody>
      </p:sp>
      <p:sp>
        <p:nvSpPr>
          <p:cNvPr id="135" name="Google Shape;135;p24"/>
          <p:cNvSpPr txBox="1"/>
          <p:nvPr/>
        </p:nvSpPr>
        <p:spPr>
          <a:xfrm>
            <a:off x="1242000" y="2571750"/>
            <a:ext cx="6276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200">
                <a:solidFill>
                  <a:schemeClr val="dk1"/>
                </a:solidFill>
              </a:rPr>
              <a:t>Test per le versioni lineari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5889" l="9036" r="9036" t="8996"/>
          <a:stretch/>
        </p:blipFill>
        <p:spPr>
          <a:xfrm>
            <a:off x="4764975" y="123750"/>
            <a:ext cx="399785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4">
            <a:alphaModFix/>
          </a:blip>
          <a:srcRect b="6123" l="8554" r="9032" t="8712"/>
          <a:stretch/>
        </p:blipFill>
        <p:spPr>
          <a:xfrm>
            <a:off x="417725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6206" l="8792" r="9038" t="9119"/>
          <a:stretch/>
        </p:blipFill>
        <p:spPr>
          <a:xfrm>
            <a:off x="47641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417725" y="123750"/>
            <a:ext cx="43125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Speedup versione quadratica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Griglia</a:t>
            </a:r>
            <a:r>
              <a:rPr lang="it" sz="1100">
                <a:solidFill>
                  <a:schemeClr val="dk1"/>
                </a:solidFill>
              </a:rPr>
              <a:t>: lo speedup è simile per tutte e due le versioni. Il punto di massimo (2.5) è raggiunto con l'ultimo test.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Particelle</a:t>
            </a:r>
            <a:r>
              <a:rPr lang="it" sz="1100">
                <a:solidFill>
                  <a:schemeClr val="dk1"/>
                </a:solidFill>
              </a:rPr>
              <a:t>: per questi test si ha fin da subito uno speedup elevato. Questo è dovuto al fatto che con poche particelle il cristallo cresce più lentamente e ogni iterazione sposta più o meno lo stesso numero di particelle.Il punto massimo (2.71) è raggiunto dalla versione a 4 thread di Pthread.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Iterazioni</a:t>
            </a:r>
            <a:r>
              <a:rPr lang="it" sz="1100">
                <a:solidFill>
                  <a:schemeClr val="dk1"/>
                </a:solidFill>
              </a:rPr>
              <a:t>: In questo caso lo speedup tende a diminuire perchè con l'aumentare delle iterazioni sempre più particelle si cristallizzano e ogni thread svolge meno lavoro. Il punto massimo (2.84) è toccato dalla versione a 4 thread di OpenMp e Pthread.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5965" l="8666" r="8798" t="8571"/>
          <a:stretch/>
        </p:blipFill>
        <p:spPr>
          <a:xfrm>
            <a:off x="4112550" y="1150575"/>
            <a:ext cx="4643900" cy="28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76525" y="769575"/>
            <a:ext cx="37713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C</a:t>
            </a:r>
            <a:r>
              <a:rPr b="1" lang="it" sz="1500">
                <a:solidFill>
                  <a:srgbClr val="6D9EEB"/>
                </a:solidFill>
              </a:rPr>
              <a:t>onfronto versione omp con e senza nested parallelism attivato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Q</a:t>
            </a:r>
            <a:r>
              <a:rPr lang="it" sz="1300">
                <a:solidFill>
                  <a:schemeClr val="dk1"/>
                </a:solidFill>
              </a:rPr>
              <a:t>uesti test confrontano lo speedup raggiunto dalla versione Omp parallelizzata con la pragma parallel for e la versione Omp parallelizzata con nested parallelism. I grafici mostrano come l’overhead dovuto al nested parallelism porta la versione “nested” a non raggiungere mai lo speedup della versione con parallel for. In particolare lo speedup è quasi sempre al di sotto di 1.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6181" l="8720" r="8860" t="9144"/>
          <a:stretch/>
        </p:blipFill>
        <p:spPr>
          <a:xfrm>
            <a:off x="4766400" y="122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6322" l="8792" r="9038" t="9146"/>
          <a:stretch/>
        </p:blipFill>
        <p:spPr>
          <a:xfrm>
            <a:off x="44755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5">
            <a:alphaModFix/>
          </a:blip>
          <a:srcRect b="5980" l="8785" r="8801" t="9064"/>
          <a:stretch/>
        </p:blipFill>
        <p:spPr>
          <a:xfrm>
            <a:off x="47628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17600" y="122400"/>
            <a:ext cx="4312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Efficienza versione quadratica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Con l’aumentare del numero di thread in esecuzione, l’efficienza è minore a causa dell’overhead necessario per la gestione di questi, che supera i vantaggi ottenuti dal parallelismo.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Considerando anche i grafici per lo speedup le versioni migliori sono quelle eseguite con quattro thread.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6263" l="8366" r="8797" t="8976"/>
          <a:stretch/>
        </p:blipFill>
        <p:spPr>
          <a:xfrm>
            <a:off x="4766400" y="122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b="5926" l="8068" r="8493" t="7561"/>
          <a:stretch/>
        </p:blipFill>
        <p:spPr>
          <a:xfrm>
            <a:off x="417600" y="2570400"/>
            <a:ext cx="4058425" cy="24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5">
            <a:alphaModFix/>
          </a:blip>
          <a:srcRect b="6239" l="8792" r="9038" t="8863"/>
          <a:stretch/>
        </p:blipFill>
        <p:spPr>
          <a:xfrm>
            <a:off x="47628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/>
        </p:nvSpPr>
        <p:spPr>
          <a:xfrm>
            <a:off x="417600" y="122400"/>
            <a:ext cx="43125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Speedup versione lineare “partially parallel”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100">
                <a:solidFill>
                  <a:schemeClr val="dk1"/>
                </a:solidFill>
              </a:rPr>
              <a:t>Griglia</a:t>
            </a:r>
            <a:r>
              <a:rPr lang="it" sz="1100">
                <a:solidFill>
                  <a:schemeClr val="dk1"/>
                </a:solidFill>
              </a:rPr>
              <a:t>: le migliori prestazioni si raggiungono con 16 thread nella versione Omp, con uno speedup massimo di 2.09 (test con griglia 1200 x 1200 con 1˙008˙000 particelle), e con 8 thread per la versione Pthread, speedup massimo di 2.00 (test con griglia 1600 x 1600 con 1˙792˙000 particelle).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Particelle: </a:t>
            </a:r>
            <a:r>
              <a:rPr lang="it" sz="1100">
                <a:solidFill>
                  <a:schemeClr val="dk1"/>
                </a:solidFill>
              </a:rPr>
              <a:t>lo speedup migliore si ha con la versione OpenMp a 16 thread, con un valore di 2.1, mentre le versioni Pthread raggiungono uno speedup massimo di 2.0 (con 8 thread).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Iterazioni</a:t>
            </a:r>
            <a:r>
              <a:rPr lang="it" sz="1100">
                <a:solidFill>
                  <a:schemeClr val="dk1"/>
                </a:solidFill>
              </a:rPr>
              <a:t>: in generale la versione che conserva uno speedup migliore è la versione di OpenMp con 16 thread: da un minimo di 1.88 a un massimo di 2.04.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6491" l="8877" r="9000" t="8984"/>
          <a:stretch/>
        </p:blipFill>
        <p:spPr>
          <a:xfrm>
            <a:off x="4766400" y="122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6462" l="8792" r="9038" t="9277"/>
          <a:stretch/>
        </p:blipFill>
        <p:spPr>
          <a:xfrm>
            <a:off x="4176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5">
            <a:alphaModFix/>
          </a:blip>
          <a:srcRect b="6246" l="8877" r="9000" t="8993"/>
          <a:stretch/>
        </p:blipFill>
        <p:spPr>
          <a:xfrm>
            <a:off x="47628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17600" y="122400"/>
            <a:ext cx="43125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Efficienza</a:t>
            </a:r>
            <a:r>
              <a:rPr b="1" lang="it" sz="1500">
                <a:solidFill>
                  <a:srgbClr val="6D9EEB"/>
                </a:solidFill>
              </a:rPr>
              <a:t> versione lineare “partially parallel”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L’efficienza, aumentando la dimensione del problema, rimane grosso modo invariata.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Come nel caso delle versioni quadratiche le esecuzioni con più thread hanno un’efficienza minore.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6388" l="9066" r="9400" t="9215"/>
          <a:stretch/>
        </p:blipFill>
        <p:spPr>
          <a:xfrm>
            <a:off x="4766400" y="122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4">
            <a:alphaModFix/>
          </a:blip>
          <a:srcRect b="6732" l="9086" r="9200" t="9113"/>
          <a:stretch/>
        </p:blipFill>
        <p:spPr>
          <a:xfrm>
            <a:off x="4176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5">
            <a:alphaModFix/>
          </a:blip>
          <a:srcRect b="6615" l="8990" r="9496" t="9224"/>
          <a:stretch/>
        </p:blipFill>
        <p:spPr>
          <a:xfrm>
            <a:off x="4762800" y="2606400"/>
            <a:ext cx="39996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417600" y="122400"/>
            <a:ext cx="43125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Speedup </a:t>
            </a:r>
            <a:r>
              <a:rPr b="1" lang="it" sz="1500">
                <a:solidFill>
                  <a:srgbClr val="6D9EEB"/>
                </a:solidFill>
              </a:rPr>
              <a:t>versione lineare “fully parallel”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I grafici mostrano come la versione “fully parallel” sia peggiore della versione partially parallel. Per la versione Pthread questa differenza è più evidente: speedup massimo di 1.3 che decresce con l’aumentare della dimensione della griglia e del numero di iterazioni fino a perdere qualsiasi vantaggio. Per quanto riguarda le versioni OpenMp anche qui lo speedup massimo raggiunto, 1.61 con 16 thread, è minore dello speedup raggiunto dalla versione “partially parallel” 2.1 con 16 thread.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766750" y="126000"/>
            <a:ext cx="361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Algoritmo Quadratico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62" y="864000"/>
            <a:ext cx="1870099" cy="39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796738" y="862675"/>
            <a:ext cx="4605000" cy="39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871438" y="904975"/>
            <a:ext cx="44556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Distribuisce le particelle all’interno della griglia (Fase di Spawn):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la particella p assegna una porzione della griglia e genera randomicamente una posizione all'interno di questa porzione;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Inizio loop delle iterazioni: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all'iterazione i: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ogni particella p: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Avvia fase di controllo per p:</a:t>
            </a:r>
            <a:endParaRPr sz="10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ogni altra particella q controlla che p e q non si sovrappongono:</a:t>
            </a:r>
            <a:endParaRPr sz="10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se q e p si sovrappongono assegna a p la posizione che aveva all'iterazione precedente e se q è una particella cristallizzata anche p si cristallizza;</a:t>
            </a:r>
            <a:endParaRPr sz="105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altrimenti passa alla particella successiva;</a:t>
            </a:r>
            <a:endParaRPr sz="105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Se la fase di controllo non ha trovato collisioni avvia la fase di generazione della nuova posizione:</a:t>
            </a:r>
            <a:endParaRPr sz="105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genera randomicamente una posizione per p;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ogni particella p: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assegna a p la posizione calcolata nelle fasi precedenti;</a:t>
            </a:r>
            <a:endParaRPr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090700" y="126000"/>
            <a:ext cx="496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A</a:t>
            </a:r>
            <a:r>
              <a:rPr b="1" lang="it" sz="2500">
                <a:solidFill>
                  <a:srgbClr val="6D9EEB"/>
                </a:solidFill>
              </a:rPr>
              <a:t>lgoritmo Lineare</a:t>
            </a:r>
            <a:endParaRPr b="1" sz="2500">
              <a:solidFill>
                <a:srgbClr val="6D9EEB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189138" y="676400"/>
            <a:ext cx="4680000" cy="43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300750" y="651800"/>
            <a:ext cx="44568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Distribuisce le particelle all’interno della griglia (Fase di Spawn):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la particella p assegna una porzione della griglia, genera randomicamente una posizione all'interno di questa porzione e aggiorna il contatore della griglia relativo alla cella;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Inizio loop delle iterazioni: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all'iterazione i:</a:t>
            </a:r>
            <a:endParaRPr sz="10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ogni particella p: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Avvia fase di controllo per p:</a:t>
            </a:r>
            <a:endParaRPr sz="10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controlla che p sia l’unica particella ad occupare la cella in cui si trova (controllando il contatore della griglia relativo alla cella occupata):</a:t>
            </a:r>
            <a:endParaRPr sz="105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se non lo è (contatore != 1), assegna a p la posizione che aveva all'iterazione precedente, se si trova su una cella contenente un cristallo (contatore &lt; 0), si cristallizza;</a:t>
            </a:r>
            <a:endParaRPr sz="105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Se la fase di controllo non ha trovato collisioni avvia la fase di generazione della nuova posizione:</a:t>
            </a:r>
            <a:endParaRPr sz="105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genera randomicamente una posizione per p;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per ogni particella p:</a:t>
            </a:r>
            <a:endParaRPr sz="105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- assegna a p la posizione calcolata nelle fasi precedenti e aggiorna i contatori della </a:t>
            </a:r>
            <a:endParaRPr sz="105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1"/>
                </a:solidFill>
              </a:rPr>
              <a:t>griglia associati alla posizione passata e a quella attuale;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72" name="Google Shape;72;p15"/>
          <p:cNvSpPr txBox="1"/>
          <p:nvPr/>
        </p:nvSpPr>
        <p:spPr>
          <a:xfrm>
            <a:off x="389213" y="1136425"/>
            <a:ext cx="3410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A differenza dell’algoritmo quadratico, quello lineare utilizza una griglia di contatori che indica il numero di particelle e l’eventuale presenza di un cristallo, all’interno di ogni singola cella.</a:t>
            </a:r>
            <a:endParaRPr sz="13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474125"/>
            <a:ext cx="3731937" cy="186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019350" y="126000"/>
            <a:ext cx="310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Spawn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636" y="2296025"/>
            <a:ext cx="2796426" cy="26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938" y="2296025"/>
            <a:ext cx="2796426" cy="26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61950" y="816500"/>
            <a:ext cx="7820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La fase di Spawn si occupa di distribuire nella griglia le particelle. Per evitare che più particelle siano generate sulla stessa cella, la griglia viene divisa in quadranti e all’interno di ognuno viene generata una particella in una posizione casuale.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Per ogni particella viene calcolato il blocco al quale appartiene e poi viene generato uno scostamento randomico sempre all’interno dello stesso blocco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090700" y="126000"/>
            <a:ext cx="4962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Fase Di Controllo </a:t>
            </a:r>
            <a:endParaRPr b="1" sz="25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6D9EEB"/>
                </a:solidFill>
              </a:rPr>
              <a:t>(r</a:t>
            </a:r>
            <a:r>
              <a:rPr b="1" lang="it" sz="2000">
                <a:solidFill>
                  <a:srgbClr val="6D9EEB"/>
                </a:solidFill>
              </a:rPr>
              <a:t>imbalzo e cristallizzazione)</a:t>
            </a:r>
            <a:endParaRPr b="1" sz="2000">
              <a:solidFill>
                <a:srgbClr val="6D9EEB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-3680" l="0" r="-3680" t="0"/>
          <a:stretch/>
        </p:blipFill>
        <p:spPr>
          <a:xfrm>
            <a:off x="1855200" y="1021179"/>
            <a:ext cx="5433599" cy="18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201" y="2965874"/>
            <a:ext cx="5240551" cy="18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653100" y="1751225"/>
            <a:ext cx="78378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Se la fase di controllo non individua collisioni tra le altre particelle, la </a:t>
            </a:r>
            <a:r>
              <a:rPr b="1" lang="it" sz="1300">
                <a:solidFill>
                  <a:schemeClr val="dk1"/>
                </a:solidFill>
              </a:rPr>
              <a:t>fase di generazione</a:t>
            </a:r>
            <a:r>
              <a:rPr lang="it" sz="1300">
                <a:solidFill>
                  <a:schemeClr val="dk1"/>
                </a:solidFill>
              </a:rPr>
              <a:t> si occupa di calcolare uno spostamento randomico nelle celle intorno all’attuale posizione. Ogni particella ha un campo in cui memorizza il seed da usare per la funzione rand_r così da generare le stesse posizioni in caso di esecuzioni identiche dall’applicazione. </a:t>
            </a:r>
            <a:endParaRPr b="1" sz="2500">
              <a:solidFill>
                <a:srgbClr val="6D9EE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La </a:t>
            </a:r>
            <a:r>
              <a:rPr b="1" lang="it" sz="1300">
                <a:solidFill>
                  <a:schemeClr val="dk1"/>
                </a:solidFill>
              </a:rPr>
              <a:t>fase di spostamento</a:t>
            </a:r>
            <a:r>
              <a:rPr lang="it" sz="1300">
                <a:solidFill>
                  <a:schemeClr val="dk1"/>
                </a:solidFill>
              </a:rPr>
              <a:t> si occupa di assegnare alle particelle la posizione calcolata nelle fasi precedenti; inoltre azzera la lista delle posizioni future e aggiorna quella delle posizioni passate.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126800" y="126000"/>
            <a:ext cx="689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Fase di Generazione della nuova posizione e Fase di Spostamento</a:t>
            </a:r>
            <a:r>
              <a:rPr b="1" lang="it" sz="2500">
                <a:solidFill>
                  <a:srgbClr val="6D9EEB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090700" y="126000"/>
            <a:ext cx="496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V</a:t>
            </a:r>
            <a:r>
              <a:rPr b="1" lang="it" sz="2500">
                <a:solidFill>
                  <a:srgbClr val="6D9EEB"/>
                </a:solidFill>
              </a:rPr>
              <a:t>ersione Parallela </a:t>
            </a:r>
            <a:endParaRPr b="1" sz="2500"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Foster’s methodology</a:t>
            </a:r>
            <a:endParaRPr b="1" sz="2500">
              <a:solidFill>
                <a:srgbClr val="6D9EEB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68100" y="1123025"/>
            <a:ext cx="84078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Partitioning</a:t>
            </a:r>
            <a:r>
              <a:rPr b="1" lang="it" sz="1100">
                <a:solidFill>
                  <a:schemeClr val="dk1"/>
                </a:solidFill>
              </a:rPr>
              <a:t>		</a:t>
            </a:r>
            <a:r>
              <a:rPr lang="it" sz="1300">
                <a:solidFill>
                  <a:schemeClr val="dk1"/>
                </a:solidFill>
              </a:rPr>
              <a:t>il problema è diviso in quattro fasi: </a:t>
            </a:r>
            <a:r>
              <a:rPr b="1" lang="it" sz="1300">
                <a:solidFill>
                  <a:schemeClr val="dk1"/>
                </a:solidFill>
              </a:rPr>
              <a:t>Fase di Spawn</a:t>
            </a:r>
            <a:r>
              <a:rPr lang="it" sz="1300">
                <a:solidFill>
                  <a:schemeClr val="dk1"/>
                </a:solidFill>
              </a:rPr>
              <a:t>, </a:t>
            </a:r>
            <a:r>
              <a:rPr b="1" lang="it" sz="1300">
                <a:solidFill>
                  <a:schemeClr val="dk1"/>
                </a:solidFill>
              </a:rPr>
              <a:t>Fase di Controllo</a:t>
            </a:r>
            <a:r>
              <a:rPr lang="it" sz="1300">
                <a:solidFill>
                  <a:schemeClr val="dk1"/>
                </a:solidFill>
              </a:rPr>
              <a:t>, </a:t>
            </a:r>
            <a:r>
              <a:rPr b="1" lang="it" sz="1300">
                <a:solidFill>
                  <a:schemeClr val="dk1"/>
                </a:solidFill>
              </a:rPr>
              <a:t>Fase di </a:t>
            </a:r>
            <a:endParaRPr b="1" sz="1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</a:rPr>
              <a:t>Generazione</a:t>
            </a:r>
            <a:r>
              <a:rPr b="1" lang="it" sz="1300">
                <a:solidFill>
                  <a:schemeClr val="dk1"/>
                </a:solidFill>
              </a:rPr>
              <a:t> della Nuova Posizione</a:t>
            </a:r>
            <a:r>
              <a:rPr lang="it" sz="1300">
                <a:solidFill>
                  <a:schemeClr val="dk1"/>
                </a:solidFill>
              </a:rPr>
              <a:t> e </a:t>
            </a:r>
            <a:r>
              <a:rPr b="1" lang="it" sz="1300">
                <a:solidFill>
                  <a:schemeClr val="dk1"/>
                </a:solidFill>
              </a:rPr>
              <a:t>Fase di Spostamento</a:t>
            </a:r>
            <a:r>
              <a:rPr lang="it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Communication</a:t>
            </a:r>
            <a:r>
              <a:rPr b="1" lang="it" sz="1200">
                <a:solidFill>
                  <a:srgbClr val="6D9EEB"/>
                </a:solidFill>
              </a:rPr>
              <a:t> 	</a:t>
            </a:r>
            <a:r>
              <a:rPr lang="it" sz="1300">
                <a:solidFill>
                  <a:schemeClr val="dk1"/>
                </a:solidFill>
              </a:rPr>
              <a:t>ognuna delle 4 fasi necessita di comunicare con la fase successiva, quindi le fasi </a:t>
            </a:r>
            <a:endParaRPr sz="1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non possono essere eseguite in parallelo. Tuttavia è possibile eseguire 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indipendentemente la stessa fase per particelle diverse. In questo modo l’unica comunicazione necessaria è durante la fase di controllo per la quale le posizioni devono essere aggiornate.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Aggregation</a:t>
            </a:r>
            <a:r>
              <a:rPr b="1" lang="it" sz="1200">
                <a:solidFill>
                  <a:srgbClr val="6D9EEB"/>
                </a:solidFill>
              </a:rPr>
              <a:t> 		</a:t>
            </a:r>
            <a:r>
              <a:rPr lang="it" sz="1300">
                <a:solidFill>
                  <a:schemeClr val="dk1"/>
                </a:solidFill>
              </a:rPr>
              <a:t>per una singola particella le fasi vengono eseguite in sequenza mentre per </a:t>
            </a:r>
            <a:endParaRPr sz="1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particelle diverse le fasi vengono eseguite in parallelo; sono necessarie delle </a:t>
            </a:r>
            <a:endParaRPr sz="130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primitive di sincronizzazione tra la fase di Spawn e la fase di controllo, la fase di controllo e la fase di spostamento e tra la fase di spostamento e la fase di controllo dell’iterazione successiva;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6D9EEB"/>
                </a:solidFill>
              </a:rPr>
              <a:t>Mapping</a:t>
            </a:r>
            <a:r>
              <a:rPr b="1" lang="it" sz="1200">
                <a:solidFill>
                  <a:srgbClr val="6D9EEB"/>
                </a:solidFill>
              </a:rPr>
              <a:t> 			</a:t>
            </a:r>
            <a:r>
              <a:rPr lang="it" sz="1300">
                <a:solidFill>
                  <a:schemeClr val="dk1"/>
                </a:solidFill>
              </a:rPr>
              <a:t>ogni thread si occupa della gestione di n/t particelle, dove n è il numero totale di </a:t>
            </a:r>
            <a:endParaRPr sz="1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particelle e t è il numero di thread;</a:t>
            </a:r>
            <a:endParaRPr sz="13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dk1"/>
                </a:solidFill>
              </a:rPr>
              <a:t>Quindi l’algoritmo verrà parallelizzato con la tecnica Single Program Multiple Data.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88" y="914313"/>
            <a:ext cx="5982025" cy="33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55600" y="126000"/>
            <a:ext cx="863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Versioni algoritmo quadratico</a:t>
            </a:r>
            <a:endParaRPr b="1" sz="25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090700" y="126000"/>
            <a:ext cx="496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6D9EEB"/>
                </a:solidFill>
              </a:rPr>
              <a:t>P</a:t>
            </a:r>
            <a:r>
              <a:rPr b="1" lang="it" sz="2500">
                <a:solidFill>
                  <a:srgbClr val="6D9EEB"/>
                </a:solidFill>
              </a:rPr>
              <a:t>thread</a:t>
            </a:r>
            <a:endParaRPr b="1" sz="2500">
              <a:solidFill>
                <a:srgbClr val="6D9EEB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49" y="792525"/>
            <a:ext cx="4608356" cy="38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614263" y="892588"/>
            <a:ext cx="30000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Nel main vengono inizializzate le strutture </a:t>
            </a:r>
            <a:r>
              <a:rPr b="1" lang="it" sz="1300">
                <a:solidFill>
                  <a:schemeClr val="dk1"/>
                </a:solidFill>
              </a:rPr>
              <a:t>TArgs </a:t>
            </a:r>
            <a:r>
              <a:rPr lang="it" sz="1300">
                <a:solidFill>
                  <a:schemeClr val="dk1"/>
                </a:solidFill>
              </a:rPr>
              <a:t>che contengono i parametri necessari per l’esecuzione di ciascun thread: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it" sz="1300">
                <a:solidFill>
                  <a:schemeClr val="dk1"/>
                </a:solidFill>
              </a:rPr>
              <a:t>mynumP</a:t>
            </a:r>
            <a:r>
              <a:rPr lang="it" sz="1300">
                <a:solidFill>
                  <a:schemeClr val="dk1"/>
                </a:solidFill>
              </a:rPr>
              <a:t>: il numero di particelle di cui il thread si deve occupare;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it" sz="1300">
                <a:solidFill>
                  <a:schemeClr val="dk1"/>
                </a:solidFill>
              </a:rPr>
              <a:t>firstP</a:t>
            </a:r>
            <a:r>
              <a:rPr lang="it" sz="1300">
                <a:solidFill>
                  <a:schemeClr val="dk1"/>
                </a:solidFill>
              </a:rPr>
              <a:t>: l’indice della prima particella di cui si occupa il thread;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it" sz="1300">
                <a:solidFill>
                  <a:schemeClr val="dk1"/>
                </a:solidFill>
              </a:rPr>
              <a:t>opt_mask</a:t>
            </a:r>
            <a:r>
              <a:rPr lang="it" sz="1300">
                <a:solidFill>
                  <a:schemeClr val="dk1"/>
                </a:solidFill>
              </a:rPr>
              <a:t>: maschera contenente i parametri passati in input dall’utente;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it" sz="1300">
                <a:solidFill>
                  <a:schemeClr val="dk1"/>
                </a:solidFill>
              </a:rPr>
              <a:t>actPos</a:t>
            </a:r>
            <a:r>
              <a:rPr lang="it" sz="1300">
                <a:solidFill>
                  <a:schemeClr val="dk1"/>
                </a:solidFill>
              </a:rPr>
              <a:t>: lista condivisa tra thread delle posizioni “attuali” delle particelle;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