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6" r:id="rId3"/>
    <p:sldId id="275" r:id="rId4"/>
    <p:sldId id="276" r:id="rId5"/>
    <p:sldId id="259" r:id="rId6"/>
    <p:sldId id="260" r:id="rId7"/>
    <p:sldId id="262" r:id="rId8"/>
    <p:sldId id="261" r:id="rId9"/>
    <p:sldId id="268" r:id="rId10"/>
    <p:sldId id="270" r:id="rId11"/>
    <p:sldId id="277" r:id="rId12"/>
    <p:sldId id="271" r:id="rId13"/>
    <p:sldId id="265" r:id="rId14"/>
    <p:sldId id="272" r:id="rId15"/>
    <p:sldId id="269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89E70-1A94-E840-0E7F-DF507E5C97E3}" v="537" dt="2024-09-10T17:29:31.475"/>
    <p1510:client id="{77E03DB5-8B64-513D-1232-11993210E135}" v="366" dt="2024-09-11T18:11:41.984"/>
    <p1510:client id="{C57990D4-8465-B2D9-5611-9518496024ED}" v="423" dt="2024-09-11T12:34:01.966"/>
    <p1510:client id="{C94B9656-F2DB-341B-0997-390354B8DC71}" v="241" dt="2024-09-10T16:07:43.786"/>
    <p1510:client id="{F3B7505D-4B1F-2065-F0F0-0A5B95C33001}" v="2855" dt="2024-09-11T23:16:29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CDF27-5F6B-4B0B-9966-CDCC445EEF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293540-D0A0-4940-8D02-8AFFAAE4C8FB}">
      <dgm:prSet/>
      <dgm:spPr/>
      <dgm:t>
        <a:bodyPr/>
        <a:lstStyle/>
        <a:p>
          <a:r>
            <a:rPr lang="en-US"/>
            <a:t>Reduced Unet</a:t>
          </a:r>
        </a:p>
      </dgm:t>
    </dgm:pt>
    <dgm:pt modelId="{111FF6D1-865C-4B77-955F-DDEBD6A3E6DB}" type="parTrans" cxnId="{8362BAD2-9A63-42CE-B92F-8D1E08414EC1}">
      <dgm:prSet/>
      <dgm:spPr/>
      <dgm:t>
        <a:bodyPr/>
        <a:lstStyle/>
        <a:p>
          <a:endParaRPr lang="en-US"/>
        </a:p>
      </dgm:t>
    </dgm:pt>
    <dgm:pt modelId="{53ECD2B3-3D96-48D7-A136-67F348D96003}" type="sibTrans" cxnId="{8362BAD2-9A63-42CE-B92F-8D1E08414EC1}">
      <dgm:prSet/>
      <dgm:spPr/>
      <dgm:t>
        <a:bodyPr/>
        <a:lstStyle/>
        <a:p>
          <a:endParaRPr lang="en-US"/>
        </a:p>
      </dgm:t>
    </dgm:pt>
    <dgm:pt modelId="{944927C9-2878-4BE3-AC49-BB137C5C2AB7}">
      <dgm:prSet/>
      <dgm:spPr/>
      <dgm:t>
        <a:bodyPr/>
        <a:lstStyle/>
        <a:p>
          <a:r>
            <a:rPr lang="en-US"/>
            <a:t>Two Model Architecture</a:t>
          </a:r>
        </a:p>
      </dgm:t>
    </dgm:pt>
    <dgm:pt modelId="{A3A4CB86-E4C2-4FE9-B7E9-52847AFF10DC}" type="parTrans" cxnId="{B219BF0B-2980-4923-BBAF-64D72D9A3F76}">
      <dgm:prSet/>
      <dgm:spPr/>
      <dgm:t>
        <a:bodyPr/>
        <a:lstStyle/>
        <a:p>
          <a:endParaRPr lang="en-US"/>
        </a:p>
      </dgm:t>
    </dgm:pt>
    <dgm:pt modelId="{9E716FE3-F3A2-462F-91B3-B5F0E09063E7}" type="sibTrans" cxnId="{B219BF0B-2980-4923-BBAF-64D72D9A3F76}">
      <dgm:prSet/>
      <dgm:spPr/>
      <dgm:t>
        <a:bodyPr/>
        <a:lstStyle/>
        <a:p>
          <a:endParaRPr lang="en-US"/>
        </a:p>
      </dgm:t>
    </dgm:pt>
    <dgm:pt modelId="{85F9A4A4-031E-4177-8C10-6840892EE8D5}">
      <dgm:prSet/>
      <dgm:spPr/>
      <dgm:t>
        <a:bodyPr/>
        <a:lstStyle/>
        <a:p>
          <a:r>
            <a:rPr lang="en-US"/>
            <a:t>Double Decoder Architecture</a:t>
          </a:r>
        </a:p>
      </dgm:t>
    </dgm:pt>
    <dgm:pt modelId="{2740572E-363C-4194-A559-BF7B376D52D2}" type="parTrans" cxnId="{46453431-24A4-41FB-A2DF-328174BD3A35}">
      <dgm:prSet/>
      <dgm:spPr/>
      <dgm:t>
        <a:bodyPr/>
        <a:lstStyle/>
        <a:p>
          <a:endParaRPr lang="en-US"/>
        </a:p>
      </dgm:t>
    </dgm:pt>
    <dgm:pt modelId="{A5382CC3-9020-4D4D-A993-9403FAFF5139}" type="sibTrans" cxnId="{46453431-24A4-41FB-A2DF-328174BD3A35}">
      <dgm:prSet/>
      <dgm:spPr/>
      <dgm:t>
        <a:bodyPr/>
        <a:lstStyle/>
        <a:p>
          <a:endParaRPr lang="en-US"/>
        </a:p>
      </dgm:t>
    </dgm:pt>
    <dgm:pt modelId="{94F72CEE-0A6D-4990-8646-A226A2EEF5E9}" type="pres">
      <dgm:prSet presAssocID="{3B9CDF27-5F6B-4B0B-9966-CDCC445EEF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7EFC54-DD8A-4283-A0E1-3F37ACA08745}" type="pres">
      <dgm:prSet presAssocID="{E8293540-D0A0-4940-8D02-8AFFAAE4C8FB}" presName="hierRoot1" presStyleCnt="0"/>
      <dgm:spPr/>
    </dgm:pt>
    <dgm:pt modelId="{84F54C34-A586-496B-9FB5-FEFFD7AC9B2A}" type="pres">
      <dgm:prSet presAssocID="{E8293540-D0A0-4940-8D02-8AFFAAE4C8FB}" presName="composite" presStyleCnt="0"/>
      <dgm:spPr/>
    </dgm:pt>
    <dgm:pt modelId="{F68A45C1-E812-48A4-BC90-EC3300BFE341}" type="pres">
      <dgm:prSet presAssocID="{E8293540-D0A0-4940-8D02-8AFFAAE4C8FB}" presName="background" presStyleLbl="node0" presStyleIdx="0" presStyleCnt="3"/>
      <dgm:spPr/>
    </dgm:pt>
    <dgm:pt modelId="{6FAD902D-8CCF-4BC2-B04E-62C235D8ED97}" type="pres">
      <dgm:prSet presAssocID="{E8293540-D0A0-4940-8D02-8AFFAAE4C8FB}" presName="text" presStyleLbl="fgAcc0" presStyleIdx="0" presStyleCnt="3">
        <dgm:presLayoutVars>
          <dgm:chPref val="3"/>
        </dgm:presLayoutVars>
      </dgm:prSet>
      <dgm:spPr/>
    </dgm:pt>
    <dgm:pt modelId="{8A3B17A0-AA70-456C-8A31-045DE5ED34C7}" type="pres">
      <dgm:prSet presAssocID="{E8293540-D0A0-4940-8D02-8AFFAAE4C8FB}" presName="hierChild2" presStyleCnt="0"/>
      <dgm:spPr/>
    </dgm:pt>
    <dgm:pt modelId="{FBAA2340-2E32-4F7B-86C6-95FC63D65438}" type="pres">
      <dgm:prSet presAssocID="{944927C9-2878-4BE3-AC49-BB137C5C2AB7}" presName="hierRoot1" presStyleCnt="0"/>
      <dgm:spPr/>
    </dgm:pt>
    <dgm:pt modelId="{CC06D55A-1436-4585-8CBA-767F949ACB5B}" type="pres">
      <dgm:prSet presAssocID="{944927C9-2878-4BE3-AC49-BB137C5C2AB7}" presName="composite" presStyleCnt="0"/>
      <dgm:spPr/>
    </dgm:pt>
    <dgm:pt modelId="{1AD20204-1F0E-4CAF-BFF1-8D8D52577369}" type="pres">
      <dgm:prSet presAssocID="{944927C9-2878-4BE3-AC49-BB137C5C2AB7}" presName="background" presStyleLbl="node0" presStyleIdx="1" presStyleCnt="3"/>
      <dgm:spPr/>
    </dgm:pt>
    <dgm:pt modelId="{BC500B8E-56F5-49C4-A8E9-2FE500CDE62E}" type="pres">
      <dgm:prSet presAssocID="{944927C9-2878-4BE3-AC49-BB137C5C2AB7}" presName="text" presStyleLbl="fgAcc0" presStyleIdx="1" presStyleCnt="3">
        <dgm:presLayoutVars>
          <dgm:chPref val="3"/>
        </dgm:presLayoutVars>
      </dgm:prSet>
      <dgm:spPr/>
    </dgm:pt>
    <dgm:pt modelId="{97B58D8C-7F7E-4844-8F47-716D9B164B6D}" type="pres">
      <dgm:prSet presAssocID="{944927C9-2878-4BE3-AC49-BB137C5C2AB7}" presName="hierChild2" presStyleCnt="0"/>
      <dgm:spPr/>
    </dgm:pt>
    <dgm:pt modelId="{57593366-0674-4C82-BDA9-4720EA3B27AA}" type="pres">
      <dgm:prSet presAssocID="{85F9A4A4-031E-4177-8C10-6840892EE8D5}" presName="hierRoot1" presStyleCnt="0"/>
      <dgm:spPr/>
    </dgm:pt>
    <dgm:pt modelId="{71F702F5-6AB4-4EFC-ABA0-E773CD9B7B35}" type="pres">
      <dgm:prSet presAssocID="{85F9A4A4-031E-4177-8C10-6840892EE8D5}" presName="composite" presStyleCnt="0"/>
      <dgm:spPr/>
    </dgm:pt>
    <dgm:pt modelId="{9D54E957-01CD-480C-A84E-1116FCC88CAB}" type="pres">
      <dgm:prSet presAssocID="{85F9A4A4-031E-4177-8C10-6840892EE8D5}" presName="background" presStyleLbl="node0" presStyleIdx="2" presStyleCnt="3"/>
      <dgm:spPr/>
    </dgm:pt>
    <dgm:pt modelId="{9DCBABE8-F206-4B04-9D4D-F4A8E920E3AE}" type="pres">
      <dgm:prSet presAssocID="{85F9A4A4-031E-4177-8C10-6840892EE8D5}" presName="text" presStyleLbl="fgAcc0" presStyleIdx="2" presStyleCnt="3">
        <dgm:presLayoutVars>
          <dgm:chPref val="3"/>
        </dgm:presLayoutVars>
      </dgm:prSet>
      <dgm:spPr/>
    </dgm:pt>
    <dgm:pt modelId="{7E6BC02A-180E-41BD-9271-056E4EB14649}" type="pres">
      <dgm:prSet presAssocID="{85F9A4A4-031E-4177-8C10-6840892EE8D5}" presName="hierChild2" presStyleCnt="0"/>
      <dgm:spPr/>
    </dgm:pt>
  </dgm:ptLst>
  <dgm:cxnLst>
    <dgm:cxn modelId="{B219BF0B-2980-4923-BBAF-64D72D9A3F76}" srcId="{3B9CDF27-5F6B-4B0B-9966-CDCC445EEFD2}" destId="{944927C9-2878-4BE3-AC49-BB137C5C2AB7}" srcOrd="1" destOrd="0" parTransId="{A3A4CB86-E4C2-4FE9-B7E9-52847AFF10DC}" sibTransId="{9E716FE3-F3A2-462F-91B3-B5F0E09063E7}"/>
    <dgm:cxn modelId="{C7513425-ECCB-4C6C-AC49-F600D4BBA891}" type="presOf" srcId="{85F9A4A4-031E-4177-8C10-6840892EE8D5}" destId="{9DCBABE8-F206-4B04-9D4D-F4A8E920E3AE}" srcOrd="0" destOrd="0" presId="urn:microsoft.com/office/officeart/2005/8/layout/hierarchy1"/>
    <dgm:cxn modelId="{46453431-24A4-41FB-A2DF-328174BD3A35}" srcId="{3B9CDF27-5F6B-4B0B-9966-CDCC445EEFD2}" destId="{85F9A4A4-031E-4177-8C10-6840892EE8D5}" srcOrd="2" destOrd="0" parTransId="{2740572E-363C-4194-A559-BF7B376D52D2}" sibTransId="{A5382CC3-9020-4D4D-A993-9403FAFF5139}"/>
    <dgm:cxn modelId="{760F4B40-25DA-44BC-A6F5-1275419AC705}" type="presOf" srcId="{944927C9-2878-4BE3-AC49-BB137C5C2AB7}" destId="{BC500B8E-56F5-49C4-A8E9-2FE500CDE62E}" srcOrd="0" destOrd="0" presId="urn:microsoft.com/office/officeart/2005/8/layout/hierarchy1"/>
    <dgm:cxn modelId="{8362BAD2-9A63-42CE-B92F-8D1E08414EC1}" srcId="{3B9CDF27-5F6B-4B0B-9966-CDCC445EEFD2}" destId="{E8293540-D0A0-4940-8D02-8AFFAAE4C8FB}" srcOrd="0" destOrd="0" parTransId="{111FF6D1-865C-4B77-955F-DDEBD6A3E6DB}" sibTransId="{53ECD2B3-3D96-48D7-A136-67F348D96003}"/>
    <dgm:cxn modelId="{91F735E9-8B1B-4B38-ACEF-D7C4B9084FAB}" type="presOf" srcId="{3B9CDF27-5F6B-4B0B-9966-CDCC445EEFD2}" destId="{94F72CEE-0A6D-4990-8646-A226A2EEF5E9}" srcOrd="0" destOrd="0" presId="urn:microsoft.com/office/officeart/2005/8/layout/hierarchy1"/>
    <dgm:cxn modelId="{CD15AFF0-3197-405C-B04E-426DD12E6ACE}" type="presOf" srcId="{E8293540-D0A0-4940-8D02-8AFFAAE4C8FB}" destId="{6FAD902D-8CCF-4BC2-B04E-62C235D8ED97}" srcOrd="0" destOrd="0" presId="urn:microsoft.com/office/officeart/2005/8/layout/hierarchy1"/>
    <dgm:cxn modelId="{34906F52-1107-4DAA-811C-944606FF2B66}" type="presParOf" srcId="{94F72CEE-0A6D-4990-8646-A226A2EEF5E9}" destId="{C97EFC54-DD8A-4283-A0E1-3F37ACA08745}" srcOrd="0" destOrd="0" presId="urn:microsoft.com/office/officeart/2005/8/layout/hierarchy1"/>
    <dgm:cxn modelId="{488D3E76-4378-474B-A12C-D660F8A5BF56}" type="presParOf" srcId="{C97EFC54-DD8A-4283-A0E1-3F37ACA08745}" destId="{84F54C34-A586-496B-9FB5-FEFFD7AC9B2A}" srcOrd="0" destOrd="0" presId="urn:microsoft.com/office/officeart/2005/8/layout/hierarchy1"/>
    <dgm:cxn modelId="{94CF050B-B269-4FA8-9943-4E4E56E7A145}" type="presParOf" srcId="{84F54C34-A586-496B-9FB5-FEFFD7AC9B2A}" destId="{F68A45C1-E812-48A4-BC90-EC3300BFE341}" srcOrd="0" destOrd="0" presId="urn:microsoft.com/office/officeart/2005/8/layout/hierarchy1"/>
    <dgm:cxn modelId="{9BD1009F-47AC-49FB-BE41-15CE9E12AC6C}" type="presParOf" srcId="{84F54C34-A586-496B-9FB5-FEFFD7AC9B2A}" destId="{6FAD902D-8CCF-4BC2-B04E-62C235D8ED97}" srcOrd="1" destOrd="0" presId="urn:microsoft.com/office/officeart/2005/8/layout/hierarchy1"/>
    <dgm:cxn modelId="{DBE7C0F1-404C-4F88-8A29-CFBE704118ED}" type="presParOf" srcId="{C97EFC54-DD8A-4283-A0E1-3F37ACA08745}" destId="{8A3B17A0-AA70-456C-8A31-045DE5ED34C7}" srcOrd="1" destOrd="0" presId="urn:microsoft.com/office/officeart/2005/8/layout/hierarchy1"/>
    <dgm:cxn modelId="{DA46A815-5037-4F90-AF94-C55B773E3251}" type="presParOf" srcId="{94F72CEE-0A6D-4990-8646-A226A2EEF5E9}" destId="{FBAA2340-2E32-4F7B-86C6-95FC63D65438}" srcOrd="1" destOrd="0" presId="urn:microsoft.com/office/officeart/2005/8/layout/hierarchy1"/>
    <dgm:cxn modelId="{6E5703C7-AC03-4964-B71B-45981867C063}" type="presParOf" srcId="{FBAA2340-2E32-4F7B-86C6-95FC63D65438}" destId="{CC06D55A-1436-4585-8CBA-767F949ACB5B}" srcOrd="0" destOrd="0" presId="urn:microsoft.com/office/officeart/2005/8/layout/hierarchy1"/>
    <dgm:cxn modelId="{D4DF8D1C-01B9-4B00-83FD-15B34BFD5D14}" type="presParOf" srcId="{CC06D55A-1436-4585-8CBA-767F949ACB5B}" destId="{1AD20204-1F0E-4CAF-BFF1-8D8D52577369}" srcOrd="0" destOrd="0" presId="urn:microsoft.com/office/officeart/2005/8/layout/hierarchy1"/>
    <dgm:cxn modelId="{48633581-0608-4A4D-AA96-DAA2D7F5B7BB}" type="presParOf" srcId="{CC06D55A-1436-4585-8CBA-767F949ACB5B}" destId="{BC500B8E-56F5-49C4-A8E9-2FE500CDE62E}" srcOrd="1" destOrd="0" presId="urn:microsoft.com/office/officeart/2005/8/layout/hierarchy1"/>
    <dgm:cxn modelId="{D0B5F847-0131-4852-BEDB-D4D6F5E44EDD}" type="presParOf" srcId="{FBAA2340-2E32-4F7B-86C6-95FC63D65438}" destId="{97B58D8C-7F7E-4844-8F47-716D9B164B6D}" srcOrd="1" destOrd="0" presId="urn:microsoft.com/office/officeart/2005/8/layout/hierarchy1"/>
    <dgm:cxn modelId="{2DECB7E4-02AC-458C-9233-EBFB21877A59}" type="presParOf" srcId="{94F72CEE-0A6D-4990-8646-A226A2EEF5E9}" destId="{57593366-0674-4C82-BDA9-4720EA3B27AA}" srcOrd="2" destOrd="0" presId="urn:microsoft.com/office/officeart/2005/8/layout/hierarchy1"/>
    <dgm:cxn modelId="{D003F326-4BF8-4153-B7A6-60CEBE8C7996}" type="presParOf" srcId="{57593366-0674-4C82-BDA9-4720EA3B27AA}" destId="{71F702F5-6AB4-4EFC-ABA0-E773CD9B7B35}" srcOrd="0" destOrd="0" presId="urn:microsoft.com/office/officeart/2005/8/layout/hierarchy1"/>
    <dgm:cxn modelId="{A078AB25-877B-438F-81A7-4CB794576F78}" type="presParOf" srcId="{71F702F5-6AB4-4EFC-ABA0-E773CD9B7B35}" destId="{9D54E957-01CD-480C-A84E-1116FCC88CAB}" srcOrd="0" destOrd="0" presId="urn:microsoft.com/office/officeart/2005/8/layout/hierarchy1"/>
    <dgm:cxn modelId="{BF434820-EF67-441B-A884-AAAA2DE56436}" type="presParOf" srcId="{71F702F5-6AB4-4EFC-ABA0-E773CD9B7B35}" destId="{9DCBABE8-F206-4B04-9D4D-F4A8E920E3AE}" srcOrd="1" destOrd="0" presId="urn:microsoft.com/office/officeart/2005/8/layout/hierarchy1"/>
    <dgm:cxn modelId="{9DE581FB-09A2-4E1E-8571-DD22B17AC964}" type="presParOf" srcId="{57593366-0674-4C82-BDA9-4720EA3B27AA}" destId="{7E6BC02A-180E-41BD-9271-056E4EB146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9CDF27-5F6B-4B0B-9966-CDCC445EEF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293540-D0A0-4940-8D02-8AFFAAE4C8FB}">
      <dgm:prSet phldr="0"/>
      <dgm:spPr/>
      <dgm:t>
        <a:bodyPr/>
        <a:lstStyle/>
        <a:p>
          <a:pPr algn="l" rtl="0"/>
          <a:r>
            <a:rPr lang="en-US" dirty="0">
              <a:solidFill>
                <a:srgbClr val="000000"/>
              </a:solidFill>
              <a:latin typeface="Seaford"/>
            </a:rPr>
            <a:t>Classification on all image </a:t>
          </a:r>
          <a:endParaRPr lang="en-US" dirty="0"/>
        </a:p>
      </dgm:t>
    </dgm:pt>
    <dgm:pt modelId="{111FF6D1-865C-4B77-955F-DDEBD6A3E6DB}" type="parTrans" cxnId="{8362BAD2-9A63-42CE-B92F-8D1E08414EC1}">
      <dgm:prSet/>
      <dgm:spPr/>
      <dgm:t>
        <a:bodyPr/>
        <a:lstStyle/>
        <a:p>
          <a:endParaRPr lang="en-US"/>
        </a:p>
      </dgm:t>
    </dgm:pt>
    <dgm:pt modelId="{53ECD2B3-3D96-48D7-A136-67F348D96003}" type="sibTrans" cxnId="{8362BAD2-9A63-42CE-B92F-8D1E08414EC1}">
      <dgm:prSet/>
      <dgm:spPr/>
      <dgm:t>
        <a:bodyPr/>
        <a:lstStyle/>
        <a:p>
          <a:endParaRPr lang="en-US"/>
        </a:p>
      </dgm:t>
    </dgm:pt>
    <dgm:pt modelId="{944927C9-2878-4BE3-AC49-BB137C5C2AB7}">
      <dgm:prSet/>
      <dgm:spPr/>
      <dgm:t>
        <a:bodyPr/>
        <a:lstStyle/>
        <a:p>
          <a:r>
            <a:rPr lang="en-US">
              <a:solidFill>
                <a:srgbClr val="000000"/>
              </a:solidFill>
              <a:latin typeface="Seaford"/>
            </a:rPr>
            <a:t>Classification on segmented image</a:t>
          </a:r>
          <a:endParaRPr lang="en-US"/>
        </a:p>
      </dgm:t>
    </dgm:pt>
    <dgm:pt modelId="{A3A4CB86-E4C2-4FE9-B7E9-52847AFF10DC}" type="parTrans" cxnId="{B219BF0B-2980-4923-BBAF-64D72D9A3F76}">
      <dgm:prSet/>
      <dgm:spPr/>
      <dgm:t>
        <a:bodyPr/>
        <a:lstStyle/>
        <a:p>
          <a:endParaRPr lang="en-US"/>
        </a:p>
      </dgm:t>
    </dgm:pt>
    <dgm:pt modelId="{9E716FE3-F3A2-462F-91B3-B5F0E09063E7}" type="sibTrans" cxnId="{B219BF0B-2980-4923-BBAF-64D72D9A3F76}">
      <dgm:prSet/>
      <dgm:spPr/>
      <dgm:t>
        <a:bodyPr/>
        <a:lstStyle/>
        <a:p>
          <a:endParaRPr lang="en-US"/>
        </a:p>
      </dgm:t>
    </dgm:pt>
    <dgm:pt modelId="{94F72CEE-0A6D-4990-8646-A226A2EEF5E9}" type="pres">
      <dgm:prSet presAssocID="{3B9CDF27-5F6B-4B0B-9966-CDCC445EEF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7EFC54-DD8A-4283-A0E1-3F37ACA08745}" type="pres">
      <dgm:prSet presAssocID="{E8293540-D0A0-4940-8D02-8AFFAAE4C8FB}" presName="hierRoot1" presStyleCnt="0"/>
      <dgm:spPr/>
    </dgm:pt>
    <dgm:pt modelId="{84F54C34-A586-496B-9FB5-FEFFD7AC9B2A}" type="pres">
      <dgm:prSet presAssocID="{E8293540-D0A0-4940-8D02-8AFFAAE4C8FB}" presName="composite" presStyleCnt="0"/>
      <dgm:spPr/>
    </dgm:pt>
    <dgm:pt modelId="{F68A45C1-E812-48A4-BC90-EC3300BFE341}" type="pres">
      <dgm:prSet presAssocID="{E8293540-D0A0-4940-8D02-8AFFAAE4C8FB}" presName="background" presStyleLbl="node0" presStyleIdx="0" presStyleCnt="2"/>
      <dgm:spPr/>
    </dgm:pt>
    <dgm:pt modelId="{6FAD902D-8CCF-4BC2-B04E-62C235D8ED97}" type="pres">
      <dgm:prSet presAssocID="{E8293540-D0A0-4940-8D02-8AFFAAE4C8FB}" presName="text" presStyleLbl="fgAcc0" presStyleIdx="0" presStyleCnt="2">
        <dgm:presLayoutVars>
          <dgm:chPref val="3"/>
        </dgm:presLayoutVars>
      </dgm:prSet>
      <dgm:spPr/>
    </dgm:pt>
    <dgm:pt modelId="{8A3B17A0-AA70-456C-8A31-045DE5ED34C7}" type="pres">
      <dgm:prSet presAssocID="{E8293540-D0A0-4940-8D02-8AFFAAE4C8FB}" presName="hierChild2" presStyleCnt="0"/>
      <dgm:spPr/>
    </dgm:pt>
    <dgm:pt modelId="{FBAA2340-2E32-4F7B-86C6-95FC63D65438}" type="pres">
      <dgm:prSet presAssocID="{944927C9-2878-4BE3-AC49-BB137C5C2AB7}" presName="hierRoot1" presStyleCnt="0"/>
      <dgm:spPr/>
    </dgm:pt>
    <dgm:pt modelId="{CC06D55A-1436-4585-8CBA-767F949ACB5B}" type="pres">
      <dgm:prSet presAssocID="{944927C9-2878-4BE3-AC49-BB137C5C2AB7}" presName="composite" presStyleCnt="0"/>
      <dgm:spPr/>
    </dgm:pt>
    <dgm:pt modelId="{1AD20204-1F0E-4CAF-BFF1-8D8D52577369}" type="pres">
      <dgm:prSet presAssocID="{944927C9-2878-4BE3-AC49-BB137C5C2AB7}" presName="background" presStyleLbl="node0" presStyleIdx="1" presStyleCnt="2"/>
      <dgm:spPr/>
    </dgm:pt>
    <dgm:pt modelId="{BC500B8E-56F5-49C4-A8E9-2FE500CDE62E}" type="pres">
      <dgm:prSet presAssocID="{944927C9-2878-4BE3-AC49-BB137C5C2AB7}" presName="text" presStyleLbl="fgAcc0" presStyleIdx="1" presStyleCnt="2">
        <dgm:presLayoutVars>
          <dgm:chPref val="3"/>
        </dgm:presLayoutVars>
      </dgm:prSet>
      <dgm:spPr/>
    </dgm:pt>
    <dgm:pt modelId="{97B58D8C-7F7E-4844-8F47-716D9B164B6D}" type="pres">
      <dgm:prSet presAssocID="{944927C9-2878-4BE3-AC49-BB137C5C2AB7}" presName="hierChild2" presStyleCnt="0"/>
      <dgm:spPr/>
    </dgm:pt>
  </dgm:ptLst>
  <dgm:cxnLst>
    <dgm:cxn modelId="{B219BF0B-2980-4923-BBAF-64D72D9A3F76}" srcId="{3B9CDF27-5F6B-4B0B-9966-CDCC445EEFD2}" destId="{944927C9-2878-4BE3-AC49-BB137C5C2AB7}" srcOrd="1" destOrd="0" parTransId="{A3A4CB86-E4C2-4FE9-B7E9-52847AFF10DC}" sibTransId="{9E716FE3-F3A2-462F-91B3-B5F0E09063E7}"/>
    <dgm:cxn modelId="{C948236D-554A-4402-B4D0-90A2349C1C4C}" type="presOf" srcId="{944927C9-2878-4BE3-AC49-BB137C5C2AB7}" destId="{BC500B8E-56F5-49C4-A8E9-2FE500CDE62E}" srcOrd="0" destOrd="0" presId="urn:microsoft.com/office/officeart/2005/8/layout/hierarchy1"/>
    <dgm:cxn modelId="{6A4B4EB6-611B-44DA-ACC4-80EB1B8C7796}" type="presOf" srcId="{E8293540-D0A0-4940-8D02-8AFFAAE4C8FB}" destId="{6FAD902D-8CCF-4BC2-B04E-62C235D8ED97}" srcOrd="0" destOrd="0" presId="urn:microsoft.com/office/officeart/2005/8/layout/hierarchy1"/>
    <dgm:cxn modelId="{8362BAD2-9A63-42CE-B92F-8D1E08414EC1}" srcId="{3B9CDF27-5F6B-4B0B-9966-CDCC445EEFD2}" destId="{E8293540-D0A0-4940-8D02-8AFFAAE4C8FB}" srcOrd="0" destOrd="0" parTransId="{111FF6D1-865C-4B77-955F-DDEBD6A3E6DB}" sibTransId="{53ECD2B3-3D96-48D7-A136-67F348D96003}"/>
    <dgm:cxn modelId="{91F735E9-8B1B-4B38-ACEF-D7C4B9084FAB}" type="presOf" srcId="{3B9CDF27-5F6B-4B0B-9966-CDCC445EEFD2}" destId="{94F72CEE-0A6D-4990-8646-A226A2EEF5E9}" srcOrd="0" destOrd="0" presId="urn:microsoft.com/office/officeart/2005/8/layout/hierarchy1"/>
    <dgm:cxn modelId="{8137E840-4296-4C0C-8847-9314D8AE6254}" type="presParOf" srcId="{94F72CEE-0A6D-4990-8646-A226A2EEF5E9}" destId="{C97EFC54-DD8A-4283-A0E1-3F37ACA08745}" srcOrd="0" destOrd="0" presId="urn:microsoft.com/office/officeart/2005/8/layout/hierarchy1"/>
    <dgm:cxn modelId="{9DFB287B-FDB2-45BD-8F71-E69F413106BF}" type="presParOf" srcId="{C97EFC54-DD8A-4283-A0E1-3F37ACA08745}" destId="{84F54C34-A586-496B-9FB5-FEFFD7AC9B2A}" srcOrd="0" destOrd="0" presId="urn:microsoft.com/office/officeart/2005/8/layout/hierarchy1"/>
    <dgm:cxn modelId="{69AB5F93-9A02-4589-BD4F-3B374AB51314}" type="presParOf" srcId="{84F54C34-A586-496B-9FB5-FEFFD7AC9B2A}" destId="{F68A45C1-E812-48A4-BC90-EC3300BFE341}" srcOrd="0" destOrd="0" presId="urn:microsoft.com/office/officeart/2005/8/layout/hierarchy1"/>
    <dgm:cxn modelId="{77E2A967-527B-424D-AF3B-76ABD3DD116D}" type="presParOf" srcId="{84F54C34-A586-496B-9FB5-FEFFD7AC9B2A}" destId="{6FAD902D-8CCF-4BC2-B04E-62C235D8ED97}" srcOrd="1" destOrd="0" presId="urn:microsoft.com/office/officeart/2005/8/layout/hierarchy1"/>
    <dgm:cxn modelId="{7A898A9C-3353-4F6F-8479-EC9F7006F807}" type="presParOf" srcId="{C97EFC54-DD8A-4283-A0E1-3F37ACA08745}" destId="{8A3B17A0-AA70-456C-8A31-045DE5ED34C7}" srcOrd="1" destOrd="0" presId="urn:microsoft.com/office/officeart/2005/8/layout/hierarchy1"/>
    <dgm:cxn modelId="{AF65DDB2-E356-4125-AE11-4FF37DAC6B44}" type="presParOf" srcId="{94F72CEE-0A6D-4990-8646-A226A2EEF5E9}" destId="{FBAA2340-2E32-4F7B-86C6-95FC63D65438}" srcOrd="1" destOrd="0" presId="urn:microsoft.com/office/officeart/2005/8/layout/hierarchy1"/>
    <dgm:cxn modelId="{67FB6A3E-F73E-451D-AAC9-86CED9713A69}" type="presParOf" srcId="{FBAA2340-2E32-4F7B-86C6-95FC63D65438}" destId="{CC06D55A-1436-4585-8CBA-767F949ACB5B}" srcOrd="0" destOrd="0" presId="urn:microsoft.com/office/officeart/2005/8/layout/hierarchy1"/>
    <dgm:cxn modelId="{6CCCCFFD-F752-4FF9-B073-99415FFEB502}" type="presParOf" srcId="{CC06D55A-1436-4585-8CBA-767F949ACB5B}" destId="{1AD20204-1F0E-4CAF-BFF1-8D8D52577369}" srcOrd="0" destOrd="0" presId="urn:microsoft.com/office/officeart/2005/8/layout/hierarchy1"/>
    <dgm:cxn modelId="{86A01F60-E739-4460-9131-5E39A95EC2F2}" type="presParOf" srcId="{CC06D55A-1436-4585-8CBA-767F949ACB5B}" destId="{BC500B8E-56F5-49C4-A8E9-2FE500CDE62E}" srcOrd="1" destOrd="0" presId="urn:microsoft.com/office/officeart/2005/8/layout/hierarchy1"/>
    <dgm:cxn modelId="{4A7C8C23-EF60-4A56-9E09-96E1DB5E3B97}" type="presParOf" srcId="{FBAA2340-2E32-4F7B-86C6-95FC63D65438}" destId="{97B58D8C-7F7E-4844-8F47-716D9B164B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A45C1-E812-48A4-BC90-EC3300BFE341}">
      <dsp:nvSpPr>
        <dsp:cNvPr id="0" name=""/>
        <dsp:cNvSpPr/>
      </dsp:nvSpPr>
      <dsp:spPr>
        <a:xfrm>
          <a:off x="0" y="229325"/>
          <a:ext cx="3134218" cy="199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D902D-8CCF-4BC2-B04E-62C235D8ED97}">
      <dsp:nvSpPr>
        <dsp:cNvPr id="0" name=""/>
        <dsp:cNvSpPr/>
      </dsp:nvSpPr>
      <dsp:spPr>
        <a:xfrm>
          <a:off x="348246" y="560159"/>
          <a:ext cx="3134218" cy="19902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Reduced Unet</a:t>
          </a:r>
        </a:p>
      </dsp:txBody>
      <dsp:txXfrm>
        <a:off x="406538" y="618451"/>
        <a:ext cx="3017634" cy="1873644"/>
      </dsp:txXfrm>
    </dsp:sp>
    <dsp:sp modelId="{1AD20204-1F0E-4CAF-BFF1-8D8D52577369}">
      <dsp:nvSpPr>
        <dsp:cNvPr id="0" name=""/>
        <dsp:cNvSpPr/>
      </dsp:nvSpPr>
      <dsp:spPr>
        <a:xfrm>
          <a:off x="3830711" y="229325"/>
          <a:ext cx="3134218" cy="199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00B8E-56F5-49C4-A8E9-2FE500CDE62E}">
      <dsp:nvSpPr>
        <dsp:cNvPr id="0" name=""/>
        <dsp:cNvSpPr/>
      </dsp:nvSpPr>
      <dsp:spPr>
        <a:xfrm>
          <a:off x="4178957" y="560159"/>
          <a:ext cx="3134218" cy="19902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Two Model Architecture</a:t>
          </a:r>
        </a:p>
      </dsp:txBody>
      <dsp:txXfrm>
        <a:off x="4237249" y="618451"/>
        <a:ext cx="3017634" cy="1873644"/>
      </dsp:txXfrm>
    </dsp:sp>
    <dsp:sp modelId="{9D54E957-01CD-480C-A84E-1116FCC88CAB}">
      <dsp:nvSpPr>
        <dsp:cNvPr id="0" name=""/>
        <dsp:cNvSpPr/>
      </dsp:nvSpPr>
      <dsp:spPr>
        <a:xfrm>
          <a:off x="7661422" y="229325"/>
          <a:ext cx="3134218" cy="199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BABE8-F206-4B04-9D4D-F4A8E920E3AE}">
      <dsp:nvSpPr>
        <dsp:cNvPr id="0" name=""/>
        <dsp:cNvSpPr/>
      </dsp:nvSpPr>
      <dsp:spPr>
        <a:xfrm>
          <a:off x="8009668" y="560159"/>
          <a:ext cx="3134218" cy="19902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Double Decoder Architecture</a:t>
          </a:r>
        </a:p>
      </dsp:txBody>
      <dsp:txXfrm>
        <a:off x="8067960" y="618451"/>
        <a:ext cx="3017634" cy="1873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A45C1-E812-48A4-BC90-EC3300BFE341}">
      <dsp:nvSpPr>
        <dsp:cNvPr id="0" name=""/>
        <dsp:cNvSpPr/>
      </dsp:nvSpPr>
      <dsp:spPr>
        <a:xfrm>
          <a:off x="1195464" y="845"/>
          <a:ext cx="3751267" cy="2382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D902D-8CCF-4BC2-B04E-62C235D8ED97}">
      <dsp:nvSpPr>
        <dsp:cNvPr id="0" name=""/>
        <dsp:cNvSpPr/>
      </dsp:nvSpPr>
      <dsp:spPr>
        <a:xfrm>
          <a:off x="1612272" y="396812"/>
          <a:ext cx="3751267" cy="2382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solidFill>
                <a:srgbClr val="000000"/>
              </a:solidFill>
              <a:latin typeface="Seaford"/>
            </a:rPr>
            <a:t>Classification on all image </a:t>
          </a:r>
          <a:endParaRPr lang="en-US" sz="4100" kern="1200" dirty="0"/>
        </a:p>
      </dsp:txBody>
      <dsp:txXfrm>
        <a:off x="1682040" y="466580"/>
        <a:ext cx="3611731" cy="2242518"/>
      </dsp:txXfrm>
    </dsp:sp>
    <dsp:sp modelId="{1AD20204-1F0E-4CAF-BFF1-8D8D52577369}">
      <dsp:nvSpPr>
        <dsp:cNvPr id="0" name=""/>
        <dsp:cNvSpPr/>
      </dsp:nvSpPr>
      <dsp:spPr>
        <a:xfrm>
          <a:off x="5780347" y="845"/>
          <a:ext cx="3751267" cy="2382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00B8E-56F5-49C4-A8E9-2FE500CDE62E}">
      <dsp:nvSpPr>
        <dsp:cNvPr id="0" name=""/>
        <dsp:cNvSpPr/>
      </dsp:nvSpPr>
      <dsp:spPr>
        <a:xfrm>
          <a:off x="6197154" y="396812"/>
          <a:ext cx="3751267" cy="2382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rgbClr val="000000"/>
              </a:solidFill>
              <a:latin typeface="Seaford"/>
            </a:rPr>
            <a:t>Classification on segmented image</a:t>
          </a:r>
          <a:endParaRPr lang="en-US" sz="4100" kern="1200"/>
        </a:p>
      </dsp:txBody>
      <dsp:txXfrm>
        <a:off x="6266922" y="466580"/>
        <a:ext cx="3611731" cy="2242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53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42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5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8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99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6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9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4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4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1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d blood cells suspended in mid-air">
            <a:extLst>
              <a:ext uri="{FF2B5EF4-FFF2-40B4-BE49-F238E27FC236}">
                <a16:creationId xmlns:a16="http://schemas.microsoft.com/office/drawing/2014/main" id="{B74EB5C4-A5CE-0E6B-7336-42BBB2E881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804" r="6" b="717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 dirty="0">
                <a:solidFill>
                  <a:srgbClr val="FFFFFF"/>
                </a:solidFill>
              </a:rPr>
              <a:t>White Blood Cells </a:t>
            </a:r>
            <a:br>
              <a:rPr lang="en-US" sz="6200" dirty="0"/>
            </a:br>
            <a:r>
              <a:rPr lang="en-US" sz="6200">
                <a:solidFill>
                  <a:srgbClr val="FFFFFF"/>
                </a:solidFill>
              </a:rPr>
              <a:t>Classification and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Computer Vision Project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Niccolò Siciliano (1958541)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B9D10-CA2D-9047-044D-4D3AC117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Performances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29EA8B09-1D8C-C66A-6A36-EED845406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934" y="3946891"/>
            <a:ext cx="4299858" cy="2149929"/>
          </a:xfrm>
        </p:spPr>
      </p:pic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6ABE4E3E-06D2-4C94-1C16-647CD1585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153" y="3944052"/>
            <a:ext cx="4367893" cy="2149929"/>
          </a:xfrm>
          <a:prstGeom prst="rect">
            <a:avLst/>
          </a:prstGeom>
        </p:spPr>
      </p:pic>
      <p:pic>
        <p:nvPicPr>
          <p:cNvPr id="7" name="Picture 6" descr="A graph with red lines and blue lines&#10;&#10;Description automatically generated">
            <a:extLst>
              <a:ext uri="{FF2B5EF4-FFF2-40B4-BE49-F238E27FC236}">
                <a16:creationId xmlns:a16="http://schemas.microsoft.com/office/drawing/2014/main" id="{B768CF72-8342-9D80-3904-BCEC20E77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341" y="3954373"/>
            <a:ext cx="4252232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1E447B-E042-F12B-C22F-3B4AC360C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818" y="3948230"/>
            <a:ext cx="4293054" cy="2143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77CB6D-B433-B8C7-34F8-DDBC23F60438}"/>
              </a:ext>
            </a:extLst>
          </p:cNvPr>
          <p:cNvSpPr txBox="1"/>
          <p:nvPr/>
        </p:nvSpPr>
        <p:spPr>
          <a:xfrm>
            <a:off x="474918" y="3029821"/>
            <a:ext cx="38453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Reduced </a:t>
            </a:r>
            <a:r>
              <a:rPr lang="en-US" dirty="0" err="1"/>
              <a:t>Unet</a:t>
            </a:r>
            <a:r>
              <a:rPr lang="en-US" dirty="0"/>
              <a:t> and Double Decoder Net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739CC-1EA0-FE81-6F91-819C2AC7F7D7}"/>
              </a:ext>
            </a:extLst>
          </p:cNvPr>
          <p:cNvSpPr txBox="1"/>
          <p:nvPr/>
        </p:nvSpPr>
        <p:spPr>
          <a:xfrm>
            <a:off x="5795310" y="3029820"/>
            <a:ext cx="38453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Reduced </a:t>
            </a:r>
            <a:r>
              <a:rPr lang="en-US" dirty="0" err="1"/>
              <a:t>Unet</a:t>
            </a:r>
            <a:r>
              <a:rPr lang="en-US" dirty="0"/>
              <a:t> and Double Decoder Net loss</a:t>
            </a:r>
          </a:p>
        </p:txBody>
      </p:sp>
    </p:spTree>
    <p:extLst>
      <p:ext uri="{BB962C8B-B14F-4D97-AF65-F5344CB8AC3E}">
        <p14:creationId xmlns:p14="http://schemas.microsoft.com/office/powerpoint/2010/main" val="62583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B9D10-CA2D-9047-044D-4D3AC117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Results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39F468C4-8E0C-0053-BE33-B5BA55481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06" y="3690546"/>
            <a:ext cx="1138918" cy="1138918"/>
          </a:xfrm>
          <a:prstGeom prst="rect">
            <a:avLst/>
          </a:prstGeom>
        </p:spPr>
      </p:pic>
      <p:pic>
        <p:nvPicPr>
          <p:cNvPr id="13" name="Picture 12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5E976C20-95AF-BEA1-6C19-0322AAC8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422" y="3681398"/>
            <a:ext cx="1138919" cy="11498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42847D-0B34-9CAB-9D41-9FB967B75674}"/>
              </a:ext>
            </a:extLst>
          </p:cNvPr>
          <p:cNvSpPr txBox="1"/>
          <p:nvPr/>
        </p:nvSpPr>
        <p:spPr>
          <a:xfrm>
            <a:off x="3311952" y="31325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Reduced Unet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F278E-B92F-8A08-381A-10DF78088B0C}"/>
              </a:ext>
            </a:extLst>
          </p:cNvPr>
          <p:cNvSpPr txBox="1"/>
          <p:nvPr/>
        </p:nvSpPr>
        <p:spPr>
          <a:xfrm>
            <a:off x="5992557" y="31257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Double Decoder Arch</a:t>
            </a:r>
          </a:p>
        </p:txBody>
      </p:sp>
      <p:pic>
        <p:nvPicPr>
          <p:cNvPr id="19" name="Picture 18" descr="A white circle with black background&#10;&#10;Description automatically generated">
            <a:extLst>
              <a:ext uri="{FF2B5EF4-FFF2-40B4-BE49-F238E27FC236}">
                <a16:creationId xmlns:a16="http://schemas.microsoft.com/office/drawing/2014/main" id="{B1C9C4BE-5B44-F686-4A25-0C0C035D3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923" y="3682229"/>
            <a:ext cx="1138919" cy="11389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23DD3A-2D32-6272-F59E-263E45127AE0}"/>
              </a:ext>
            </a:extLst>
          </p:cNvPr>
          <p:cNvSpPr txBox="1"/>
          <p:nvPr/>
        </p:nvSpPr>
        <p:spPr>
          <a:xfrm>
            <a:off x="8734395" y="31257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Two Net Architecture</a:t>
            </a:r>
          </a:p>
        </p:txBody>
      </p:sp>
      <p:pic>
        <p:nvPicPr>
          <p:cNvPr id="23" name="Picture 22" descr="A white and grey circle with black background&#10;&#10;Description automatically generated">
            <a:extLst>
              <a:ext uri="{FF2B5EF4-FFF2-40B4-BE49-F238E27FC236}">
                <a16:creationId xmlns:a16="http://schemas.microsoft.com/office/drawing/2014/main" id="{7422F14D-FFF6-60C3-DE61-B990932EF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477" y="3682573"/>
            <a:ext cx="1138918" cy="10980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C8B05EE-2C40-14DD-9F48-65A95E033D29}"/>
              </a:ext>
            </a:extLst>
          </p:cNvPr>
          <p:cNvSpPr txBox="1"/>
          <p:nvPr/>
        </p:nvSpPr>
        <p:spPr>
          <a:xfrm>
            <a:off x="624541" y="31325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Ground Truth</a:t>
            </a:r>
          </a:p>
        </p:txBody>
      </p:sp>
      <p:pic>
        <p:nvPicPr>
          <p:cNvPr id="25" name="Picture 24" descr="A close-up of a red cell&#10;&#10;Description automatically generated">
            <a:extLst>
              <a:ext uri="{FF2B5EF4-FFF2-40B4-BE49-F238E27FC236}">
                <a16:creationId xmlns:a16="http://schemas.microsoft.com/office/drawing/2014/main" id="{A45D0401-8E0B-57C5-9B47-E7DFFECEF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0085" y="1109285"/>
            <a:ext cx="1213758" cy="12137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373D1EC-C3DA-1EED-B42B-AAB1A8A7BE80}"/>
              </a:ext>
            </a:extLst>
          </p:cNvPr>
          <p:cNvSpPr txBox="1"/>
          <p:nvPr/>
        </p:nvSpPr>
        <p:spPr>
          <a:xfrm>
            <a:off x="5047101" y="1515148"/>
            <a:ext cx="14437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 </a:t>
            </a:r>
            <a:r>
              <a:rPr lang="en-US"/>
              <a:t>dataset1</a:t>
            </a:r>
            <a:r>
              <a:rPr lang="en-US" dirty="0"/>
              <a:t>:</a:t>
            </a:r>
            <a:endParaRPr lang="en-US"/>
          </a:p>
        </p:txBody>
      </p:sp>
      <p:pic>
        <p:nvPicPr>
          <p:cNvPr id="27" name="Picture 26" descr="A white circle with grey spots&#10;&#10;Description automatically generated">
            <a:extLst>
              <a:ext uri="{FF2B5EF4-FFF2-40B4-BE49-F238E27FC236}">
                <a16:creationId xmlns:a16="http://schemas.microsoft.com/office/drawing/2014/main" id="{8518935A-C039-1BA4-ED85-20B476AC96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2363" y="5008138"/>
            <a:ext cx="1138917" cy="1201511"/>
          </a:xfrm>
          <a:prstGeom prst="rect">
            <a:avLst/>
          </a:prstGeom>
        </p:spPr>
      </p:pic>
      <p:pic>
        <p:nvPicPr>
          <p:cNvPr id="28" name="Picture 27" descr="A white circle with grey spots&#10;&#10;Description automatically generated">
            <a:extLst>
              <a:ext uri="{FF2B5EF4-FFF2-40B4-BE49-F238E27FC236}">
                <a16:creationId xmlns:a16="http://schemas.microsoft.com/office/drawing/2014/main" id="{A52520C0-9F86-7C28-59A7-04660353D2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8656" y="5005168"/>
            <a:ext cx="1144361" cy="1215117"/>
          </a:xfrm>
          <a:prstGeom prst="rect">
            <a:avLst/>
          </a:prstGeom>
        </p:spPr>
      </p:pic>
      <p:pic>
        <p:nvPicPr>
          <p:cNvPr id="29" name="Picture 28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E079903A-2853-09F6-A4DF-734E26EF703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53" t="3512" r="-153" b="-3512"/>
          <a:stretch/>
        </p:blipFill>
        <p:spPr>
          <a:xfrm>
            <a:off x="9667656" y="5007167"/>
            <a:ext cx="1136198" cy="1211037"/>
          </a:xfrm>
          <a:prstGeom prst="rect">
            <a:avLst/>
          </a:prstGeom>
        </p:spPr>
      </p:pic>
      <p:pic>
        <p:nvPicPr>
          <p:cNvPr id="30" name="Picture 29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168AF111-88D5-78B1-17CE-2B5A550DF8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5794" y="5006886"/>
            <a:ext cx="1143000" cy="1208314"/>
          </a:xfrm>
          <a:prstGeom prst="rect">
            <a:avLst/>
          </a:prstGeom>
        </p:spPr>
      </p:pic>
      <p:pic>
        <p:nvPicPr>
          <p:cNvPr id="31" name="Picture 30" descr="A blue circle with black dots&#10;&#10;Description automatically generated">
            <a:extLst>
              <a:ext uri="{FF2B5EF4-FFF2-40B4-BE49-F238E27FC236}">
                <a16:creationId xmlns:a16="http://schemas.microsoft.com/office/drawing/2014/main" id="{F6AD3D19-ABDB-C08C-9785-B0D0159CF2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2131" y="1106942"/>
            <a:ext cx="1211036" cy="121511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9E4ED56-40E7-0DC9-5802-336B92BE3048}"/>
              </a:ext>
            </a:extLst>
          </p:cNvPr>
          <p:cNvSpPr txBox="1"/>
          <p:nvPr/>
        </p:nvSpPr>
        <p:spPr>
          <a:xfrm>
            <a:off x="8537333" y="1515148"/>
            <a:ext cx="14437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 </a:t>
            </a:r>
            <a:r>
              <a:rPr lang="en-US"/>
              <a:t>dataset1</a:t>
            </a:r>
            <a:r>
              <a:rPr lang="en-US" dirty="0"/>
              <a:t>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22A24-FB09-8AF8-45B6-04BA95BC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/>
              <a:t>Proposed method for classification</a:t>
            </a:r>
          </a:p>
          <a:p>
            <a:pPr>
              <a:lnSpc>
                <a:spcPct val="90000"/>
              </a:lnSpc>
            </a:pPr>
            <a:endParaRPr lang="en-US" sz="51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extBox 12">
            <a:extLst>
              <a:ext uri="{FF2B5EF4-FFF2-40B4-BE49-F238E27FC236}">
                <a16:creationId xmlns:a16="http://schemas.microsoft.com/office/drawing/2014/main" id="{E5EA373A-03EB-778C-7165-4E230DA3301D}"/>
              </a:ext>
            </a:extLst>
          </p:cNvPr>
          <p:cNvGraphicFramePr/>
          <p:nvPr/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4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A1411-0C46-4437-890D-A6FADAA9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0F4EA-939F-E4C2-8F38-BA290263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38102"/>
            <a:ext cx="10491396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Classification Architecture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A2435D-FDB1-4A52-B67E-C788559D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187C7E-1E65-0168-13FF-D9A49F16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3239792"/>
            <a:ext cx="5533671" cy="280239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2651FE-5780-4DA3-A8E6-D079F215C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BCE540-5E98-83BA-0A38-803A4971D607}"/>
              </a:ext>
            </a:extLst>
          </p:cNvPr>
          <p:cNvSpPr txBox="1"/>
          <p:nvPr/>
        </p:nvSpPr>
        <p:spPr>
          <a:xfrm>
            <a:off x="479317" y="3302690"/>
            <a:ext cx="54335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</a:t>
            </a:r>
            <a:r>
              <a:rPr lang="en-US"/>
              <a:t>network</a:t>
            </a:r>
            <a:r>
              <a:rPr lang="en-US" dirty="0"/>
              <a:t> is divided into two parts: one where feature are extracted from original image through convolution and second where this features are processed with dense layers.</a:t>
            </a:r>
          </a:p>
        </p:txBody>
      </p:sp>
    </p:spTree>
    <p:extLst>
      <p:ext uri="{BB962C8B-B14F-4D97-AF65-F5344CB8AC3E}">
        <p14:creationId xmlns:p14="http://schemas.microsoft.com/office/powerpoint/2010/main" val="117607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A1411-0C46-4437-890D-A6FADAA9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0F4EA-939F-E4C2-8F38-BA290263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38102"/>
            <a:ext cx="10491396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Classification Architecture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A2435D-FDB1-4A52-B67E-C788559D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2651FE-5780-4DA3-A8E6-D079F215C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BCE540-5E98-83BA-0A38-803A4971D607}"/>
              </a:ext>
            </a:extLst>
          </p:cNvPr>
          <p:cNvSpPr txBox="1"/>
          <p:nvPr/>
        </p:nvSpPr>
        <p:spPr>
          <a:xfrm>
            <a:off x="479317" y="3302690"/>
            <a:ext cx="543352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this network the input image is only the cell image, </a:t>
            </a:r>
            <a:r>
              <a:rPr lang="en-US" sz="1900"/>
              <a:t>obtained combining original image and cell mask</a:t>
            </a:r>
            <a:endParaRPr lang="en-US"/>
          </a:p>
        </p:txBody>
      </p:sp>
      <p:pic>
        <p:nvPicPr>
          <p:cNvPr id="6" name="Content Placeholder 5" descr="A diagram of a diagram of a diagram&#10;&#10;Description automatically generated">
            <a:extLst>
              <a:ext uri="{FF2B5EF4-FFF2-40B4-BE49-F238E27FC236}">
                <a16:creationId xmlns:a16="http://schemas.microsoft.com/office/drawing/2014/main" id="{B290D616-7EA0-45F9-76A3-8E54FD5E0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5863" y="3303273"/>
            <a:ext cx="5476875" cy="2164896"/>
          </a:xfrm>
        </p:spPr>
      </p:pic>
    </p:spTree>
    <p:extLst>
      <p:ext uri="{BB962C8B-B14F-4D97-AF65-F5344CB8AC3E}">
        <p14:creationId xmlns:p14="http://schemas.microsoft.com/office/powerpoint/2010/main" val="38702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B9D10-CA2D-9047-044D-4D3AC117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Performances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951D6C4-577C-208F-B1A2-8C30BA103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700713"/>
              </p:ext>
            </p:extLst>
          </p:nvPr>
        </p:nvGraphicFramePr>
        <p:xfrm>
          <a:off x="482600" y="3572102"/>
          <a:ext cx="11033360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672">
                  <a:extLst>
                    <a:ext uri="{9D8B030D-6E8A-4147-A177-3AD203B41FA5}">
                      <a16:colId xmlns:a16="http://schemas.microsoft.com/office/drawing/2014/main" val="4096329641"/>
                    </a:ext>
                  </a:extLst>
                </a:gridCol>
                <a:gridCol w="2206672">
                  <a:extLst>
                    <a:ext uri="{9D8B030D-6E8A-4147-A177-3AD203B41FA5}">
                      <a16:colId xmlns:a16="http://schemas.microsoft.com/office/drawing/2014/main" val="2655387570"/>
                    </a:ext>
                  </a:extLst>
                </a:gridCol>
                <a:gridCol w="2206672">
                  <a:extLst>
                    <a:ext uri="{9D8B030D-6E8A-4147-A177-3AD203B41FA5}">
                      <a16:colId xmlns:a16="http://schemas.microsoft.com/office/drawing/2014/main" val="1540438424"/>
                    </a:ext>
                  </a:extLst>
                </a:gridCol>
                <a:gridCol w="2206672">
                  <a:extLst>
                    <a:ext uri="{9D8B030D-6E8A-4147-A177-3AD203B41FA5}">
                      <a16:colId xmlns:a16="http://schemas.microsoft.com/office/drawing/2014/main" val="2278698287"/>
                    </a:ext>
                  </a:extLst>
                </a:gridCol>
                <a:gridCol w="2206672">
                  <a:extLst>
                    <a:ext uri="{9D8B030D-6E8A-4147-A177-3AD203B41FA5}">
                      <a16:colId xmlns:a16="http://schemas.microsoft.com/office/drawing/2014/main" val="113838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8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Whole image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aford"/>
                        </a:rPr>
                        <a:t>0.948   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0.951   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0.948   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9279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Segmented img </a:t>
                      </a:r>
                      <a:r>
                        <a:rPr lang="en-US"/>
                        <a:t>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0.923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3308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3D54C854-446F-A534-F125-8539815345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518369"/>
              </p:ext>
            </p:extLst>
          </p:nvPr>
        </p:nvGraphicFramePr>
        <p:xfrm>
          <a:off x="485320" y="4847091"/>
          <a:ext cx="11050135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027">
                  <a:extLst>
                    <a:ext uri="{9D8B030D-6E8A-4147-A177-3AD203B41FA5}">
                      <a16:colId xmlns:a16="http://schemas.microsoft.com/office/drawing/2014/main" val="4096329641"/>
                    </a:ext>
                  </a:extLst>
                </a:gridCol>
                <a:gridCol w="2210027">
                  <a:extLst>
                    <a:ext uri="{9D8B030D-6E8A-4147-A177-3AD203B41FA5}">
                      <a16:colId xmlns:a16="http://schemas.microsoft.com/office/drawing/2014/main" val="2655387570"/>
                    </a:ext>
                  </a:extLst>
                </a:gridCol>
                <a:gridCol w="2210027">
                  <a:extLst>
                    <a:ext uri="{9D8B030D-6E8A-4147-A177-3AD203B41FA5}">
                      <a16:colId xmlns:a16="http://schemas.microsoft.com/office/drawing/2014/main" val="1540438424"/>
                    </a:ext>
                  </a:extLst>
                </a:gridCol>
                <a:gridCol w="2210027">
                  <a:extLst>
                    <a:ext uri="{9D8B030D-6E8A-4147-A177-3AD203B41FA5}">
                      <a16:colId xmlns:a16="http://schemas.microsoft.com/office/drawing/2014/main" val="2278698287"/>
                    </a:ext>
                  </a:extLst>
                </a:gridCol>
                <a:gridCol w="2210027">
                  <a:extLst>
                    <a:ext uri="{9D8B030D-6E8A-4147-A177-3AD203B41FA5}">
                      <a16:colId xmlns:a16="http://schemas.microsoft.com/office/drawing/2014/main" val="113838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Dataset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8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aford"/>
                        </a:rPr>
                        <a:t>Whole image 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aford"/>
                        </a:rPr>
                        <a:t>0.923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0.915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9279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aford"/>
                        </a:rPr>
                        <a:t>Segmented img net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aford"/>
                        </a:rPr>
                        <a:t>0.921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48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32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B9D10-CA2D-9047-044D-4D3AC117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Performances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77CB6D-B433-B8C7-34F8-DDBC23F60438}"/>
              </a:ext>
            </a:extLst>
          </p:cNvPr>
          <p:cNvSpPr txBox="1"/>
          <p:nvPr/>
        </p:nvSpPr>
        <p:spPr>
          <a:xfrm>
            <a:off x="474918" y="3029821"/>
            <a:ext cx="38453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Whole image net and Segmented </a:t>
            </a:r>
            <a:r>
              <a:rPr lang="en-US"/>
              <a:t>image net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739CC-1EA0-FE81-6F91-819C2AC7F7D7}"/>
              </a:ext>
            </a:extLst>
          </p:cNvPr>
          <p:cNvSpPr txBox="1"/>
          <p:nvPr/>
        </p:nvSpPr>
        <p:spPr>
          <a:xfrm>
            <a:off x="5795310" y="3029820"/>
            <a:ext cx="38453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Whole image net and Segmented </a:t>
            </a:r>
            <a:r>
              <a:rPr lang="en-US"/>
              <a:t>image net loss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3D9560-00B6-0528-3AA9-FD8DA3FC3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738" y="3960497"/>
            <a:ext cx="4408716" cy="2136324"/>
          </a:xfrm>
        </p:spPr>
      </p:pic>
      <p:pic>
        <p:nvPicPr>
          <p:cNvPr id="15" name="Picture 1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43EE4FEF-C2EB-C72A-1C7F-C057B2A0D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769" y="3962925"/>
            <a:ext cx="4293054" cy="2129518"/>
          </a:xfrm>
          <a:prstGeom prst="rect">
            <a:avLst/>
          </a:prstGeom>
        </p:spPr>
      </p:pic>
      <p:pic>
        <p:nvPicPr>
          <p:cNvPr id="19" name="Picture 18" descr="A graph of loss and validation&#10;&#10;Description automatically generated">
            <a:extLst>
              <a:ext uri="{FF2B5EF4-FFF2-40B4-BE49-F238E27FC236}">
                <a16:creationId xmlns:a16="http://schemas.microsoft.com/office/drawing/2014/main" id="{2AB8501E-7CCB-2280-E847-4661368A5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413" y="3911215"/>
            <a:ext cx="4054929" cy="2183947"/>
          </a:xfrm>
          <a:prstGeom prst="rect">
            <a:avLst/>
          </a:prstGeom>
        </p:spPr>
      </p:pic>
      <p:pic>
        <p:nvPicPr>
          <p:cNvPr id="21" name="Picture 20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B8DFD996-A55E-09FA-112F-6A1BCFABA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941" y="3909662"/>
            <a:ext cx="4279448" cy="212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2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EB49D-DD0C-A6BF-015E-AA4995CF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3246939"/>
            <a:ext cx="5613399" cy="2631336"/>
          </a:xfrm>
        </p:spPr>
        <p:txBody>
          <a:bodyPr anchor="ctr">
            <a:normAutofit/>
          </a:bodyPr>
          <a:lstStyle/>
          <a:p>
            <a:r>
              <a:rPr lang="en-US"/>
              <a:t>Thank for </a:t>
            </a:r>
            <a:r>
              <a:rPr lang="en-US" dirty="0"/>
              <a:t>your attention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C7F938-D185-4D54-8C93-4A4D0BF88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A0F0E5-5133-427D-AD06-420B2F696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501814"/>
            <a:ext cx="11147071" cy="243732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8305DD-3310-476B-8930-CD539A801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E57C-8EDF-7E3F-A94E-60D7398D6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3246944"/>
            <a:ext cx="5114069" cy="2631341"/>
          </a:xfrm>
        </p:spPr>
        <p:txBody>
          <a:bodyPr anchor="ctr">
            <a:normAutofit/>
          </a:bodyPr>
          <a:lstStyle/>
          <a:p>
            <a:r>
              <a:rPr lang="en-US" sz="2000"/>
              <a:t>Niccolò Siciliano (1958541)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95A619-ECAD-468A-B8CD-98282F23A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90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79553-2640-5CB5-BD2D-ECF88FD2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7C2A0-24A4-9E7C-C863-BBD7ADDA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Accurate and early detection of anomalies in peripheral white blood cells plays a crucial role in the evaluation of well-being in individuals and the diagnosis and prognosis of hematologic diseases.</a:t>
            </a:r>
          </a:p>
        </p:txBody>
      </p:sp>
      <p:pic>
        <p:nvPicPr>
          <p:cNvPr id="4" name="Picture 3" descr="A close-up of a microscope&#10;&#10;Description automatically generated">
            <a:extLst>
              <a:ext uri="{FF2B5EF4-FFF2-40B4-BE49-F238E27FC236}">
                <a16:creationId xmlns:a16="http://schemas.microsoft.com/office/drawing/2014/main" id="{0BBE0E90-ACC5-02F4-A394-31C5FBE7F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3133322"/>
            <a:ext cx="5533671" cy="297434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88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79553-2640-5CB5-BD2D-ECF88FD2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r>
              <a:rPr lang="en-US"/>
              <a:t>Task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1893D5-30D2-7140-07D5-9A41EE961289}"/>
              </a:ext>
            </a:extLst>
          </p:cNvPr>
          <p:cNvSpPr txBox="1">
            <a:spLocks/>
          </p:cNvSpPr>
          <p:nvPr/>
        </p:nvSpPr>
        <p:spPr>
          <a:xfrm>
            <a:off x="543832" y="3198012"/>
            <a:ext cx="5615224" cy="25727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White Blood Cells </a:t>
            </a:r>
            <a:r>
              <a:rPr lang="en-US" dirty="0" err="1"/>
              <a:t>calssify</a:t>
            </a:r>
            <a:r>
              <a:rPr lang="en-US" dirty="0"/>
              <a:t> into 5 classes: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Lymphocyte;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Neutrophil;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Monocyte;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Basophil;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Eosinophil;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2D2527-F674-07D1-0741-F17DC362ABFE}"/>
              </a:ext>
            </a:extLst>
          </p:cNvPr>
          <p:cNvSpPr txBox="1">
            <a:spLocks/>
          </p:cNvSpPr>
          <p:nvPr/>
        </p:nvSpPr>
        <p:spPr>
          <a:xfrm>
            <a:off x="5785303" y="3196846"/>
            <a:ext cx="5615224" cy="25727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Each class of cells is different by color, structure of cell membrane and shape of nucleus.</a:t>
            </a:r>
          </a:p>
        </p:txBody>
      </p:sp>
      <p:pic>
        <p:nvPicPr>
          <p:cNvPr id="14" name="Picture 13" descr="A diagram of blood cells&#10;&#10;Description automatically generated">
            <a:extLst>
              <a:ext uri="{FF2B5EF4-FFF2-40B4-BE49-F238E27FC236}">
                <a16:creationId xmlns:a16="http://schemas.microsoft.com/office/drawing/2014/main" id="{CFFA4350-FBC6-7887-B371-179BFAF0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06" y="4242027"/>
            <a:ext cx="3671208" cy="192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8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79553-2640-5CB5-BD2D-ECF88FD2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r>
              <a:rPr lang="en-US"/>
              <a:t>Datasets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F30609-A0DC-2CBF-E99E-F3FA9966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136781"/>
            <a:ext cx="6113332" cy="20372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/>
              <a:t> Dataset1: images 512 x 512,  </a:t>
            </a:r>
            <a:r>
              <a:rPr lang="en-US" sz="2200" dirty="0">
                <a:ea typeface="+mn-lt"/>
                <a:cs typeface="+mn-lt"/>
              </a:rPr>
              <a:t>1145</a:t>
            </a:r>
            <a:r>
              <a:rPr lang="en-US" sz="2200" dirty="0"/>
              <a:t> individual   WBC images (242 neutrophil, 201                     </a:t>
            </a:r>
            <a:r>
              <a:rPr lang="en-US" sz="2200"/>
              <a:t>eosinophil,  242 monocyte,242 lymphocyte,    218 basophil)</a:t>
            </a:r>
            <a:endParaRPr lang="en-US"/>
          </a:p>
          <a:p>
            <a:r>
              <a:rPr lang="en-US" sz="2200" dirty="0"/>
              <a:t>  </a:t>
            </a:r>
          </a:p>
        </p:txBody>
      </p:sp>
      <p:pic>
        <p:nvPicPr>
          <p:cNvPr id="10" name="Picture 9" descr="A purple circle with circles&#10;&#10;Description automatically generated">
            <a:extLst>
              <a:ext uri="{FF2B5EF4-FFF2-40B4-BE49-F238E27FC236}">
                <a16:creationId xmlns:a16="http://schemas.microsoft.com/office/drawing/2014/main" id="{BD5835D4-4EAD-70E7-0E65-4B5F761E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07" y="5077232"/>
            <a:ext cx="791185" cy="783079"/>
          </a:xfrm>
          <a:prstGeom prst="rect">
            <a:avLst/>
          </a:prstGeom>
        </p:spPr>
      </p:pic>
      <p:pic>
        <p:nvPicPr>
          <p:cNvPr id="18" name="Picture 17" descr="A close-up of a cell&#10;&#10;Description automatically generated">
            <a:extLst>
              <a:ext uri="{FF2B5EF4-FFF2-40B4-BE49-F238E27FC236}">
                <a16:creationId xmlns:a16="http://schemas.microsoft.com/office/drawing/2014/main" id="{DED36FD7-55F8-6E92-6897-5D0D04C7E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66" y="5077232"/>
            <a:ext cx="766865" cy="783077"/>
          </a:xfrm>
          <a:prstGeom prst="rect">
            <a:avLst/>
          </a:prstGeom>
        </p:spPr>
      </p:pic>
      <p:pic>
        <p:nvPicPr>
          <p:cNvPr id="20" name="Picture 19" descr="A purple cell in blood&#10;&#10;Description automatically generated">
            <a:extLst>
              <a:ext uri="{FF2B5EF4-FFF2-40B4-BE49-F238E27FC236}">
                <a16:creationId xmlns:a16="http://schemas.microsoft.com/office/drawing/2014/main" id="{A30532CB-024A-6565-CF70-6437AEB9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389" y="5101551"/>
            <a:ext cx="815503" cy="7749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816AC6-A984-E160-111C-36FCF0242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263" y="5101549"/>
            <a:ext cx="807397" cy="774971"/>
          </a:xfrm>
          <a:prstGeom prst="rect">
            <a:avLst/>
          </a:prstGeom>
        </p:spPr>
      </p:pic>
      <p:pic>
        <p:nvPicPr>
          <p:cNvPr id="24" name="Picture 23" descr="A close-up of a blood cell&#10;&#10;Description automatically generated">
            <a:extLst>
              <a:ext uri="{FF2B5EF4-FFF2-40B4-BE49-F238E27FC236}">
                <a16:creationId xmlns:a16="http://schemas.microsoft.com/office/drawing/2014/main" id="{C93F54CD-C371-9B56-ED34-5E04F48ED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623" y="5085339"/>
            <a:ext cx="750651" cy="774971"/>
          </a:xfrm>
          <a:prstGeom prst="rect">
            <a:avLst/>
          </a:prstGeom>
        </p:spPr>
      </p:pic>
      <p:pic>
        <p:nvPicPr>
          <p:cNvPr id="26" name="Picture 25" descr="A red and purple cell&#10;&#10;Description automatically generated">
            <a:extLst>
              <a:ext uri="{FF2B5EF4-FFF2-40B4-BE49-F238E27FC236}">
                <a16:creationId xmlns:a16="http://schemas.microsoft.com/office/drawing/2014/main" id="{6C149A62-BA1A-52C2-73C2-706B8F43EF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4228" y="5034645"/>
            <a:ext cx="753894" cy="753894"/>
          </a:xfrm>
          <a:prstGeom prst="rect">
            <a:avLst/>
          </a:prstGeom>
        </p:spPr>
      </p:pic>
      <p:pic>
        <p:nvPicPr>
          <p:cNvPr id="28" name="Picture 27" descr="A black circle on a white surface&#10;&#10;Description automatically generated">
            <a:extLst>
              <a:ext uri="{FF2B5EF4-FFF2-40B4-BE49-F238E27FC236}">
                <a16:creationId xmlns:a16="http://schemas.microsoft.com/office/drawing/2014/main" id="{389EE8F5-3E00-C4B5-2821-D4499DA67E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0881" y="5013568"/>
            <a:ext cx="831715" cy="755514"/>
          </a:xfrm>
          <a:prstGeom prst="rect">
            <a:avLst/>
          </a:prstGeom>
        </p:spPr>
      </p:pic>
      <p:pic>
        <p:nvPicPr>
          <p:cNvPr id="30" name="Picture 29" descr="A red circle with a white background&#10;&#10;Description automatically generated">
            <a:extLst>
              <a:ext uri="{FF2B5EF4-FFF2-40B4-BE49-F238E27FC236}">
                <a16:creationId xmlns:a16="http://schemas.microsoft.com/office/drawing/2014/main" id="{013B89D4-84AE-545A-E93A-5E71F8984C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5929" y="5034644"/>
            <a:ext cx="753894" cy="753894"/>
          </a:xfrm>
          <a:prstGeom prst="rect">
            <a:avLst/>
          </a:prstGeom>
        </p:spPr>
      </p:pic>
      <p:pic>
        <p:nvPicPr>
          <p:cNvPr id="32" name="Picture 31" descr="A close up of a cell&#10;&#10;Description automatically generated">
            <a:extLst>
              <a:ext uri="{FF2B5EF4-FFF2-40B4-BE49-F238E27FC236}">
                <a16:creationId xmlns:a16="http://schemas.microsoft.com/office/drawing/2014/main" id="{BA9E1BB1-22BD-7E60-E0EA-1B179C2816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1759" y="5002219"/>
            <a:ext cx="753894" cy="75389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38F333F-833D-D14F-9336-48377572FCFA}"/>
              </a:ext>
            </a:extLst>
          </p:cNvPr>
          <p:cNvSpPr txBox="1"/>
          <p:nvPr/>
        </p:nvSpPr>
        <p:spPr>
          <a:xfrm>
            <a:off x="7020128" y="3137170"/>
            <a:ext cx="434826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n-US" sz="2200" dirty="0">
                <a:ea typeface="+mn-lt"/>
                <a:cs typeface="+mn-lt"/>
              </a:rPr>
              <a:t>Dataset2: images 120 x 120, 300   individual WBC images (176         neutrophil, 22 eosinophils,48          </a:t>
            </a:r>
            <a:r>
              <a:rPr lang="en-US" sz="2200">
                <a:ea typeface="+mn-lt"/>
                <a:cs typeface="+mn-lt"/>
              </a:rPr>
              <a:t>monocyte, and 53 lymphocyte) 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1096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22A24-FB09-8AF8-45B6-04BA95BC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Proposed methods for segmentation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extBox 12">
            <a:extLst>
              <a:ext uri="{FF2B5EF4-FFF2-40B4-BE49-F238E27FC236}">
                <a16:creationId xmlns:a16="http://schemas.microsoft.com/office/drawing/2014/main" id="{E5EA373A-03EB-778C-7165-4E230DA33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510330"/>
              </p:ext>
            </p:extLst>
          </p:nvPr>
        </p:nvGraphicFramePr>
        <p:xfrm>
          <a:off x="482600" y="3098800"/>
          <a:ext cx="11143887" cy="277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36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43848-BB09-03C3-52EA-024C0ED0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Reduced Unet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16670C-AA14-0E90-0750-167BE314E182}"/>
              </a:ext>
            </a:extLst>
          </p:cNvPr>
          <p:cNvSpPr txBox="1"/>
          <p:nvPr/>
        </p:nvSpPr>
        <p:spPr>
          <a:xfrm>
            <a:off x="482601" y="3282330"/>
            <a:ext cx="5189963" cy="28008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Network inspired by </a:t>
            </a:r>
            <a:r>
              <a:rPr lang="en-US" sz="2000" dirty="0" err="1"/>
              <a:t>Unet</a:t>
            </a:r>
            <a:r>
              <a:rPr lang="en-US" sz="2000" dirty="0"/>
              <a:t> architecture. 4 level instead of 5. Take image as input and return an image where each pixel as label 0(background), 1(nucleus), 2(wall).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Number of trainable </a:t>
            </a:r>
            <a:r>
              <a:rPr lang="en-US" sz="2000" dirty="0" err="1"/>
              <a:t>paramters</a:t>
            </a:r>
            <a:r>
              <a:rPr lang="en-US" sz="2000" dirty="0"/>
              <a:t>: 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2,040,707 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8163F758-A5F6-3B82-C245-124206647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3182923"/>
            <a:ext cx="5533671" cy="287514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8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CECEC-7C80-CC0A-0CDE-612FEFE4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Two Net Architecture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0A3437-1A73-0AEB-8265-2BD42B2744C4}"/>
              </a:ext>
            </a:extLst>
          </p:cNvPr>
          <p:cNvSpPr txBox="1"/>
          <p:nvPr/>
        </p:nvSpPr>
        <p:spPr>
          <a:xfrm>
            <a:off x="482601" y="3282330"/>
            <a:ext cx="5189963" cy="28008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Two </a:t>
            </a:r>
            <a:r>
              <a:rPr lang="en-US" sz="2000" dirty="0" err="1"/>
              <a:t>specilized</a:t>
            </a:r>
            <a:r>
              <a:rPr lang="en-US" sz="2000" dirty="0"/>
              <a:t> network to extract cell wall and nucleus of the cell. The first network take an image as input and return cell mask.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The second network try to extract nucleus mask from the region of image where the cell is located , obtained combining original image and cell mask extracted from the first network.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Number of trainable </a:t>
            </a:r>
            <a:r>
              <a:rPr lang="en-US" sz="2000" dirty="0" err="1"/>
              <a:t>paramters</a:t>
            </a:r>
            <a:r>
              <a:rPr lang="en-US" sz="2000" dirty="0"/>
              <a:t>: 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1,981,252</a:t>
            </a:r>
          </a:p>
        </p:txBody>
      </p:sp>
      <p:pic>
        <p:nvPicPr>
          <p:cNvPr id="4" name="Content Placeholder 3" descr="A diagram of a diagram of a diagram&#10;&#10;Description automatically generated">
            <a:extLst>
              <a:ext uri="{FF2B5EF4-FFF2-40B4-BE49-F238E27FC236}">
                <a16:creationId xmlns:a16="http://schemas.microsoft.com/office/drawing/2014/main" id="{258F9557-0183-690A-0527-2156FEDD0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3527596"/>
            <a:ext cx="5533671" cy="21857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5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B9D10-CA2D-9047-044D-4D3AC117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Double Decoder Model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FF7A0E-7263-7FBD-2266-48FCAD7EDA7F}"/>
              </a:ext>
            </a:extLst>
          </p:cNvPr>
          <p:cNvSpPr txBox="1"/>
          <p:nvPr/>
        </p:nvSpPr>
        <p:spPr>
          <a:xfrm>
            <a:off x="482601" y="3282330"/>
            <a:ext cx="5189963" cy="28008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Reduced </a:t>
            </a:r>
            <a:r>
              <a:rPr lang="en-US" sz="2000" dirty="0" err="1"/>
              <a:t>Unet</a:t>
            </a:r>
            <a:r>
              <a:rPr lang="en-US" sz="2000" dirty="0"/>
              <a:t> with two decoder to help the network to extract different features.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Number of trainable </a:t>
            </a:r>
            <a:r>
              <a:rPr lang="en-US" sz="2000" dirty="0" err="1"/>
              <a:t>paramters</a:t>
            </a:r>
            <a:r>
              <a:rPr lang="en-US" sz="2000" dirty="0"/>
              <a:t>: 2,843,363</a:t>
            </a:r>
          </a:p>
        </p:txBody>
      </p:sp>
      <p:pic>
        <p:nvPicPr>
          <p:cNvPr id="7" name="Content Placeholder 6" descr="A diagram of a block diagram&#10;&#10;Description automatically generated">
            <a:extLst>
              <a:ext uri="{FF2B5EF4-FFF2-40B4-BE49-F238E27FC236}">
                <a16:creationId xmlns:a16="http://schemas.microsoft.com/office/drawing/2014/main" id="{B2A22962-D76F-9DBF-02FD-4A82DBE8F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8315" y="3104938"/>
            <a:ext cx="4969040" cy="303111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44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B9D10-CA2D-9047-044D-4D3AC117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Performances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AF19B5C-E93D-5EBC-DDD2-B69EE4714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101170"/>
              </p:ext>
            </p:extLst>
          </p:nvPr>
        </p:nvGraphicFramePr>
        <p:xfrm>
          <a:off x="482600" y="3047971"/>
          <a:ext cx="105076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915">
                  <a:extLst>
                    <a:ext uri="{9D8B030D-6E8A-4147-A177-3AD203B41FA5}">
                      <a16:colId xmlns:a16="http://schemas.microsoft.com/office/drawing/2014/main" val="2581002701"/>
                    </a:ext>
                  </a:extLst>
                </a:gridCol>
                <a:gridCol w="2626915">
                  <a:extLst>
                    <a:ext uri="{9D8B030D-6E8A-4147-A177-3AD203B41FA5}">
                      <a16:colId xmlns:a16="http://schemas.microsoft.com/office/drawing/2014/main" val="2151473534"/>
                    </a:ext>
                  </a:extLst>
                </a:gridCol>
                <a:gridCol w="2626915">
                  <a:extLst>
                    <a:ext uri="{9D8B030D-6E8A-4147-A177-3AD203B41FA5}">
                      <a16:colId xmlns:a16="http://schemas.microsoft.com/office/drawing/2014/main" val="2152450269"/>
                    </a:ext>
                  </a:extLst>
                </a:gridCol>
                <a:gridCol w="2626915">
                  <a:extLst>
                    <a:ext uri="{9D8B030D-6E8A-4147-A177-3AD203B41FA5}">
                      <a16:colId xmlns:a16="http://schemas.microsoft.com/office/drawing/2014/main" val="1101502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per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mIoU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Dice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8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Reduced </a:t>
                      </a:r>
                      <a:r>
                        <a:rPr lang="en-US" dirty="0" err="1"/>
                        <a:t>Unet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aford"/>
                        </a:rPr>
                        <a:t>0.948</a:t>
                      </a: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aford"/>
                        </a:rPr>
                        <a:t>0.928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0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 Net 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aford"/>
                        </a:rPr>
                        <a:t>0.941   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7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Decoder 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aford"/>
                        </a:rPr>
                        <a:t>0.955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aford"/>
                        </a:rPr>
                        <a:t>0.965   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2973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C2D95F25-A128-CC10-E5FE-23016EC403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682077"/>
              </p:ext>
            </p:extLst>
          </p:nvPr>
        </p:nvGraphicFramePr>
        <p:xfrm>
          <a:off x="483653" y="4677388"/>
          <a:ext cx="105076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915">
                  <a:extLst>
                    <a:ext uri="{9D8B030D-6E8A-4147-A177-3AD203B41FA5}">
                      <a16:colId xmlns:a16="http://schemas.microsoft.com/office/drawing/2014/main" val="2581002701"/>
                    </a:ext>
                  </a:extLst>
                </a:gridCol>
                <a:gridCol w="2626915">
                  <a:extLst>
                    <a:ext uri="{9D8B030D-6E8A-4147-A177-3AD203B41FA5}">
                      <a16:colId xmlns:a16="http://schemas.microsoft.com/office/drawing/2014/main" val="2151473534"/>
                    </a:ext>
                  </a:extLst>
                </a:gridCol>
                <a:gridCol w="2626915">
                  <a:extLst>
                    <a:ext uri="{9D8B030D-6E8A-4147-A177-3AD203B41FA5}">
                      <a16:colId xmlns:a16="http://schemas.microsoft.com/office/drawing/2014/main" val="2152450269"/>
                    </a:ext>
                  </a:extLst>
                </a:gridCol>
                <a:gridCol w="2626915">
                  <a:extLst>
                    <a:ext uri="{9D8B030D-6E8A-4147-A177-3AD203B41FA5}">
                      <a16:colId xmlns:a16="http://schemas.microsoft.com/office/drawing/2014/main" val="1101502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per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mIoU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Dice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8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Reduced </a:t>
                      </a:r>
                      <a:r>
                        <a:rPr lang="en-US" dirty="0" err="1"/>
                        <a:t>Unet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0.935     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0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 Net 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aford"/>
                        </a:rPr>
                        <a:t>0.939    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0.953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aford"/>
                        </a:rPr>
                        <a:t>0.901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7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Decoder 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0.955   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aford"/>
                        </a:rPr>
                        <a:t>0.92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29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28296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01B2F"/>
      </a:dk2>
      <a:lt2>
        <a:srgbClr val="F0F2F3"/>
      </a:lt2>
      <a:accent1>
        <a:srgbClr val="C36F4D"/>
      </a:accent1>
      <a:accent2>
        <a:srgbClr val="B13B4A"/>
      </a:accent2>
      <a:accent3>
        <a:srgbClr val="C34D8D"/>
      </a:accent3>
      <a:accent4>
        <a:srgbClr val="B13BAD"/>
      </a:accent4>
      <a:accent5>
        <a:srgbClr val="964DC3"/>
      </a:accent5>
      <a:accent6>
        <a:srgbClr val="563FB3"/>
      </a:accent6>
      <a:hlink>
        <a:srgbClr val="A43F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LevelVTI</vt:lpstr>
      <vt:lpstr>White Blood Cells  Classification and Segmentation</vt:lpstr>
      <vt:lpstr>Abstract</vt:lpstr>
      <vt:lpstr>Task</vt:lpstr>
      <vt:lpstr>Datasets</vt:lpstr>
      <vt:lpstr>Proposed methods for segmentation</vt:lpstr>
      <vt:lpstr>Reduced Unet</vt:lpstr>
      <vt:lpstr>Two Net Architecture</vt:lpstr>
      <vt:lpstr>Double Decoder Model</vt:lpstr>
      <vt:lpstr>Performances</vt:lpstr>
      <vt:lpstr>Performances</vt:lpstr>
      <vt:lpstr>Results</vt:lpstr>
      <vt:lpstr>Proposed method for classification </vt:lpstr>
      <vt:lpstr>Classification Architecture </vt:lpstr>
      <vt:lpstr>Classification Architecture </vt:lpstr>
      <vt:lpstr>Performances</vt:lpstr>
      <vt:lpstr>Performances</vt:lpstr>
      <vt:lpstr>Thank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821</cp:revision>
  <dcterms:created xsi:type="dcterms:W3CDTF">2024-09-10T15:59:11Z</dcterms:created>
  <dcterms:modified xsi:type="dcterms:W3CDTF">2024-09-11T23:16:36Z</dcterms:modified>
</cp:coreProperties>
</file>