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62" r:id="rId3"/>
    <p:sldId id="305" r:id="rId4"/>
    <p:sldId id="306" r:id="rId5"/>
    <p:sldId id="307" r:id="rId6"/>
    <p:sldId id="308" r:id="rId7"/>
    <p:sldId id="309" r:id="rId8"/>
    <p:sldId id="310" r:id="rId9"/>
    <p:sldId id="311" r:id="rId10"/>
  </p:sldIdLst>
  <p:sldSz cx="9144000" cy="5143500" type="screen16x9"/>
  <p:notesSz cx="6858000" cy="9144000"/>
  <p:embeddedFontLst>
    <p:embeddedFont>
      <p:font typeface="나눔스퀘어_ac" panose="020B0600000101010101" pitchFamily="50" charset="-127"/>
      <p:regular r:id="rId12"/>
    </p:embeddedFont>
    <p:embeddedFont>
      <p:font typeface="나눔스퀘어_ac ExtraBold" panose="020B0600000101010101" pitchFamily="50" charset="-127"/>
      <p:bold r:id="rId13"/>
    </p:embeddedFont>
    <p:embeddedFont>
      <p:font typeface="나눔스퀘어_ac Light" panose="020B0600000101010101" pitchFamily="50" charset="-127"/>
      <p:regular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Medium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991"/>
    <a:srgbClr val="193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BB6E4E-3338-452F-B14A-C6C50AF14DE4}">
  <a:tblStyle styleId="{18BB6E4E-3338-452F-B14A-C6C50AF14DE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7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511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8" name="Google Shape;53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9" name="Google Shape;536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614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6" name="Google Shape;533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7" name="Google Shape;533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81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8" name="Google Shape;53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9" name="Google Shape;536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71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6" name="Google Shape;533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7" name="Google Shape;533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338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9" name="Google Shape;51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0" name="Google Shape;512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88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CUSTOM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345025" y="350313"/>
            <a:ext cx="8453949" cy="44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7650" y="3024500"/>
            <a:ext cx="7654500" cy="1474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76300" y="1944525"/>
            <a:ext cx="8322600" cy="19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4050" y="3770575"/>
            <a:ext cx="7493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itle and text left">
  <p:cSld name="CUSTOM_9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83800" y="3416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5083800" y="14881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5083800" y="38173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/>
          <p:nvPr/>
        </p:nvSpPr>
        <p:spPr>
          <a:xfrm>
            <a:off x="5074251" y="3817300"/>
            <a:ext cx="3760500" cy="10608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3"/>
          </p:nvPr>
        </p:nvSpPr>
        <p:spPr>
          <a:xfrm>
            <a:off x="5191125" y="3836250"/>
            <a:ext cx="3526800" cy="10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 slide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sz="3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 idx="2"/>
          </p:nvPr>
        </p:nvSpPr>
        <p:spPr>
          <a:xfrm>
            <a:off x="1677450" y="2135900"/>
            <a:ext cx="2399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18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 idx="3"/>
          </p:nvPr>
        </p:nvSpPr>
        <p:spPr>
          <a:xfrm>
            <a:off x="1266000" y="2632400"/>
            <a:ext cx="32223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cxnSp>
        <p:nvCxnSpPr>
          <p:cNvPr id="33" name="Google Shape;33;p7"/>
          <p:cNvCxnSpPr/>
          <p:nvPr/>
        </p:nvCxnSpPr>
        <p:spPr>
          <a:xfrm>
            <a:off x="4567200" y="2261250"/>
            <a:ext cx="9600" cy="20013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7"/>
          <p:cNvSpPr txBox="1">
            <a:spLocks noGrp="1"/>
          </p:cNvSpPr>
          <p:nvPr>
            <p:ph type="title" idx="4"/>
          </p:nvPr>
        </p:nvSpPr>
        <p:spPr>
          <a:xfrm>
            <a:off x="5067200" y="2135900"/>
            <a:ext cx="2399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18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 idx="5"/>
          </p:nvPr>
        </p:nvSpPr>
        <p:spPr>
          <a:xfrm>
            <a:off x="4655750" y="2632400"/>
            <a:ext cx="32223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 slide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95448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18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 idx="2"/>
          </p:nvPr>
        </p:nvSpPr>
        <p:spPr>
          <a:xfrm>
            <a:off x="795300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 idx="3"/>
          </p:nvPr>
        </p:nvSpPr>
        <p:spPr>
          <a:xfrm>
            <a:off x="3543711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18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 idx="4"/>
          </p:nvPr>
        </p:nvSpPr>
        <p:spPr>
          <a:xfrm>
            <a:off x="3543638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5"/>
          </p:nvPr>
        </p:nvSpPr>
        <p:spPr>
          <a:xfrm>
            <a:off x="6292048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18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 idx="6"/>
          </p:nvPr>
        </p:nvSpPr>
        <p:spPr>
          <a:xfrm>
            <a:off x="6291975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3363029" y="2443344"/>
            <a:ext cx="0" cy="13911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8"/>
          <p:cNvCxnSpPr/>
          <p:nvPr/>
        </p:nvCxnSpPr>
        <p:spPr>
          <a:xfrm>
            <a:off x="6082548" y="2443344"/>
            <a:ext cx="0" cy="13911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 idx="7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sz="3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1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8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text right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472215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510990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 idx="2"/>
          </p:nvPr>
        </p:nvSpPr>
        <p:spPr>
          <a:xfrm>
            <a:off x="5109900" y="2569100"/>
            <a:ext cx="28428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cxnSp>
        <p:nvCxnSpPr>
          <p:cNvPr id="136" name="Google Shape;136;p25"/>
          <p:cNvCxnSpPr/>
          <p:nvPr/>
        </p:nvCxnSpPr>
        <p:spPr>
          <a:xfrm>
            <a:off x="7703150" y="4021750"/>
            <a:ext cx="506700" cy="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">
  <p:cSld name="CUSTOM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 flipH="1">
            <a:off x="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 flipH="1">
            <a:off x="46215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2"/>
          </p:nvPr>
        </p:nvSpPr>
        <p:spPr>
          <a:xfrm flipH="1">
            <a:off x="1218450" y="2569100"/>
            <a:ext cx="28428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cxnSp>
        <p:nvCxnSpPr>
          <p:cNvPr id="141" name="Google Shape;141;p26"/>
          <p:cNvCxnSpPr/>
          <p:nvPr/>
        </p:nvCxnSpPr>
        <p:spPr>
          <a:xfrm flipH="1">
            <a:off x="961300" y="4021750"/>
            <a:ext cx="506700" cy="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95300" y="69522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  <a:defRPr sz="2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85225" y="1668825"/>
            <a:ext cx="6402900" cy="26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64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/>
          <p:nvPr/>
        </p:nvSpPr>
        <p:spPr>
          <a:xfrm>
            <a:off x="-7650" y="3024500"/>
            <a:ext cx="7654500" cy="1474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2"/>
          <p:cNvSpPr txBox="1">
            <a:spLocks noGrp="1"/>
          </p:cNvSpPr>
          <p:nvPr>
            <p:ph type="title"/>
          </p:nvPr>
        </p:nvSpPr>
        <p:spPr>
          <a:xfrm>
            <a:off x="476300" y="1944525"/>
            <a:ext cx="8322600" cy="19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KNOT's Not Only Terminal</a:t>
            </a:r>
            <a:endParaRPr b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2" name="Google Shape;162;p32"/>
          <p:cNvSpPr txBox="1">
            <a:spLocks noGrp="1"/>
          </p:cNvSpPr>
          <p:nvPr>
            <p:ph type="subTitle" idx="1"/>
          </p:nvPr>
        </p:nvSpPr>
        <p:spPr>
          <a:xfrm>
            <a:off x="514973" y="3632162"/>
            <a:ext cx="7493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Team Nice Penguin</a:t>
            </a: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title" idx="7"/>
          </p:nvPr>
        </p:nvSpPr>
        <p:spPr>
          <a:xfrm>
            <a:off x="1812100" y="466625"/>
            <a:ext cx="5520000" cy="1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Team Nice Penguin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795448" y="2135900"/>
            <a:ext cx="23583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>
                <a:solidFill>
                  <a:srgbClr val="4579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Minwoo, Cho</a:t>
            </a:r>
            <a:endParaRPr b="0">
              <a:solidFill>
                <a:srgbClr val="45799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8" name="Google Shape;208;p38"/>
          <p:cNvSpPr txBox="1">
            <a:spLocks noGrp="1"/>
          </p:cNvSpPr>
          <p:nvPr>
            <p:ph type="title" idx="2"/>
          </p:nvPr>
        </p:nvSpPr>
        <p:spPr>
          <a:xfrm>
            <a:off x="795300" y="2632400"/>
            <a:ext cx="2358300" cy="23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Team Leader</a:t>
            </a:r>
            <a:br>
              <a:rPr lang="es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Front-end : Console/Reference</a:t>
            </a:r>
            <a:br>
              <a:rPr lang="es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Back-end :</a:t>
            </a:r>
            <a:br>
              <a:rPr lang="es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SSH Console</a:t>
            </a:r>
            <a:br>
              <a:rPr lang="es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9" name="Google Shape;209;p38"/>
          <p:cNvSpPr txBox="1">
            <a:spLocks noGrp="1"/>
          </p:cNvSpPr>
          <p:nvPr>
            <p:ph type="title" idx="3"/>
          </p:nvPr>
        </p:nvSpPr>
        <p:spPr>
          <a:xfrm>
            <a:off x="3543711" y="2135900"/>
            <a:ext cx="23583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>
                <a:solidFill>
                  <a:srgbClr val="4579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Seokhyeon, Yun</a:t>
            </a:r>
            <a:endParaRPr b="0">
              <a:solidFill>
                <a:srgbClr val="45799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0" name="Google Shape;210;p38"/>
          <p:cNvSpPr txBox="1">
            <a:spLocks noGrp="1"/>
          </p:cNvSpPr>
          <p:nvPr>
            <p:ph type="title" idx="4"/>
          </p:nvPr>
        </p:nvSpPr>
        <p:spPr>
          <a:xfrm>
            <a:off x="3543638" y="2632400"/>
            <a:ext cx="2358300" cy="23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Team Member</a:t>
            </a:r>
            <a:br>
              <a:rPr lang="es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Front-end :</a:t>
            </a:r>
            <a:br>
              <a:rPr lang="es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Home</a:t>
            </a:r>
            <a:br>
              <a:rPr lang="es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1" name="Google Shape;211;p38"/>
          <p:cNvSpPr txBox="1">
            <a:spLocks noGrp="1"/>
          </p:cNvSpPr>
          <p:nvPr>
            <p:ph type="title" idx="5"/>
          </p:nvPr>
        </p:nvSpPr>
        <p:spPr>
          <a:xfrm>
            <a:off x="6292048" y="2135900"/>
            <a:ext cx="23583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>
                <a:solidFill>
                  <a:srgbClr val="4579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TOM</a:t>
            </a:r>
            <a:endParaRPr b="0">
              <a:solidFill>
                <a:srgbClr val="45799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2" name="Google Shape;212;p38"/>
          <p:cNvSpPr txBox="1">
            <a:spLocks noGrp="1"/>
          </p:cNvSpPr>
          <p:nvPr>
            <p:ph type="title" idx="6"/>
          </p:nvPr>
        </p:nvSpPr>
        <p:spPr>
          <a:xfrm>
            <a:off x="6291975" y="2632400"/>
            <a:ext cx="2358300" cy="23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Team Member</a:t>
            </a:r>
            <a:b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Front-end :</a:t>
            </a:r>
            <a:b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About</a:t>
            </a:r>
            <a:b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26" name="Picture 2" descr="Nodejs - Free brands and logotypes icons">
            <a:extLst>
              <a:ext uri="{FF2B5EF4-FFF2-40B4-BE49-F238E27FC236}">
                <a16:creationId xmlns:a16="http://schemas.microsoft.com/office/drawing/2014/main" id="{8CA091A7-E874-489B-921F-83FC67EF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836" y="4122614"/>
            <a:ext cx="731227" cy="73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8563FF-431B-453F-AB46-F68C289A1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277" y="4080968"/>
            <a:ext cx="777021" cy="67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3 - Free technology icons">
            <a:extLst>
              <a:ext uri="{FF2B5EF4-FFF2-40B4-BE49-F238E27FC236}">
                <a16:creationId xmlns:a16="http://schemas.microsoft.com/office/drawing/2014/main" id="{60D2F475-D025-4B98-9CF0-97B556637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079" y="3998546"/>
            <a:ext cx="758092" cy="75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6972523-07E8-4749-9C4A-45D7548AF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37" y="2004874"/>
            <a:ext cx="758093" cy="21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ector for free use: Baseball cap vector">
            <a:extLst>
              <a:ext uri="{FF2B5EF4-FFF2-40B4-BE49-F238E27FC236}">
                <a16:creationId xmlns:a16="http://schemas.microsoft.com/office/drawing/2014/main" id="{754B3E85-BD2F-4F0D-9194-D6F083D032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02"/>
          <a:stretch/>
        </p:blipFill>
        <p:spPr bwMode="auto">
          <a:xfrm>
            <a:off x="4306276" y="1605425"/>
            <a:ext cx="758093" cy="61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0D2A371-F656-4D14-B2A3-D240431E2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588" y="1569753"/>
            <a:ext cx="653073" cy="65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 idx="2"/>
          </p:nvPr>
        </p:nvSpPr>
        <p:spPr>
          <a:xfrm>
            <a:off x="1677450" y="2135900"/>
            <a:ext cx="2399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tx2">
                    <a:lumMod val="25000"/>
                  </a:schemeClr>
                </a:solidFill>
                <a:latin typeface="+mj-ea"/>
                <a:ea typeface="+mj-ea"/>
              </a:rPr>
              <a:t>SSH Web Console</a:t>
            </a:r>
            <a:endParaRPr>
              <a:solidFill>
                <a:schemeClr val="tx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9" name="Google Shape;199;p37"/>
          <p:cNvSpPr txBox="1">
            <a:spLocks noGrp="1"/>
          </p:cNvSpPr>
          <p:nvPr>
            <p:ph type="title" idx="3"/>
          </p:nvPr>
        </p:nvSpPr>
        <p:spPr>
          <a:xfrm>
            <a:off x="1202850" y="2632400"/>
            <a:ext cx="3285450" cy="23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+mn-ea"/>
                <a:ea typeface="+mn-ea"/>
              </a:rPr>
              <a:t>The main production goal of this project is to make it available on the web without the need to install additional programs for SSH communication. </a:t>
            </a:r>
            <a:br>
              <a:rPr lang="en-US" sz="1200">
                <a:latin typeface="+mn-ea"/>
                <a:ea typeface="+mn-ea"/>
              </a:rPr>
            </a:br>
            <a:r>
              <a:rPr lang="en-US" sz="1200">
                <a:latin typeface="+mn-ea"/>
                <a:ea typeface="+mn-ea"/>
              </a:rPr>
              <a:t>In addition, we implemented a system to automatically enter commands by pressing a button instead of just typing commands.</a:t>
            </a:r>
            <a:endParaRPr sz="1200">
              <a:latin typeface="+mn-ea"/>
              <a:ea typeface="+mn-ea"/>
            </a:endParaRPr>
          </a:p>
        </p:txBody>
      </p:sp>
      <p:sp>
        <p:nvSpPr>
          <p:cNvPr id="200" name="Google Shape;200;p37"/>
          <p:cNvSpPr txBox="1">
            <a:spLocks noGrp="1"/>
          </p:cNvSpPr>
          <p:nvPr>
            <p:ph type="title" idx="4"/>
          </p:nvPr>
        </p:nvSpPr>
        <p:spPr>
          <a:xfrm>
            <a:off x="5067200" y="2135900"/>
            <a:ext cx="2399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tx2">
                    <a:lumMod val="25000"/>
                  </a:schemeClr>
                </a:solidFill>
                <a:latin typeface="+mj-ea"/>
                <a:ea typeface="+mj-ea"/>
              </a:rPr>
              <a:t>LINUX Reference</a:t>
            </a:r>
            <a:endParaRPr>
              <a:solidFill>
                <a:schemeClr val="tx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1" name="Google Shape;201;p37"/>
          <p:cNvSpPr txBox="1">
            <a:spLocks noGrp="1"/>
          </p:cNvSpPr>
          <p:nvPr>
            <p:ph type="title" idx="5"/>
          </p:nvPr>
        </p:nvSpPr>
        <p:spPr>
          <a:xfrm>
            <a:off x="4655750" y="2632400"/>
            <a:ext cx="3222300" cy="23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+mn-ea"/>
                <a:ea typeface="+mn-ea"/>
              </a:rPr>
              <a:t>To make it easier for the average user, we've put together a reference that covers basic Linux command usage. It's presented in a tabular format, so it's easy to recognize at a glance and shows groups of commands used in similar situations.</a:t>
            </a:r>
            <a:endParaRPr sz="1200">
              <a:latin typeface="+mn-ea"/>
              <a:ea typeface="+mn-ea"/>
            </a:endParaRPr>
          </a:p>
        </p:txBody>
      </p:sp>
      <p:sp>
        <p:nvSpPr>
          <p:cNvPr id="9" name="Google Shape;223;p39">
            <a:extLst>
              <a:ext uri="{FF2B5EF4-FFF2-40B4-BE49-F238E27FC236}">
                <a16:creationId xmlns:a16="http://schemas.microsoft.com/office/drawing/2014/main" id="{1948837B-5FC5-4FAC-BAF2-514627C0F35C}"/>
              </a:ext>
            </a:extLst>
          </p:cNvPr>
          <p:cNvSpPr txBox="1">
            <a:spLocks/>
          </p:cNvSpPr>
          <p:nvPr/>
        </p:nvSpPr>
        <p:spPr>
          <a:xfrm>
            <a:off x="1202850" y="665917"/>
            <a:ext cx="67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>
                <a:solidFill>
                  <a:srgbClr val="19344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Overview</a:t>
            </a:r>
          </a:p>
        </p:txBody>
      </p:sp>
      <p:sp>
        <p:nvSpPr>
          <p:cNvPr id="11" name="Google Shape;206;p38">
            <a:extLst>
              <a:ext uri="{FF2B5EF4-FFF2-40B4-BE49-F238E27FC236}">
                <a16:creationId xmlns:a16="http://schemas.microsoft.com/office/drawing/2014/main" id="{4739A2FC-8A0E-4647-AFC2-B44B552E53CB}"/>
              </a:ext>
            </a:extLst>
          </p:cNvPr>
          <p:cNvSpPr txBox="1">
            <a:spLocks/>
          </p:cNvSpPr>
          <p:nvPr/>
        </p:nvSpPr>
        <p:spPr>
          <a:xfrm>
            <a:off x="1812000" y="1139909"/>
            <a:ext cx="5520000" cy="1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KNOT's Not Only Terminal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Named in old hacker style, this project offers users a new kind of web SSH terminal.</a:t>
            </a:r>
          </a:p>
        </p:txBody>
      </p:sp>
    </p:spTree>
    <p:extLst>
      <p:ext uri="{BB962C8B-B14F-4D97-AF65-F5344CB8AC3E}">
        <p14:creationId xmlns:p14="http://schemas.microsoft.com/office/powerpoint/2010/main" val="8333793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4238E3F-AB03-465F-A689-90FDE9A95771}"/>
              </a:ext>
            </a:extLst>
          </p:cNvPr>
          <p:cNvSpPr/>
          <p:nvPr/>
        </p:nvSpPr>
        <p:spPr>
          <a:xfrm>
            <a:off x="0" y="0"/>
            <a:ext cx="488728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Google Shape;188;p36"/>
          <p:cNvSpPr/>
          <p:nvPr/>
        </p:nvSpPr>
        <p:spPr>
          <a:xfrm>
            <a:off x="5074251" y="3817300"/>
            <a:ext cx="3760500" cy="10608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6"/>
          <p:cNvSpPr txBox="1">
            <a:spLocks noGrp="1"/>
          </p:cNvSpPr>
          <p:nvPr>
            <p:ph type="title"/>
          </p:nvPr>
        </p:nvSpPr>
        <p:spPr>
          <a:xfrm>
            <a:off x="5083799" y="712881"/>
            <a:ext cx="3750951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b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Single Page Application</a:t>
            </a:r>
            <a:endParaRPr b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0" name="Google Shape;190;p36"/>
          <p:cNvSpPr txBox="1">
            <a:spLocks noGrp="1"/>
          </p:cNvSpPr>
          <p:nvPr>
            <p:ph type="body" idx="1"/>
          </p:nvPr>
        </p:nvSpPr>
        <p:spPr>
          <a:xfrm>
            <a:off x="4930266" y="1476616"/>
            <a:ext cx="4134440" cy="183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858585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Our page consists of a single piece of HTML, not several separate pieces of HTML.</a:t>
            </a: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858585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We used a combination of appropriate JavaScript and display in CSS to ensure that it doesn't take too much time to load during use.</a:t>
            </a:r>
            <a:endParaRPr>
              <a:solidFill>
                <a:srgbClr val="858585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92" name="Google Shape;192;p36"/>
          <p:cNvSpPr txBox="1">
            <a:spLocks noGrp="1"/>
          </p:cNvSpPr>
          <p:nvPr>
            <p:ph type="body" idx="2"/>
          </p:nvPr>
        </p:nvSpPr>
        <p:spPr>
          <a:xfrm>
            <a:off x="5083800" y="3817300"/>
            <a:ext cx="36384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 backend configuration utilized Node.js, while the frontend configuration utilized React, Bootstrap, and Javascript.</a:t>
            </a:r>
            <a:endParaRPr sz="1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A0D726-0CB3-47BF-AA4A-6D6D84BA0DC2}"/>
              </a:ext>
            </a:extLst>
          </p:cNvPr>
          <p:cNvSpPr/>
          <p:nvPr/>
        </p:nvSpPr>
        <p:spPr>
          <a:xfrm>
            <a:off x="195385" y="1161681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HOME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103B62-87E6-4DB6-9886-24F9B92EE280}"/>
              </a:ext>
            </a:extLst>
          </p:cNvPr>
          <p:cNvSpPr/>
          <p:nvPr/>
        </p:nvSpPr>
        <p:spPr>
          <a:xfrm>
            <a:off x="1391139" y="1161681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Console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9B887C-F195-4B41-B4E8-40EE5C5BEF13}"/>
              </a:ext>
            </a:extLst>
          </p:cNvPr>
          <p:cNvSpPr/>
          <p:nvPr/>
        </p:nvSpPr>
        <p:spPr>
          <a:xfrm>
            <a:off x="2586893" y="1161681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Reference</a:t>
            </a:r>
            <a:endParaRPr lang="ko-KR" altLang="en-US" sz="12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378712-1F78-4D23-9379-A3D4ADCD9EA5}"/>
              </a:ext>
            </a:extLst>
          </p:cNvPr>
          <p:cNvSpPr/>
          <p:nvPr/>
        </p:nvSpPr>
        <p:spPr>
          <a:xfrm>
            <a:off x="3782647" y="1161681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About</a:t>
            </a:r>
            <a:endParaRPr lang="ko-KR" altLang="en-US"/>
          </a:p>
        </p:txBody>
      </p:sp>
      <p:sp>
        <p:nvSpPr>
          <p:cNvPr id="3" name="왼쪽 대괄호 2">
            <a:extLst>
              <a:ext uri="{FF2B5EF4-FFF2-40B4-BE49-F238E27FC236}">
                <a16:creationId xmlns:a16="http://schemas.microsoft.com/office/drawing/2014/main" id="{A3635E9B-7344-44AA-ABEA-D55CD2FB7578}"/>
              </a:ext>
            </a:extLst>
          </p:cNvPr>
          <p:cNvSpPr/>
          <p:nvPr/>
        </p:nvSpPr>
        <p:spPr>
          <a:xfrm rot="16200000">
            <a:off x="2323123" y="308582"/>
            <a:ext cx="211016" cy="3958492"/>
          </a:xfrm>
          <a:prstGeom prst="leftBracket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4039D2-505B-4F0A-A37D-C26E25E1B4CA}"/>
              </a:ext>
            </a:extLst>
          </p:cNvPr>
          <p:cNvCxnSpPr>
            <a:stCxn id="3" idx="1"/>
          </p:cNvCxnSpPr>
          <p:nvPr/>
        </p:nvCxnSpPr>
        <p:spPr>
          <a:xfrm>
            <a:off x="2428631" y="2393336"/>
            <a:ext cx="0" cy="238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A3D4FF-0020-4619-8DA0-CEBBE5CC742F}"/>
              </a:ext>
            </a:extLst>
          </p:cNvPr>
          <p:cNvSpPr/>
          <p:nvPr/>
        </p:nvSpPr>
        <p:spPr>
          <a:xfrm>
            <a:off x="1751624" y="2733430"/>
            <a:ext cx="1354013" cy="1282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atin typeface="+mj-lt"/>
              </a:rPr>
              <a:t>In one HTML</a:t>
            </a:r>
            <a:endParaRPr lang="ko-KR" altLang="en-US" sz="1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103976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1" name="Google Shape;5371;p59"/>
          <p:cNvSpPr txBox="1">
            <a:spLocks noGrp="1"/>
          </p:cNvSpPr>
          <p:nvPr>
            <p:ph type="title"/>
          </p:nvPr>
        </p:nvSpPr>
        <p:spPr>
          <a:xfrm flipH="1">
            <a:off x="46215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Home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381" name="Google Shape;5381;p59"/>
          <p:cNvSpPr txBox="1">
            <a:spLocks noGrp="1"/>
          </p:cNvSpPr>
          <p:nvPr>
            <p:ph type="title" idx="2"/>
          </p:nvPr>
        </p:nvSpPr>
        <p:spPr>
          <a:xfrm flipH="1">
            <a:off x="316523" y="2569100"/>
            <a:ext cx="3744727" cy="11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We offer information of our Web Console</a:t>
            </a:r>
            <a:endParaRPr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1FE9844-395D-49F1-8FE2-B9FCB4EC8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786" y="1162050"/>
            <a:ext cx="4183563" cy="2319796"/>
          </a:xfrm>
          <a:prstGeom prst="rect">
            <a:avLst/>
          </a:prstGeom>
        </p:spPr>
      </p:pic>
      <p:sp>
        <p:nvSpPr>
          <p:cNvPr id="14" name="Google Shape;5381;p59">
            <a:extLst>
              <a:ext uri="{FF2B5EF4-FFF2-40B4-BE49-F238E27FC236}">
                <a16:creationId xmlns:a16="http://schemas.microsoft.com/office/drawing/2014/main" id="{6277E160-B7A1-4A83-80E3-795C28247ABE}"/>
              </a:ext>
            </a:extLst>
          </p:cNvPr>
          <p:cNvSpPr txBox="1">
            <a:spLocks/>
          </p:cNvSpPr>
          <p:nvPr/>
        </p:nvSpPr>
        <p:spPr>
          <a:xfrm flipH="1">
            <a:off x="316523" y="2783736"/>
            <a:ext cx="3744727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We offer information of SSH, LINUX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BFDFD51-A8D7-49E0-82DC-D4D771538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786" y="1311930"/>
            <a:ext cx="4183563" cy="2115674"/>
          </a:xfrm>
          <a:prstGeom prst="rect">
            <a:avLst/>
          </a:prstGeom>
        </p:spPr>
      </p:pic>
      <p:sp>
        <p:nvSpPr>
          <p:cNvPr id="16" name="Google Shape;5381;p59">
            <a:extLst>
              <a:ext uri="{FF2B5EF4-FFF2-40B4-BE49-F238E27FC236}">
                <a16:creationId xmlns:a16="http://schemas.microsoft.com/office/drawing/2014/main" id="{6B424B0A-3838-4C66-A435-8A5CED263A4E}"/>
              </a:ext>
            </a:extLst>
          </p:cNvPr>
          <p:cNvSpPr txBox="1">
            <a:spLocks/>
          </p:cNvSpPr>
          <p:nvPr/>
        </p:nvSpPr>
        <p:spPr>
          <a:xfrm flipH="1">
            <a:off x="316523" y="2998372"/>
            <a:ext cx="3744727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..and our tech stacks!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0913181-DBD4-476B-8370-991BBF5DF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785" y="2287106"/>
            <a:ext cx="4183564" cy="124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41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9" name="Google Shape;5339;p58"/>
          <p:cNvSpPr txBox="1">
            <a:spLocks noGrp="1"/>
          </p:cNvSpPr>
          <p:nvPr>
            <p:ph type="title"/>
          </p:nvPr>
        </p:nvSpPr>
        <p:spPr>
          <a:xfrm>
            <a:off x="510990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Console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366" name="Google Shape;5366;p58"/>
          <p:cNvSpPr txBox="1">
            <a:spLocks noGrp="1"/>
          </p:cNvSpPr>
          <p:nvPr>
            <p:ph type="title" idx="2"/>
          </p:nvPr>
        </p:nvSpPr>
        <p:spPr>
          <a:xfrm>
            <a:off x="4812157" y="2569100"/>
            <a:ext cx="414034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You can type your SSH server address and port, username, password</a:t>
            </a:r>
            <a:endParaRPr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6E6B89-55AF-4AFA-88CF-84D9B01A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97" y="1420215"/>
            <a:ext cx="4168579" cy="229777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1CEA80B-2531-458B-AA43-E2D5473CD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97" y="1420215"/>
            <a:ext cx="4168579" cy="2314235"/>
          </a:xfrm>
          <a:prstGeom prst="rect">
            <a:avLst/>
          </a:prstGeom>
        </p:spPr>
      </p:pic>
      <p:sp>
        <p:nvSpPr>
          <p:cNvPr id="32" name="Google Shape;5366;p58">
            <a:extLst>
              <a:ext uri="{FF2B5EF4-FFF2-40B4-BE49-F238E27FC236}">
                <a16:creationId xmlns:a16="http://schemas.microsoft.com/office/drawing/2014/main" id="{3D8C8B0E-52E3-4F3F-ACE3-EEE16EB25E48}"/>
              </a:ext>
            </a:extLst>
          </p:cNvPr>
          <p:cNvSpPr txBox="1">
            <a:spLocks/>
          </p:cNvSpPr>
          <p:nvPr/>
        </p:nvSpPr>
        <p:spPr>
          <a:xfrm>
            <a:off x="4812157" y="3023108"/>
            <a:ext cx="414034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You can use command via typing or click button</a:t>
            </a:r>
          </a:p>
        </p:txBody>
      </p:sp>
    </p:spTree>
    <p:extLst>
      <p:ext uri="{BB962C8B-B14F-4D97-AF65-F5344CB8AC3E}">
        <p14:creationId xmlns:p14="http://schemas.microsoft.com/office/powerpoint/2010/main" val="1375119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1" name="Google Shape;5371;p59"/>
          <p:cNvSpPr txBox="1">
            <a:spLocks noGrp="1"/>
          </p:cNvSpPr>
          <p:nvPr>
            <p:ph type="title"/>
          </p:nvPr>
        </p:nvSpPr>
        <p:spPr>
          <a:xfrm flipH="1">
            <a:off x="46215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Reference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381" name="Google Shape;5381;p59"/>
          <p:cNvSpPr txBox="1">
            <a:spLocks noGrp="1"/>
          </p:cNvSpPr>
          <p:nvPr>
            <p:ph type="title" idx="2"/>
          </p:nvPr>
        </p:nvSpPr>
        <p:spPr>
          <a:xfrm flipH="1">
            <a:off x="316523" y="2569100"/>
            <a:ext cx="3744727" cy="11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This shows the basic commands available in Linux. Users can utilize them to access the SSH web console.</a:t>
            </a:r>
            <a:endParaRPr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7550E7-52F4-441C-A06A-1F8B009045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832"/>
          <a:stretch/>
        </p:blipFill>
        <p:spPr>
          <a:xfrm>
            <a:off x="4572000" y="1228204"/>
            <a:ext cx="4366523" cy="206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906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9" name="Google Shape;5339;p58"/>
          <p:cNvSpPr txBox="1">
            <a:spLocks noGrp="1"/>
          </p:cNvSpPr>
          <p:nvPr>
            <p:ph type="title"/>
          </p:nvPr>
        </p:nvSpPr>
        <p:spPr>
          <a:xfrm>
            <a:off x="510990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About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366" name="Google Shape;5366;p58"/>
          <p:cNvSpPr txBox="1">
            <a:spLocks noGrp="1"/>
          </p:cNvSpPr>
          <p:nvPr>
            <p:ph type="title" idx="2"/>
          </p:nvPr>
        </p:nvSpPr>
        <p:spPr>
          <a:xfrm>
            <a:off x="4812157" y="2569100"/>
            <a:ext cx="414034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You can type your SSH server address and port, username, password</a:t>
            </a:r>
            <a:endParaRPr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6E6B89-55AF-4AFA-88CF-84D9B01A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97" y="1420215"/>
            <a:ext cx="4168579" cy="229777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1CEA80B-2531-458B-AA43-E2D5473CD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97" y="1420215"/>
            <a:ext cx="4168579" cy="2314235"/>
          </a:xfrm>
          <a:prstGeom prst="rect">
            <a:avLst/>
          </a:prstGeom>
        </p:spPr>
      </p:pic>
      <p:sp>
        <p:nvSpPr>
          <p:cNvPr id="32" name="Google Shape;5366;p58">
            <a:extLst>
              <a:ext uri="{FF2B5EF4-FFF2-40B4-BE49-F238E27FC236}">
                <a16:creationId xmlns:a16="http://schemas.microsoft.com/office/drawing/2014/main" id="{3D8C8B0E-52E3-4F3F-ACE3-EEE16EB25E48}"/>
              </a:ext>
            </a:extLst>
          </p:cNvPr>
          <p:cNvSpPr txBox="1">
            <a:spLocks/>
          </p:cNvSpPr>
          <p:nvPr/>
        </p:nvSpPr>
        <p:spPr>
          <a:xfrm>
            <a:off x="4812157" y="3023108"/>
            <a:ext cx="414034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 b="0" i="0" u="none" strike="noStrike" cap="none">
                <a:solidFill>
                  <a:srgbClr val="3E606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You can use command via typing or click button</a:t>
            </a:r>
          </a:p>
        </p:txBody>
      </p:sp>
    </p:spTree>
    <p:extLst>
      <p:ext uri="{BB962C8B-B14F-4D97-AF65-F5344CB8AC3E}">
        <p14:creationId xmlns:p14="http://schemas.microsoft.com/office/powerpoint/2010/main" val="969920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oogle Shape;5122;p44"/>
          <p:cNvGrpSpPr/>
          <p:nvPr/>
        </p:nvGrpSpPr>
        <p:grpSpPr>
          <a:xfrm>
            <a:off x="905456" y="2025944"/>
            <a:ext cx="7333106" cy="602603"/>
            <a:chOff x="389150" y="1206975"/>
            <a:chExt cx="5856646" cy="481274"/>
          </a:xfrm>
        </p:grpSpPr>
        <p:sp>
          <p:nvSpPr>
            <p:cNvPr id="5123" name="Google Shape;5123;p44"/>
            <p:cNvSpPr/>
            <p:nvPr/>
          </p:nvSpPr>
          <p:spPr>
            <a:xfrm>
              <a:off x="4736319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7" y="6347"/>
                  </a:lnTo>
                  <a:lnTo>
                    <a:pt x="19910" y="3174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4" name="Google Shape;5124;p44"/>
            <p:cNvSpPr/>
            <p:nvPr/>
          </p:nvSpPr>
          <p:spPr>
            <a:xfrm>
              <a:off x="3298938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0" y="0"/>
                  </a:moveTo>
                  <a:lnTo>
                    <a:pt x="1384" y="3174"/>
                  </a:lnTo>
                  <a:lnTo>
                    <a:pt x="0" y="6347"/>
                  </a:lnTo>
                  <a:lnTo>
                    <a:pt x="18526" y="6347"/>
                  </a:lnTo>
                  <a:lnTo>
                    <a:pt x="19909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5" name="Google Shape;5125;p44"/>
            <p:cNvSpPr/>
            <p:nvPr/>
          </p:nvSpPr>
          <p:spPr>
            <a:xfrm>
              <a:off x="1859435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6" y="6347"/>
                  </a:lnTo>
                  <a:lnTo>
                    <a:pt x="19910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6" name="Google Shape;5126;p44"/>
            <p:cNvSpPr/>
            <p:nvPr/>
          </p:nvSpPr>
          <p:spPr>
            <a:xfrm>
              <a:off x="389150" y="1206975"/>
              <a:ext cx="1542305" cy="481274"/>
            </a:xfrm>
            <a:custGeom>
              <a:avLst/>
              <a:gdLst/>
              <a:ahLst/>
              <a:cxnLst/>
              <a:rect l="l" t="t" r="r" b="b"/>
              <a:pathLst>
                <a:path w="20343" h="6348" extrusionOk="0">
                  <a:moveTo>
                    <a:pt x="0" y="0"/>
                  </a:moveTo>
                  <a:lnTo>
                    <a:pt x="0" y="6347"/>
                  </a:lnTo>
                  <a:lnTo>
                    <a:pt x="18933" y="6347"/>
                  </a:lnTo>
                  <a:lnTo>
                    <a:pt x="20343" y="3174"/>
                  </a:lnTo>
                  <a:lnTo>
                    <a:pt x="18933" y="0"/>
                  </a:lnTo>
                  <a:close/>
                </a:path>
              </a:pathLst>
            </a:cu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7" name="Google Shape;5127;p44"/>
          <p:cNvSpPr txBox="1">
            <a:spLocks noGrp="1"/>
          </p:cNvSpPr>
          <p:nvPr>
            <p:ph type="title"/>
          </p:nvPr>
        </p:nvSpPr>
        <p:spPr>
          <a:xfrm>
            <a:off x="772101" y="1239348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Our Schedule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128" name="Google Shape;5128;p44"/>
          <p:cNvSpPr txBox="1">
            <a:spLocks noGrp="1"/>
          </p:cNvSpPr>
          <p:nvPr>
            <p:ph type="body" idx="4294967295"/>
          </p:nvPr>
        </p:nvSpPr>
        <p:spPr>
          <a:xfrm>
            <a:off x="982893" y="2103138"/>
            <a:ext cx="13716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Page Design</a:t>
            </a:r>
            <a:endParaRPr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30" name="Google Shape;5130;p44"/>
          <p:cNvSpPr txBox="1">
            <a:spLocks noGrp="1"/>
          </p:cNvSpPr>
          <p:nvPr>
            <p:ph type="body" idx="4294967295"/>
          </p:nvPr>
        </p:nvSpPr>
        <p:spPr>
          <a:xfrm>
            <a:off x="2944688" y="2103142"/>
            <a:ext cx="13716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Implement</a:t>
            </a:r>
            <a:endParaRPr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31" name="Google Shape;5131;p44"/>
          <p:cNvSpPr txBox="1">
            <a:spLocks noGrp="1"/>
          </p:cNvSpPr>
          <p:nvPr>
            <p:ph type="body" idx="4294967295"/>
          </p:nvPr>
        </p:nvSpPr>
        <p:spPr>
          <a:xfrm>
            <a:off x="4741550" y="2123550"/>
            <a:ext cx="13716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400" b="1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Interim Check</a:t>
            </a:r>
            <a:endParaRPr sz="140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32" name="Google Shape;5132;p44"/>
          <p:cNvSpPr txBox="1">
            <a:spLocks noGrp="1"/>
          </p:cNvSpPr>
          <p:nvPr>
            <p:ph type="body" idx="4294967295"/>
          </p:nvPr>
        </p:nvSpPr>
        <p:spPr>
          <a:xfrm>
            <a:off x="6538406" y="2103150"/>
            <a:ext cx="13716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Feedback</a:t>
            </a:r>
            <a:endParaRPr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6CEA4F44-D684-409C-9D3E-9D08A41BD010}"/>
              </a:ext>
            </a:extLst>
          </p:cNvPr>
          <p:cNvSpPr/>
          <p:nvPr/>
        </p:nvSpPr>
        <p:spPr>
          <a:xfrm rot="16200000">
            <a:off x="3521493" y="53319"/>
            <a:ext cx="211016" cy="5443090"/>
          </a:xfrm>
          <a:prstGeom prst="leftBracket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5366;p58">
            <a:extLst>
              <a:ext uri="{FF2B5EF4-FFF2-40B4-BE49-F238E27FC236}">
                <a16:creationId xmlns:a16="http://schemas.microsoft.com/office/drawing/2014/main" id="{92D2245E-4FED-4CF2-AA76-D8EFDF43C1EA}"/>
              </a:ext>
            </a:extLst>
          </p:cNvPr>
          <p:cNvSpPr txBox="1">
            <a:spLocks/>
          </p:cNvSpPr>
          <p:nvPr/>
        </p:nvSpPr>
        <p:spPr>
          <a:xfrm>
            <a:off x="2571546" y="2880372"/>
            <a:ext cx="22397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This is where we are now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FB23008-6903-49BB-BCB2-3191A47A42BC}"/>
              </a:ext>
            </a:extLst>
          </p:cNvPr>
          <p:cNvSpPr/>
          <p:nvPr/>
        </p:nvSpPr>
        <p:spPr>
          <a:xfrm rot="16200000">
            <a:off x="6804350" y="2952641"/>
            <a:ext cx="978408" cy="484632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Google Shape;5366;p58">
            <a:extLst>
              <a:ext uri="{FF2B5EF4-FFF2-40B4-BE49-F238E27FC236}">
                <a16:creationId xmlns:a16="http://schemas.microsoft.com/office/drawing/2014/main" id="{AE1B6C1F-D8A0-44AC-BC70-9FCCFB7078EA}"/>
              </a:ext>
            </a:extLst>
          </p:cNvPr>
          <p:cNvSpPr txBox="1">
            <a:spLocks/>
          </p:cNvSpPr>
          <p:nvPr/>
        </p:nvSpPr>
        <p:spPr>
          <a:xfrm>
            <a:off x="6459131" y="3693641"/>
            <a:ext cx="22397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Now we need to do</a:t>
            </a:r>
          </a:p>
        </p:txBody>
      </p:sp>
    </p:spTree>
    <p:extLst>
      <p:ext uri="{BB962C8B-B14F-4D97-AF65-F5344CB8AC3E}">
        <p14:creationId xmlns:p14="http://schemas.microsoft.com/office/powerpoint/2010/main" val="10572506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mple busine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사용자 지정 1">
      <a:majorFont>
        <a:latin typeface="나눔스퀘어_ac"/>
        <a:ea typeface="나눔스퀘어_ac"/>
        <a:cs typeface=""/>
      </a:majorFont>
      <a:minorFont>
        <a:latin typeface="나눔스퀘어_ac Light"/>
        <a:ea typeface="나눔스퀘어_a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349</Words>
  <Application>Microsoft Office PowerPoint</Application>
  <PresentationFormat>화면 슬라이드 쇼(16:9)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Roboto Medium</vt:lpstr>
      <vt:lpstr>나눔스퀘어_ac ExtraBold</vt:lpstr>
      <vt:lpstr>나눔스퀘어_ac</vt:lpstr>
      <vt:lpstr>나눔스퀘어_ac Light</vt:lpstr>
      <vt:lpstr>Arial</vt:lpstr>
      <vt:lpstr>Roboto</vt:lpstr>
      <vt:lpstr>Simple business</vt:lpstr>
      <vt:lpstr>KNOT's Not Only Terminal</vt:lpstr>
      <vt:lpstr>Team Nice Penguin</vt:lpstr>
      <vt:lpstr>SSH Web Console</vt:lpstr>
      <vt:lpstr>Single Page Application</vt:lpstr>
      <vt:lpstr>Home</vt:lpstr>
      <vt:lpstr>Console</vt:lpstr>
      <vt:lpstr>Reference</vt:lpstr>
      <vt:lpstr>About</vt:lpstr>
      <vt:lpstr>Our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KNOT's Not Only Terminal</dc:title>
  <cp:lastModifiedBy>조민우</cp:lastModifiedBy>
  <cp:revision>6</cp:revision>
  <dcterms:modified xsi:type="dcterms:W3CDTF">2023-05-28T11:31:39Z</dcterms:modified>
</cp:coreProperties>
</file>