
<file path=[Content_Types].xml><?xml version="1.0" encoding="utf-8"?>
<Types xmlns="http://schemas.openxmlformats.org/package/2006/content-types">
  <Default Extension="xml" ContentType="application/xml"/>
  <Default Extension="docx" ContentType="application/vnd.openxmlformats-officedocument.wordprocessingml.document"/>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15" r:id="rId48"/>
    <p:sldId id="307" r:id="rId49"/>
    <p:sldId id="308" r:id="rId50"/>
    <p:sldId id="309" r:id="rId51"/>
    <p:sldId id="310" r:id="rId52"/>
    <p:sldId id="311" r:id="rId53"/>
    <p:sldId id="312" r:id="rId54"/>
    <p:sldId id="313" r:id="rId55"/>
    <p:sldId id="314" r:id="rId56"/>
    <p:sldId id="25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9" d="100"/>
          <a:sy n="99" d="100"/>
        </p:scale>
        <p:origin x="-240" y="-7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6B6EE-3A96-E14F-A501-55D737AF3191}" type="datetimeFigureOut">
              <a:rPr kumimoji="1" lang="zh-CN" altLang="en-US" smtClean="0"/>
              <a:t>16/8/29</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057C8-1DB6-B044-9218-C54ED36F491B}" type="slidenum">
              <a:rPr kumimoji="1" lang="zh-CN" altLang="en-US" smtClean="0"/>
              <a:t>‹#›</a:t>
            </a:fld>
            <a:endParaRPr kumimoji="1" lang="zh-CN" altLang="en-US"/>
          </a:p>
        </p:txBody>
      </p:sp>
    </p:spTree>
    <p:extLst>
      <p:ext uri="{BB962C8B-B14F-4D97-AF65-F5344CB8AC3E}">
        <p14:creationId xmlns:p14="http://schemas.microsoft.com/office/powerpoint/2010/main" val="15244121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a:t>
            </a:fld>
            <a:endParaRPr lang="en-US" altLang="zh-CN"/>
          </a:p>
        </p:txBody>
      </p:sp>
    </p:spTree>
    <p:extLst>
      <p:ext uri="{BB962C8B-B14F-4D97-AF65-F5344CB8AC3E}">
        <p14:creationId xmlns:p14="http://schemas.microsoft.com/office/powerpoint/2010/main" val="239314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10</a:t>
            </a:fld>
            <a:endParaRPr lang="en-US" altLang="zh-CN"/>
          </a:p>
        </p:txBody>
      </p:sp>
    </p:spTree>
    <p:extLst>
      <p:ext uri="{BB962C8B-B14F-4D97-AF65-F5344CB8AC3E}">
        <p14:creationId xmlns:p14="http://schemas.microsoft.com/office/powerpoint/2010/main" val="413396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11</a:t>
            </a:fld>
            <a:endParaRPr lang="en-US" altLang="zh-CN"/>
          </a:p>
        </p:txBody>
      </p:sp>
    </p:spTree>
    <p:extLst>
      <p:ext uri="{BB962C8B-B14F-4D97-AF65-F5344CB8AC3E}">
        <p14:creationId xmlns:p14="http://schemas.microsoft.com/office/powerpoint/2010/main" val="1268678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12</a:t>
            </a:fld>
            <a:endParaRPr lang="en-US" altLang="zh-CN"/>
          </a:p>
        </p:txBody>
      </p:sp>
    </p:spTree>
    <p:extLst>
      <p:ext uri="{BB962C8B-B14F-4D97-AF65-F5344CB8AC3E}">
        <p14:creationId xmlns:p14="http://schemas.microsoft.com/office/powerpoint/2010/main" val="127142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13</a:t>
            </a:fld>
            <a:endParaRPr lang="en-US" altLang="zh-CN"/>
          </a:p>
        </p:txBody>
      </p:sp>
    </p:spTree>
    <p:extLst>
      <p:ext uri="{BB962C8B-B14F-4D97-AF65-F5344CB8AC3E}">
        <p14:creationId xmlns:p14="http://schemas.microsoft.com/office/powerpoint/2010/main" val="2374178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14</a:t>
            </a:fld>
            <a:endParaRPr lang="en-US" altLang="zh-CN"/>
          </a:p>
        </p:txBody>
      </p:sp>
    </p:spTree>
    <p:extLst>
      <p:ext uri="{BB962C8B-B14F-4D97-AF65-F5344CB8AC3E}">
        <p14:creationId xmlns:p14="http://schemas.microsoft.com/office/powerpoint/2010/main" val="3078501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15</a:t>
            </a:fld>
            <a:endParaRPr lang="en-US" altLang="zh-CN"/>
          </a:p>
        </p:txBody>
      </p:sp>
    </p:spTree>
    <p:extLst>
      <p:ext uri="{BB962C8B-B14F-4D97-AF65-F5344CB8AC3E}">
        <p14:creationId xmlns:p14="http://schemas.microsoft.com/office/powerpoint/2010/main" val="217705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16</a:t>
            </a:fld>
            <a:endParaRPr lang="en-US" altLang="zh-CN"/>
          </a:p>
        </p:txBody>
      </p:sp>
    </p:spTree>
    <p:extLst>
      <p:ext uri="{BB962C8B-B14F-4D97-AF65-F5344CB8AC3E}">
        <p14:creationId xmlns:p14="http://schemas.microsoft.com/office/powerpoint/2010/main" val="1085441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17</a:t>
            </a:fld>
            <a:endParaRPr lang="en-US" altLang="zh-CN"/>
          </a:p>
        </p:txBody>
      </p:sp>
    </p:spTree>
    <p:extLst>
      <p:ext uri="{BB962C8B-B14F-4D97-AF65-F5344CB8AC3E}">
        <p14:creationId xmlns:p14="http://schemas.microsoft.com/office/powerpoint/2010/main" val="745806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18</a:t>
            </a:fld>
            <a:endParaRPr lang="en-US" altLang="zh-CN"/>
          </a:p>
        </p:txBody>
      </p:sp>
    </p:spTree>
    <p:extLst>
      <p:ext uri="{BB962C8B-B14F-4D97-AF65-F5344CB8AC3E}">
        <p14:creationId xmlns:p14="http://schemas.microsoft.com/office/powerpoint/2010/main" val="357145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19</a:t>
            </a:fld>
            <a:endParaRPr lang="en-US" altLang="zh-CN"/>
          </a:p>
        </p:txBody>
      </p:sp>
    </p:spTree>
    <p:extLst>
      <p:ext uri="{BB962C8B-B14F-4D97-AF65-F5344CB8AC3E}">
        <p14:creationId xmlns:p14="http://schemas.microsoft.com/office/powerpoint/2010/main" val="419317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a:t>
            </a:fld>
            <a:endParaRPr lang="en-US" altLang="zh-CN"/>
          </a:p>
        </p:txBody>
      </p:sp>
    </p:spTree>
    <p:extLst>
      <p:ext uri="{BB962C8B-B14F-4D97-AF65-F5344CB8AC3E}">
        <p14:creationId xmlns:p14="http://schemas.microsoft.com/office/powerpoint/2010/main" val="2852563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20</a:t>
            </a:fld>
            <a:endParaRPr lang="en-US" altLang="zh-CN"/>
          </a:p>
        </p:txBody>
      </p:sp>
    </p:spTree>
    <p:extLst>
      <p:ext uri="{BB962C8B-B14F-4D97-AF65-F5344CB8AC3E}">
        <p14:creationId xmlns:p14="http://schemas.microsoft.com/office/powerpoint/2010/main" val="473771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21</a:t>
            </a:fld>
            <a:endParaRPr lang="en-US" altLang="zh-CN"/>
          </a:p>
        </p:txBody>
      </p:sp>
    </p:spTree>
    <p:extLst>
      <p:ext uri="{BB962C8B-B14F-4D97-AF65-F5344CB8AC3E}">
        <p14:creationId xmlns:p14="http://schemas.microsoft.com/office/powerpoint/2010/main" val="241799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22</a:t>
            </a:fld>
            <a:endParaRPr lang="en-US" altLang="zh-CN"/>
          </a:p>
        </p:txBody>
      </p:sp>
    </p:spTree>
    <p:extLst>
      <p:ext uri="{BB962C8B-B14F-4D97-AF65-F5344CB8AC3E}">
        <p14:creationId xmlns:p14="http://schemas.microsoft.com/office/powerpoint/2010/main" val="193769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23</a:t>
            </a:fld>
            <a:endParaRPr lang="en-US" altLang="zh-CN"/>
          </a:p>
        </p:txBody>
      </p:sp>
    </p:spTree>
    <p:extLst>
      <p:ext uri="{BB962C8B-B14F-4D97-AF65-F5344CB8AC3E}">
        <p14:creationId xmlns:p14="http://schemas.microsoft.com/office/powerpoint/2010/main" val="3256664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24</a:t>
            </a:fld>
            <a:endParaRPr lang="en-US" altLang="zh-CN"/>
          </a:p>
        </p:txBody>
      </p:sp>
    </p:spTree>
    <p:extLst>
      <p:ext uri="{BB962C8B-B14F-4D97-AF65-F5344CB8AC3E}">
        <p14:creationId xmlns:p14="http://schemas.microsoft.com/office/powerpoint/2010/main" val="2301308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25</a:t>
            </a:fld>
            <a:endParaRPr lang="en-US" altLang="zh-CN"/>
          </a:p>
        </p:txBody>
      </p:sp>
    </p:spTree>
    <p:extLst>
      <p:ext uri="{BB962C8B-B14F-4D97-AF65-F5344CB8AC3E}">
        <p14:creationId xmlns:p14="http://schemas.microsoft.com/office/powerpoint/2010/main" val="1600859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26</a:t>
            </a:fld>
            <a:endParaRPr lang="en-US" altLang="zh-CN"/>
          </a:p>
        </p:txBody>
      </p:sp>
    </p:spTree>
    <p:extLst>
      <p:ext uri="{BB962C8B-B14F-4D97-AF65-F5344CB8AC3E}">
        <p14:creationId xmlns:p14="http://schemas.microsoft.com/office/powerpoint/2010/main" val="1811108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27</a:t>
            </a:fld>
            <a:endParaRPr lang="en-US" altLang="zh-CN"/>
          </a:p>
        </p:txBody>
      </p:sp>
    </p:spTree>
    <p:extLst>
      <p:ext uri="{BB962C8B-B14F-4D97-AF65-F5344CB8AC3E}">
        <p14:creationId xmlns:p14="http://schemas.microsoft.com/office/powerpoint/2010/main" val="2179665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28</a:t>
            </a:fld>
            <a:endParaRPr lang="en-US" altLang="zh-CN"/>
          </a:p>
        </p:txBody>
      </p:sp>
    </p:spTree>
    <p:extLst>
      <p:ext uri="{BB962C8B-B14F-4D97-AF65-F5344CB8AC3E}">
        <p14:creationId xmlns:p14="http://schemas.microsoft.com/office/powerpoint/2010/main" val="968156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29</a:t>
            </a:fld>
            <a:endParaRPr lang="en-US" altLang="zh-CN"/>
          </a:p>
        </p:txBody>
      </p:sp>
    </p:spTree>
    <p:extLst>
      <p:ext uri="{BB962C8B-B14F-4D97-AF65-F5344CB8AC3E}">
        <p14:creationId xmlns:p14="http://schemas.microsoft.com/office/powerpoint/2010/main" val="385151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a:t>
            </a:fld>
            <a:endParaRPr lang="en-US" altLang="zh-CN"/>
          </a:p>
        </p:txBody>
      </p:sp>
    </p:spTree>
    <p:extLst>
      <p:ext uri="{BB962C8B-B14F-4D97-AF65-F5344CB8AC3E}">
        <p14:creationId xmlns:p14="http://schemas.microsoft.com/office/powerpoint/2010/main" val="4255623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30</a:t>
            </a:fld>
            <a:endParaRPr lang="en-US" altLang="zh-CN"/>
          </a:p>
        </p:txBody>
      </p:sp>
    </p:spTree>
    <p:extLst>
      <p:ext uri="{BB962C8B-B14F-4D97-AF65-F5344CB8AC3E}">
        <p14:creationId xmlns:p14="http://schemas.microsoft.com/office/powerpoint/2010/main" val="2882728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31</a:t>
            </a:fld>
            <a:endParaRPr lang="en-US" altLang="zh-CN"/>
          </a:p>
        </p:txBody>
      </p:sp>
    </p:spTree>
    <p:extLst>
      <p:ext uri="{BB962C8B-B14F-4D97-AF65-F5344CB8AC3E}">
        <p14:creationId xmlns:p14="http://schemas.microsoft.com/office/powerpoint/2010/main" val="716069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32</a:t>
            </a:fld>
            <a:endParaRPr lang="en-US" altLang="zh-CN"/>
          </a:p>
        </p:txBody>
      </p:sp>
    </p:spTree>
    <p:extLst>
      <p:ext uri="{BB962C8B-B14F-4D97-AF65-F5344CB8AC3E}">
        <p14:creationId xmlns:p14="http://schemas.microsoft.com/office/powerpoint/2010/main" val="4171390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33</a:t>
            </a:fld>
            <a:endParaRPr lang="en-US" altLang="zh-CN"/>
          </a:p>
        </p:txBody>
      </p:sp>
    </p:spTree>
    <p:extLst>
      <p:ext uri="{BB962C8B-B14F-4D97-AF65-F5344CB8AC3E}">
        <p14:creationId xmlns:p14="http://schemas.microsoft.com/office/powerpoint/2010/main" val="2251559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34</a:t>
            </a:fld>
            <a:endParaRPr lang="en-US" altLang="zh-CN"/>
          </a:p>
        </p:txBody>
      </p:sp>
    </p:spTree>
    <p:extLst>
      <p:ext uri="{BB962C8B-B14F-4D97-AF65-F5344CB8AC3E}">
        <p14:creationId xmlns:p14="http://schemas.microsoft.com/office/powerpoint/2010/main" val="3965165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35</a:t>
            </a:fld>
            <a:endParaRPr lang="en-US" altLang="zh-CN"/>
          </a:p>
        </p:txBody>
      </p:sp>
    </p:spTree>
    <p:extLst>
      <p:ext uri="{BB962C8B-B14F-4D97-AF65-F5344CB8AC3E}">
        <p14:creationId xmlns:p14="http://schemas.microsoft.com/office/powerpoint/2010/main" val="562197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36</a:t>
            </a:fld>
            <a:endParaRPr lang="en-US" altLang="zh-CN"/>
          </a:p>
        </p:txBody>
      </p:sp>
    </p:spTree>
    <p:extLst>
      <p:ext uri="{BB962C8B-B14F-4D97-AF65-F5344CB8AC3E}">
        <p14:creationId xmlns:p14="http://schemas.microsoft.com/office/powerpoint/2010/main" val="1002147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37</a:t>
            </a:fld>
            <a:endParaRPr lang="en-US" altLang="zh-CN"/>
          </a:p>
        </p:txBody>
      </p:sp>
    </p:spTree>
    <p:extLst>
      <p:ext uri="{BB962C8B-B14F-4D97-AF65-F5344CB8AC3E}">
        <p14:creationId xmlns:p14="http://schemas.microsoft.com/office/powerpoint/2010/main" val="354687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38</a:t>
            </a:fld>
            <a:endParaRPr lang="en-US" altLang="zh-CN"/>
          </a:p>
        </p:txBody>
      </p:sp>
    </p:spTree>
    <p:extLst>
      <p:ext uri="{BB962C8B-B14F-4D97-AF65-F5344CB8AC3E}">
        <p14:creationId xmlns:p14="http://schemas.microsoft.com/office/powerpoint/2010/main" val="2828515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39</a:t>
            </a:fld>
            <a:endParaRPr lang="en-US" altLang="zh-CN"/>
          </a:p>
        </p:txBody>
      </p:sp>
    </p:spTree>
    <p:extLst>
      <p:ext uri="{BB962C8B-B14F-4D97-AF65-F5344CB8AC3E}">
        <p14:creationId xmlns:p14="http://schemas.microsoft.com/office/powerpoint/2010/main" val="334734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a:t>
            </a:fld>
            <a:endParaRPr lang="en-US" altLang="zh-CN"/>
          </a:p>
        </p:txBody>
      </p:sp>
    </p:spTree>
    <p:extLst>
      <p:ext uri="{BB962C8B-B14F-4D97-AF65-F5344CB8AC3E}">
        <p14:creationId xmlns:p14="http://schemas.microsoft.com/office/powerpoint/2010/main" val="2907927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40</a:t>
            </a:fld>
            <a:endParaRPr lang="en-US" altLang="zh-CN"/>
          </a:p>
        </p:txBody>
      </p:sp>
    </p:spTree>
    <p:extLst>
      <p:ext uri="{BB962C8B-B14F-4D97-AF65-F5344CB8AC3E}">
        <p14:creationId xmlns:p14="http://schemas.microsoft.com/office/powerpoint/2010/main" val="3263721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41</a:t>
            </a:fld>
            <a:endParaRPr lang="en-US" altLang="zh-CN"/>
          </a:p>
        </p:txBody>
      </p:sp>
    </p:spTree>
    <p:extLst>
      <p:ext uri="{BB962C8B-B14F-4D97-AF65-F5344CB8AC3E}">
        <p14:creationId xmlns:p14="http://schemas.microsoft.com/office/powerpoint/2010/main" val="2618687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42</a:t>
            </a:fld>
            <a:endParaRPr lang="en-US" altLang="zh-CN"/>
          </a:p>
        </p:txBody>
      </p:sp>
    </p:spTree>
    <p:extLst>
      <p:ext uri="{BB962C8B-B14F-4D97-AF65-F5344CB8AC3E}">
        <p14:creationId xmlns:p14="http://schemas.microsoft.com/office/powerpoint/2010/main" val="1538265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43</a:t>
            </a:fld>
            <a:endParaRPr lang="en-US" altLang="zh-CN"/>
          </a:p>
        </p:txBody>
      </p:sp>
    </p:spTree>
    <p:extLst>
      <p:ext uri="{BB962C8B-B14F-4D97-AF65-F5344CB8AC3E}">
        <p14:creationId xmlns:p14="http://schemas.microsoft.com/office/powerpoint/2010/main" val="3694835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44</a:t>
            </a:fld>
            <a:endParaRPr lang="en-US" altLang="zh-CN"/>
          </a:p>
        </p:txBody>
      </p:sp>
    </p:spTree>
    <p:extLst>
      <p:ext uri="{BB962C8B-B14F-4D97-AF65-F5344CB8AC3E}">
        <p14:creationId xmlns:p14="http://schemas.microsoft.com/office/powerpoint/2010/main" val="1317483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45</a:t>
            </a:fld>
            <a:endParaRPr lang="en-US" altLang="zh-CN"/>
          </a:p>
        </p:txBody>
      </p:sp>
    </p:spTree>
    <p:extLst>
      <p:ext uri="{BB962C8B-B14F-4D97-AF65-F5344CB8AC3E}">
        <p14:creationId xmlns:p14="http://schemas.microsoft.com/office/powerpoint/2010/main" val="1246364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46</a:t>
            </a:fld>
            <a:endParaRPr lang="en-US" altLang="zh-CN"/>
          </a:p>
        </p:txBody>
      </p:sp>
    </p:spTree>
    <p:extLst>
      <p:ext uri="{BB962C8B-B14F-4D97-AF65-F5344CB8AC3E}">
        <p14:creationId xmlns:p14="http://schemas.microsoft.com/office/powerpoint/2010/main" val="1771593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47</a:t>
            </a:fld>
            <a:endParaRPr lang="en-US" altLang="zh-CN"/>
          </a:p>
        </p:txBody>
      </p:sp>
    </p:spTree>
    <p:extLst>
      <p:ext uri="{BB962C8B-B14F-4D97-AF65-F5344CB8AC3E}">
        <p14:creationId xmlns:p14="http://schemas.microsoft.com/office/powerpoint/2010/main" val="907200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48</a:t>
            </a:fld>
            <a:endParaRPr lang="en-US" altLang="zh-CN"/>
          </a:p>
        </p:txBody>
      </p:sp>
    </p:spTree>
    <p:extLst>
      <p:ext uri="{BB962C8B-B14F-4D97-AF65-F5344CB8AC3E}">
        <p14:creationId xmlns:p14="http://schemas.microsoft.com/office/powerpoint/2010/main" val="359087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49</a:t>
            </a:fld>
            <a:endParaRPr lang="en-US" altLang="zh-CN"/>
          </a:p>
        </p:txBody>
      </p:sp>
    </p:spTree>
    <p:extLst>
      <p:ext uri="{BB962C8B-B14F-4D97-AF65-F5344CB8AC3E}">
        <p14:creationId xmlns:p14="http://schemas.microsoft.com/office/powerpoint/2010/main" val="190184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a:t>
            </a:fld>
            <a:endParaRPr lang="en-US" altLang="zh-CN"/>
          </a:p>
        </p:txBody>
      </p:sp>
    </p:spTree>
    <p:extLst>
      <p:ext uri="{BB962C8B-B14F-4D97-AF65-F5344CB8AC3E}">
        <p14:creationId xmlns:p14="http://schemas.microsoft.com/office/powerpoint/2010/main" val="41160501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50</a:t>
            </a:fld>
            <a:endParaRPr lang="en-US" altLang="zh-CN"/>
          </a:p>
        </p:txBody>
      </p:sp>
    </p:spTree>
    <p:extLst>
      <p:ext uri="{BB962C8B-B14F-4D97-AF65-F5344CB8AC3E}">
        <p14:creationId xmlns:p14="http://schemas.microsoft.com/office/powerpoint/2010/main" val="3498679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51</a:t>
            </a:fld>
            <a:endParaRPr lang="en-US" altLang="zh-CN"/>
          </a:p>
        </p:txBody>
      </p:sp>
    </p:spTree>
    <p:extLst>
      <p:ext uri="{BB962C8B-B14F-4D97-AF65-F5344CB8AC3E}">
        <p14:creationId xmlns:p14="http://schemas.microsoft.com/office/powerpoint/2010/main" val="4247158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52</a:t>
            </a:fld>
            <a:endParaRPr lang="en-US" altLang="zh-CN"/>
          </a:p>
        </p:txBody>
      </p:sp>
    </p:spTree>
    <p:extLst>
      <p:ext uri="{BB962C8B-B14F-4D97-AF65-F5344CB8AC3E}">
        <p14:creationId xmlns:p14="http://schemas.microsoft.com/office/powerpoint/2010/main" val="1133742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53</a:t>
            </a:fld>
            <a:endParaRPr lang="en-US" altLang="zh-CN"/>
          </a:p>
        </p:txBody>
      </p:sp>
    </p:spTree>
    <p:extLst>
      <p:ext uri="{BB962C8B-B14F-4D97-AF65-F5344CB8AC3E}">
        <p14:creationId xmlns:p14="http://schemas.microsoft.com/office/powerpoint/2010/main" val="3255035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54</a:t>
            </a:fld>
            <a:endParaRPr lang="en-US" altLang="zh-CN"/>
          </a:p>
        </p:txBody>
      </p:sp>
    </p:spTree>
    <p:extLst>
      <p:ext uri="{BB962C8B-B14F-4D97-AF65-F5344CB8AC3E}">
        <p14:creationId xmlns:p14="http://schemas.microsoft.com/office/powerpoint/2010/main" val="1396427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55</a:t>
            </a:fld>
            <a:endParaRPr lang="en-US" altLang="zh-CN"/>
          </a:p>
        </p:txBody>
      </p:sp>
    </p:spTree>
    <p:extLst>
      <p:ext uri="{BB962C8B-B14F-4D97-AF65-F5344CB8AC3E}">
        <p14:creationId xmlns:p14="http://schemas.microsoft.com/office/powerpoint/2010/main" val="219377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6</a:t>
            </a:fld>
            <a:endParaRPr lang="en-US" altLang="zh-CN"/>
          </a:p>
        </p:txBody>
      </p:sp>
    </p:spTree>
    <p:extLst>
      <p:ext uri="{BB962C8B-B14F-4D97-AF65-F5344CB8AC3E}">
        <p14:creationId xmlns:p14="http://schemas.microsoft.com/office/powerpoint/2010/main" val="396020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7</a:t>
            </a:fld>
            <a:endParaRPr lang="en-US" altLang="zh-CN"/>
          </a:p>
        </p:txBody>
      </p:sp>
    </p:spTree>
    <p:extLst>
      <p:ext uri="{BB962C8B-B14F-4D97-AF65-F5344CB8AC3E}">
        <p14:creationId xmlns:p14="http://schemas.microsoft.com/office/powerpoint/2010/main" val="174835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8</a:t>
            </a:fld>
            <a:endParaRPr lang="en-US" altLang="zh-CN"/>
          </a:p>
        </p:txBody>
      </p:sp>
    </p:spTree>
    <p:extLst>
      <p:ext uri="{BB962C8B-B14F-4D97-AF65-F5344CB8AC3E}">
        <p14:creationId xmlns:p14="http://schemas.microsoft.com/office/powerpoint/2010/main" val="217406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A6B0EA8-86EC-AC4C-BD60-2797916555E9}" type="slidenum">
              <a:rPr lang="zh-CN" altLang="en-US" smtClean="0"/>
              <a:pPr>
                <a:defRPr/>
              </a:pPr>
              <a:t>9</a:t>
            </a:fld>
            <a:endParaRPr lang="en-US" altLang="zh-CN"/>
          </a:p>
        </p:txBody>
      </p:sp>
    </p:spTree>
    <p:extLst>
      <p:ext uri="{BB962C8B-B14F-4D97-AF65-F5344CB8AC3E}">
        <p14:creationId xmlns:p14="http://schemas.microsoft.com/office/powerpoint/2010/main" val="268332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144053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16/8/29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extLst>
      <p:ext uri="{BB962C8B-B14F-4D97-AF65-F5344CB8AC3E}">
        <p14:creationId xmlns:p14="http://schemas.microsoft.com/office/powerpoint/2010/main" val="22592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66801"/>
            <a:ext cx="109728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1487798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66801"/>
            <a:ext cx="109728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8568826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16/8/29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03_Video%5C01703001.avi" TargetMode="External"/><Relationship Id="rId4" Type="http://schemas.openxmlformats.org/officeDocument/2006/relationships/image" Target="../media/image9.png"/><Relationship Id="rId5"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03_Video%5C01703002.avi" TargetMode="External"/><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Layout" Target="../slideLayouts/slideLayout8.xml"/><Relationship Id="rId5" Type="http://schemas.openxmlformats.org/officeDocument/2006/relationships/notesSlide" Target="../notesSlides/notesSlide14.xml"/><Relationship Id="rId6" Type="http://schemas.openxmlformats.org/officeDocument/2006/relationships/image" Target="../media/image10.jpeg"/><Relationship Id="rId1" Type="http://schemas.openxmlformats.org/officeDocument/2006/relationships/tags" Target="../tags/tag8.xml"/><Relationship Id="rId2"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0.jpeg"/><Relationship Id="rId1" Type="http://schemas.openxmlformats.org/officeDocument/2006/relationships/tags" Target="../tags/tag11.xml"/><Relationship Id="rId2"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2.xml"/><Relationship Id="rId5" Type="http://schemas.openxmlformats.org/officeDocument/2006/relationships/oleObject" Target="../embeddings/Microsoft_Excel_97_-_2004____1.xls"/><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03_Video%5C01703004.avi" TargetMode="External"/><Relationship Id="rId4"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hyperlink" Target="03_Example%5C3-1.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26.xml"/><Relationship Id="rId5" Type="http://schemas.openxmlformats.org/officeDocument/2006/relationships/image" Target="../media/image10.jpeg"/><Relationship Id="rId1" Type="http://schemas.openxmlformats.org/officeDocument/2006/relationships/tags" Target="../tags/tag12.xml"/><Relationship Id="rId2" Type="http://schemas.openxmlformats.org/officeDocument/2006/relationships/tags" Target="../tags/tag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03_Example%5C3-2.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8.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slide" Target="slide5.xml"/><Relationship Id="rId5" Type="http://schemas.openxmlformats.org/officeDocument/2006/relationships/slide" Target="slide6.xml"/><Relationship Id="rId1" Type="http://schemas.openxmlformats.org/officeDocument/2006/relationships/tags" Target="../tags/tag2.xml"/><Relationship Id="rId2"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png"/><Relationship Id="rId5"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package" Target="../embeddings/Microsoft_Word___1.docx"/><Relationship Id="rId5" Type="http://schemas.openxmlformats.org/officeDocument/2006/relationships/image" Target="../media/image31.png"/><Relationship Id="rId6" Type="http://schemas.openxmlformats.org/officeDocument/2006/relationships/image" Target="../media/image10.jpeg"/><Relationship Id="rId1" Type="http://schemas.openxmlformats.org/officeDocument/2006/relationships/vmlDrawing" Target="../drawings/vmlDrawing2.vml"/><Relationship Id="rId2"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package" Target="../embeddings/Microsoft_Word___2.docx"/><Relationship Id="rId5" Type="http://schemas.openxmlformats.org/officeDocument/2006/relationships/image" Target="../media/image34.emf"/><Relationship Id="rId6" Type="http://schemas.openxmlformats.org/officeDocument/2006/relationships/image" Target="../media/image10.jpeg"/><Relationship Id="rId1" Type="http://schemas.openxmlformats.org/officeDocument/2006/relationships/vmlDrawing" Target="../drawings/vmlDrawing3.vml"/><Relationship Id="rId2"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hyperlink" Target="03_Example%5C3-3.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hyperlink" Target="03_Video%5C01703005.avi" TargetMode="External"/><Relationship Id="rId7"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slide" Target="slide8.xml"/><Relationship Id="rId5" Type="http://schemas.openxmlformats.org/officeDocument/2006/relationships/slide" Target="slide7.xml"/><Relationship Id="rId1" Type="http://schemas.openxmlformats.org/officeDocument/2006/relationships/tags" Target="../tags/tag3.xml"/><Relationship Id="rId2"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hyperlink" Target="03_Example%5C3-4.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03_Video%5C01703006.avi" TargetMode="External"/><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hyperlink" Target="03_Example%5C3-5.swf" TargetMode="External"/><Relationship Id="rId5" Type="http://schemas.openxmlformats.org/officeDocument/2006/relationships/image" Target="../media/image25.png"/><Relationship Id="rId6" Type="http://schemas.openxmlformats.org/officeDocument/2006/relationships/image" Target="../media/image46.png"/><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hyperlink" Target="03_Example%5C3-6.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slide" Target="slide3.xml"/><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jpg"/><Relationship Id="rId5" Type="http://schemas.openxmlformats.org/officeDocument/2006/relationships/image" Target="../media/image53.png"/><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54.gif"/><Relationship Id="rId4" Type="http://schemas.openxmlformats.org/officeDocument/2006/relationships/image" Target="../media/image28.gif"/><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hyperlink" Target="03_Example%5C3-7.swf" TargetMode="External"/><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slide" Target="slide3.xml"/><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slide" Target="slide3.xm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 Target="slide4.xm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slide" Target="slide3.xm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 Target="slide4.xml"/><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ctrTitle"/>
          </p:nvPr>
        </p:nvSpPr>
        <p:spPr bwMode="auto">
          <a:xfrm>
            <a:off x="1552263" y="2360497"/>
            <a:ext cx="9144000" cy="93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dirty="0">
                <a:latin typeface="微软雅黑" charset="0"/>
                <a:ea typeface="微软雅黑" charset="0"/>
                <a:cs typeface="微软雅黑" charset="0"/>
                <a:sym typeface="微软雅黑" charset="0"/>
              </a:rPr>
              <a:t>第三章  </a:t>
            </a:r>
            <a:r>
              <a:rPr kumimoji="0" lang="zh-CN" altLang="en-US" dirty="0" smtClean="0">
                <a:latin typeface="微软雅黑" charset="0"/>
                <a:ea typeface="微软雅黑" charset="0"/>
                <a:cs typeface="微软雅黑" charset="0"/>
                <a:sym typeface="微软雅黑" charset="0"/>
              </a:rPr>
              <a:t>表视图</a:t>
            </a:r>
            <a:endParaRPr kumimoji="0" lang="zh-CN" altLang="en-US" dirty="0">
              <a:latin typeface="微软雅黑" charset="0"/>
              <a:ea typeface="微软雅黑" charset="0"/>
              <a:cs typeface="微软雅黑" charset="0"/>
            </a:endParaRPr>
          </a:p>
        </p:txBody>
      </p:sp>
      <p:sp>
        <p:nvSpPr>
          <p:cNvPr id="8" name="副标题 3"/>
          <p:cNvSpPr>
            <a:spLocks noGrp="1"/>
          </p:cNvSpPr>
          <p:nvPr>
            <p:ph type="subTitle" idx="4294967295"/>
          </p:nvPr>
        </p:nvSpPr>
        <p:spPr bwMode="auto">
          <a:xfrm>
            <a:off x="4221456" y="5062689"/>
            <a:ext cx="9366250" cy="162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indent="-342900" eaLnBrk="1" hangingPunct="1">
              <a:lnSpc>
                <a:spcPct val="150000"/>
              </a:lnSpc>
              <a:buFontTx/>
              <a:buChar char="•"/>
            </a:pPr>
            <a:r>
              <a:rPr kumimoji="0" lang="zh-CN" altLang="en-US" sz="2400" dirty="0" smtClean="0">
                <a:solidFill>
                  <a:srgbClr val="1353A2"/>
                </a:solidFill>
                <a:latin typeface="微软雅黑" charset="0"/>
                <a:ea typeface="微软雅黑" charset="0"/>
                <a:cs typeface="微软雅黑" charset="0"/>
                <a:sym typeface="微软雅黑" charset="0"/>
              </a:rPr>
              <a:t>表视图基础知识点</a:t>
            </a:r>
          </a:p>
          <a:p>
            <a:pPr marL="342900" indent="-342900" eaLnBrk="1" hangingPunct="1">
              <a:lnSpc>
                <a:spcPct val="150000"/>
              </a:lnSpc>
              <a:buFontTx/>
              <a:buChar char="•"/>
            </a:pPr>
            <a:r>
              <a:rPr kumimoji="0" lang="zh-CN" altLang="en-US" sz="2400" dirty="0" smtClean="0">
                <a:solidFill>
                  <a:srgbClr val="1353A2"/>
                </a:solidFill>
                <a:latin typeface="微软雅黑" charset="0"/>
                <a:ea typeface="微软雅黑" charset="0"/>
                <a:cs typeface="微软雅黑" charset="0"/>
                <a:sym typeface="微软雅黑" charset="0"/>
              </a:rPr>
              <a:t>静态单元格</a:t>
            </a:r>
            <a:endParaRPr kumimoji="0" lang="en-US" altLang="zh-CN" sz="2400" dirty="0" smtClean="0">
              <a:solidFill>
                <a:srgbClr val="1353A2"/>
              </a:solidFill>
              <a:latin typeface="微软雅黑" charset="0"/>
              <a:ea typeface="微软雅黑" charset="0"/>
              <a:cs typeface="微软雅黑" charset="0"/>
              <a:sym typeface="微软雅黑" charset="0"/>
            </a:endParaRPr>
          </a:p>
        </p:txBody>
      </p:sp>
      <p:sp>
        <p:nvSpPr>
          <p:cNvPr id="9" name="副标题 3"/>
          <p:cNvSpPr txBox="1">
            <a:spLocks/>
          </p:cNvSpPr>
          <p:nvPr/>
        </p:nvSpPr>
        <p:spPr bwMode="auto">
          <a:xfrm>
            <a:off x="7362864" y="5062689"/>
            <a:ext cx="3149600" cy="1628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eaLnBrk="1" hangingPunct="1">
              <a:lnSpc>
                <a:spcPct val="150000"/>
              </a:lnSpc>
              <a:spcBef>
                <a:spcPct val="20000"/>
              </a:spcBef>
              <a:buFontTx/>
              <a:buChar char="•"/>
              <a:defRPr kumimoji="0" sz="2400">
                <a:latin typeface="微软雅黑" charset="0"/>
                <a:ea typeface="微软雅黑" charset="0"/>
                <a:cs typeface="微软雅黑" charset="0"/>
              </a:defRPr>
            </a:lvl1pPr>
            <a:lvl2pPr marL="742950" indent="-285750">
              <a:spcBef>
                <a:spcPct val="20000"/>
              </a:spcBef>
              <a:buChar char="–"/>
              <a:defRPr kumimoji="1" sz="2800">
                <a:latin typeface="+mn-lt"/>
                <a:ea typeface="+mn-ea"/>
              </a:defRPr>
            </a:lvl2pPr>
            <a:lvl3pPr marL="1143000" indent="-228600">
              <a:spcBef>
                <a:spcPct val="20000"/>
              </a:spcBef>
              <a:buChar char="•"/>
              <a:defRPr kumimoji="1" sz="2400">
                <a:latin typeface="+mn-lt"/>
                <a:ea typeface="+mn-ea"/>
              </a:defRPr>
            </a:lvl3pPr>
            <a:lvl4pPr marL="1600200" indent="-228600">
              <a:spcBef>
                <a:spcPct val="20000"/>
              </a:spcBef>
              <a:buChar char="–"/>
              <a:defRPr kumimoji="1" sz="2000">
                <a:latin typeface="+mn-lt"/>
                <a:ea typeface="+mn-ea"/>
              </a:defRPr>
            </a:lvl4pPr>
            <a:lvl5pPr marL="2057400" indent="-228600">
              <a:spcBef>
                <a:spcPct val="20000"/>
              </a:spcBef>
              <a:buChar char="»"/>
              <a:defRPr kumimoji="1" sz="2000">
                <a:latin typeface="+mn-lt"/>
                <a:ea typeface="+mn-ea"/>
              </a:defRPr>
            </a:lvl5pPr>
            <a:lvl6pPr marL="2514600" indent="-228600" eaLnBrk="0" fontAlgn="base" hangingPunct="0">
              <a:spcBef>
                <a:spcPct val="20000"/>
              </a:spcBef>
              <a:spcAft>
                <a:spcPct val="0"/>
              </a:spcAft>
              <a:buChar char="»"/>
              <a:defRPr sz="2000">
                <a:latin typeface="+mn-lt"/>
                <a:ea typeface="+mn-ea"/>
              </a:defRPr>
            </a:lvl6pPr>
            <a:lvl7pPr marL="2971800" indent="-228600" eaLnBrk="0" fontAlgn="base" hangingPunct="0">
              <a:spcBef>
                <a:spcPct val="20000"/>
              </a:spcBef>
              <a:spcAft>
                <a:spcPct val="0"/>
              </a:spcAft>
              <a:buChar char="»"/>
              <a:defRPr sz="2000">
                <a:latin typeface="+mn-lt"/>
                <a:ea typeface="+mn-ea"/>
              </a:defRPr>
            </a:lvl7pPr>
            <a:lvl8pPr marL="3429000" indent="-228600" eaLnBrk="0" fontAlgn="base" hangingPunct="0">
              <a:spcBef>
                <a:spcPct val="20000"/>
              </a:spcBef>
              <a:spcAft>
                <a:spcPct val="0"/>
              </a:spcAft>
              <a:buChar char="»"/>
              <a:defRPr sz="2000">
                <a:latin typeface="+mn-lt"/>
                <a:ea typeface="+mn-ea"/>
              </a:defRPr>
            </a:lvl8pPr>
            <a:lvl9pPr marL="3886200" indent="-228600" eaLnBrk="0" fontAlgn="base" hangingPunct="0">
              <a:spcBef>
                <a:spcPct val="20000"/>
              </a:spcBef>
              <a:spcAft>
                <a:spcPct val="0"/>
              </a:spcAft>
              <a:buChar char="»"/>
              <a:defRPr sz="2000">
                <a:latin typeface="+mn-lt"/>
                <a:ea typeface="+mn-ea"/>
              </a:defRPr>
            </a:lvl9pPr>
          </a:lstStyle>
          <a:p>
            <a:r>
              <a:rPr lang="zh-CN" altLang="en-US" dirty="0">
                <a:solidFill>
                  <a:srgbClr val="1353A2"/>
                </a:solidFill>
                <a:sym typeface="微软雅黑" charset="0"/>
              </a:rPr>
              <a:t>自定义单元格</a:t>
            </a:r>
            <a:endParaRPr lang="en-US" altLang="zh-CN" dirty="0">
              <a:solidFill>
                <a:srgbClr val="1353A2"/>
              </a:solidFill>
              <a:sym typeface="微软雅黑" charset="0"/>
            </a:endParaRPr>
          </a:p>
          <a:p>
            <a:r>
              <a:rPr lang="zh-CN" altLang="en-US" dirty="0">
                <a:solidFill>
                  <a:srgbClr val="1353A2"/>
                </a:solidFill>
                <a:sym typeface="微软雅黑" charset="0"/>
              </a:rPr>
              <a:t>表视图</a:t>
            </a:r>
            <a:r>
              <a:rPr lang="en-US" altLang="zh-CN" dirty="0">
                <a:solidFill>
                  <a:srgbClr val="1353A2"/>
                </a:solidFill>
                <a:sym typeface="微软雅黑" charset="0"/>
              </a:rPr>
              <a:t>UI</a:t>
            </a:r>
            <a:r>
              <a:rPr lang="zh-CN" altLang="en-US" dirty="0">
                <a:solidFill>
                  <a:srgbClr val="1353A2"/>
                </a:solidFill>
                <a:sym typeface="微软雅黑" charset="0"/>
              </a:rPr>
              <a:t>设计模式</a:t>
            </a:r>
          </a:p>
        </p:txBody>
      </p:sp>
      <p:pic>
        <p:nvPicPr>
          <p:cNvPr id="1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4351" y="5221088"/>
            <a:ext cx="22669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
          <p:cNvSpPr>
            <a:spLocks noChangeArrowheads="1"/>
          </p:cNvSpPr>
          <p:nvPr/>
        </p:nvSpPr>
        <p:spPr bwMode="auto">
          <a:xfrm>
            <a:off x="2349316" y="1195757"/>
            <a:ext cx="84798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1353A2"/>
                </a:solidFill>
              </a:rPr>
              <a:t> </a:t>
            </a:r>
            <a:r>
              <a:rPr lang="zh-CN" altLang="en-US" sz="2800" b="1" dirty="0" smtClean="0">
                <a:solidFill>
                  <a:srgbClr val="1353A2"/>
                </a:solidFill>
                <a:latin typeface="微软雅黑" pitchFamily="34" charset="-122"/>
                <a:ea typeface="微软雅黑" pitchFamily="34" charset="-122"/>
              </a:rPr>
              <a:t>表视图</a:t>
            </a:r>
            <a:r>
              <a:rPr lang="zh-CN" altLang="zh-CN" sz="2800" b="1" dirty="0" smtClean="0">
                <a:solidFill>
                  <a:srgbClr val="1353A2"/>
                </a:solidFill>
                <a:latin typeface="微软雅黑" pitchFamily="34" charset="-122"/>
                <a:ea typeface="微软雅黑" pitchFamily="34" charset="-122"/>
              </a:rPr>
              <a:t>使用</a:t>
            </a:r>
            <a:r>
              <a:rPr lang="en-US" altLang="zh-CN" sz="2800" b="1" dirty="0">
                <a:solidFill>
                  <a:srgbClr val="FF0000"/>
                </a:solidFill>
                <a:latin typeface="微软雅黑" pitchFamily="34" charset="-122"/>
                <a:ea typeface="微软雅黑" pitchFamily="34" charset="-122"/>
              </a:rPr>
              <a:t>UITableView</a:t>
            </a:r>
            <a:r>
              <a:rPr lang="zh-CN" altLang="zh-CN" sz="2800" b="1" dirty="0">
                <a:solidFill>
                  <a:srgbClr val="1353A2"/>
                </a:solidFill>
                <a:latin typeface="微软雅黑" pitchFamily="34" charset="-122"/>
                <a:ea typeface="微软雅黑" pitchFamily="34" charset="-122"/>
              </a:rPr>
              <a:t>表示</a:t>
            </a:r>
            <a:r>
              <a:rPr lang="zh-CN" altLang="zh-CN" sz="2800" b="1" dirty="0" smtClean="0">
                <a:solidFill>
                  <a:srgbClr val="1353A2"/>
                </a:solidFill>
                <a:latin typeface="微软雅黑" pitchFamily="34" charset="-122"/>
                <a:ea typeface="微软雅黑" pitchFamily="34" charset="-122"/>
              </a:rPr>
              <a:t>，</a:t>
            </a:r>
            <a:r>
              <a:rPr lang="zh-CN" altLang="en-US" sz="2800" b="1" dirty="0" smtClean="0">
                <a:solidFill>
                  <a:srgbClr val="1353A2"/>
                </a:solidFill>
                <a:latin typeface="微软雅黑" pitchFamily="34" charset="-122"/>
                <a:ea typeface="微软雅黑" pitchFamily="34" charset="-122"/>
              </a:rPr>
              <a:t>它由很多部分组成。</a:t>
            </a:r>
            <a:endParaRPr lang="zh-CN" altLang="en-US" sz="2800" b="1" dirty="0">
              <a:solidFill>
                <a:srgbClr val="1353A2"/>
              </a:solidFill>
              <a:latin typeface="微软雅黑" pitchFamily="34" charset="-122"/>
              <a:ea typeface="微软雅黑" pitchFamily="34" charset="-122"/>
            </a:endParaRPr>
          </a:p>
        </p:txBody>
      </p:sp>
      <p:sp>
        <p:nvSpPr>
          <p:cNvPr id="2" name="矩形 1"/>
          <p:cNvSpPr/>
          <p:nvPr/>
        </p:nvSpPr>
        <p:spPr bwMode="auto">
          <a:xfrm>
            <a:off x="4260929" y="1983654"/>
            <a:ext cx="3473796" cy="4499999"/>
          </a:xfrm>
          <a:prstGeom prst="rect">
            <a:avLst/>
          </a:prstGeom>
          <a:solidFill>
            <a:srgbClr val="ECEBF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矩形 2"/>
          <p:cNvSpPr/>
          <p:nvPr/>
        </p:nvSpPr>
        <p:spPr bwMode="auto">
          <a:xfrm>
            <a:off x="4260929" y="1983654"/>
            <a:ext cx="3485319" cy="517359"/>
          </a:xfrm>
          <a:prstGeom prst="rect">
            <a:avLst/>
          </a:prstGeom>
          <a:solidFill>
            <a:srgbClr val="56889C"/>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bg1"/>
                </a:solidFill>
                <a:effectLst/>
                <a:latin typeface="Arial" pitchFamily="34" charset="0"/>
                <a:ea typeface="宋体" pitchFamily="2" charset="-122"/>
              </a:rPr>
              <a:t>全国省份</a:t>
            </a:r>
          </a:p>
        </p:txBody>
      </p:sp>
      <p:sp>
        <p:nvSpPr>
          <p:cNvPr id="8" name="矩形 7"/>
          <p:cNvSpPr/>
          <p:nvPr/>
        </p:nvSpPr>
        <p:spPr bwMode="auto">
          <a:xfrm>
            <a:off x="4260929" y="2501013"/>
            <a:ext cx="3473796" cy="423360"/>
          </a:xfrm>
          <a:prstGeom prst="rect">
            <a:avLst/>
          </a:prstGeom>
          <a:solidFill>
            <a:srgbClr val="ECEBF1"/>
          </a:solidFill>
          <a:ln w="3175" cap="flat" cmpd="sng" algn="ctr">
            <a:solidFill>
              <a:schemeClr val="bg1">
                <a:lumMod val="50000"/>
              </a:schemeClr>
            </a:solidFill>
            <a:prstDash val="dash"/>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950" b="0" i="0" u="none" strike="noStrike" cap="none" normalizeH="0" baseline="0" dirty="0" smtClean="0">
                <a:ln>
                  <a:noFill/>
                </a:ln>
                <a:solidFill>
                  <a:schemeClr val="bg1">
                    <a:lumMod val="50000"/>
                  </a:schemeClr>
                </a:solidFill>
                <a:effectLst/>
                <a:latin typeface="楷体"/>
                <a:ea typeface="楷体"/>
                <a:cs typeface="楷体"/>
              </a:rPr>
              <a:t>广东</a:t>
            </a:r>
          </a:p>
        </p:txBody>
      </p:sp>
      <p:sp>
        <p:nvSpPr>
          <p:cNvPr id="4" name="矩形 3"/>
          <p:cNvSpPr/>
          <p:nvPr/>
        </p:nvSpPr>
        <p:spPr bwMode="auto">
          <a:xfrm>
            <a:off x="4260929" y="2924374"/>
            <a:ext cx="3485319" cy="1019519"/>
          </a:xfrm>
          <a:prstGeom prst="rect">
            <a:avLst/>
          </a:prstGeom>
          <a:solidFill>
            <a:schemeClr val="bg1"/>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100" b="0" i="0" u="none" strike="noStrike" cap="none" normalizeH="0" baseline="0" dirty="0" smtClean="0">
              <a:ln>
                <a:noFill/>
              </a:ln>
              <a:solidFill>
                <a:schemeClr val="tx1">
                  <a:lumMod val="50000"/>
                  <a:lumOff val="50000"/>
                </a:schemeClr>
              </a:solidFill>
              <a:effectLst/>
              <a:latin typeface="黑体"/>
              <a:ea typeface="黑体"/>
              <a:cs typeface="黑体"/>
            </a:endParaRPr>
          </a:p>
        </p:txBody>
      </p:sp>
      <p:sp>
        <p:nvSpPr>
          <p:cNvPr id="17" name="矩形 16"/>
          <p:cNvSpPr/>
          <p:nvPr/>
        </p:nvSpPr>
        <p:spPr bwMode="auto">
          <a:xfrm>
            <a:off x="4272451" y="3943892"/>
            <a:ext cx="3473796" cy="319680"/>
          </a:xfrm>
          <a:prstGeom prst="rect">
            <a:avLst/>
          </a:prstGeom>
          <a:solidFill>
            <a:srgbClr val="ECEBF1"/>
          </a:solidFill>
          <a:ln w="3175" cap="flat" cmpd="sng" algn="ctr">
            <a:solidFill>
              <a:schemeClr val="bg1">
                <a:lumMod val="50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950" b="0" i="0" u="none" strike="noStrike" cap="none" normalizeH="0" baseline="0" dirty="0" smtClean="0">
                <a:ln>
                  <a:noFill/>
                </a:ln>
                <a:solidFill>
                  <a:schemeClr val="bg1">
                    <a:lumMod val="50000"/>
                  </a:schemeClr>
                </a:solidFill>
                <a:effectLst/>
                <a:latin typeface="楷体"/>
                <a:ea typeface="楷体"/>
                <a:cs typeface="楷体"/>
              </a:rPr>
              <a:t>广东是一个沿海省份</a:t>
            </a:r>
          </a:p>
        </p:txBody>
      </p:sp>
      <p:grpSp>
        <p:nvGrpSpPr>
          <p:cNvPr id="37" name="组 36"/>
          <p:cNvGrpSpPr/>
          <p:nvPr/>
        </p:nvGrpSpPr>
        <p:grpSpPr>
          <a:xfrm>
            <a:off x="4272449" y="2982442"/>
            <a:ext cx="3462276" cy="278890"/>
            <a:chOff x="3204336" y="2982442"/>
            <a:chExt cx="2596707" cy="278890"/>
          </a:xfrm>
        </p:grpSpPr>
        <p:cxnSp>
          <p:nvCxnSpPr>
            <p:cNvPr id="6" name="直线连接符 5"/>
            <p:cNvCxnSpPr/>
            <p:nvPr/>
          </p:nvCxnSpPr>
          <p:spPr bwMode="auto">
            <a:xfrm>
              <a:off x="3301777" y="3261332"/>
              <a:ext cx="2499266" cy="0"/>
            </a:xfrm>
            <a:prstGeom prst="line">
              <a:avLst/>
            </a:prstGeom>
            <a:noFill/>
            <a:ln w="31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204336" y="2982442"/>
              <a:ext cx="2596707" cy="261610"/>
            </a:xfrm>
            <a:prstGeom prst="rect">
              <a:avLst/>
            </a:prstGeom>
            <a:solidFill>
              <a:schemeClr val="bg1"/>
            </a:solidFill>
          </p:spPr>
          <p:txBody>
            <a:bodyPr wrap="square" rtlCol="0">
              <a:spAutoFit/>
            </a:bodyPr>
            <a:lstStyle/>
            <a:p>
              <a:r>
                <a:rPr lang="zh-CN" altLang="en-US" sz="1100" dirty="0" smtClean="0">
                  <a:solidFill>
                    <a:schemeClr val="tx1">
                      <a:lumMod val="50000"/>
                      <a:lumOff val="50000"/>
                    </a:schemeClr>
                  </a:solidFill>
                  <a:latin typeface="黑体"/>
                  <a:ea typeface="黑体"/>
                  <a:cs typeface="黑体"/>
                </a:rPr>
                <a:t>广州</a:t>
              </a:r>
              <a:endParaRPr lang="zh-CN" altLang="en-US" sz="1100" dirty="0">
                <a:solidFill>
                  <a:schemeClr val="tx1">
                    <a:lumMod val="50000"/>
                    <a:lumOff val="50000"/>
                  </a:schemeClr>
                </a:solidFill>
                <a:latin typeface="黑体"/>
                <a:ea typeface="黑体"/>
                <a:cs typeface="黑体"/>
              </a:endParaRPr>
            </a:p>
          </p:txBody>
        </p:sp>
      </p:grpSp>
      <p:grpSp>
        <p:nvGrpSpPr>
          <p:cNvPr id="38" name="组 37"/>
          <p:cNvGrpSpPr/>
          <p:nvPr/>
        </p:nvGrpSpPr>
        <p:grpSpPr>
          <a:xfrm>
            <a:off x="4272449" y="3328042"/>
            <a:ext cx="3462276" cy="278890"/>
            <a:chOff x="3204336" y="3328042"/>
            <a:chExt cx="2596707" cy="278890"/>
          </a:xfrm>
        </p:grpSpPr>
        <p:cxnSp>
          <p:nvCxnSpPr>
            <p:cNvPr id="16" name="直线连接符 15"/>
            <p:cNvCxnSpPr/>
            <p:nvPr/>
          </p:nvCxnSpPr>
          <p:spPr bwMode="auto">
            <a:xfrm>
              <a:off x="3301777" y="3606932"/>
              <a:ext cx="2499266" cy="0"/>
            </a:xfrm>
            <a:prstGeom prst="line">
              <a:avLst/>
            </a:prstGeom>
            <a:noFill/>
            <a:ln w="317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p:cNvSpPr txBox="1"/>
            <p:nvPr/>
          </p:nvSpPr>
          <p:spPr>
            <a:xfrm>
              <a:off x="3204336" y="3328042"/>
              <a:ext cx="2596707" cy="261610"/>
            </a:xfrm>
            <a:prstGeom prst="rect">
              <a:avLst/>
            </a:prstGeom>
            <a:solidFill>
              <a:schemeClr val="bg1"/>
            </a:solidFill>
          </p:spPr>
          <p:txBody>
            <a:bodyPr wrap="square" rtlCol="0">
              <a:spAutoFit/>
            </a:bodyPr>
            <a:lstStyle/>
            <a:p>
              <a:r>
                <a:rPr lang="zh-CN" altLang="en-US" sz="1100" dirty="0" smtClean="0">
                  <a:solidFill>
                    <a:schemeClr val="tx1">
                      <a:lumMod val="50000"/>
                      <a:lumOff val="50000"/>
                    </a:schemeClr>
                  </a:solidFill>
                  <a:latin typeface="黑体"/>
                  <a:ea typeface="黑体"/>
                  <a:cs typeface="黑体"/>
                </a:rPr>
                <a:t>深圳</a:t>
              </a:r>
              <a:endParaRPr lang="zh-CN" altLang="en-US" sz="1100" dirty="0">
                <a:solidFill>
                  <a:schemeClr val="tx1">
                    <a:lumMod val="50000"/>
                    <a:lumOff val="50000"/>
                  </a:schemeClr>
                </a:solidFill>
                <a:latin typeface="黑体"/>
                <a:ea typeface="黑体"/>
                <a:cs typeface="黑体"/>
              </a:endParaRPr>
            </a:p>
          </p:txBody>
        </p:sp>
      </p:grpSp>
      <p:sp>
        <p:nvSpPr>
          <p:cNvPr id="19" name="文本框 18"/>
          <p:cNvSpPr txBox="1"/>
          <p:nvPr/>
        </p:nvSpPr>
        <p:spPr>
          <a:xfrm>
            <a:off x="4272449" y="3645312"/>
            <a:ext cx="3462276" cy="261610"/>
          </a:xfrm>
          <a:prstGeom prst="rect">
            <a:avLst/>
          </a:prstGeom>
          <a:solidFill>
            <a:schemeClr val="bg1"/>
          </a:solidFill>
        </p:spPr>
        <p:txBody>
          <a:bodyPr wrap="square" rtlCol="0">
            <a:spAutoFit/>
          </a:bodyPr>
          <a:lstStyle/>
          <a:p>
            <a:r>
              <a:rPr lang="zh-CN" altLang="en-US" sz="1100" dirty="0" smtClean="0">
                <a:solidFill>
                  <a:schemeClr val="tx1">
                    <a:lumMod val="50000"/>
                    <a:lumOff val="50000"/>
                  </a:schemeClr>
                </a:solidFill>
                <a:latin typeface="黑体"/>
                <a:ea typeface="黑体"/>
                <a:cs typeface="黑体"/>
              </a:rPr>
              <a:t>梅州</a:t>
            </a:r>
            <a:endParaRPr lang="zh-CN" altLang="en-US" sz="1100" dirty="0">
              <a:solidFill>
                <a:schemeClr val="tx1">
                  <a:lumMod val="50000"/>
                  <a:lumOff val="50000"/>
                </a:schemeClr>
              </a:solidFill>
              <a:latin typeface="黑体"/>
              <a:ea typeface="黑体"/>
              <a:cs typeface="黑体"/>
            </a:endParaRPr>
          </a:p>
        </p:txBody>
      </p:sp>
      <p:sp>
        <p:nvSpPr>
          <p:cNvPr id="20" name="矩形 19"/>
          <p:cNvSpPr/>
          <p:nvPr/>
        </p:nvSpPr>
        <p:spPr bwMode="auto">
          <a:xfrm>
            <a:off x="4272451" y="4263574"/>
            <a:ext cx="3485319" cy="285119"/>
          </a:xfrm>
          <a:prstGeom prst="rect">
            <a:avLst/>
          </a:prstGeom>
          <a:solidFill>
            <a:srgbClr val="56889C"/>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smtClean="0">
                <a:ln>
                  <a:noFill/>
                </a:ln>
                <a:effectLst/>
                <a:latin typeface="宋体"/>
                <a:ea typeface="宋体"/>
                <a:cs typeface="宋体"/>
              </a:rPr>
              <a:t>加载更多</a:t>
            </a:r>
          </a:p>
        </p:txBody>
      </p:sp>
      <p:sp>
        <p:nvSpPr>
          <p:cNvPr id="21" name="线形标注 2 (带边框和强调线) 20"/>
          <p:cNvSpPr/>
          <p:nvPr/>
        </p:nvSpPr>
        <p:spPr bwMode="auto">
          <a:xfrm>
            <a:off x="8328639" y="2101225"/>
            <a:ext cx="1543619" cy="339307"/>
          </a:xfrm>
          <a:prstGeom prst="accentBorderCallout2">
            <a:avLst>
              <a:gd name="adj1" fmla="val 18750"/>
              <a:gd name="adj2" fmla="val -8333"/>
              <a:gd name="adj3" fmla="val 18750"/>
              <a:gd name="adj4" fmla="val -16667"/>
              <a:gd name="adj5" fmla="val 47984"/>
              <a:gd name="adj6" fmla="val -39025"/>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表头视图</a:t>
            </a:r>
          </a:p>
        </p:txBody>
      </p:sp>
      <p:sp>
        <p:nvSpPr>
          <p:cNvPr id="22" name="线形标注 2 (带边框和强调线) 21"/>
          <p:cNvSpPr/>
          <p:nvPr/>
        </p:nvSpPr>
        <p:spPr bwMode="auto">
          <a:xfrm>
            <a:off x="8328639" y="2585067"/>
            <a:ext cx="1278668" cy="339307"/>
          </a:xfrm>
          <a:prstGeom prst="accentBorderCallout2">
            <a:avLst>
              <a:gd name="adj1" fmla="val 18750"/>
              <a:gd name="adj2" fmla="val -8333"/>
              <a:gd name="adj3" fmla="val 18750"/>
              <a:gd name="adj4" fmla="val -16667"/>
              <a:gd name="adj5" fmla="val 47984"/>
              <a:gd name="adj6" fmla="val -45741"/>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分区头</a:t>
            </a:r>
          </a:p>
        </p:txBody>
      </p:sp>
      <p:sp>
        <p:nvSpPr>
          <p:cNvPr id="24" name="线形标注 2 (带边框和强调线) 23"/>
          <p:cNvSpPr/>
          <p:nvPr/>
        </p:nvSpPr>
        <p:spPr bwMode="auto">
          <a:xfrm>
            <a:off x="8328640" y="2988736"/>
            <a:ext cx="967641" cy="339307"/>
          </a:xfrm>
          <a:prstGeom prst="accentBorderCallout2">
            <a:avLst>
              <a:gd name="adj1" fmla="val 18750"/>
              <a:gd name="adj2" fmla="val -8333"/>
              <a:gd name="adj3" fmla="val 18750"/>
              <a:gd name="adj4" fmla="val -16667"/>
              <a:gd name="adj5" fmla="val 45438"/>
              <a:gd name="adj6" fmla="val -57646"/>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分区</a:t>
            </a:r>
          </a:p>
        </p:txBody>
      </p:sp>
      <p:sp>
        <p:nvSpPr>
          <p:cNvPr id="25" name="线形标注 2 (带边框和强调线) 24"/>
          <p:cNvSpPr/>
          <p:nvPr/>
        </p:nvSpPr>
        <p:spPr bwMode="auto">
          <a:xfrm>
            <a:off x="8328639" y="3874773"/>
            <a:ext cx="1278668" cy="339307"/>
          </a:xfrm>
          <a:prstGeom prst="accentBorderCallout2">
            <a:avLst>
              <a:gd name="adj1" fmla="val 18750"/>
              <a:gd name="adj2" fmla="val -8333"/>
              <a:gd name="adj3" fmla="val 18750"/>
              <a:gd name="adj4" fmla="val -16667"/>
              <a:gd name="adj5" fmla="val 50531"/>
              <a:gd name="adj6" fmla="val -45033"/>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分区脚</a:t>
            </a:r>
          </a:p>
        </p:txBody>
      </p:sp>
      <p:sp>
        <p:nvSpPr>
          <p:cNvPr id="26" name="线形标注 2 (带边框和强调线) 25"/>
          <p:cNvSpPr/>
          <p:nvPr/>
        </p:nvSpPr>
        <p:spPr bwMode="auto">
          <a:xfrm>
            <a:off x="8328639" y="4265920"/>
            <a:ext cx="1543619" cy="339307"/>
          </a:xfrm>
          <a:prstGeom prst="accentBorderCallout2">
            <a:avLst>
              <a:gd name="adj1" fmla="val 18750"/>
              <a:gd name="adj2" fmla="val -8333"/>
              <a:gd name="adj3" fmla="val 18750"/>
              <a:gd name="adj4" fmla="val -16667"/>
              <a:gd name="adj5" fmla="val 47984"/>
              <a:gd name="adj6" fmla="val -39025"/>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表脚视图</a:t>
            </a:r>
          </a:p>
        </p:txBody>
      </p:sp>
      <p:sp>
        <p:nvSpPr>
          <p:cNvPr id="30" name="圆角矩形标注 29"/>
          <p:cNvSpPr/>
          <p:nvPr/>
        </p:nvSpPr>
        <p:spPr bwMode="auto">
          <a:xfrm>
            <a:off x="2499739" y="2924374"/>
            <a:ext cx="1634472" cy="232575"/>
          </a:xfrm>
          <a:prstGeom prst="wedgeRoundRectCallout">
            <a:avLst>
              <a:gd name="adj1" fmla="val 61627"/>
              <a:gd name="adj2" fmla="val 40210"/>
              <a:gd name="adj3" fmla="val 16667"/>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单元格</a:t>
            </a:r>
          </a:p>
        </p:txBody>
      </p:sp>
      <p:sp>
        <p:nvSpPr>
          <p:cNvPr id="33" name="圆角矩形标注 32"/>
          <p:cNvSpPr/>
          <p:nvPr/>
        </p:nvSpPr>
        <p:spPr bwMode="auto">
          <a:xfrm>
            <a:off x="2499739" y="3244053"/>
            <a:ext cx="1634472" cy="232575"/>
          </a:xfrm>
          <a:prstGeom prst="wedgeRoundRectCallout">
            <a:avLst>
              <a:gd name="adj1" fmla="val 61627"/>
              <a:gd name="adj2" fmla="val 40210"/>
              <a:gd name="adj3" fmla="val 16667"/>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单元格</a:t>
            </a:r>
          </a:p>
        </p:txBody>
      </p:sp>
      <p:sp>
        <p:nvSpPr>
          <p:cNvPr id="34" name="圆角矩形标注 33"/>
          <p:cNvSpPr/>
          <p:nvPr/>
        </p:nvSpPr>
        <p:spPr bwMode="auto">
          <a:xfrm>
            <a:off x="2499739" y="3610985"/>
            <a:ext cx="1634472" cy="232575"/>
          </a:xfrm>
          <a:prstGeom prst="wedgeRoundRectCallout">
            <a:avLst>
              <a:gd name="adj1" fmla="val 61627"/>
              <a:gd name="adj2" fmla="val 40210"/>
              <a:gd name="adj3" fmla="val 16667"/>
            </a:avLst>
          </a:prstGeom>
          <a:noFill/>
          <a:ln w="12700" cap="flat" cmpd="sng" algn="ctr">
            <a:solidFill>
              <a:srgbClr val="4A758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单元格</a:t>
            </a:r>
          </a:p>
        </p:txBody>
      </p:sp>
      <p:grpSp>
        <p:nvGrpSpPr>
          <p:cNvPr id="7" name="组 6"/>
          <p:cNvGrpSpPr/>
          <p:nvPr/>
        </p:nvGrpSpPr>
        <p:grpSpPr>
          <a:xfrm>
            <a:off x="863965" y="4605226"/>
            <a:ext cx="2903064" cy="1149386"/>
            <a:chOff x="400528" y="4548692"/>
            <a:chExt cx="2424744" cy="1205920"/>
          </a:xfrm>
        </p:grpSpPr>
        <p:sp>
          <p:nvSpPr>
            <p:cNvPr id="29" name="矩形标注 28"/>
            <p:cNvSpPr/>
            <p:nvPr/>
          </p:nvSpPr>
          <p:spPr bwMode="auto">
            <a:xfrm flipH="1">
              <a:off x="400528" y="4548692"/>
              <a:ext cx="2424744" cy="1205920"/>
            </a:xfrm>
            <a:prstGeom prst="wedgeRectCallout">
              <a:avLst>
                <a:gd name="adj1" fmla="val -57171"/>
                <a:gd name="adj2" fmla="val 6964"/>
              </a:avLst>
            </a:prstGeom>
            <a:noFill/>
            <a:ln w="63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 name="文本框 4"/>
            <p:cNvSpPr txBox="1"/>
            <p:nvPr/>
          </p:nvSpPr>
          <p:spPr>
            <a:xfrm>
              <a:off x="650690" y="4959620"/>
              <a:ext cx="2079446" cy="387498"/>
            </a:xfrm>
            <a:prstGeom prst="rect">
              <a:avLst/>
            </a:prstGeom>
            <a:noFill/>
          </p:spPr>
          <p:txBody>
            <a:bodyPr wrap="square" rtlCol="0">
              <a:spAutoFit/>
            </a:bodyPr>
            <a:lstStyle/>
            <a:p>
              <a:r>
                <a:rPr lang="zh-CN" altLang="en-US" dirty="0" smtClean="0">
                  <a:solidFill>
                    <a:srgbClr val="FF0000"/>
                  </a:solidFill>
                  <a:latin typeface="Arial" pitchFamily="34" charset="0"/>
                  <a:ea typeface="宋体" pitchFamily="2" charset="-122"/>
                </a:rPr>
                <a:t>整体称为表视图</a:t>
              </a:r>
              <a:endParaRPr lang="zh-CN" altLang="en-US" dirty="0">
                <a:solidFill>
                  <a:srgbClr val="FF0000"/>
                </a:solidFill>
                <a:latin typeface="Arial" pitchFamily="34" charset="0"/>
                <a:ea typeface="宋体" pitchFamily="2" charset="-122"/>
              </a:endParaRPr>
            </a:p>
          </p:txBody>
        </p:sp>
      </p:grpSp>
      <p:grpSp>
        <p:nvGrpSpPr>
          <p:cNvPr id="31" name="组合 30"/>
          <p:cNvGrpSpPr>
            <a:grpSpLocks/>
          </p:cNvGrpSpPr>
          <p:nvPr/>
        </p:nvGrpSpPr>
        <p:grpSpPr bwMode="auto">
          <a:xfrm>
            <a:off x="784454" y="5985489"/>
            <a:ext cx="2895600" cy="546101"/>
            <a:chOff x="4176716" y="1071564"/>
            <a:chExt cx="2654816" cy="668156"/>
          </a:xfrm>
        </p:grpSpPr>
        <p:sp>
          <p:nvSpPr>
            <p:cNvPr id="32" name="矩形 31">
              <a:hlinkClick r:id="rId3" action="ppaction://hlinkfile"/>
            </p:cNvPr>
            <p:cNvSpPr>
              <a:spLocks noChangeArrowheads="1"/>
            </p:cNvSpPr>
            <p:nvPr/>
          </p:nvSpPr>
          <p:spPr bwMode="auto">
            <a:xfrm>
              <a:off x="4482037" y="1224669"/>
              <a:ext cx="1266904" cy="37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35" name="图片 34">
              <a:hlinkClick r:id="rId3" action="ppaction://hlinkfile"/>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立方体 35"/>
            <p:cNvSpPr>
              <a:spLocks noChangeArrowheads="1"/>
            </p:cNvSpPr>
            <p:nvPr/>
          </p:nvSpPr>
          <p:spPr bwMode="auto">
            <a:xfrm>
              <a:off x="4241794" y="1295845"/>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pPr>
              <a:endParaRPr lang="zh-CN" altLang="en-US"/>
            </a:p>
          </p:txBody>
        </p:sp>
        <p:sp>
          <p:nvSpPr>
            <p:cNvPr id="39" name="半闭框 38"/>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sp>
          <p:nvSpPr>
            <p:cNvPr id="40" name="半闭框 39"/>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cxnSp>
          <p:nvCxnSpPr>
            <p:cNvPr id="41" name="直接连接符 40"/>
            <p:cNvCxnSpPr>
              <a:cxnSpLocks noChangeShapeType="1"/>
            </p:cNvCxnSpPr>
            <p:nvPr/>
          </p:nvCxnSpPr>
          <p:spPr bwMode="auto">
            <a:xfrm>
              <a:off x="4249414" y="1618751"/>
              <a:ext cx="1821984"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43" name="Picture 8" descr="http://www.61tree.org/UploadFiles/BlogPic/2012101613190327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00151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900" decel="100000" fill="hold"/>
                                        <p:tgtEl>
                                          <p:spTgt spid="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900" decel="100000" fill="hold"/>
                                        <p:tgtEl>
                                          <p:spTgt spid="4"/>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2000"/>
                            </p:stCondLst>
                            <p:childTnLst>
                              <p:par>
                                <p:cTn id="49" presetID="37"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1000"/>
                                        <p:tgtEl>
                                          <p:spTgt spid="37"/>
                                        </p:tgtEl>
                                      </p:cBhvr>
                                    </p:animEffect>
                                    <p:anim calcmode="lin" valueType="num">
                                      <p:cBhvr>
                                        <p:cTn id="52" dur="1000" fill="hold"/>
                                        <p:tgtEl>
                                          <p:spTgt spid="37"/>
                                        </p:tgtEl>
                                        <p:attrNameLst>
                                          <p:attrName>ppt_x</p:attrName>
                                        </p:attrNameLst>
                                      </p:cBhvr>
                                      <p:tavLst>
                                        <p:tav tm="0">
                                          <p:val>
                                            <p:strVal val="#ppt_x"/>
                                          </p:val>
                                        </p:tav>
                                        <p:tav tm="100000">
                                          <p:val>
                                            <p:strVal val="#ppt_x"/>
                                          </p:val>
                                        </p:tav>
                                      </p:tavLst>
                                    </p:anim>
                                    <p:anim calcmode="lin" valueType="num">
                                      <p:cBhvr>
                                        <p:cTn id="53" dur="900" decel="100000" fill="hold"/>
                                        <p:tgtEl>
                                          <p:spTgt spid="37"/>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par>
                          <p:cTn id="55" fill="hold">
                            <p:stCondLst>
                              <p:cond delay="3000"/>
                            </p:stCondLst>
                            <p:childTnLst>
                              <p:par>
                                <p:cTn id="56" presetID="2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right)">
                                      <p:cBhvr>
                                        <p:cTn id="58" dur="500"/>
                                        <p:tgtEl>
                                          <p:spTgt spid="30"/>
                                        </p:tgtEl>
                                      </p:cBhvr>
                                    </p:animEffect>
                                  </p:childTnLst>
                                </p:cTn>
                              </p:par>
                            </p:childTnLst>
                          </p:cTn>
                        </p:par>
                        <p:par>
                          <p:cTn id="59" fill="hold">
                            <p:stCondLst>
                              <p:cond delay="3500"/>
                            </p:stCondLst>
                            <p:childTnLst>
                              <p:par>
                                <p:cTn id="60" presetID="37" presetClass="entr" presetSubtype="0"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900" decel="100000" fill="hold"/>
                                        <p:tgtEl>
                                          <p:spTgt spid="38"/>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66" fill="hold">
                            <p:stCondLst>
                              <p:cond delay="4500"/>
                            </p:stCondLst>
                            <p:childTnLst>
                              <p:par>
                                <p:cTn id="67" presetID="22" presetClass="entr" presetSubtype="2"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right)">
                                      <p:cBhvr>
                                        <p:cTn id="69" dur="500"/>
                                        <p:tgtEl>
                                          <p:spTgt spid="33"/>
                                        </p:tgtEl>
                                      </p:cBhvr>
                                    </p:animEffect>
                                  </p:childTnLst>
                                </p:cTn>
                              </p:par>
                            </p:childTnLst>
                          </p:cTn>
                        </p:par>
                        <p:par>
                          <p:cTn id="70" fill="hold">
                            <p:stCondLst>
                              <p:cond delay="5000"/>
                            </p:stCondLst>
                            <p:childTnLst>
                              <p:par>
                                <p:cTn id="71" presetID="37"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900" decel="100000" fill="hold"/>
                                        <p:tgtEl>
                                          <p:spTgt spid="1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77" fill="hold">
                            <p:stCondLst>
                              <p:cond delay="6000"/>
                            </p:stCondLst>
                            <p:childTnLst>
                              <p:par>
                                <p:cTn id="78" presetID="22" presetClass="entr" presetSubtype="2"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right)">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37"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900" decel="100000" fill="hold"/>
                                        <p:tgtEl>
                                          <p:spTgt spid="17"/>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89" fill="hold">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900" decel="100000" fill="hold"/>
                                        <p:tgtEl>
                                          <p:spTgt spid="20"/>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101" fill="hold">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cTn>
                              </p:par>
                            </p:childTnLst>
                          </p:cTn>
                        </p:par>
                        <p:par>
                          <p:cTn id="105" fill="hold">
                            <p:stCondLst>
                              <p:cond delay="1500"/>
                            </p:stCondLst>
                            <p:childTnLst>
                              <p:par>
                                <p:cTn id="106" presetID="3" presetClass="entr" presetSubtype="10" fill="hold" nodeType="after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blinds(horizontal)">
                                      <p:cBhvr>
                                        <p:cTn id="10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3" grpId="0" animBg="1"/>
      <p:bldP spid="8" grpId="0" animBg="1"/>
      <p:bldP spid="4" grpId="0" animBg="1"/>
      <p:bldP spid="17" grpId="0" animBg="1"/>
      <p:bldP spid="19" grpId="0" animBg="1"/>
      <p:bldP spid="20" grpId="0" animBg="1"/>
      <p:bldP spid="21" grpId="0" animBg="1"/>
      <p:bldP spid="22" grpId="0" animBg="1"/>
      <p:bldP spid="24" grpId="0" animBg="1"/>
      <p:bldP spid="25" grpId="0" animBg="1"/>
      <p:bldP spid="26" grpId="0" animBg="1"/>
      <p:bldP spid="30"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
          <p:cNvSpPr>
            <a:spLocks noChangeArrowheads="1"/>
          </p:cNvSpPr>
          <p:nvPr/>
        </p:nvSpPr>
        <p:spPr bwMode="auto">
          <a:xfrm>
            <a:off x="2338273" y="1195757"/>
            <a:ext cx="71712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a:solidFill>
                  <a:srgbClr val="1353A2"/>
                </a:solidFill>
                <a:latin typeface="微软雅黑" pitchFamily="34" charset="-122"/>
                <a:ea typeface="微软雅黑" pitchFamily="34" charset="-122"/>
              </a:rPr>
              <a:t> </a:t>
            </a:r>
            <a:r>
              <a:rPr lang="en-US" altLang="zh-CN" sz="2600" b="1" dirty="0" err="1">
                <a:solidFill>
                  <a:srgbClr val="1353A2"/>
                </a:solidFill>
                <a:latin typeface="微软雅黑" pitchFamily="34" charset="-122"/>
                <a:ea typeface="微软雅黑" pitchFamily="34" charset="-122"/>
              </a:rPr>
              <a:t>iOS</a:t>
            </a:r>
            <a:r>
              <a:rPr lang="zh-CN" altLang="zh-CN" sz="2600" b="1" dirty="0" smtClean="0">
                <a:solidFill>
                  <a:srgbClr val="1353A2"/>
                </a:solidFill>
                <a:latin typeface="微软雅黑" pitchFamily="34" charset="-122"/>
                <a:ea typeface="微软雅黑" pitchFamily="34" charset="-122"/>
              </a:rPr>
              <a:t>中的表视图分为</a:t>
            </a:r>
            <a:r>
              <a:rPr lang="zh-CN" altLang="zh-CN" sz="2600" b="1" dirty="0" smtClean="0">
                <a:solidFill>
                  <a:srgbClr val="FF0000"/>
                </a:solidFill>
                <a:latin typeface="微软雅黑" pitchFamily="34" charset="-122"/>
                <a:ea typeface="微软雅黑" pitchFamily="34" charset="-122"/>
              </a:rPr>
              <a:t>普通表视图和分组表视图</a:t>
            </a:r>
            <a:r>
              <a:rPr lang="zh-CN" altLang="en-US" sz="2600" b="1" dirty="0" smtClean="0">
                <a:solidFill>
                  <a:srgbClr val="1353A2"/>
                </a:solidFill>
                <a:latin typeface="微软雅黑" pitchFamily="34" charset="-122"/>
                <a:ea typeface="微软雅黑" pitchFamily="34" charset="-122"/>
              </a:rPr>
              <a:t>。</a:t>
            </a:r>
            <a:endParaRPr lang="zh-CN" altLang="en-US" sz="2600" b="1" dirty="0">
              <a:solidFill>
                <a:srgbClr val="1353A2"/>
              </a:solidFill>
              <a:latin typeface="微软雅黑" pitchFamily="34" charset="-122"/>
              <a:ea typeface="微软雅黑" pitchFamily="34" charset="-122"/>
            </a:endParaRPr>
          </a:p>
        </p:txBody>
      </p:sp>
      <p:pic>
        <p:nvPicPr>
          <p:cNvPr id="6" name="图片 5"/>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61636" y="2088533"/>
            <a:ext cx="2854208" cy="3541800"/>
          </a:xfrm>
          <a:prstGeom prst="rect">
            <a:avLst/>
          </a:prstGeom>
          <a:noFill/>
          <a:ln>
            <a:noFill/>
          </a:ln>
        </p:spPr>
      </p:pic>
      <p:pic>
        <p:nvPicPr>
          <p:cNvPr id="7" name="图片 6" descr="IMG_0372.PNG"/>
          <p:cNvPicPr/>
          <p:nvPr/>
        </p:nvPicPr>
        <p:blipFill>
          <a:blip r:embed="rId4" cstate="email">
            <a:extLst>
              <a:ext uri="{28A0092B-C50C-407E-A947-70E740481C1C}">
                <a14:useLocalDpi xmlns:a14="http://schemas.microsoft.com/office/drawing/2010/main" val="0"/>
              </a:ext>
            </a:extLst>
          </a:blip>
          <a:stretch>
            <a:fillRect/>
          </a:stretch>
        </p:blipFill>
        <p:spPr>
          <a:xfrm>
            <a:off x="7136459" y="2088533"/>
            <a:ext cx="2854208" cy="3541800"/>
          </a:xfrm>
          <a:prstGeom prst="rect">
            <a:avLst/>
          </a:prstGeom>
        </p:spPr>
      </p:pic>
      <p:grpSp>
        <p:nvGrpSpPr>
          <p:cNvPr id="10" name="组合 3"/>
          <p:cNvGrpSpPr/>
          <p:nvPr/>
        </p:nvGrpSpPr>
        <p:grpSpPr>
          <a:xfrm flipH="1">
            <a:off x="2826192" y="5845470"/>
            <a:ext cx="2457949" cy="660358"/>
            <a:chOff x="4552072" y="1955509"/>
            <a:chExt cx="3316767" cy="1795787"/>
          </a:xfrm>
        </p:grpSpPr>
        <p:sp>
          <p:nvSpPr>
            <p:cNvPr id="11" name="矩形 10"/>
            <p:cNvSpPr/>
            <p:nvPr/>
          </p:nvSpPr>
          <p:spPr>
            <a:xfrm>
              <a:off x="4552074" y="2033779"/>
              <a:ext cx="2834553" cy="1318231"/>
            </a:xfrm>
            <a:prstGeom prst="rect">
              <a:avLst/>
            </a:prstGeom>
          </p:spPr>
          <p:txBody>
            <a:bodyPr wrap="square">
              <a:spAutoFit/>
            </a:bodyPr>
            <a:lstStyle/>
            <a:p>
              <a:pPr>
                <a:lnSpc>
                  <a:spcPct val="150000"/>
                </a:lnSpc>
              </a:pPr>
              <a:r>
                <a:rPr lang="zh-CN" altLang="en-US" b="1" dirty="0" smtClean="0">
                  <a:solidFill>
                    <a:srgbClr val="FF0000"/>
                  </a:solidFill>
                </a:rPr>
                <a:t>普通表视图</a:t>
              </a:r>
              <a:endParaRPr lang="zh-CN" altLang="en-US" b="1" dirty="0">
                <a:solidFill>
                  <a:srgbClr val="FF0000"/>
                </a:solidFill>
              </a:endParaRPr>
            </a:p>
          </p:txBody>
        </p:sp>
        <p:sp>
          <p:nvSpPr>
            <p:cNvPr id="16" name="矩形标注 15"/>
            <p:cNvSpPr/>
            <p:nvPr/>
          </p:nvSpPr>
          <p:spPr bwMode="auto">
            <a:xfrm>
              <a:off x="4552072" y="1955509"/>
              <a:ext cx="3316767" cy="1795787"/>
            </a:xfrm>
            <a:prstGeom prst="wedgeRectCallout">
              <a:avLst>
                <a:gd name="adj1" fmla="val -12695"/>
                <a:gd name="adj2" fmla="val -59042"/>
              </a:avLst>
            </a:prstGeom>
            <a:noFill/>
            <a:ln w="63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grpSp>
      <p:grpSp>
        <p:nvGrpSpPr>
          <p:cNvPr id="17" name="组合 3"/>
          <p:cNvGrpSpPr/>
          <p:nvPr/>
        </p:nvGrpSpPr>
        <p:grpSpPr>
          <a:xfrm flipH="1">
            <a:off x="7356800" y="5874252"/>
            <a:ext cx="2457949" cy="660358"/>
            <a:chOff x="4552072" y="1955509"/>
            <a:chExt cx="3316767" cy="1795787"/>
          </a:xfrm>
        </p:grpSpPr>
        <p:sp>
          <p:nvSpPr>
            <p:cNvPr id="18" name="矩形 17"/>
            <p:cNvSpPr/>
            <p:nvPr/>
          </p:nvSpPr>
          <p:spPr>
            <a:xfrm>
              <a:off x="4552074" y="2033779"/>
              <a:ext cx="2834553" cy="1318231"/>
            </a:xfrm>
            <a:prstGeom prst="rect">
              <a:avLst/>
            </a:prstGeom>
          </p:spPr>
          <p:txBody>
            <a:bodyPr wrap="square">
              <a:spAutoFit/>
            </a:bodyPr>
            <a:lstStyle/>
            <a:p>
              <a:pPr>
                <a:lnSpc>
                  <a:spcPct val="150000"/>
                </a:lnSpc>
              </a:pPr>
              <a:r>
                <a:rPr lang="zh-CN" altLang="en-US" b="1" dirty="0" smtClean="0">
                  <a:solidFill>
                    <a:srgbClr val="FF0000"/>
                  </a:solidFill>
                </a:rPr>
                <a:t>分组表视图</a:t>
              </a:r>
              <a:endParaRPr lang="zh-CN" altLang="en-US" b="1" dirty="0">
                <a:solidFill>
                  <a:srgbClr val="FF0000"/>
                </a:solidFill>
              </a:endParaRPr>
            </a:p>
          </p:txBody>
        </p:sp>
        <p:sp>
          <p:nvSpPr>
            <p:cNvPr id="19" name="矩形标注 18"/>
            <p:cNvSpPr/>
            <p:nvPr/>
          </p:nvSpPr>
          <p:spPr bwMode="auto">
            <a:xfrm>
              <a:off x="4552072" y="1955509"/>
              <a:ext cx="3316767" cy="1795787"/>
            </a:xfrm>
            <a:prstGeom prst="wedgeRectCallout">
              <a:avLst>
                <a:gd name="adj1" fmla="val -12695"/>
                <a:gd name="adj2" fmla="val -59042"/>
              </a:avLst>
            </a:prstGeom>
            <a:noFill/>
            <a:ln w="63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grpSp>
      <p:sp>
        <p:nvSpPr>
          <p:cNvPr id="15"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20" name="Picture 8" descr="http://www.61tree.org/UploadFiles/BlogPic/2012101613190327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48335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6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
          <p:cNvSpPr>
            <a:spLocks noChangeArrowheads="1"/>
          </p:cNvSpPr>
          <p:nvPr/>
        </p:nvSpPr>
        <p:spPr bwMode="auto">
          <a:xfrm>
            <a:off x="2328455" y="1250975"/>
            <a:ext cx="94017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600" b="1" dirty="0" smtClean="0">
                <a:solidFill>
                  <a:srgbClr val="1353A2"/>
                </a:solidFill>
                <a:latin typeface="微软雅黑" pitchFamily="34" charset="-122"/>
                <a:ea typeface="微软雅黑" pitchFamily="34" charset="-122"/>
              </a:rPr>
              <a:t>普通表视图和分组表视图可以通过属性来设置。</a:t>
            </a:r>
            <a:endParaRPr lang="zh-CN" altLang="en-US" sz="2600" b="1" dirty="0">
              <a:solidFill>
                <a:srgbClr val="1353A2"/>
              </a:solidFill>
              <a:latin typeface="微软雅黑" pitchFamily="34" charset="-122"/>
              <a:ea typeface="微软雅黑" pitchFamily="34" charset="-122"/>
            </a:endParaRPr>
          </a:p>
        </p:txBody>
      </p:sp>
      <p:grpSp>
        <p:nvGrpSpPr>
          <p:cNvPr id="54" name="组合 33"/>
          <p:cNvGrpSpPr>
            <a:grpSpLocks/>
          </p:cNvGrpSpPr>
          <p:nvPr/>
        </p:nvGrpSpPr>
        <p:grpSpPr bwMode="auto">
          <a:xfrm>
            <a:off x="1375834" y="2286084"/>
            <a:ext cx="9878484" cy="3149119"/>
            <a:chOff x="771500" y="2412127"/>
            <a:chExt cx="7409492" cy="3149444"/>
          </a:xfrm>
        </p:grpSpPr>
        <p:sp>
          <p:nvSpPr>
            <p:cNvPr id="55" name="圆角矩形 54"/>
            <p:cNvSpPr/>
            <p:nvPr/>
          </p:nvSpPr>
          <p:spPr bwMode="auto">
            <a:xfrm>
              <a:off x="3428992" y="4552168"/>
              <a:ext cx="4752000" cy="1009403"/>
            </a:xfrm>
            <a:prstGeom prst="roundRect">
              <a:avLst>
                <a:gd name="adj" fmla="val 9992"/>
              </a:avLst>
            </a:prstGeom>
            <a:solidFill>
              <a:srgbClr val="FFFFFF">
                <a:alpha val="60000"/>
              </a:srgbClr>
            </a:soli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FFFFFF"/>
              </a:contourClr>
            </a:sp3d>
          </p:spPr>
          <p:txBody>
            <a:bodyPr anchor="ctr">
              <a:sp3d/>
            </a:bodyPr>
            <a:lstStyle/>
            <a:p>
              <a:pPr marL="0" lvl="2" algn="ctr" fontAlgn="ctr">
                <a:spcBef>
                  <a:spcPts val="0"/>
                </a:spcBef>
                <a:spcAft>
                  <a:spcPts val="0"/>
                </a:spcAft>
                <a:buClr>
                  <a:srgbClr val="FF0000"/>
                </a:buClr>
                <a:buSzPct val="70000"/>
                <a:buFont typeface="Wingdings" pitchFamily="2" charset="2"/>
                <a:buChar char="u"/>
                <a:tabLst>
                  <a:tab pos="136525" algn="l"/>
                </a:tabLst>
                <a:defRPr/>
              </a:pPr>
              <a:endParaRPr lang="zh-CN" altLang="en-US" sz="1400" kern="0" dirty="0">
                <a:solidFill>
                  <a:srgbClr val="000000"/>
                </a:solidFill>
                <a:latin typeface="微软雅黑" pitchFamily="34" charset="-122"/>
                <a:ea typeface="微软雅黑" pitchFamily="34" charset="-122"/>
                <a:cs typeface="+mn-cs"/>
              </a:endParaRPr>
            </a:p>
          </p:txBody>
        </p:sp>
        <p:sp>
          <p:nvSpPr>
            <p:cNvPr id="56" name="圆角矩形 55"/>
            <p:cNvSpPr/>
            <p:nvPr/>
          </p:nvSpPr>
          <p:spPr bwMode="auto">
            <a:xfrm>
              <a:off x="3357554" y="2412127"/>
              <a:ext cx="4752000" cy="1086582"/>
            </a:xfrm>
            <a:prstGeom prst="roundRect">
              <a:avLst>
                <a:gd name="adj" fmla="val 9992"/>
              </a:avLst>
            </a:prstGeom>
            <a:solidFill>
              <a:srgbClr val="FFFFFF">
                <a:alpha val="60000"/>
              </a:srgbClr>
            </a:soli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FFFFFF"/>
              </a:contourClr>
            </a:sp3d>
          </p:spPr>
          <p:txBody>
            <a:bodyPr anchor="ctr">
              <a:sp3d/>
            </a:bodyPr>
            <a:lstStyle/>
            <a:p>
              <a:pPr marL="0" lvl="2" algn="ctr" fontAlgn="ctr">
                <a:spcBef>
                  <a:spcPts val="0"/>
                </a:spcBef>
                <a:spcAft>
                  <a:spcPts val="0"/>
                </a:spcAft>
                <a:buClr>
                  <a:srgbClr val="FF0000"/>
                </a:buClr>
                <a:buSzPct val="70000"/>
                <a:buFont typeface="Wingdings" pitchFamily="2" charset="2"/>
                <a:buChar char="u"/>
                <a:tabLst>
                  <a:tab pos="136525" algn="l"/>
                </a:tabLst>
                <a:defRPr/>
              </a:pPr>
              <a:endParaRPr lang="zh-CN" altLang="en-US" sz="1400" kern="0" dirty="0">
                <a:solidFill>
                  <a:srgbClr val="000000"/>
                </a:solidFill>
                <a:latin typeface="微软雅黑" pitchFamily="34" charset="-122"/>
                <a:ea typeface="微软雅黑" pitchFamily="34" charset="-122"/>
                <a:cs typeface="+mn-cs"/>
              </a:endParaRPr>
            </a:p>
          </p:txBody>
        </p:sp>
        <p:sp>
          <p:nvSpPr>
            <p:cNvPr id="57" name="五边形 56"/>
            <p:cNvSpPr/>
            <p:nvPr/>
          </p:nvSpPr>
          <p:spPr bwMode="auto">
            <a:xfrm>
              <a:off x="2644017" y="2741806"/>
              <a:ext cx="1486270" cy="453571"/>
            </a:xfrm>
            <a:prstGeom prst="homePlat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algn="ctr" fontAlgn="ctr">
                <a:spcBef>
                  <a:spcPts val="0"/>
                </a:spcBef>
                <a:spcAft>
                  <a:spcPts val="0"/>
                </a:spcAft>
                <a:buClr>
                  <a:srgbClr val="FF0000"/>
                </a:buClr>
                <a:buSzPct val="70000"/>
                <a:buFont typeface="Wingdings" pitchFamily="2" charset="2"/>
                <a:buChar char="u"/>
                <a:defRPr/>
              </a:pPr>
              <a:endParaRPr lang="zh-CN" altLang="en-US" sz="1600" b="1" kern="0" dirty="0">
                <a:solidFill>
                  <a:srgbClr val="FFFFFF"/>
                </a:solidFill>
                <a:latin typeface="微软雅黑" pitchFamily="34" charset="-122"/>
                <a:ea typeface="微软雅黑" pitchFamily="34" charset="-122"/>
                <a:cs typeface="+mn-cs"/>
              </a:endParaRPr>
            </a:p>
          </p:txBody>
        </p:sp>
        <p:sp>
          <p:nvSpPr>
            <p:cNvPr id="58" name="TextBox 22"/>
            <p:cNvSpPr txBox="1">
              <a:spLocks noChangeArrowheads="1"/>
            </p:cNvSpPr>
            <p:nvPr/>
          </p:nvSpPr>
          <p:spPr bwMode="auto">
            <a:xfrm>
              <a:off x="2848126" y="2797229"/>
              <a:ext cx="1241530" cy="36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b="1" dirty="0" smtClean="0">
                  <a:solidFill>
                    <a:srgbClr val="FFFFFF"/>
                  </a:solidFill>
                  <a:latin typeface="宋体" charset="0"/>
                </a:rPr>
                <a:t>方式一</a:t>
              </a:r>
              <a:endParaRPr lang="zh-CN" altLang="en-US" b="1" dirty="0">
                <a:solidFill>
                  <a:srgbClr val="FFFFFF"/>
                </a:solidFill>
                <a:latin typeface="宋体" charset="0"/>
              </a:endParaRPr>
            </a:p>
          </p:txBody>
        </p:sp>
        <p:sp>
          <p:nvSpPr>
            <p:cNvPr id="59" name="五边形 58"/>
            <p:cNvSpPr/>
            <p:nvPr/>
          </p:nvSpPr>
          <p:spPr bwMode="auto">
            <a:xfrm>
              <a:off x="2689462" y="4851390"/>
              <a:ext cx="1486270" cy="453572"/>
            </a:xfrm>
            <a:prstGeom prst="homePlat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algn="ctr" fontAlgn="ctr">
                <a:spcBef>
                  <a:spcPts val="0"/>
                </a:spcBef>
                <a:spcAft>
                  <a:spcPts val="0"/>
                </a:spcAft>
                <a:buClr>
                  <a:srgbClr val="FF0000"/>
                </a:buClr>
                <a:buSzPct val="70000"/>
                <a:buFont typeface="Wingdings" pitchFamily="2" charset="2"/>
                <a:buChar char="u"/>
                <a:defRPr/>
              </a:pPr>
              <a:endParaRPr lang="zh-CN" altLang="en-US" sz="1600" b="1" kern="0" dirty="0">
                <a:solidFill>
                  <a:srgbClr val="FFFFFF"/>
                </a:solidFill>
                <a:latin typeface="微软雅黑" pitchFamily="34" charset="-122"/>
                <a:ea typeface="微软雅黑" pitchFamily="34" charset="-122"/>
                <a:cs typeface="+mn-cs"/>
              </a:endParaRPr>
            </a:p>
          </p:txBody>
        </p:sp>
        <p:sp>
          <p:nvSpPr>
            <p:cNvPr id="60" name="TextBox 22"/>
            <p:cNvSpPr txBox="1">
              <a:spLocks noChangeArrowheads="1"/>
            </p:cNvSpPr>
            <p:nvPr/>
          </p:nvSpPr>
          <p:spPr bwMode="auto">
            <a:xfrm>
              <a:off x="2767157" y="4924703"/>
              <a:ext cx="1239942" cy="36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zh-CN" altLang="en-US" b="1" dirty="0" smtClean="0">
                  <a:solidFill>
                    <a:srgbClr val="FFFFFF"/>
                  </a:solidFill>
                </a:rPr>
                <a:t>方式二</a:t>
              </a:r>
              <a:endParaRPr lang="zh-CN" altLang="en-US" b="1" dirty="0">
                <a:solidFill>
                  <a:srgbClr val="FFFFFF"/>
                </a:solidFill>
              </a:endParaRPr>
            </a:p>
          </p:txBody>
        </p:sp>
        <p:sp>
          <p:nvSpPr>
            <p:cNvPr id="61" name="任意多边形 42"/>
            <p:cNvSpPr/>
            <p:nvPr/>
          </p:nvSpPr>
          <p:spPr>
            <a:xfrm>
              <a:off x="1858799" y="2968590"/>
              <a:ext cx="900000" cy="842650"/>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noFill/>
            <a:ln w="38100" cap="flat" cmpd="sng" algn="ctr">
              <a:solidFill>
                <a:srgbClr val="000000">
                  <a:lumMod val="65000"/>
                  <a:lumOff val="35000"/>
                  <a:alpha val="50000"/>
                </a:srgbClr>
              </a:solidFill>
              <a:prstDash val="solid"/>
              <a:headEnd type="oval"/>
              <a:tailEnd type="oval"/>
            </a:ln>
            <a:effectLst>
              <a:outerShdw blurRad="50800" dist="25400" dir="2700000" algn="tl" rotWithShape="0">
                <a:prstClr val="black">
                  <a:alpha val="50000"/>
                </a:prstClr>
              </a:outerShdw>
            </a:effectLst>
            <a:scene3d>
              <a:camera prst="orthographicFront"/>
              <a:lightRig rig="flat" dir="t"/>
            </a:scene3d>
            <a:sp3d contourW="12700">
              <a:contourClr>
                <a:srgbClr val="FFFFFF"/>
              </a:contourClr>
            </a:sp3d>
          </p:spPr>
          <p:txBody>
            <a:bodyPr anchor="ctr">
              <a:sp3d/>
            </a:bodyPr>
            <a:lstStyle/>
            <a:p>
              <a:pPr algn="ctr" fontAlgn="ctr">
                <a:spcBef>
                  <a:spcPts val="0"/>
                </a:spcBef>
                <a:spcAft>
                  <a:spcPts val="0"/>
                </a:spcAft>
                <a:buClr>
                  <a:srgbClr val="FF0000"/>
                </a:buClr>
                <a:buSzPct val="70000"/>
                <a:defRPr/>
              </a:pPr>
              <a:endParaRPr lang="zh-CN" altLang="en-US" sz="1600" b="1" kern="0" dirty="0">
                <a:solidFill>
                  <a:srgbClr val="FFFFFF"/>
                </a:solidFill>
                <a:latin typeface="微软雅黑" pitchFamily="34" charset="-122"/>
                <a:ea typeface="微软雅黑" pitchFamily="34" charset="-122"/>
                <a:cs typeface="+mn-cs"/>
              </a:endParaRPr>
            </a:p>
          </p:txBody>
        </p:sp>
        <p:sp>
          <p:nvSpPr>
            <p:cNvPr id="62" name="任意多边形 45"/>
            <p:cNvSpPr/>
            <p:nvPr/>
          </p:nvSpPr>
          <p:spPr>
            <a:xfrm flipV="1">
              <a:off x="1858799" y="4072342"/>
              <a:ext cx="900000" cy="1009403"/>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noFill/>
            <a:ln w="38100" cap="flat" cmpd="sng" algn="ctr">
              <a:solidFill>
                <a:srgbClr val="000000">
                  <a:lumMod val="65000"/>
                  <a:lumOff val="35000"/>
                  <a:alpha val="50000"/>
                </a:srgbClr>
              </a:solidFill>
              <a:prstDash val="solid"/>
              <a:headEnd type="oval"/>
              <a:tailEnd type="oval"/>
            </a:ln>
            <a:effectLst>
              <a:outerShdw blurRad="50800" dist="25400" dir="2700000" algn="tl" rotWithShape="0">
                <a:prstClr val="black">
                  <a:alpha val="50000"/>
                </a:prstClr>
              </a:outerShdw>
            </a:effectLst>
            <a:scene3d>
              <a:camera prst="orthographicFront"/>
              <a:lightRig rig="flat" dir="t"/>
            </a:scene3d>
            <a:sp3d contourW="12700">
              <a:contourClr>
                <a:srgbClr val="FFFFFF"/>
              </a:contourClr>
            </a:sp3d>
          </p:spPr>
          <p:txBody>
            <a:bodyPr anchor="ctr">
              <a:sp3d/>
            </a:bodyPr>
            <a:lstStyle/>
            <a:p>
              <a:pPr algn="ctr" fontAlgn="ctr">
                <a:spcBef>
                  <a:spcPts val="0"/>
                </a:spcBef>
                <a:spcAft>
                  <a:spcPts val="0"/>
                </a:spcAft>
                <a:buClr>
                  <a:srgbClr val="FF0000"/>
                </a:buClr>
                <a:buSzPct val="70000"/>
                <a:defRPr/>
              </a:pPr>
              <a:endParaRPr lang="zh-CN" altLang="en-US" sz="1600" b="1" kern="0" dirty="0">
                <a:solidFill>
                  <a:srgbClr val="FFFFFF"/>
                </a:solidFill>
                <a:latin typeface="微软雅黑" pitchFamily="34" charset="-122"/>
                <a:ea typeface="微软雅黑" pitchFamily="34" charset="-122"/>
                <a:cs typeface="+mn-cs"/>
              </a:endParaRPr>
            </a:p>
          </p:txBody>
        </p:sp>
        <p:sp>
          <p:nvSpPr>
            <p:cNvPr id="63" name="Oval 93"/>
            <p:cNvSpPr>
              <a:spLocks noChangeAspect="1" noChangeArrowheads="1"/>
            </p:cNvSpPr>
            <p:nvPr/>
          </p:nvSpPr>
          <p:spPr bwMode="auto">
            <a:xfrm>
              <a:off x="801903" y="3094639"/>
              <a:ext cx="1323483" cy="1322796"/>
            </a:xfrm>
            <a:prstGeom prst="ellipse">
              <a:avLst/>
            </a:prstGeom>
            <a:gradFill flip="none" rotWithShape="1">
              <a:gsLst>
                <a:gs pos="0">
                  <a:srgbClr val="00DFF6"/>
                </a:gs>
                <a:gs pos="90000">
                  <a:srgbClr val="002774"/>
                </a:gs>
              </a:gsLst>
              <a:lin ang="2700000" scaled="1"/>
              <a:tileRect/>
            </a:gradFill>
            <a:ln w="25400" cap="flat" cmpd="sng" algn="ctr">
              <a:noFill/>
              <a:prstDash val="solid"/>
            </a:ln>
            <a:effectLst>
              <a:outerShdw blurRad="225425" dist="38100" dir="5220000" algn="ctr">
                <a:srgbClr val="000000">
                  <a:alpha val="33000"/>
                </a:srgbClr>
              </a:outerShdw>
            </a:effectLst>
            <a:scene3d>
              <a:camera prst="isometricOffAxis1Top">
                <a:rot lat="17699988" lon="0" rev="0"/>
              </a:camera>
              <a:lightRig rig="flat" dir="t"/>
            </a:scene3d>
            <a:sp3d extrusionH="177800" contourW="19050">
              <a:bevelT w="101600" prst="convex"/>
              <a:bevelB w="0" h="25400"/>
              <a:contourClr>
                <a:srgbClr val="AFEAFF"/>
              </a:contourClr>
            </a:sp3d>
          </p:spPr>
          <p:txBody>
            <a:bodyPr anchor="ctr">
              <a:sp3d/>
            </a:bodyPr>
            <a:lstStyle/>
            <a:p>
              <a:pPr algn="ctr" fontAlgn="ctr">
                <a:spcBef>
                  <a:spcPts val="0"/>
                </a:spcBef>
                <a:spcAft>
                  <a:spcPts val="0"/>
                </a:spcAft>
                <a:buClr>
                  <a:srgbClr val="FF0000"/>
                </a:buClr>
                <a:buSzPct val="70000"/>
                <a:defRPr/>
              </a:pPr>
              <a:endParaRPr lang="zh-CN" altLang="en-US" sz="1600" b="1" kern="0">
                <a:solidFill>
                  <a:srgbClr val="FFFFFF"/>
                </a:solidFill>
                <a:latin typeface="微软雅黑" pitchFamily="34" charset="-122"/>
                <a:ea typeface="微软雅黑" pitchFamily="34" charset="-122"/>
                <a:cs typeface="+mn-cs"/>
              </a:endParaRPr>
            </a:p>
          </p:txBody>
        </p:sp>
        <p:sp>
          <p:nvSpPr>
            <p:cNvPr id="64" name="TextBox 45"/>
            <p:cNvSpPr txBox="1"/>
            <p:nvPr/>
          </p:nvSpPr>
          <p:spPr bwMode="auto">
            <a:xfrm>
              <a:off x="771500" y="3555961"/>
              <a:ext cx="1397176" cy="400152"/>
            </a:xfrm>
            <a:prstGeom prst="rect">
              <a:avLst/>
            </a:prstGeom>
            <a:noFill/>
            <a:scene3d>
              <a:camera prst="orthographicFront"/>
              <a:lightRig rig="threePt" dir="t"/>
            </a:scene3d>
            <a:sp3d/>
          </p:spPr>
          <p:txBody>
            <a:bodyPr>
              <a:spAutoFit/>
            </a:bodyPr>
            <a:lstStyle/>
            <a:p>
              <a:pPr algn="ctr" eaLnBrk="1" fontAlgn="auto" hangingPunct="1">
                <a:spcBef>
                  <a:spcPts val="0"/>
                </a:spcBef>
                <a:spcAft>
                  <a:spcPts val="0"/>
                </a:spcAft>
                <a:defRPr/>
              </a:pPr>
              <a:r>
                <a:rPr lang="zh-CN" altLang="en-US" sz="2000" kern="0" dirty="0" smtClean="0">
                  <a:solidFill>
                    <a:srgbClr val="FFFFFF"/>
                  </a:solidFill>
                  <a:effectLst>
                    <a:reflection blurRad="6350" stA="50000" endA="300" endPos="50000" dist="60007" dir="5400000" sy="-100000" algn="bl" rotWithShape="0"/>
                  </a:effectLst>
                  <a:latin typeface="微软雅黑" pitchFamily="34" charset="-122"/>
                  <a:ea typeface="微软雅黑" pitchFamily="34" charset="-122"/>
                  <a:cs typeface="+mn-cs"/>
                </a:rPr>
                <a:t>设置方式</a:t>
              </a:r>
              <a:endParaRPr lang="zh-CN" altLang="en-US" sz="2000" kern="0" dirty="0">
                <a:solidFill>
                  <a:srgbClr val="FFFFFF"/>
                </a:solidFill>
                <a:effectLst>
                  <a:reflection blurRad="6350" stA="50000" endA="300" endPos="50000" dist="60007" dir="5400000" sy="-100000" algn="bl" rotWithShape="0"/>
                </a:effectLst>
                <a:latin typeface="微软雅黑" pitchFamily="34" charset="-122"/>
                <a:ea typeface="微软雅黑" pitchFamily="34" charset="-122"/>
                <a:cs typeface="+mn-cs"/>
              </a:endParaRPr>
            </a:p>
          </p:txBody>
        </p:sp>
      </p:grpSp>
      <p:sp>
        <p:nvSpPr>
          <p:cNvPr id="65" name="矩形 64"/>
          <p:cNvSpPr/>
          <p:nvPr/>
        </p:nvSpPr>
        <p:spPr>
          <a:xfrm>
            <a:off x="5873751" y="2518980"/>
            <a:ext cx="5380567" cy="528350"/>
          </a:xfrm>
          <a:prstGeom prst="rect">
            <a:avLst/>
          </a:prstGeom>
          <a:noFill/>
          <a:ln w="9525">
            <a:noFill/>
            <a:miter lim="800000"/>
            <a:headEnd/>
            <a:tailEnd/>
          </a:ln>
        </p:spPr>
        <p:txBody>
          <a:bodyPr wrap="square">
            <a:spAutoFit/>
          </a:bodyPr>
          <a:lstStyle/>
          <a:p>
            <a:pPr eaLnBrk="1" hangingPunct="1">
              <a:lnSpc>
                <a:spcPct val="150000"/>
              </a:lnSpc>
            </a:pPr>
            <a:r>
              <a:rPr lang="zh-CN" altLang="en-US" sz="2000" dirty="0" smtClean="0">
                <a:solidFill>
                  <a:srgbClr val="000000"/>
                </a:solidFill>
                <a:effectLst>
                  <a:outerShdw blurRad="38100" dist="38100" dir="2700000" algn="tl">
                    <a:srgbClr val="DDDDDD"/>
                  </a:outerShdw>
                </a:effectLst>
              </a:rPr>
              <a:t>在属性检查器中设置表视图样式</a:t>
            </a:r>
            <a:endParaRPr lang="zh-CN" altLang="en-US" sz="2000" dirty="0">
              <a:solidFill>
                <a:srgbClr val="000000"/>
              </a:solidFill>
              <a:effectLst>
                <a:outerShdw blurRad="38100" dist="38100" dir="2700000" algn="tl">
                  <a:srgbClr val="DDDDDD"/>
                </a:outerShdw>
              </a:effectLst>
            </a:endParaRPr>
          </a:p>
        </p:txBody>
      </p:sp>
      <p:sp>
        <p:nvSpPr>
          <p:cNvPr id="66" name="矩形 5"/>
          <p:cNvSpPr>
            <a:spLocks noChangeArrowheads="1"/>
          </p:cNvSpPr>
          <p:nvPr/>
        </p:nvSpPr>
        <p:spPr bwMode="auto">
          <a:xfrm>
            <a:off x="5934191" y="4683536"/>
            <a:ext cx="4999567"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smtClean="0"/>
              <a:t>通过代码设置表视图样式</a:t>
            </a:r>
            <a:endParaRPr lang="zh-CN" altLang="en-US" dirty="0"/>
          </a:p>
        </p:txBody>
      </p:sp>
      <p:sp>
        <p:nvSpPr>
          <p:cNvPr id="18"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19" name="Picture 8" descr="http://www.61tree.org/UploadFiles/BlogPic/2012101613190327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10300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left)">
                                      <p:cBhvr>
                                        <p:cTn id="1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P spid="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a:spLocks noChangeArrowheads="1"/>
          </p:cNvSpPr>
          <p:nvPr/>
        </p:nvSpPr>
        <p:spPr bwMode="auto">
          <a:xfrm>
            <a:off x="2323818" y="1294535"/>
            <a:ext cx="75200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600" b="1" dirty="0" smtClean="0">
                <a:solidFill>
                  <a:srgbClr val="1353A2"/>
                </a:solidFill>
                <a:latin typeface="微软雅黑" pitchFamily="34" charset="-122"/>
                <a:ea typeface="微软雅黑" pitchFamily="34" charset="-122"/>
              </a:rPr>
              <a:t>设置好表视图</a:t>
            </a:r>
            <a:r>
              <a:rPr lang="zh-CN" altLang="zh-CN" sz="2600" b="1" dirty="0">
                <a:solidFill>
                  <a:srgbClr val="1353A2"/>
                </a:solidFill>
                <a:latin typeface="微软雅黑" pitchFamily="34" charset="-122"/>
                <a:ea typeface="微软雅黑" pitchFamily="34" charset="-122"/>
              </a:rPr>
              <a:t>的样式后</a:t>
            </a:r>
            <a:r>
              <a:rPr lang="zh-CN" altLang="zh-CN" sz="2600" b="1" dirty="0" smtClean="0">
                <a:solidFill>
                  <a:srgbClr val="1353A2"/>
                </a:solidFill>
                <a:latin typeface="微软雅黑" pitchFamily="34" charset="-122"/>
                <a:ea typeface="微软雅黑" pitchFamily="34" charset="-122"/>
              </a:rPr>
              <a:t>，</a:t>
            </a:r>
            <a:r>
              <a:rPr lang="zh-CN" altLang="en-US" sz="2600" b="1" dirty="0" smtClean="0">
                <a:solidFill>
                  <a:srgbClr val="1353A2"/>
                </a:solidFill>
                <a:latin typeface="微软雅黑" pitchFamily="34" charset="-122"/>
                <a:ea typeface="微软雅黑" pitchFamily="34" charset="-122"/>
              </a:rPr>
              <a:t>如何</a:t>
            </a:r>
            <a:r>
              <a:rPr lang="zh-CN" altLang="zh-CN" sz="2600" b="1" dirty="0" smtClean="0">
                <a:solidFill>
                  <a:srgbClr val="1353A2"/>
                </a:solidFill>
                <a:latin typeface="微软雅黑" pitchFamily="34" charset="-122"/>
                <a:ea typeface="微软雅黑" pitchFamily="34" charset="-122"/>
              </a:rPr>
              <a:t>给表视图设置数据</a:t>
            </a:r>
            <a:r>
              <a:rPr lang="zh-CN" altLang="en-US" sz="2600" b="1" dirty="0" smtClean="0">
                <a:solidFill>
                  <a:srgbClr val="1353A2"/>
                </a:solidFill>
              </a:rPr>
              <a:t>？</a:t>
            </a:r>
            <a:endParaRPr lang="zh-CN" altLang="en-US" sz="2600" b="1" dirty="0">
              <a:solidFill>
                <a:srgbClr val="1353A2"/>
              </a:solidFill>
              <a:latin typeface="微软雅黑" pitchFamily="34" charset="-122"/>
              <a:ea typeface="微软雅黑" pitchFamily="34" charset="-122"/>
            </a:endParaRPr>
          </a:p>
        </p:txBody>
      </p:sp>
      <p:grpSp>
        <p:nvGrpSpPr>
          <p:cNvPr id="9" name="组合 8"/>
          <p:cNvGrpSpPr/>
          <p:nvPr/>
        </p:nvGrpSpPr>
        <p:grpSpPr>
          <a:xfrm>
            <a:off x="1266102" y="2199808"/>
            <a:ext cx="10060415" cy="3201415"/>
            <a:chOff x="893133" y="2397361"/>
            <a:chExt cx="7166346" cy="3201415"/>
          </a:xfrm>
        </p:grpSpPr>
        <p:cxnSp>
          <p:nvCxnSpPr>
            <p:cNvPr id="20" name="直接连接符 19"/>
            <p:cNvCxnSpPr/>
            <p:nvPr/>
          </p:nvCxnSpPr>
          <p:spPr bwMode="auto">
            <a:xfrm>
              <a:off x="893133" y="2688570"/>
              <a:ext cx="7166346" cy="23376"/>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21" name="矩形 18"/>
            <p:cNvSpPr>
              <a:spLocks noChangeArrowheads="1"/>
            </p:cNvSpPr>
            <p:nvPr/>
          </p:nvSpPr>
          <p:spPr bwMode="auto">
            <a:xfrm>
              <a:off x="3632227" y="2397361"/>
              <a:ext cx="1609624" cy="523220"/>
            </a:xfrm>
            <a:prstGeom prst="rect">
              <a:avLst/>
            </a:prstGeom>
            <a:solidFill>
              <a:schemeClr val="bg1"/>
            </a:solidFill>
            <a:ln w="9525">
              <a:solidFill>
                <a:srgbClr val="FF0000"/>
              </a:solidFill>
              <a:miter lim="800000"/>
              <a:headEnd/>
              <a:tailEnd/>
            </a:ln>
          </p:spPr>
          <p:txBody>
            <a:bodyPr wrap="square" anchor="ctr">
              <a:spAutoFit/>
            </a:bodyPr>
            <a:lstStyle/>
            <a:p>
              <a:pPr algn="ctr"/>
              <a:r>
                <a:rPr lang="en-US" altLang="zh-CN" sz="2800" dirty="0">
                  <a:solidFill>
                    <a:srgbClr val="FF000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结论</a:t>
              </a:r>
              <a:r>
                <a:rPr lang="en-US" altLang="zh-CN" sz="2800" dirty="0">
                  <a:solidFill>
                    <a:srgbClr val="FF0000"/>
                  </a:solidFill>
                  <a:latin typeface="微软雅黑" pitchFamily="34" charset="-122"/>
                  <a:ea typeface="微软雅黑" pitchFamily="34" charset="-122"/>
                </a:rPr>
                <a:t>】</a:t>
              </a:r>
              <a:endParaRPr lang="zh-CN" altLang="en-US" sz="2800" dirty="0">
                <a:solidFill>
                  <a:srgbClr val="FF0000"/>
                </a:solidFill>
              </a:endParaRPr>
            </a:p>
          </p:txBody>
        </p:sp>
        <p:cxnSp>
          <p:nvCxnSpPr>
            <p:cNvPr id="22" name="直接连接符 21"/>
            <p:cNvCxnSpPr/>
            <p:nvPr/>
          </p:nvCxnSpPr>
          <p:spPr bwMode="auto">
            <a:xfrm>
              <a:off x="893133" y="5598776"/>
              <a:ext cx="7049388" cy="0"/>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2" name="矩形 1"/>
            <p:cNvSpPr/>
            <p:nvPr/>
          </p:nvSpPr>
          <p:spPr>
            <a:xfrm>
              <a:off x="1213914" y="2843637"/>
              <a:ext cx="6643546" cy="1887696"/>
            </a:xfrm>
            <a:prstGeom prst="rect">
              <a:avLst/>
            </a:prstGeom>
            <a:noFill/>
            <a:ln>
              <a:noFill/>
            </a:ln>
          </p:spPr>
          <p:txBody>
            <a:bodyPr wrap="square">
              <a:spAutoFit/>
            </a:bodyPr>
            <a:lstStyle/>
            <a:p>
              <a:pPr>
                <a:lnSpc>
                  <a:spcPct val="200000"/>
                </a:lnSpc>
              </a:pPr>
              <a:r>
                <a:rPr lang="en-US" altLang="zh-CN" sz="2000" dirty="0" err="1" smtClean="0">
                  <a:latin typeface="微软雅黑" pitchFamily="34" charset="-122"/>
                  <a:ea typeface="微软雅黑" pitchFamily="34" charset="-122"/>
                </a:rPr>
                <a:t>iOS</a:t>
              </a:r>
              <a:r>
                <a:rPr lang="zh-CN" altLang="zh-CN" sz="2000" dirty="0">
                  <a:latin typeface="微软雅黑" pitchFamily="34" charset="-122"/>
                  <a:ea typeface="微软雅黑" pitchFamily="34" charset="-122"/>
                </a:rPr>
                <a:t>中表视图显示的数据都是从遵守</a:t>
              </a:r>
              <a:r>
                <a:rPr lang="zh-CN" altLang="zh-CN" sz="2000" dirty="0">
                  <a:solidFill>
                    <a:srgbClr val="FF0000"/>
                  </a:solidFill>
                  <a:latin typeface="微软雅黑" pitchFamily="34" charset="-122"/>
                  <a:ea typeface="微软雅黑" pitchFamily="34" charset="-122"/>
                </a:rPr>
                <a:t>数据源协议（</a:t>
              </a:r>
              <a:r>
                <a:rPr lang="en-US" altLang="zh-CN" sz="2000" dirty="0">
                  <a:solidFill>
                    <a:srgbClr val="FF0000"/>
                  </a:solidFill>
                  <a:latin typeface="微软雅黑" pitchFamily="34" charset="-122"/>
                  <a:ea typeface="微软雅黑" pitchFamily="34" charset="-122"/>
                </a:rPr>
                <a:t>UITableViewDataSource</a:t>
              </a:r>
              <a:r>
                <a:rPr lang="zh-CN" altLang="zh-CN" sz="2000" dirty="0">
                  <a:solidFill>
                    <a:srgbClr val="FF0000"/>
                  </a:solidFill>
                  <a:latin typeface="微软雅黑" pitchFamily="34" charset="-122"/>
                  <a:ea typeface="微软雅黑" pitchFamily="34" charset="-122"/>
                </a:rPr>
                <a:t>）</a:t>
              </a:r>
              <a:r>
                <a:rPr lang="zh-CN" altLang="zh-CN" sz="2000" dirty="0">
                  <a:latin typeface="微软雅黑" pitchFamily="34" charset="-122"/>
                  <a:ea typeface="微软雅黑" pitchFamily="34" charset="-122"/>
                </a:rPr>
                <a:t>的对象中获取的，在配置表视图的时候，表视图会向数据源查询一共有多少行数据，以及每一行显示什么数据</a:t>
              </a:r>
              <a:r>
                <a:rPr lang="zh-CN" altLang="zh-CN" sz="2000" dirty="0" smtClean="0">
                  <a:latin typeface="微软雅黑" pitchFamily="34" charset="-122"/>
                  <a:ea typeface="微软雅黑" pitchFamily="34" charset="-122"/>
                </a:rPr>
                <a:t>等</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grpSp>
      <p:pic>
        <p:nvPicPr>
          <p:cNvPr id="23" name="Picture 8" descr="问小人"/>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7826" y="1035017"/>
            <a:ext cx="1130304" cy="12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a:grpSpLocks/>
          </p:cNvGrpSpPr>
          <p:nvPr/>
        </p:nvGrpSpPr>
        <p:grpSpPr bwMode="auto">
          <a:xfrm>
            <a:off x="8084411" y="4603232"/>
            <a:ext cx="2895600" cy="546101"/>
            <a:chOff x="4176716" y="1071564"/>
            <a:chExt cx="2654816" cy="668156"/>
          </a:xfrm>
        </p:grpSpPr>
        <p:sp>
          <p:nvSpPr>
            <p:cNvPr id="11" name="矩形 10">
              <a:hlinkClick r:id="rId4" action="ppaction://hlinkfile"/>
            </p:cNvPr>
            <p:cNvSpPr>
              <a:spLocks noChangeArrowheads="1"/>
            </p:cNvSpPr>
            <p:nvPr/>
          </p:nvSpPr>
          <p:spPr bwMode="auto">
            <a:xfrm>
              <a:off x="4482037" y="1224669"/>
              <a:ext cx="1266904" cy="37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12" name="图片 11">
              <a:hlinkClick r:id="rId4" action="ppaction://hlinkfile"/>
            </p:cNvPr>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立方体 12"/>
            <p:cNvSpPr>
              <a:spLocks noChangeArrowheads="1"/>
            </p:cNvSpPr>
            <p:nvPr/>
          </p:nvSpPr>
          <p:spPr bwMode="auto">
            <a:xfrm>
              <a:off x="4241794" y="1295845"/>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pPr>
              <a:endParaRPr lang="zh-CN" altLang="en-US"/>
            </a:p>
          </p:txBody>
        </p:sp>
        <p:sp>
          <p:nvSpPr>
            <p:cNvPr id="14" name="半闭框 13"/>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sp>
          <p:nvSpPr>
            <p:cNvPr id="15" name="半闭框 14"/>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cxnSp>
          <p:nvCxnSpPr>
            <p:cNvPr id="16" name="直接连接符 15"/>
            <p:cNvCxnSpPr>
              <a:cxnSpLocks noChangeShapeType="1"/>
            </p:cNvCxnSpPr>
            <p:nvPr/>
          </p:nvCxnSpPr>
          <p:spPr bwMode="auto">
            <a:xfrm>
              <a:off x="4249414" y="1618751"/>
              <a:ext cx="1821984"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179082014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a:spLocks noChangeArrowheads="1"/>
          </p:cNvSpPr>
          <p:nvPr/>
        </p:nvSpPr>
        <p:spPr bwMode="auto">
          <a:xfrm>
            <a:off x="2339312" y="1339323"/>
            <a:ext cx="70570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smtClean="0">
                <a:solidFill>
                  <a:srgbClr val="1353A2"/>
                </a:solidFill>
                <a:latin typeface="微软雅黑" pitchFamily="34" charset="-122"/>
                <a:ea typeface="微软雅黑" pitchFamily="34" charset="-122"/>
              </a:rPr>
              <a:t>UITableViewDataSource</a:t>
            </a:r>
            <a:r>
              <a:rPr lang="zh-CN" altLang="zh-CN" sz="2400" b="1" dirty="0" smtClean="0">
                <a:solidFill>
                  <a:srgbClr val="1353A2"/>
                </a:solidFill>
                <a:latin typeface="微软雅黑" pitchFamily="34" charset="-122"/>
                <a:ea typeface="微软雅黑" pitchFamily="34" charset="-122"/>
              </a:rPr>
              <a:t>提供了</a:t>
            </a:r>
            <a:r>
              <a:rPr lang="zh-CN" altLang="en-US" sz="2400" b="1" dirty="0" smtClean="0">
                <a:solidFill>
                  <a:srgbClr val="1353A2"/>
                </a:solidFill>
                <a:latin typeface="微软雅黑" pitchFamily="34" charset="-122"/>
                <a:ea typeface="微软雅黑" pitchFamily="34" charset="-122"/>
              </a:rPr>
              <a:t>三个重要</a:t>
            </a:r>
            <a:r>
              <a:rPr lang="zh-CN" altLang="zh-CN" sz="2400" b="1" dirty="0" smtClean="0">
                <a:solidFill>
                  <a:srgbClr val="1353A2"/>
                </a:solidFill>
                <a:latin typeface="微软雅黑" pitchFamily="34" charset="-122"/>
                <a:ea typeface="微软雅黑" pitchFamily="34" charset="-122"/>
              </a:rPr>
              <a:t>的方法。</a:t>
            </a:r>
            <a:endParaRPr lang="zh-CN" altLang="zh-CN" sz="2400" b="1" dirty="0">
              <a:solidFill>
                <a:srgbClr val="1353A2"/>
              </a:solidFill>
              <a:latin typeface="微软雅黑" pitchFamily="34" charset="-122"/>
              <a:ea typeface="微软雅黑" pitchFamily="34" charset="-122"/>
            </a:endParaRPr>
          </a:p>
          <a:p>
            <a:endParaRPr lang="zh-CN" altLang="en-US" sz="2400" b="1" dirty="0">
              <a:solidFill>
                <a:srgbClr val="1353A2"/>
              </a:solidFill>
              <a:latin typeface="微软雅黑" pitchFamily="34" charset="-122"/>
              <a:ea typeface="微软雅黑" pitchFamily="34" charset="-122"/>
            </a:endParaRPr>
          </a:p>
        </p:txBody>
      </p:sp>
      <p:grpSp>
        <p:nvGrpSpPr>
          <p:cNvPr id="5" name="组合 2"/>
          <p:cNvGrpSpPr/>
          <p:nvPr/>
        </p:nvGrpSpPr>
        <p:grpSpPr>
          <a:xfrm>
            <a:off x="980923" y="2090468"/>
            <a:ext cx="10330131" cy="1224301"/>
            <a:chOff x="702694" y="1214422"/>
            <a:chExt cx="7747598" cy="1224301"/>
          </a:xfrm>
        </p:grpSpPr>
        <p:sp>
          <p:nvSpPr>
            <p:cNvPr id="6" name="AutoShape 4"/>
            <p:cNvSpPr>
              <a:spLocks noChangeArrowheads="1"/>
            </p:cNvSpPr>
            <p:nvPr>
              <p:custDataLst>
                <p:tags r:id="rId3"/>
              </p:custDataLst>
            </p:nvPr>
          </p:nvSpPr>
          <p:spPr bwMode="white">
            <a:xfrm>
              <a:off x="782586" y="1581467"/>
              <a:ext cx="7358114" cy="857256"/>
            </a:xfrm>
            <a:prstGeom prst="roundRect">
              <a:avLst>
                <a:gd name="adj" fmla="val 4784"/>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7" name="AutoShape 3"/>
            <p:cNvSpPr>
              <a:spLocks noChangeArrowheads="1"/>
            </p:cNvSpPr>
            <p:nvPr/>
          </p:nvSpPr>
          <p:spPr bwMode="auto">
            <a:xfrm>
              <a:off x="1142586" y="1214422"/>
              <a:ext cx="3918512" cy="504000"/>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zh-CN" sz="1600" b="1" dirty="0">
                <a:solidFill>
                  <a:schemeClr val="bg1"/>
                </a:solidFill>
                <a:latin typeface="微软雅黑" pitchFamily="34" charset="-122"/>
                <a:ea typeface="微软雅黑" pitchFamily="34" charset="-122"/>
              </a:endParaRPr>
            </a:p>
          </p:txBody>
        </p:sp>
        <p:sp>
          <p:nvSpPr>
            <p:cNvPr id="9" name="TextBox 14"/>
            <p:cNvSpPr txBox="1"/>
            <p:nvPr/>
          </p:nvSpPr>
          <p:spPr bwMode="auto">
            <a:xfrm>
              <a:off x="1225830" y="1293269"/>
              <a:ext cx="3814001"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en-US"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返回表视图划分多少个分区</a:t>
              </a:r>
              <a:endParaRPr lang="zh-CN" altLang="en-US"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1" name="矩形 10"/>
            <p:cNvSpPr/>
            <p:nvPr/>
          </p:nvSpPr>
          <p:spPr>
            <a:xfrm>
              <a:off x="702694" y="1882775"/>
              <a:ext cx="7747598" cy="369332"/>
            </a:xfrm>
            <a:prstGeom prst="rect">
              <a:avLst/>
            </a:prstGeom>
          </p:spPr>
          <p:txBody>
            <a:bodyPr wrap="square">
              <a:spAutoFit/>
            </a:bodyPr>
            <a:lstStyle/>
            <a:p>
              <a:r>
                <a:rPr lang="en-US" altLang="zh-CN" b="1" spc="50" dirty="0" smtClean="0">
                  <a:ln w="11430"/>
                  <a:latin typeface="Times New Roman" pitchFamily="18" charset="0"/>
                  <a:ea typeface="微软雅黑" pitchFamily="34" charset="-122"/>
                  <a:cs typeface="Times New Roman" pitchFamily="18" charset="0"/>
                </a:rPr>
                <a:t> </a:t>
              </a:r>
              <a:r>
                <a:rPr lang="en-US" altLang="zh-CN" dirty="0"/>
                <a:t>- (</a:t>
              </a:r>
              <a:r>
                <a:rPr lang="en-US" altLang="zh-CN" dirty="0" err="1"/>
                <a:t>NSInteger</a:t>
              </a:r>
              <a:r>
                <a:rPr lang="en-US" altLang="zh-CN" dirty="0"/>
                <a:t>)numberOfSectionsInTableView:(UITableView*) </a:t>
              </a:r>
              <a:r>
                <a:rPr lang="en-US" altLang="zh-CN" dirty="0" smtClean="0"/>
                <a:t>tableView</a:t>
              </a:r>
              <a:r>
                <a:rPr lang="en-US" altLang="zh-CN" dirty="0"/>
                <a:t>; </a:t>
              </a:r>
              <a:endParaRPr lang="en-US" altLang="zh-CN" b="1" spc="50" dirty="0">
                <a:ln w="11430"/>
                <a:latin typeface="Times New Roman" pitchFamily="18" charset="0"/>
                <a:ea typeface="微软雅黑" pitchFamily="34" charset="-122"/>
                <a:cs typeface="Times New Roman" pitchFamily="18" charset="0"/>
              </a:endParaRPr>
            </a:p>
          </p:txBody>
        </p:sp>
      </p:grpSp>
      <p:grpSp>
        <p:nvGrpSpPr>
          <p:cNvPr id="12" name="组合 3"/>
          <p:cNvGrpSpPr/>
          <p:nvPr/>
        </p:nvGrpSpPr>
        <p:grpSpPr>
          <a:xfrm>
            <a:off x="959235" y="3616774"/>
            <a:ext cx="10800025" cy="1224301"/>
            <a:chOff x="832025" y="3964389"/>
            <a:chExt cx="8100019" cy="1224301"/>
          </a:xfrm>
        </p:grpSpPr>
        <p:sp>
          <p:nvSpPr>
            <p:cNvPr id="13" name="AutoShape 4"/>
            <p:cNvSpPr>
              <a:spLocks noChangeArrowheads="1"/>
            </p:cNvSpPr>
            <p:nvPr>
              <p:custDataLst>
                <p:tags r:id="rId2"/>
              </p:custDataLst>
            </p:nvPr>
          </p:nvSpPr>
          <p:spPr bwMode="white">
            <a:xfrm>
              <a:off x="961181" y="4331434"/>
              <a:ext cx="7358114" cy="857256"/>
            </a:xfrm>
            <a:prstGeom prst="roundRect">
              <a:avLst>
                <a:gd name="adj" fmla="val 4784"/>
              </a:avLst>
            </a:prstGeom>
            <a:solidFill>
              <a:schemeClr val="bg1">
                <a:alpha val="60000"/>
              </a:schemeClr>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4" name="AutoShape 3"/>
            <p:cNvSpPr>
              <a:spLocks noChangeArrowheads="1"/>
            </p:cNvSpPr>
            <p:nvPr/>
          </p:nvSpPr>
          <p:spPr bwMode="auto">
            <a:xfrm>
              <a:off x="1193584" y="3964389"/>
              <a:ext cx="4058893"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15" name="TextBox 27"/>
            <p:cNvSpPr txBox="1"/>
            <p:nvPr/>
          </p:nvSpPr>
          <p:spPr bwMode="auto">
            <a:xfrm>
              <a:off x="849423" y="4043236"/>
              <a:ext cx="4808845"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zh-CN" sz="1600" dirty="0">
                  <a:solidFill>
                    <a:schemeClr val="bg1"/>
                  </a:solidFill>
                </a:rPr>
                <a:t>返回给定分区包含多少行，分区编号从</a:t>
              </a:r>
              <a:r>
                <a:rPr lang="en-US" altLang="zh-CN" sz="1600" dirty="0">
                  <a:solidFill>
                    <a:schemeClr val="bg1"/>
                  </a:solidFill>
                </a:rPr>
                <a:t>0</a:t>
              </a:r>
              <a:r>
                <a:rPr lang="zh-CN" altLang="zh-CN" sz="1600" dirty="0">
                  <a:solidFill>
                    <a:schemeClr val="bg1"/>
                  </a:solidFill>
                </a:rPr>
                <a:t>开始 </a:t>
              </a:r>
              <a:endParaRPr lang="zh-CN" altLang="en-US"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6" name="文本框 18"/>
            <p:cNvSpPr txBox="1"/>
            <p:nvPr/>
          </p:nvSpPr>
          <p:spPr>
            <a:xfrm>
              <a:off x="832025" y="4503685"/>
              <a:ext cx="8100019" cy="646331"/>
            </a:xfrm>
            <a:prstGeom prst="rect">
              <a:avLst/>
            </a:prstGeom>
          </p:spPr>
          <p:txBody>
            <a:bodyPr wrap="square">
              <a:spAutoFit/>
            </a:bodyPr>
            <a:lstStyle>
              <a:defPPr>
                <a:defRPr lang="zh-CN"/>
              </a:defPPr>
              <a:lvl3pPr marL="0" lvl="2" defTabSz="912813" fontAlgn="auto">
                <a:spcBef>
                  <a:spcPts val="0"/>
                </a:spcBef>
                <a:spcAft>
                  <a:spcPts val="0"/>
                </a:spcAft>
                <a:buClr>
                  <a:srgbClr val="0070C0"/>
                </a:buClr>
                <a:buSzPct val="80000"/>
                <a:tabLst>
                  <a:tab pos="136525" algn="l"/>
                </a:tabLst>
                <a:defRPr b="1" spc="50">
                  <a:ln w="11430"/>
                  <a:latin typeface="Times New Roman" pitchFamily="18" charset="0"/>
                  <a:ea typeface="微软雅黑" pitchFamily="34" charset="-122"/>
                  <a:cs typeface="Times New Roman" pitchFamily="18" charset="0"/>
                </a:defRPr>
              </a:lvl3pPr>
            </a:lstStyle>
            <a:p>
              <a:r>
                <a:rPr lang="zh-CN" altLang="en-US" b="1" dirty="0">
                  <a:latin typeface="Times New Roman" pitchFamily="18" charset="0"/>
                  <a:cs typeface="Times New Roman" pitchFamily="18" charset="0"/>
                </a:rPr>
                <a:t> </a:t>
              </a:r>
              <a:r>
                <a:rPr lang="en-US" altLang="zh-CN" dirty="0"/>
                <a:t>- (</a:t>
              </a:r>
              <a:r>
                <a:rPr lang="en-US" altLang="zh-CN" dirty="0" err="1"/>
                <a:t>NSInteger</a:t>
              </a:r>
              <a:r>
                <a:rPr lang="en-US" altLang="zh-CN" dirty="0"/>
                <a:t>)tableView:(UITableView *)</a:t>
              </a:r>
              <a:r>
                <a:rPr lang="en-US" altLang="zh-CN" dirty="0" smtClean="0"/>
                <a:t>tableView</a:t>
              </a:r>
            </a:p>
            <a:p>
              <a:r>
                <a:rPr lang="zh-CN" altLang="zh-CN" dirty="0"/>
                <a:t> </a:t>
              </a:r>
              <a:r>
                <a:rPr lang="zh-CN" altLang="en-US" dirty="0" smtClean="0"/>
                <a:t>  </a:t>
              </a:r>
              <a:r>
                <a:rPr lang="zh-CN" altLang="zh-CN" dirty="0" smtClean="0"/>
                <a:t> </a:t>
              </a:r>
              <a:r>
                <a:rPr lang="en-US" altLang="zh-CN" dirty="0" err="1" smtClean="0"/>
                <a:t>numberOfRowsInSection</a:t>
              </a:r>
              <a:r>
                <a:rPr lang="en-US" altLang="zh-CN" dirty="0"/>
                <a:t>:(</a:t>
              </a:r>
              <a:r>
                <a:rPr lang="en-US" altLang="zh-CN" dirty="0" err="1"/>
                <a:t>NSInteger</a:t>
              </a:r>
              <a:r>
                <a:rPr lang="en-US" altLang="zh-CN" dirty="0"/>
                <a:t>)section;</a:t>
              </a:r>
              <a:r>
                <a:rPr lang="zh-CN" altLang="zh-CN" dirty="0"/>
                <a:t> </a:t>
              </a:r>
              <a:endParaRPr lang="zh-CN" altLang="en-US" b="1" dirty="0">
                <a:latin typeface="Times New Roman" pitchFamily="18" charset="0"/>
                <a:cs typeface="Times New Roman" pitchFamily="18" charset="0"/>
              </a:endParaRPr>
            </a:p>
          </p:txBody>
        </p:sp>
      </p:grpSp>
      <p:grpSp>
        <p:nvGrpSpPr>
          <p:cNvPr id="17" name="组合 2"/>
          <p:cNvGrpSpPr/>
          <p:nvPr/>
        </p:nvGrpSpPr>
        <p:grpSpPr>
          <a:xfrm>
            <a:off x="959236" y="5177979"/>
            <a:ext cx="9954969" cy="1224301"/>
            <a:chOff x="674473" y="1214422"/>
            <a:chExt cx="7466227" cy="1224301"/>
          </a:xfrm>
        </p:grpSpPr>
        <p:sp>
          <p:nvSpPr>
            <p:cNvPr id="19" name="AutoShape 4"/>
            <p:cNvSpPr>
              <a:spLocks noChangeArrowheads="1"/>
            </p:cNvSpPr>
            <p:nvPr>
              <p:custDataLst>
                <p:tags r:id="rId1"/>
              </p:custDataLst>
            </p:nvPr>
          </p:nvSpPr>
          <p:spPr bwMode="white">
            <a:xfrm>
              <a:off x="782586" y="1581467"/>
              <a:ext cx="7358114" cy="857256"/>
            </a:xfrm>
            <a:prstGeom prst="roundRect">
              <a:avLst>
                <a:gd name="adj" fmla="val 4784"/>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20" name="AutoShape 3"/>
            <p:cNvSpPr>
              <a:spLocks noChangeArrowheads="1"/>
            </p:cNvSpPr>
            <p:nvPr/>
          </p:nvSpPr>
          <p:spPr bwMode="auto">
            <a:xfrm>
              <a:off x="1142586" y="1214422"/>
              <a:ext cx="3918512" cy="504000"/>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zh-CN" sz="1600" b="1" dirty="0">
                <a:solidFill>
                  <a:schemeClr val="bg1"/>
                </a:solidFill>
                <a:latin typeface="微软雅黑" pitchFamily="34" charset="-122"/>
                <a:ea typeface="微软雅黑" pitchFamily="34" charset="-122"/>
              </a:endParaRPr>
            </a:p>
          </p:txBody>
        </p:sp>
        <p:sp>
          <p:nvSpPr>
            <p:cNvPr id="21" name="TextBox 14"/>
            <p:cNvSpPr txBox="1"/>
            <p:nvPr/>
          </p:nvSpPr>
          <p:spPr bwMode="auto">
            <a:xfrm>
              <a:off x="674473" y="1293269"/>
              <a:ext cx="4953002"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zh-CN" sz="1600" dirty="0" smtClean="0">
                  <a:solidFill>
                    <a:srgbClr val="FFFFFF"/>
                  </a:solidFill>
                </a:rPr>
                <a:t>用于显示表视图指定位置</a:t>
              </a:r>
              <a:r>
                <a:rPr lang="zh-CN" altLang="en-US" sz="1600" dirty="0" smtClean="0">
                  <a:solidFill>
                    <a:srgbClr val="FFFFFF"/>
                  </a:solidFill>
                </a:rPr>
                <a:t>的单元格对象</a:t>
              </a:r>
              <a:r>
                <a:rPr lang="zh-CN" altLang="zh-CN" sz="1600" dirty="0" smtClean="0">
                  <a:solidFill>
                    <a:srgbClr val="FFFFFF"/>
                  </a:solidFill>
                </a:rPr>
                <a:t> </a:t>
              </a:r>
              <a:endParaRPr lang="zh-CN" altLang="en-US" sz="1600" dirty="0">
                <a:solidFill>
                  <a:srgbClr val="FFFFFF"/>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22" name="矩形 21"/>
            <p:cNvSpPr/>
            <p:nvPr/>
          </p:nvSpPr>
          <p:spPr>
            <a:xfrm>
              <a:off x="815584" y="1783998"/>
              <a:ext cx="7181850" cy="646331"/>
            </a:xfrm>
            <a:prstGeom prst="rect">
              <a:avLst/>
            </a:prstGeom>
          </p:spPr>
          <p:txBody>
            <a:bodyPr>
              <a:spAutoFit/>
            </a:bodyPr>
            <a:lstStyle/>
            <a:p>
              <a:pPr marL="0" lvl="2" defTabSz="912813" fontAlgn="auto">
                <a:spcBef>
                  <a:spcPts val="0"/>
                </a:spcBef>
                <a:spcAft>
                  <a:spcPts val="0"/>
                </a:spcAft>
                <a:buClr>
                  <a:srgbClr val="0070C0"/>
                </a:buClr>
                <a:buSzPct val="80000"/>
                <a:tabLst>
                  <a:tab pos="136525" algn="l"/>
                </a:tabLst>
                <a:defRPr/>
              </a:pPr>
              <a:r>
                <a:rPr lang="en-US" altLang="zh-CN" b="1" spc="50" dirty="0" smtClean="0">
                  <a:ln w="11430"/>
                  <a:latin typeface="Times New Roman" pitchFamily="18" charset="0"/>
                  <a:ea typeface="微软雅黑" pitchFamily="34" charset="-122"/>
                  <a:cs typeface="Times New Roman" pitchFamily="18" charset="0"/>
                </a:rPr>
                <a:t> </a:t>
              </a:r>
              <a:r>
                <a:rPr lang="en-US" altLang="zh-CN" dirty="0" smtClean="0"/>
                <a:t>- </a:t>
              </a:r>
              <a:r>
                <a:rPr lang="en-US" altLang="zh-CN" dirty="0"/>
                <a:t>(UITableViewCell *)tableView:(UITableView *)tableView cellForRowAtIndexPath:(</a:t>
              </a:r>
              <a:r>
                <a:rPr lang="en-US" altLang="zh-CN" dirty="0" err="1"/>
                <a:t>NSIndexPath</a:t>
              </a:r>
              <a:r>
                <a:rPr lang="en-US" altLang="zh-CN" dirty="0"/>
                <a:t> *)</a:t>
              </a:r>
              <a:r>
                <a:rPr lang="en-US" altLang="zh-CN" dirty="0" err="1"/>
                <a:t>indexPath</a:t>
              </a:r>
              <a:r>
                <a:rPr lang="zh-CN" altLang="zh-CN" dirty="0"/>
                <a:t>； </a:t>
              </a:r>
              <a:endParaRPr lang="en-US" altLang="zh-CN" b="1" spc="50" dirty="0">
                <a:ln w="11430"/>
                <a:latin typeface="Times New Roman" pitchFamily="18" charset="0"/>
                <a:ea typeface="微软雅黑" pitchFamily="34" charset="-122"/>
                <a:cs typeface="Times New Roman" pitchFamily="18" charset="0"/>
              </a:endParaRPr>
            </a:p>
          </p:txBody>
        </p:sp>
      </p:grpSp>
      <p:sp>
        <p:nvSpPr>
          <p:cNvPr id="23"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24" name="Picture 8" descr="http://www.61tree.org/UploadFiles/BlogPic/20121016131903279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694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900" decel="100000" fill="hold"/>
                                        <p:tgtEl>
                                          <p:spTgt spid="1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900" decel="100000" fill="hold"/>
                                        <p:tgtEl>
                                          <p:spTgt spid="1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1"/>
          <p:cNvSpPr>
            <a:spLocks noChangeArrowheads="1"/>
          </p:cNvSpPr>
          <p:nvPr/>
        </p:nvSpPr>
        <p:spPr bwMode="auto">
          <a:xfrm>
            <a:off x="2311957" y="1304958"/>
            <a:ext cx="51860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smtClean="0">
                <a:solidFill>
                  <a:srgbClr val="1353A2"/>
                </a:solidFill>
                <a:latin typeface="微软雅黑" pitchFamily="34" charset="-122"/>
                <a:ea typeface="微软雅黑" pitchFamily="34" charset="-122"/>
              </a:rPr>
              <a:t>表视图中的操作又是如何响应的？</a:t>
            </a:r>
            <a:endParaRPr lang="zh-CN" altLang="en-US" sz="2600" b="1" dirty="0">
              <a:solidFill>
                <a:srgbClr val="1353A2"/>
              </a:solidFill>
              <a:latin typeface="微软雅黑" pitchFamily="34" charset="-122"/>
              <a:ea typeface="微软雅黑" pitchFamily="34" charset="-122"/>
            </a:endParaRPr>
          </a:p>
        </p:txBody>
      </p:sp>
      <p:pic>
        <p:nvPicPr>
          <p:cNvPr id="24" name="Picture 8" descr="问小人"/>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1565" y="1035017"/>
            <a:ext cx="1196566" cy="12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8"/>
          <p:cNvGrpSpPr/>
          <p:nvPr/>
        </p:nvGrpSpPr>
        <p:grpSpPr>
          <a:xfrm>
            <a:off x="1266102" y="2904136"/>
            <a:ext cx="10060415" cy="2677749"/>
            <a:chOff x="893133" y="2397362"/>
            <a:chExt cx="7166346" cy="2677749"/>
          </a:xfrm>
        </p:grpSpPr>
        <p:cxnSp>
          <p:nvCxnSpPr>
            <p:cNvPr id="26" name="直接连接符 19"/>
            <p:cNvCxnSpPr/>
            <p:nvPr/>
          </p:nvCxnSpPr>
          <p:spPr bwMode="auto">
            <a:xfrm>
              <a:off x="893133" y="2688570"/>
              <a:ext cx="7166346" cy="23376"/>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27" name="矩形 18"/>
            <p:cNvSpPr>
              <a:spLocks noChangeArrowheads="1"/>
            </p:cNvSpPr>
            <p:nvPr/>
          </p:nvSpPr>
          <p:spPr bwMode="auto">
            <a:xfrm>
              <a:off x="3632227" y="2397362"/>
              <a:ext cx="1609624" cy="523220"/>
            </a:xfrm>
            <a:prstGeom prst="rect">
              <a:avLst/>
            </a:prstGeom>
            <a:solidFill>
              <a:schemeClr val="bg1"/>
            </a:solidFill>
            <a:ln w="9525">
              <a:solidFill>
                <a:srgbClr val="FF0000"/>
              </a:solidFill>
              <a:miter lim="800000"/>
              <a:headEnd/>
              <a:tailEnd/>
            </a:ln>
          </p:spPr>
          <p:txBody>
            <a:bodyPr wrap="square" anchor="ctr">
              <a:spAutoFit/>
            </a:bodyPr>
            <a:lstStyle/>
            <a:p>
              <a:pPr algn="ctr"/>
              <a:r>
                <a:rPr lang="en-US" altLang="zh-CN" sz="2800" dirty="0">
                  <a:solidFill>
                    <a:srgbClr val="FF0000"/>
                  </a:solidFill>
                  <a:latin typeface="微软雅黑" pitchFamily="34" charset="-122"/>
                  <a:ea typeface="微软雅黑" pitchFamily="34" charset="-122"/>
                </a:rPr>
                <a:t>【</a:t>
              </a:r>
              <a:r>
                <a:rPr lang="zh-CN" altLang="en-US" sz="2800" dirty="0">
                  <a:solidFill>
                    <a:srgbClr val="FF0000"/>
                  </a:solidFill>
                  <a:latin typeface="微软雅黑" pitchFamily="34" charset="-122"/>
                  <a:ea typeface="微软雅黑" pitchFamily="34" charset="-122"/>
                </a:rPr>
                <a:t>结论</a:t>
              </a:r>
              <a:r>
                <a:rPr lang="en-US" altLang="zh-CN" sz="2800" dirty="0">
                  <a:solidFill>
                    <a:srgbClr val="FF0000"/>
                  </a:solidFill>
                  <a:latin typeface="微软雅黑" pitchFamily="34" charset="-122"/>
                  <a:ea typeface="微软雅黑" pitchFamily="34" charset="-122"/>
                </a:rPr>
                <a:t>】</a:t>
              </a:r>
              <a:endParaRPr lang="zh-CN" altLang="en-US" sz="2800" dirty="0">
                <a:solidFill>
                  <a:srgbClr val="FF0000"/>
                </a:solidFill>
              </a:endParaRPr>
            </a:p>
          </p:txBody>
        </p:sp>
        <p:cxnSp>
          <p:nvCxnSpPr>
            <p:cNvPr id="28" name="直接连接符 21"/>
            <p:cNvCxnSpPr/>
            <p:nvPr/>
          </p:nvCxnSpPr>
          <p:spPr bwMode="auto">
            <a:xfrm>
              <a:off x="893133" y="4598114"/>
              <a:ext cx="7049388" cy="0"/>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29" name="矩形 28"/>
            <p:cNvSpPr/>
            <p:nvPr/>
          </p:nvSpPr>
          <p:spPr>
            <a:xfrm>
              <a:off x="1213914" y="3125859"/>
              <a:ext cx="6643546" cy="1949252"/>
            </a:xfrm>
            <a:prstGeom prst="rect">
              <a:avLst/>
            </a:prstGeom>
            <a:noFill/>
            <a:ln>
              <a:noFill/>
            </a:ln>
          </p:spPr>
          <p:txBody>
            <a:bodyPr wrap="square">
              <a:spAutoFit/>
            </a:bodyPr>
            <a:lstStyle/>
            <a:p>
              <a:pPr>
                <a:lnSpc>
                  <a:spcPct val="150000"/>
                </a:lnSpc>
              </a:pPr>
              <a:r>
                <a:rPr lang="zh-CN" altLang="zh-CN" sz="2000" dirty="0" smtClean="0">
                  <a:latin typeface="微软雅黑" pitchFamily="34" charset="-122"/>
                  <a:ea typeface="微软雅黑" pitchFamily="34" charset="-122"/>
                </a:rPr>
                <a:t>除数据源协议外</a:t>
              </a:r>
              <a:r>
                <a:rPr lang="zh-CN" altLang="zh-CN" sz="2000" dirty="0">
                  <a:latin typeface="微软雅黑" pitchFamily="34" charset="-122"/>
                  <a:ea typeface="微软雅黑" pitchFamily="34" charset="-122"/>
                </a:rPr>
                <a:t>，与表视图相关</a:t>
              </a:r>
              <a:r>
                <a:rPr lang="zh-CN" altLang="zh-CN" sz="2000" dirty="0">
                  <a:solidFill>
                    <a:srgbClr val="FF0000"/>
                  </a:solidFill>
                  <a:latin typeface="微软雅黑" pitchFamily="34" charset="-122"/>
                  <a:ea typeface="微软雅黑" pitchFamily="34" charset="-122"/>
                </a:rPr>
                <a:t>的还有一个委托协议（</a:t>
              </a:r>
              <a:r>
                <a:rPr lang="en-US" altLang="zh-CN" sz="2000" dirty="0">
                  <a:solidFill>
                    <a:srgbClr val="FF0000"/>
                  </a:solidFill>
                  <a:latin typeface="微软雅黑" pitchFamily="34" charset="-122"/>
                  <a:ea typeface="微软雅黑" pitchFamily="34" charset="-122"/>
                </a:rPr>
                <a:t>UITableViewDelegate</a:t>
              </a:r>
              <a:r>
                <a:rPr lang="zh-CN" altLang="zh-CN" sz="2000" dirty="0">
                  <a:solidFill>
                    <a:srgbClr val="FF0000"/>
                  </a:solidFill>
                  <a:latin typeface="微软雅黑" pitchFamily="34" charset="-122"/>
                  <a:ea typeface="微软雅黑" pitchFamily="34" charset="-122"/>
                </a:rPr>
                <a:t>） </a:t>
              </a:r>
              <a:r>
                <a:rPr lang="zh-CN" altLang="zh-CN" sz="2000" dirty="0">
                  <a:latin typeface="微软雅黑" pitchFamily="34" charset="-122"/>
                  <a:ea typeface="微软雅黑" pitchFamily="34" charset="-122"/>
                </a:rPr>
                <a:t>。表视图的委托协议包含多个对用户在表视图中执行的操作进行响应的方法 </a:t>
              </a:r>
              <a:r>
                <a:rPr lang="zh-CN" altLang="en-US" sz="2000" dirty="0" smtClean="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a:p>
              <a:pPr>
                <a:lnSpc>
                  <a:spcPct val="120000"/>
                </a:lnSpc>
              </a:pPr>
              <a:endParaRPr lang="zh-CN" altLang="en-US" sz="2000" b="1" dirty="0">
                <a:solidFill>
                  <a:srgbClr val="00B0F0"/>
                </a:solidFill>
                <a:latin typeface="微软雅黑" pitchFamily="34" charset="-122"/>
                <a:ea typeface="微软雅黑" pitchFamily="34" charset="-122"/>
              </a:endParaRPr>
            </a:p>
            <a:p>
              <a:pPr>
                <a:lnSpc>
                  <a:spcPct val="200000"/>
                </a:lnSpc>
              </a:pPr>
              <a:endParaRPr lang="zh-CN" altLang="en-US" sz="2000" dirty="0">
                <a:latin typeface="微软雅黑" pitchFamily="34" charset="-122"/>
                <a:ea typeface="微软雅黑" pitchFamily="34" charset="-122"/>
              </a:endParaRPr>
            </a:p>
          </p:txBody>
        </p:sp>
      </p:grpSp>
      <p:sp>
        <p:nvSpPr>
          <p:cNvPr id="10"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33489925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a:spLocks noChangeArrowheads="1"/>
          </p:cNvSpPr>
          <p:nvPr/>
        </p:nvSpPr>
        <p:spPr bwMode="auto">
          <a:xfrm>
            <a:off x="2310925" y="1209861"/>
            <a:ext cx="7556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600" b="1" dirty="0" smtClean="0">
                <a:solidFill>
                  <a:srgbClr val="1353A2"/>
                </a:solidFill>
                <a:latin typeface="微软雅黑" pitchFamily="34" charset="-122"/>
                <a:ea typeface="微软雅黑" pitchFamily="34" charset="-122"/>
              </a:rPr>
              <a:t>委托协议</a:t>
            </a:r>
            <a:r>
              <a:rPr lang="zh-CN" altLang="zh-CN" sz="2600" b="1" dirty="0">
                <a:solidFill>
                  <a:srgbClr val="1353A2"/>
                </a:solidFill>
                <a:latin typeface="微软雅黑" pitchFamily="34" charset="-122"/>
                <a:ea typeface="微软雅黑" pitchFamily="34" charset="-122"/>
              </a:rPr>
              <a:t>（</a:t>
            </a:r>
            <a:r>
              <a:rPr lang="en-US" altLang="zh-CN" sz="2600" b="1" dirty="0">
                <a:solidFill>
                  <a:srgbClr val="FF0000"/>
                </a:solidFill>
                <a:latin typeface="微软雅黑" pitchFamily="34" charset="-122"/>
                <a:ea typeface="微软雅黑" pitchFamily="34" charset="-122"/>
              </a:rPr>
              <a:t>UITableViewDelegate</a:t>
            </a:r>
            <a:r>
              <a:rPr lang="zh-CN" altLang="zh-CN" sz="2600" b="1" dirty="0">
                <a:solidFill>
                  <a:srgbClr val="1353A2"/>
                </a:solidFill>
                <a:latin typeface="微软雅黑" pitchFamily="34" charset="-122"/>
                <a:ea typeface="微软雅黑" pitchFamily="34" charset="-122"/>
              </a:rPr>
              <a:t>）</a:t>
            </a:r>
            <a:r>
              <a:rPr lang="zh-CN" altLang="zh-CN" sz="2600" b="1" dirty="0" smtClean="0">
                <a:solidFill>
                  <a:srgbClr val="1353A2"/>
                </a:solidFill>
                <a:latin typeface="微软雅黑" pitchFamily="34" charset="-122"/>
                <a:ea typeface="微软雅黑" pitchFamily="34" charset="-122"/>
              </a:rPr>
              <a:t>提供的方法</a:t>
            </a:r>
            <a:r>
              <a:rPr lang="zh-CN" altLang="en-US" sz="2600" b="1" dirty="0" smtClean="0">
                <a:solidFill>
                  <a:srgbClr val="1353A2"/>
                </a:solidFill>
                <a:latin typeface="微软雅黑" pitchFamily="34" charset="-122"/>
                <a:ea typeface="微软雅黑" pitchFamily="34" charset="-122"/>
              </a:rPr>
              <a:t>。</a:t>
            </a:r>
            <a:r>
              <a:rPr lang="zh-CN" altLang="zh-CN" sz="2600" b="1" dirty="0" smtClean="0">
                <a:solidFill>
                  <a:srgbClr val="1353A2"/>
                </a:solidFill>
                <a:latin typeface="微软雅黑" pitchFamily="34" charset="-122"/>
                <a:ea typeface="微软雅黑" pitchFamily="34" charset="-122"/>
              </a:rPr>
              <a:t>  </a:t>
            </a:r>
            <a:endParaRPr lang="zh-CN" altLang="en-US" sz="2600" b="1" dirty="0">
              <a:solidFill>
                <a:srgbClr val="1353A2"/>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237179" y="2199583"/>
            <a:ext cx="10039096" cy="4049800"/>
          </a:xfrm>
          <a:prstGeom prst="rect">
            <a:avLst/>
          </a:prstGeom>
        </p:spPr>
      </p:pic>
      <p:sp>
        <p:nvSpPr>
          <p:cNvPr id="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7"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7448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133866" y="1131888"/>
            <a:ext cx="4044948" cy="5393266"/>
          </a:xfrm>
          <a:prstGeom prst="rect">
            <a:avLst/>
          </a:prstGeom>
        </p:spPr>
      </p:pic>
      <p:sp>
        <p:nvSpPr>
          <p:cNvPr id="2" name="矩形 1"/>
          <p:cNvSpPr/>
          <p:nvPr/>
        </p:nvSpPr>
        <p:spPr bwMode="auto">
          <a:xfrm>
            <a:off x="6133866" y="4043520"/>
            <a:ext cx="4044948" cy="336960"/>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3" name="组 2"/>
          <p:cNvGrpSpPr/>
          <p:nvPr/>
        </p:nvGrpSpPr>
        <p:grpSpPr>
          <a:xfrm>
            <a:off x="883137" y="3343679"/>
            <a:ext cx="4907195" cy="1567307"/>
            <a:chOff x="662353" y="3343678"/>
            <a:chExt cx="3680396" cy="1567307"/>
          </a:xfrm>
        </p:grpSpPr>
        <p:sp>
          <p:nvSpPr>
            <p:cNvPr id="14" name="矩形 13"/>
            <p:cNvSpPr/>
            <p:nvPr/>
          </p:nvSpPr>
          <p:spPr>
            <a:xfrm flipH="1">
              <a:off x="718602" y="3469459"/>
              <a:ext cx="3567899" cy="900246"/>
            </a:xfrm>
            <a:prstGeom prst="rect">
              <a:avLst/>
            </a:prstGeom>
          </p:spPr>
          <p:txBody>
            <a:bodyPr wrap="square">
              <a:spAutoFit/>
            </a:bodyPr>
            <a:lstStyle/>
            <a:p>
              <a:pPr>
                <a:lnSpc>
                  <a:spcPct val="150000"/>
                </a:lnSpc>
              </a:pPr>
              <a:r>
                <a:rPr lang="zh-CN" altLang="en-US" dirty="0" smtClean="0"/>
                <a:t>列表中的每行数据都是一个</a:t>
              </a:r>
              <a:r>
                <a:rPr lang="zh-CN" altLang="en-US" dirty="0" smtClean="0">
                  <a:solidFill>
                    <a:srgbClr val="FF0000"/>
                  </a:solidFill>
                </a:rPr>
                <a:t>单元格</a:t>
              </a:r>
              <a:r>
                <a:rPr lang="zh-CN" altLang="en-US" dirty="0" smtClean="0"/>
                <a:t>，它是表视图中最主要的元素。</a:t>
              </a:r>
              <a:endParaRPr lang="zh-CN" altLang="en-US" dirty="0"/>
            </a:p>
          </p:txBody>
        </p:sp>
        <p:sp>
          <p:nvSpPr>
            <p:cNvPr id="15" name="矩形标注 14"/>
            <p:cNvSpPr/>
            <p:nvPr/>
          </p:nvSpPr>
          <p:spPr bwMode="auto">
            <a:xfrm flipH="1">
              <a:off x="662353" y="3343678"/>
              <a:ext cx="3680396" cy="1567307"/>
            </a:xfrm>
            <a:prstGeom prst="wedgeRectCallout">
              <a:avLst>
                <a:gd name="adj1" fmla="val -57171"/>
                <a:gd name="adj2" fmla="val 6964"/>
              </a:avLst>
            </a:prstGeom>
            <a:noFill/>
            <a:ln w="63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sp>
        <p:nvSpPr>
          <p:cNvPr id="11" name="TextBox 22"/>
          <p:cNvSpPr txBox="1"/>
          <p:nvPr/>
        </p:nvSpPr>
        <p:spPr>
          <a:xfrm>
            <a:off x="14817" y="1233653"/>
            <a:ext cx="4078816" cy="1082348"/>
          </a:xfrm>
          <a:prstGeom prst="rect">
            <a:avLst/>
          </a:prstGeom>
          <a:gradFill flip="none" rotWithShape="1">
            <a:gsLst>
              <a:gs pos="0">
                <a:schemeClr val="accent1">
                  <a:lumMod val="90000"/>
                </a:schemeClr>
              </a:gs>
              <a:gs pos="100000">
                <a:srgbClr val="FFFFFF"/>
              </a:gs>
            </a:gsLst>
            <a:lin ang="0" scaled="1"/>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50000"/>
              </a:lnSpc>
              <a:defRPr/>
            </a:pPr>
            <a:r>
              <a:rPr lang="zh-CN" altLang="en-US" sz="2400" b="1" dirty="0" smtClean="0">
                <a:latin typeface="宋体" charset="0"/>
              </a:rPr>
              <a:t>  案例</a:t>
            </a:r>
          </a:p>
          <a:p>
            <a:pPr>
              <a:lnSpc>
                <a:spcPct val="150000"/>
              </a:lnSpc>
              <a:defRPr/>
            </a:pPr>
            <a:r>
              <a:rPr lang="zh-CN" altLang="en-US" sz="2000" dirty="0" smtClean="0">
                <a:latin typeface="楷体_GB2312" charset="0"/>
                <a:ea typeface="楷体_GB2312" charset="0"/>
                <a:cs typeface="楷体_GB2312" charset="0"/>
              </a:rPr>
              <a:t>    </a:t>
            </a:r>
            <a:r>
              <a:rPr lang="en-US" altLang="zh-CN" sz="2000" dirty="0" smtClean="0">
                <a:latin typeface="楷体_GB2312" charset="0"/>
                <a:ea typeface="楷体_GB2312" charset="0"/>
                <a:cs typeface="楷体_GB2312" charset="0"/>
              </a:rPr>
              <a:t>iPhone</a:t>
            </a:r>
            <a:r>
              <a:rPr lang="zh-CN" altLang="en-US" sz="2000" dirty="0">
                <a:latin typeface="楷体_GB2312" charset="0"/>
                <a:ea typeface="楷体_GB2312" charset="0"/>
                <a:cs typeface="楷体_GB2312" charset="0"/>
              </a:rPr>
              <a:t>中的</a:t>
            </a:r>
            <a:r>
              <a:rPr lang="en-US" altLang="zh-CN" sz="2000" dirty="0">
                <a:latin typeface="楷体_GB2312" charset="0"/>
                <a:ea typeface="楷体_GB2312" charset="0"/>
                <a:cs typeface="楷体_GB2312" charset="0"/>
              </a:rPr>
              <a:t>Setting</a:t>
            </a:r>
            <a:r>
              <a:rPr lang="zh-CN" altLang="en-US" sz="2000" dirty="0">
                <a:latin typeface="楷体_GB2312" charset="0"/>
                <a:ea typeface="楷体_GB2312" charset="0"/>
                <a:cs typeface="楷体_GB2312" charset="0"/>
              </a:rPr>
              <a:t>界面</a:t>
            </a:r>
            <a:endParaRPr lang="zh-CN" altLang="en-US" sz="2000" dirty="0" smtClean="0">
              <a:latin typeface="楷体_GB2312" charset="0"/>
              <a:ea typeface="楷体_GB2312" charset="0"/>
              <a:cs typeface="楷体_GB2312" charset="0"/>
            </a:endParaRPr>
          </a:p>
        </p:txBody>
      </p:sp>
    </p:spTree>
    <p:extLst>
      <p:ext uri="{BB962C8B-B14F-4D97-AF65-F5344CB8AC3E}">
        <p14:creationId xmlns:p14="http://schemas.microsoft.com/office/powerpoint/2010/main" val="33558695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2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661016" y="3326400"/>
            <a:ext cx="7073001" cy="1486080"/>
          </a:xfrm>
          <a:prstGeom prst="rect">
            <a:avLst/>
          </a:prstGeom>
          <a:solidFill>
            <a:schemeClr val="bg1"/>
          </a:solidFill>
          <a:ln w="190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矩形 1"/>
          <p:cNvSpPr>
            <a:spLocks noChangeArrowheads="1"/>
          </p:cNvSpPr>
          <p:nvPr/>
        </p:nvSpPr>
        <p:spPr bwMode="auto">
          <a:xfrm>
            <a:off x="2294092" y="1119214"/>
            <a:ext cx="9910432" cy="6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600" b="1" dirty="0" smtClean="0">
                <a:solidFill>
                  <a:srgbClr val="1353A2"/>
                </a:solidFill>
                <a:latin typeface="微软雅黑" pitchFamily="34" charset="-122"/>
                <a:ea typeface="微软雅黑" pitchFamily="34" charset="-122"/>
              </a:rPr>
              <a:t>单元</a:t>
            </a:r>
            <a:r>
              <a:rPr lang="zh-CN" altLang="en-US" sz="2600" b="1" dirty="0">
                <a:solidFill>
                  <a:srgbClr val="1353A2"/>
                </a:solidFill>
                <a:latin typeface="微软雅黑" pitchFamily="34" charset="-122"/>
                <a:ea typeface="微软雅黑" pitchFamily="34" charset="-122"/>
              </a:rPr>
              <a:t>格</a:t>
            </a:r>
            <a:r>
              <a:rPr lang="zh-CN" altLang="zh-CN" sz="2600" b="1" dirty="0" smtClean="0">
                <a:solidFill>
                  <a:srgbClr val="1353A2"/>
                </a:solidFill>
                <a:latin typeface="微软雅黑" pitchFamily="34" charset="-122"/>
                <a:ea typeface="微软雅黑" pitchFamily="34" charset="-122"/>
              </a:rPr>
              <a:t>使用</a:t>
            </a:r>
            <a:r>
              <a:rPr lang="en-US" altLang="zh-CN" sz="2600" b="1" dirty="0" smtClean="0">
                <a:solidFill>
                  <a:srgbClr val="FF0000"/>
                </a:solidFill>
                <a:latin typeface="微软雅黑" pitchFamily="34" charset="-122"/>
                <a:ea typeface="微软雅黑" pitchFamily="34" charset="-122"/>
              </a:rPr>
              <a:t>UITableViewCell</a:t>
            </a:r>
            <a:r>
              <a:rPr lang="zh-CN" altLang="zh-CN" sz="2600" b="1" dirty="0" smtClean="0">
                <a:solidFill>
                  <a:srgbClr val="1353A2"/>
                </a:solidFill>
                <a:latin typeface="微软雅黑" pitchFamily="34" charset="-122"/>
                <a:ea typeface="微软雅黑" pitchFamily="34" charset="-122"/>
              </a:rPr>
              <a:t>表示，</a:t>
            </a:r>
            <a:r>
              <a:rPr lang="zh-CN" altLang="en-US" sz="2600" b="1" dirty="0" smtClean="0">
                <a:solidFill>
                  <a:srgbClr val="1353A2"/>
                </a:solidFill>
                <a:latin typeface="微软雅黑" pitchFamily="34" charset="-122"/>
                <a:ea typeface="微软雅黑" pitchFamily="34" charset="-122"/>
              </a:rPr>
              <a:t>它主要由两部分组成。</a:t>
            </a:r>
            <a:endParaRPr lang="zh-CN" altLang="en-US" sz="2600" b="1" dirty="0">
              <a:solidFill>
                <a:srgbClr val="1353A2"/>
              </a:solidFill>
              <a:latin typeface="微软雅黑" pitchFamily="34" charset="-122"/>
              <a:ea typeface="微软雅黑" pitchFamily="34" charset="-122"/>
            </a:endParaRPr>
          </a:p>
        </p:txBody>
      </p:sp>
      <p:sp>
        <p:nvSpPr>
          <p:cNvPr id="2" name="矩形 1"/>
          <p:cNvSpPr/>
          <p:nvPr/>
        </p:nvSpPr>
        <p:spPr bwMode="auto">
          <a:xfrm>
            <a:off x="2856848" y="3451680"/>
            <a:ext cx="4250713" cy="1166400"/>
          </a:xfrm>
          <a:prstGeom prst="rect">
            <a:avLst/>
          </a:prstGeom>
          <a:solidFill>
            <a:schemeClr val="bg1">
              <a:lumMod val="85000"/>
            </a:schemeClr>
          </a:solidFill>
          <a:ln w="2857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矩形 2"/>
          <p:cNvSpPr/>
          <p:nvPr/>
        </p:nvSpPr>
        <p:spPr bwMode="auto">
          <a:xfrm>
            <a:off x="7441626" y="3723840"/>
            <a:ext cx="2050481" cy="673920"/>
          </a:xfrm>
          <a:prstGeom prst="rect">
            <a:avLst/>
          </a:prstGeom>
          <a:solidFill>
            <a:srgbClr val="C4D59C"/>
          </a:solidFill>
          <a:ln w="285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Calibri"/>
                <a:ea typeface="黑体"/>
                <a:cs typeface="Calibri"/>
              </a:rPr>
              <a:t>accessoryView</a:t>
            </a:r>
            <a:endParaRPr kumimoji="0" lang="zh-CN" altLang="en-US" sz="1600" b="0" i="0" u="none" strike="noStrike" cap="none" normalizeH="0" baseline="0" dirty="0" smtClean="0">
              <a:ln>
                <a:noFill/>
              </a:ln>
              <a:solidFill>
                <a:schemeClr val="tx1"/>
              </a:solidFill>
              <a:effectLst/>
              <a:latin typeface="Calibri"/>
              <a:ea typeface="黑体"/>
              <a:cs typeface="Calibri"/>
            </a:endParaRPr>
          </a:p>
        </p:txBody>
      </p:sp>
      <p:sp>
        <p:nvSpPr>
          <p:cNvPr id="6" name="圆角矩形标注 5"/>
          <p:cNvSpPr/>
          <p:nvPr/>
        </p:nvSpPr>
        <p:spPr bwMode="auto">
          <a:xfrm>
            <a:off x="1128914" y="3456000"/>
            <a:ext cx="1923764" cy="552960"/>
          </a:xfrm>
          <a:prstGeom prst="wedgeRoundRectCallout">
            <a:avLst>
              <a:gd name="adj1" fmla="val 59167"/>
              <a:gd name="adj2" fmla="val 21474"/>
              <a:gd name="adj3" fmla="val 16667"/>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contentView</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600" dirty="0" smtClean="0">
                <a:latin typeface="Arial" pitchFamily="34" charset="0"/>
                <a:ea typeface="宋体" pitchFamily="2" charset="-122"/>
              </a:rPr>
              <a:t>（</a:t>
            </a:r>
            <a:r>
              <a:rPr lang="zh-CN" altLang="en-US" sz="1600" dirty="0" smtClean="0">
                <a:latin typeface="Arial" pitchFamily="34" charset="0"/>
                <a:ea typeface="宋体" pitchFamily="2" charset="-122"/>
              </a:rPr>
              <a:t>内容视图）</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圆角矩形标注 9"/>
          <p:cNvSpPr/>
          <p:nvPr/>
        </p:nvSpPr>
        <p:spPr bwMode="auto">
          <a:xfrm>
            <a:off x="9584262" y="3888000"/>
            <a:ext cx="1474503" cy="328320"/>
          </a:xfrm>
          <a:prstGeom prst="wedgeRoundRectCallout">
            <a:avLst>
              <a:gd name="adj1" fmla="val -64785"/>
              <a:gd name="adj2" fmla="val 21474"/>
              <a:gd name="adj3" fmla="val 16667"/>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1600" dirty="0" smtClean="0">
                <a:latin typeface="Arial" pitchFamily="34" charset="0"/>
                <a:ea typeface="宋体" pitchFamily="2" charset="-122"/>
              </a:rPr>
              <a:t>扩展视图</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3375227" y="3512160"/>
            <a:ext cx="1336268" cy="993600"/>
          </a:xfrm>
          <a:prstGeom prst="rect">
            <a:avLst/>
          </a:prstGeom>
          <a:solidFill>
            <a:schemeClr val="bg1">
              <a:lumMod val="50000"/>
            </a:schemeClr>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i="0" u="none" strike="noStrike" cap="none" normalizeH="0" baseline="0" dirty="0" smtClean="0">
                <a:ln>
                  <a:noFill/>
                </a:ln>
                <a:solidFill>
                  <a:schemeClr val="bg1"/>
                </a:solidFill>
                <a:effectLst/>
                <a:latin typeface="Calibri"/>
                <a:ea typeface="宋体" pitchFamily="2" charset="-122"/>
                <a:cs typeface="Calibri"/>
              </a:rPr>
              <a:t>imageView</a:t>
            </a:r>
            <a:endParaRPr kumimoji="0" lang="zh-CN" altLang="en-US" sz="1400" i="0" u="none" strike="noStrike" cap="none" normalizeH="0" baseline="0" dirty="0" smtClean="0">
              <a:ln>
                <a:noFill/>
              </a:ln>
              <a:solidFill>
                <a:schemeClr val="bg1"/>
              </a:solidFill>
              <a:effectLst/>
              <a:latin typeface="Calibri"/>
              <a:ea typeface="宋体" pitchFamily="2" charset="-122"/>
              <a:cs typeface="Calibri"/>
            </a:endParaRPr>
          </a:p>
        </p:txBody>
      </p:sp>
      <p:sp>
        <p:nvSpPr>
          <p:cNvPr id="7" name="文本框 6"/>
          <p:cNvSpPr txBox="1"/>
          <p:nvPr/>
        </p:nvSpPr>
        <p:spPr>
          <a:xfrm>
            <a:off x="4895809" y="3585601"/>
            <a:ext cx="1329711" cy="430887"/>
          </a:xfrm>
          <a:prstGeom prst="rect">
            <a:avLst/>
          </a:prstGeom>
          <a:noFill/>
        </p:spPr>
        <p:txBody>
          <a:bodyPr wrap="none" rtlCol="0">
            <a:spAutoFit/>
          </a:bodyPr>
          <a:lstStyle/>
          <a:p>
            <a:r>
              <a:rPr kumimoji="1" lang="en-US" altLang="zh-CN" sz="2200" dirty="0" smtClean="0"/>
              <a:t>textLabel</a:t>
            </a:r>
            <a:endParaRPr kumimoji="1" lang="zh-CN" altLang="en-US" sz="2200" dirty="0"/>
          </a:p>
        </p:txBody>
      </p:sp>
      <p:sp>
        <p:nvSpPr>
          <p:cNvPr id="13" name="文本框 12"/>
          <p:cNvSpPr txBox="1"/>
          <p:nvPr/>
        </p:nvSpPr>
        <p:spPr>
          <a:xfrm>
            <a:off x="4895808" y="4121280"/>
            <a:ext cx="1553530" cy="338554"/>
          </a:xfrm>
          <a:prstGeom prst="rect">
            <a:avLst/>
          </a:prstGeom>
          <a:noFill/>
        </p:spPr>
        <p:txBody>
          <a:bodyPr wrap="none" rtlCol="0">
            <a:spAutoFit/>
          </a:bodyPr>
          <a:lstStyle/>
          <a:p>
            <a:r>
              <a:rPr kumimoji="1" lang="en-US" altLang="zh-CN" sz="1600" dirty="0" smtClean="0">
                <a:solidFill>
                  <a:srgbClr val="9C0000"/>
                </a:solidFill>
              </a:rPr>
              <a:t>detailTextLabel</a:t>
            </a:r>
            <a:endParaRPr kumimoji="1" lang="zh-CN" altLang="en-US" sz="1600" dirty="0">
              <a:solidFill>
                <a:srgbClr val="9C0000"/>
              </a:solidFill>
            </a:endParaRPr>
          </a:p>
        </p:txBody>
      </p:sp>
      <p:grpSp>
        <p:nvGrpSpPr>
          <p:cNvPr id="25" name="组 24"/>
          <p:cNvGrpSpPr/>
          <p:nvPr/>
        </p:nvGrpSpPr>
        <p:grpSpPr>
          <a:xfrm>
            <a:off x="2025287" y="4090243"/>
            <a:ext cx="1349940" cy="338554"/>
            <a:chOff x="1518965" y="4090243"/>
            <a:chExt cx="1012455" cy="338554"/>
          </a:xfrm>
        </p:grpSpPr>
        <p:cxnSp>
          <p:nvCxnSpPr>
            <p:cNvPr id="9" name="直线箭头连接符 8"/>
            <p:cNvCxnSpPr/>
            <p:nvPr/>
          </p:nvCxnSpPr>
          <p:spPr bwMode="auto">
            <a:xfrm flipH="1">
              <a:off x="2142635" y="4259520"/>
              <a:ext cx="388785" cy="0"/>
            </a:xfrm>
            <a:prstGeom prst="straightConnector1">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1518965" y="4090243"/>
              <a:ext cx="446276" cy="338554"/>
            </a:xfrm>
            <a:prstGeom prst="rect">
              <a:avLst/>
            </a:prstGeom>
            <a:noFill/>
          </p:spPr>
          <p:txBody>
            <a:bodyPr wrap="none" rtlCol="0">
              <a:spAutoFit/>
            </a:bodyPr>
            <a:lstStyle/>
            <a:p>
              <a:r>
                <a:rPr kumimoji="1" lang="zh-CN" altLang="en-US" sz="1600" dirty="0" smtClean="0">
                  <a:latin typeface="黑体"/>
                  <a:ea typeface="黑体"/>
                  <a:cs typeface="黑体"/>
                </a:rPr>
                <a:t>图标</a:t>
              </a:r>
              <a:endParaRPr kumimoji="1" lang="zh-CN" altLang="en-US" sz="1600" dirty="0">
                <a:latin typeface="黑体"/>
                <a:ea typeface="黑体"/>
                <a:cs typeface="黑体"/>
              </a:endParaRPr>
            </a:p>
          </p:txBody>
        </p:sp>
      </p:grpSp>
      <p:grpSp>
        <p:nvGrpSpPr>
          <p:cNvPr id="26" name="组 25"/>
          <p:cNvGrpSpPr/>
          <p:nvPr/>
        </p:nvGrpSpPr>
        <p:grpSpPr>
          <a:xfrm>
            <a:off x="5317008" y="2853130"/>
            <a:ext cx="595035" cy="827511"/>
            <a:chOff x="3987753" y="2853129"/>
            <a:chExt cx="446276" cy="827511"/>
          </a:xfrm>
        </p:grpSpPr>
        <p:cxnSp>
          <p:nvCxnSpPr>
            <p:cNvPr id="17" name="直线箭头连接符 16"/>
            <p:cNvCxnSpPr/>
            <p:nvPr/>
          </p:nvCxnSpPr>
          <p:spPr bwMode="auto">
            <a:xfrm flipH="1" flipV="1">
              <a:off x="4285271" y="3196800"/>
              <a:ext cx="1" cy="483840"/>
            </a:xfrm>
            <a:prstGeom prst="straightConnector1">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3987753" y="2853129"/>
              <a:ext cx="446276" cy="338554"/>
            </a:xfrm>
            <a:prstGeom prst="rect">
              <a:avLst/>
            </a:prstGeom>
            <a:noFill/>
          </p:spPr>
          <p:txBody>
            <a:bodyPr wrap="none" rtlCol="0">
              <a:spAutoFit/>
            </a:bodyPr>
            <a:lstStyle/>
            <a:p>
              <a:r>
                <a:rPr kumimoji="1" lang="zh-CN" altLang="en-US" sz="1600" dirty="0" smtClean="0">
                  <a:latin typeface="黑体"/>
                  <a:ea typeface="黑体"/>
                  <a:cs typeface="黑体"/>
                </a:rPr>
                <a:t>标题</a:t>
              </a:r>
              <a:endParaRPr kumimoji="1" lang="zh-CN" altLang="en-US" sz="1600" dirty="0">
                <a:latin typeface="黑体"/>
                <a:ea typeface="黑体"/>
                <a:cs typeface="黑体"/>
              </a:endParaRPr>
            </a:p>
          </p:txBody>
        </p:sp>
      </p:grpSp>
      <p:grpSp>
        <p:nvGrpSpPr>
          <p:cNvPr id="27" name="组 26"/>
          <p:cNvGrpSpPr/>
          <p:nvPr/>
        </p:nvGrpSpPr>
        <p:grpSpPr>
          <a:xfrm>
            <a:off x="5165114" y="4459834"/>
            <a:ext cx="1005402" cy="691200"/>
            <a:chOff x="3873836" y="4459834"/>
            <a:chExt cx="754052" cy="691200"/>
          </a:xfrm>
        </p:grpSpPr>
        <p:cxnSp>
          <p:nvCxnSpPr>
            <p:cNvPr id="20" name="直线箭头连接符 19"/>
            <p:cNvCxnSpPr/>
            <p:nvPr/>
          </p:nvCxnSpPr>
          <p:spPr bwMode="auto">
            <a:xfrm flipH="1">
              <a:off x="4376538" y="4459834"/>
              <a:ext cx="2" cy="352646"/>
            </a:xfrm>
            <a:prstGeom prst="straightConnector1">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p:cNvSpPr txBox="1"/>
            <p:nvPr/>
          </p:nvSpPr>
          <p:spPr>
            <a:xfrm>
              <a:off x="3873836" y="4812480"/>
              <a:ext cx="754052" cy="338554"/>
            </a:xfrm>
            <a:prstGeom prst="rect">
              <a:avLst/>
            </a:prstGeom>
            <a:noFill/>
          </p:spPr>
          <p:txBody>
            <a:bodyPr wrap="none" rtlCol="0">
              <a:spAutoFit/>
            </a:bodyPr>
            <a:lstStyle/>
            <a:p>
              <a:r>
                <a:rPr kumimoji="1" lang="zh-CN" altLang="en-US" sz="1600" dirty="0" smtClean="0">
                  <a:latin typeface="黑体"/>
                  <a:ea typeface="黑体"/>
                  <a:cs typeface="黑体"/>
                </a:rPr>
                <a:t>详细内容</a:t>
              </a:r>
              <a:endParaRPr kumimoji="1" lang="zh-CN" altLang="en-US" sz="1600" dirty="0">
                <a:latin typeface="黑体"/>
                <a:ea typeface="黑体"/>
                <a:cs typeface="黑体"/>
              </a:endParaRPr>
            </a:p>
          </p:txBody>
        </p:sp>
      </p:grpSp>
      <p:sp>
        <p:nvSpPr>
          <p:cNvPr id="24" name="圆角矩形标注 23"/>
          <p:cNvSpPr/>
          <p:nvPr/>
        </p:nvSpPr>
        <p:spPr bwMode="auto">
          <a:xfrm>
            <a:off x="9791617" y="3317760"/>
            <a:ext cx="1163473" cy="328320"/>
          </a:xfrm>
          <a:prstGeom prst="wedgeRoundRectCallout">
            <a:avLst>
              <a:gd name="adj1" fmla="val -64785"/>
              <a:gd name="adj2" fmla="val 21474"/>
              <a:gd name="adj3" fmla="val 16667"/>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1600" dirty="0" smtClean="0">
                <a:latin typeface="Arial" pitchFamily="34" charset="0"/>
                <a:ea typeface="宋体" pitchFamily="2" charset="-122"/>
              </a:rPr>
              <a:t>单元格</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30" name="Picture 8" descr="http://www.61tree.org/UploadFiles/BlogPic/2012101613190327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348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600"/>
                                        <p:tgtEl>
                                          <p:spTgt spid="12"/>
                                        </p:tgtEl>
                                      </p:cBhvr>
                                    </p:animEffect>
                                  </p:childTnLst>
                                </p:cTn>
                              </p:par>
                            </p:childTnLst>
                          </p:cTn>
                        </p:par>
                        <p:par>
                          <p:cTn id="8" fill="hold">
                            <p:stCondLst>
                              <p:cond delay="600"/>
                            </p:stCondLst>
                            <p:childTnLst>
                              <p:par>
                                <p:cTn id="9" presetID="3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900" decel="100000" fill="hold"/>
                                        <p:tgtEl>
                                          <p:spTgt spid="4"/>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5" fill="hold">
                            <p:stCondLst>
                              <p:cond delay="1600"/>
                            </p:stCondLst>
                            <p:childTnLst>
                              <p:par>
                                <p:cTn id="16" presetID="22" presetClass="entr" presetSubtype="8"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900" decel="100000" fill="hold"/>
                                        <p:tgtEl>
                                          <p:spTgt spid="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27" fill="hold">
                            <p:stCondLst>
                              <p:cond delay="1000"/>
                            </p:stCondLst>
                            <p:childTnLst>
                              <p:par>
                                <p:cTn id="28" presetID="37"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900" decel="100000" fill="hold"/>
                                        <p:tgtEl>
                                          <p:spTgt spid="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34" fill="hold">
                            <p:stCondLst>
                              <p:cond delay="2000"/>
                            </p:stCondLst>
                            <p:childTnLst>
                              <p:par>
                                <p:cTn id="35" presetID="2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900" decel="100000" fill="hold"/>
                                        <p:tgtEl>
                                          <p:spTgt spid="5"/>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50" fill="hold">
                            <p:stCondLst>
                              <p:cond delay="1000"/>
                            </p:stCondLst>
                            <p:childTnLst>
                              <p:par>
                                <p:cTn id="51" presetID="37" presetClass="entr" presetSubtype="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900" decel="100000" fill="hold"/>
                                        <p:tgtEl>
                                          <p:spTgt spid="7"/>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57" fill="hold">
                            <p:stCondLst>
                              <p:cond delay="2000"/>
                            </p:stCondLst>
                            <p:childTnLst>
                              <p:par>
                                <p:cTn id="58" presetID="37"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900" decel="100000" fill="hold"/>
                                        <p:tgtEl>
                                          <p:spTgt spid="13"/>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64" fill="hold">
                            <p:stCondLst>
                              <p:cond delay="3000"/>
                            </p:stCondLst>
                            <p:childTnLst>
                              <p:par>
                                <p:cTn id="65" presetID="22" presetClass="entr" presetSubtype="2"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right)">
                                      <p:cBhvr>
                                        <p:cTn id="67" dur="500"/>
                                        <p:tgtEl>
                                          <p:spTgt spid="25"/>
                                        </p:tgtEl>
                                      </p:cBhvr>
                                    </p:animEffect>
                                  </p:childTnLst>
                                </p:cTn>
                              </p:par>
                            </p:childTnLst>
                          </p:cTn>
                        </p:par>
                        <p:par>
                          <p:cTn id="68" fill="hold">
                            <p:stCondLst>
                              <p:cond delay="3500"/>
                            </p:stCondLst>
                            <p:childTnLst>
                              <p:par>
                                <p:cTn id="69" presetID="22" presetClass="entr" presetSubtype="4"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par>
                          <p:cTn id="72" fill="hold">
                            <p:stCondLst>
                              <p:cond delay="4000"/>
                            </p:stCondLst>
                            <p:childTnLst>
                              <p:par>
                                <p:cTn id="73" presetID="22" presetClass="entr" presetSubtype="1" fill="hold"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2" grpId="0" animBg="1"/>
      <p:bldP spid="3" grpId="0" animBg="1"/>
      <p:bldP spid="6" grpId="0" animBg="1"/>
      <p:bldP spid="10" grpId="0" animBg="1"/>
      <p:bldP spid="5" grpId="0" animBg="1"/>
      <p:bldP spid="7" grpId="0"/>
      <p:bldP spid="13"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a:spLocks noChangeArrowheads="1"/>
          </p:cNvSpPr>
          <p:nvPr/>
        </p:nvSpPr>
        <p:spPr bwMode="auto">
          <a:xfrm>
            <a:off x="2281568" y="1088210"/>
            <a:ext cx="9910432" cy="110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en-US" altLang="zh-CN" sz="2400" b="1" dirty="0">
                <a:solidFill>
                  <a:srgbClr val="1353A2"/>
                </a:solidFill>
                <a:latin typeface="微软雅黑" pitchFamily="34" charset="-122"/>
                <a:ea typeface="微软雅黑" pitchFamily="34" charset="-122"/>
              </a:rPr>
              <a:t>contentView</a:t>
            </a:r>
            <a:r>
              <a:rPr lang="zh-CN" altLang="en-US" sz="2400" b="1" dirty="0" smtClean="0">
                <a:solidFill>
                  <a:srgbClr val="1353A2"/>
                </a:solidFill>
                <a:latin typeface="微软雅黑" pitchFamily="34" charset="-122"/>
                <a:ea typeface="微软雅黑" pitchFamily="34" charset="-122"/>
              </a:rPr>
              <a:t>的内容取决于</a:t>
            </a:r>
            <a:r>
              <a:rPr lang="zh-CN" altLang="en-US" sz="2400" b="1" dirty="0" smtClean="0">
                <a:solidFill>
                  <a:srgbClr val="FF0000"/>
                </a:solidFill>
                <a:latin typeface="微软雅黑" pitchFamily="34" charset="-122"/>
                <a:ea typeface="微软雅黑" pitchFamily="34" charset="-122"/>
              </a:rPr>
              <a:t>单元格的样式</a:t>
            </a:r>
            <a:r>
              <a:rPr lang="zh-CN" altLang="en-US" sz="2400" b="1" dirty="0" smtClean="0">
                <a:solidFill>
                  <a:srgbClr val="1353A2"/>
                </a:solidFill>
                <a:latin typeface="微软雅黑" pitchFamily="34" charset="-122"/>
                <a:ea typeface="微软雅黑" pitchFamily="34" charset="-122"/>
              </a:rPr>
              <a:t>，可通过调用</a:t>
            </a:r>
            <a:r>
              <a:rPr lang="en-US" altLang="zh-CN" sz="2400" b="1" dirty="0" smtClean="0">
                <a:solidFill>
                  <a:srgbClr val="1353A2"/>
                </a:solidFill>
                <a:latin typeface="微软雅黑" pitchFamily="34" charset="-122"/>
                <a:ea typeface="微软雅黑" pitchFamily="34" charset="-122"/>
              </a:rPr>
              <a:t>initWithStyle</a:t>
            </a:r>
            <a:r>
              <a:rPr lang="zh-CN" altLang="zh-CN" sz="2400" b="1" dirty="0" smtClean="0">
                <a:solidFill>
                  <a:srgbClr val="1353A2"/>
                </a:solidFill>
                <a:latin typeface="微软雅黑" pitchFamily="34" charset="-122"/>
                <a:ea typeface="微软雅黑" pitchFamily="34" charset="-122"/>
              </a:rPr>
              <a:t>方法</a:t>
            </a:r>
            <a:r>
              <a:rPr lang="zh-CN" altLang="en-US" sz="2400" b="1" dirty="0" smtClean="0">
                <a:solidFill>
                  <a:srgbClr val="1353A2"/>
                </a:solidFill>
                <a:latin typeface="微软雅黑" pitchFamily="34" charset="-122"/>
                <a:ea typeface="微软雅黑" pitchFamily="34" charset="-122"/>
              </a:rPr>
              <a:t>来指定。</a:t>
            </a:r>
            <a:endParaRPr lang="zh-CN" altLang="en-US" sz="2400" b="1" dirty="0">
              <a:solidFill>
                <a:srgbClr val="1353A2"/>
              </a:solidFill>
              <a:latin typeface="微软雅黑" pitchFamily="34" charset="-122"/>
              <a:ea typeface="微软雅黑" pitchFamily="34" charset="-122"/>
            </a:endParaRPr>
          </a:p>
        </p:txBody>
      </p:sp>
      <p:grpSp>
        <p:nvGrpSpPr>
          <p:cNvPr id="3" name="组 2"/>
          <p:cNvGrpSpPr/>
          <p:nvPr/>
        </p:nvGrpSpPr>
        <p:grpSpPr>
          <a:xfrm>
            <a:off x="983769" y="3182863"/>
            <a:ext cx="9959800" cy="1224301"/>
            <a:chOff x="737827" y="3036696"/>
            <a:chExt cx="7469850" cy="1224301"/>
          </a:xfrm>
        </p:grpSpPr>
        <p:sp>
          <p:nvSpPr>
            <p:cNvPr id="13" name="AutoShape 4"/>
            <p:cNvSpPr>
              <a:spLocks noChangeArrowheads="1"/>
            </p:cNvSpPr>
            <p:nvPr>
              <p:custDataLst>
                <p:tags r:id="rId1"/>
              </p:custDataLst>
            </p:nvPr>
          </p:nvSpPr>
          <p:spPr bwMode="white">
            <a:xfrm>
              <a:off x="737827" y="3403741"/>
              <a:ext cx="7358114" cy="857256"/>
            </a:xfrm>
            <a:prstGeom prst="roundRect">
              <a:avLst>
                <a:gd name="adj" fmla="val 4784"/>
              </a:avLst>
            </a:prstGeom>
            <a:solidFill>
              <a:schemeClr val="bg1">
                <a:alpha val="60000"/>
              </a:schemeClr>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4" name="AutoShape 3"/>
            <p:cNvSpPr>
              <a:spLocks noChangeArrowheads="1"/>
            </p:cNvSpPr>
            <p:nvPr/>
          </p:nvSpPr>
          <p:spPr bwMode="auto">
            <a:xfrm>
              <a:off x="970230" y="3036696"/>
              <a:ext cx="4058893"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15" name="TextBox 27"/>
            <p:cNvSpPr txBox="1"/>
            <p:nvPr/>
          </p:nvSpPr>
          <p:spPr bwMode="auto">
            <a:xfrm>
              <a:off x="936511" y="3115543"/>
              <a:ext cx="4167035"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en-US"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调用</a:t>
              </a:r>
              <a:r>
                <a:rPr lang="en-US" altLang="zh-CN"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rPr>
                <a:t>initWithStyle</a:t>
              </a:r>
              <a:r>
                <a:rPr lang="zh-CN" altLang="zh-CN"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方法</a:t>
              </a:r>
              <a:r>
                <a:rPr lang="zh-CN" altLang="en-US"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初始化单元</a:t>
              </a:r>
              <a:r>
                <a:rPr lang="zh-CN" altLang="en-US"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rPr>
                <a:t>格</a:t>
              </a:r>
            </a:p>
          </p:txBody>
        </p:sp>
        <p:sp>
          <p:nvSpPr>
            <p:cNvPr id="17" name="文本框 18"/>
            <p:cNvSpPr txBox="1"/>
            <p:nvPr/>
          </p:nvSpPr>
          <p:spPr>
            <a:xfrm>
              <a:off x="919232" y="3575992"/>
              <a:ext cx="7288445" cy="646331"/>
            </a:xfrm>
            <a:prstGeom prst="rect">
              <a:avLst/>
            </a:prstGeom>
          </p:spPr>
          <p:txBody>
            <a:bodyPr wrap="square">
              <a:spAutoFit/>
            </a:bodyPr>
            <a:lstStyle>
              <a:defPPr>
                <a:defRPr lang="zh-CN"/>
              </a:defPPr>
              <a:lvl3pPr marL="0" lvl="2" defTabSz="912813" fontAlgn="auto">
                <a:spcBef>
                  <a:spcPts val="0"/>
                </a:spcBef>
                <a:spcAft>
                  <a:spcPts val="0"/>
                </a:spcAft>
                <a:buClr>
                  <a:srgbClr val="0070C0"/>
                </a:buClr>
                <a:buSzPct val="80000"/>
                <a:tabLst>
                  <a:tab pos="136525" algn="l"/>
                </a:tabLst>
                <a:defRPr b="1" spc="50">
                  <a:ln w="11430"/>
                  <a:latin typeface="Times New Roman" pitchFamily="18" charset="0"/>
                  <a:ea typeface="微软雅黑" pitchFamily="34" charset="-122"/>
                  <a:cs typeface="Times New Roman" pitchFamily="18" charset="0"/>
                </a:defRPr>
              </a:lvl3pPr>
            </a:lstStyle>
            <a:p>
              <a:r>
                <a:rPr lang="en-US" altLang="zh-CN" dirty="0" smtClean="0">
                  <a:latin typeface="Arial"/>
                  <a:cs typeface="Arial"/>
                </a:rPr>
                <a:t>-</a:t>
              </a:r>
              <a:r>
                <a:rPr lang="zh-CN" altLang="en-US" dirty="0" smtClean="0">
                  <a:latin typeface="Arial"/>
                  <a:cs typeface="Arial"/>
                </a:rPr>
                <a:t> </a:t>
              </a:r>
              <a:r>
                <a:rPr lang="en-US" altLang="zh-CN" dirty="0" smtClean="0">
                  <a:latin typeface="Arial"/>
                  <a:cs typeface="Arial"/>
                </a:rPr>
                <a:t>(</a:t>
              </a:r>
              <a:r>
                <a:rPr lang="en-US" altLang="zh-CN" dirty="0" smtClean="0">
                  <a:solidFill>
                    <a:srgbClr val="B60062"/>
                  </a:solidFill>
                  <a:latin typeface="Arial"/>
                  <a:cs typeface="Arial"/>
                </a:rPr>
                <a:t>instancetype</a:t>
              </a:r>
              <a:r>
                <a:rPr lang="en-US" altLang="zh-CN" dirty="0" smtClean="0">
                  <a:latin typeface="Arial"/>
                  <a:cs typeface="Arial"/>
                </a:rPr>
                <a:t>)initWithStyle:(</a:t>
              </a:r>
              <a:r>
                <a:rPr lang="en-US" altLang="zh-CN" dirty="0">
                  <a:solidFill>
                    <a:srgbClr val="5B2699"/>
                  </a:solidFill>
                  <a:latin typeface="Arial"/>
                  <a:cs typeface="Arial"/>
                </a:rPr>
                <a:t>UITableViewCellStyle</a:t>
              </a:r>
              <a:r>
                <a:rPr lang="en-US" altLang="zh-CN" dirty="0">
                  <a:latin typeface="Arial"/>
                  <a:cs typeface="Arial"/>
                </a:rPr>
                <a:t>)</a:t>
              </a:r>
              <a:r>
                <a:rPr lang="en-US" altLang="zh-CN" dirty="0" smtClean="0">
                  <a:latin typeface="Arial"/>
                  <a:cs typeface="Arial"/>
                </a:rPr>
                <a:t>style reuseIdentifier:(</a:t>
              </a:r>
              <a:r>
                <a:rPr lang="en-US" altLang="zh-CN" dirty="0" smtClean="0">
                  <a:solidFill>
                    <a:srgbClr val="5B2699"/>
                  </a:solidFill>
                  <a:latin typeface="Arial"/>
                  <a:cs typeface="Arial"/>
                </a:rPr>
                <a:t>NSString</a:t>
              </a:r>
              <a:r>
                <a:rPr lang="zh-CN" altLang="en-US" dirty="0" smtClean="0">
                  <a:solidFill>
                    <a:srgbClr val="5B2699"/>
                  </a:solidFill>
                  <a:latin typeface="Arial"/>
                  <a:cs typeface="Arial"/>
                </a:rPr>
                <a:t> </a:t>
              </a:r>
              <a:r>
                <a:rPr lang="en-US" altLang="zh-CN" dirty="0" smtClean="0">
                  <a:latin typeface="Arial"/>
                  <a:cs typeface="Arial"/>
                </a:rPr>
                <a:t>*)reuseIdentifier</a:t>
              </a:r>
              <a:r>
                <a:rPr lang="zh-CN" altLang="zh-CN" dirty="0" smtClean="0">
                  <a:latin typeface="Arial"/>
                  <a:cs typeface="Arial"/>
                </a:rPr>
                <a:t> </a:t>
              </a:r>
              <a:endParaRPr lang="zh-CN" altLang="en-US" dirty="0">
                <a:latin typeface="Arial"/>
                <a:cs typeface="Arial"/>
              </a:endParaRPr>
            </a:p>
          </p:txBody>
        </p:sp>
      </p:grpSp>
      <p:sp>
        <p:nvSpPr>
          <p:cNvPr id="10"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11"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7706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4"/>
          <p:cNvGrpSpPr>
            <a:grpSpLocks/>
          </p:cNvGrpSpPr>
          <p:nvPr/>
        </p:nvGrpSpPr>
        <p:grpSpPr bwMode="auto">
          <a:xfrm>
            <a:off x="2395410" y="2397816"/>
            <a:ext cx="6824663" cy="4043362"/>
            <a:chOff x="2190742" y="2088131"/>
            <a:chExt cx="5118433" cy="3438319"/>
          </a:xfrm>
        </p:grpSpPr>
        <p:sp>
          <p:nvSpPr>
            <p:cNvPr id="38" name="弧形 35"/>
            <p:cNvSpPr>
              <a:spLocks/>
            </p:cNvSpPr>
            <p:nvPr/>
          </p:nvSpPr>
          <p:spPr bwMode="auto">
            <a:xfrm rot="5400000">
              <a:off x="3977494" y="3085315"/>
              <a:ext cx="1312838" cy="1314434"/>
            </a:xfrm>
            <a:custGeom>
              <a:avLst/>
              <a:gdLst>
                <a:gd name="T0" fmla="*/ 659823 w 1312838"/>
                <a:gd name="T1" fmla="*/ 1314425 h 1314434"/>
                <a:gd name="T2" fmla="*/ 50838 w 1312838"/>
                <a:gd name="T3" fmla="*/ 910817 h 1314434"/>
                <a:gd name="T4" fmla="*/ 190780 w 1312838"/>
                <a:gd name="T5" fmla="*/ 193982 h 1314434"/>
                <a:gd name="T6" fmla="*/ 907095 w 1312838"/>
                <a:gd name="T7" fmla="*/ 49810 h 1314434"/>
                <a:gd name="T8" fmla="*/ 1312839 w 1312838"/>
                <a:gd name="T9" fmla="*/ 657217 h 1314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2838" h="1314434" stroke="0">
                  <a:moveTo>
                    <a:pt x="659823" y="1314425"/>
                  </a:moveTo>
                  <a:cubicBezTo>
                    <a:pt x="393916" y="1315805"/>
                    <a:pt x="153445" y="1156432"/>
                    <a:pt x="50838" y="910817"/>
                  </a:cubicBezTo>
                  <a:cubicBezTo>
                    <a:pt x="-51633" y="665528"/>
                    <a:pt x="3603" y="382588"/>
                    <a:pt x="190780" y="193982"/>
                  </a:cubicBezTo>
                  <a:cubicBezTo>
                    <a:pt x="378306" y="5024"/>
                    <a:pt x="661206" y="-51915"/>
                    <a:pt x="907095" y="49810"/>
                  </a:cubicBezTo>
                  <a:cubicBezTo>
                    <a:pt x="1152661" y="151401"/>
                    <a:pt x="1312839" y="391190"/>
                    <a:pt x="1312839" y="657217"/>
                  </a:cubicBezTo>
                  <a:lnTo>
                    <a:pt x="656419" y="657217"/>
                  </a:lnTo>
                  <a:cubicBezTo>
                    <a:pt x="657554" y="876286"/>
                    <a:pt x="658688" y="1095356"/>
                    <a:pt x="659823" y="1314425"/>
                  </a:cubicBezTo>
                  <a:close/>
                </a:path>
                <a:path w="1312838" h="1314434" fill="none">
                  <a:moveTo>
                    <a:pt x="659823" y="1314425"/>
                  </a:moveTo>
                  <a:cubicBezTo>
                    <a:pt x="393916" y="1315805"/>
                    <a:pt x="153445" y="1156432"/>
                    <a:pt x="50838" y="910817"/>
                  </a:cubicBezTo>
                  <a:cubicBezTo>
                    <a:pt x="-51633" y="665528"/>
                    <a:pt x="3603" y="382588"/>
                    <a:pt x="190780" y="193982"/>
                  </a:cubicBezTo>
                  <a:cubicBezTo>
                    <a:pt x="378306" y="5024"/>
                    <a:pt x="661206" y="-51915"/>
                    <a:pt x="907095" y="49810"/>
                  </a:cubicBezTo>
                  <a:cubicBezTo>
                    <a:pt x="1152661" y="151401"/>
                    <a:pt x="1312839" y="391190"/>
                    <a:pt x="1312839" y="657217"/>
                  </a:cubicBezTo>
                </a:path>
              </a:pathLst>
            </a:custGeom>
            <a:noFill/>
            <a:ln w="57150" cap="flat" cmpd="sng">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弧形 36"/>
            <p:cNvSpPr>
              <a:spLocks/>
            </p:cNvSpPr>
            <p:nvPr/>
          </p:nvSpPr>
          <p:spPr bwMode="auto">
            <a:xfrm>
              <a:off x="4092582" y="3203585"/>
              <a:ext cx="1082661" cy="1084242"/>
            </a:xfrm>
            <a:custGeom>
              <a:avLst/>
              <a:gdLst>
                <a:gd name="T0" fmla="*/ 31 w 1082661"/>
                <a:gd name="T1" fmla="*/ 547910 h 1084242"/>
                <a:gd name="T2" fmla="*/ 267033 w 1082661"/>
                <a:gd name="T3" fmla="*/ 74750 h 1084242"/>
                <a:gd name="T4" fmla="*/ 810619 w 1082661"/>
                <a:gd name="T5" fmla="*/ 71837 h 1084242"/>
                <a:gd name="T6" fmla="*/ 1082662 w 1082661"/>
                <a:gd name="T7" fmla="*/ 542121 h 10842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2661" h="1084242" stroke="0">
                  <a:moveTo>
                    <a:pt x="31" y="547910"/>
                  </a:moveTo>
                  <a:cubicBezTo>
                    <a:pt x="-2040" y="353676"/>
                    <a:pt x="99815" y="173176"/>
                    <a:pt x="267033" y="74750"/>
                  </a:cubicBezTo>
                  <a:cubicBezTo>
                    <a:pt x="434571" y="-23865"/>
                    <a:pt x="642037" y="-24976"/>
                    <a:pt x="810619" y="71837"/>
                  </a:cubicBezTo>
                  <a:cubicBezTo>
                    <a:pt x="978883" y="168468"/>
                    <a:pt x="1082662" y="347871"/>
                    <a:pt x="1082662" y="542121"/>
                  </a:cubicBezTo>
                  <a:lnTo>
                    <a:pt x="541331" y="542121"/>
                  </a:lnTo>
                  <a:lnTo>
                    <a:pt x="31" y="547910"/>
                  </a:lnTo>
                  <a:close/>
                </a:path>
                <a:path w="1082661" h="1084242" fill="none">
                  <a:moveTo>
                    <a:pt x="31" y="547910"/>
                  </a:moveTo>
                  <a:cubicBezTo>
                    <a:pt x="-2040" y="353676"/>
                    <a:pt x="99815" y="173176"/>
                    <a:pt x="267033" y="74750"/>
                  </a:cubicBezTo>
                  <a:cubicBezTo>
                    <a:pt x="434571" y="-23865"/>
                    <a:pt x="642037" y="-24976"/>
                    <a:pt x="810619" y="71837"/>
                  </a:cubicBezTo>
                  <a:cubicBezTo>
                    <a:pt x="978883" y="168468"/>
                    <a:pt x="1082662" y="347871"/>
                    <a:pt x="1082662" y="542121"/>
                  </a:cubicBezTo>
                </a:path>
              </a:pathLst>
            </a:custGeom>
            <a:noFill/>
            <a:ln w="57150" cap="flat" cmpd="sng">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弧形 37"/>
            <p:cNvSpPr>
              <a:spLocks/>
            </p:cNvSpPr>
            <p:nvPr/>
          </p:nvSpPr>
          <p:spPr bwMode="auto">
            <a:xfrm rot="-5400000">
              <a:off x="4172752" y="3347248"/>
              <a:ext cx="898509" cy="823903"/>
            </a:xfrm>
            <a:custGeom>
              <a:avLst/>
              <a:gdLst>
                <a:gd name="T0" fmla="*/ 455463 w 898509"/>
                <a:gd name="T1" fmla="*/ 39 h 823903"/>
                <a:gd name="T2" fmla="*/ 898509 w 898509"/>
                <a:gd name="T3" fmla="*/ 411952 h 823903"/>
                <a:gd name="T4" fmla="*/ 0 60000 65536"/>
                <a:gd name="T5" fmla="*/ 0 60000 65536"/>
              </a:gdLst>
              <a:ahLst/>
              <a:cxnLst>
                <a:cxn ang="T4">
                  <a:pos x="T0" y="T1"/>
                </a:cxn>
                <a:cxn ang="T5">
                  <a:pos x="T2" y="T3"/>
                </a:cxn>
              </a:cxnLst>
              <a:rect l="0" t="0" r="r" b="b"/>
              <a:pathLst>
                <a:path w="898509" h="823903" stroke="0">
                  <a:moveTo>
                    <a:pt x="455463" y="39"/>
                  </a:moveTo>
                  <a:cubicBezTo>
                    <a:pt x="701135" y="3153"/>
                    <a:pt x="898509" y="186657"/>
                    <a:pt x="898509" y="411952"/>
                  </a:cubicBezTo>
                  <a:lnTo>
                    <a:pt x="449255" y="411952"/>
                  </a:lnTo>
                  <a:cubicBezTo>
                    <a:pt x="451324" y="274648"/>
                    <a:pt x="453394" y="137343"/>
                    <a:pt x="455463" y="39"/>
                  </a:cubicBezTo>
                  <a:close/>
                </a:path>
                <a:path w="898509" h="823903" fill="none">
                  <a:moveTo>
                    <a:pt x="455463" y="39"/>
                  </a:moveTo>
                  <a:cubicBezTo>
                    <a:pt x="701135" y="3153"/>
                    <a:pt x="898509" y="186657"/>
                    <a:pt x="898509" y="411952"/>
                  </a:cubicBezTo>
                </a:path>
              </a:pathLst>
            </a:custGeom>
            <a:noFill/>
            <a:ln w="57150" cap="flat" cmpd="sng">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组合 3"/>
            <p:cNvGrpSpPr>
              <a:grpSpLocks/>
            </p:cNvGrpSpPr>
            <p:nvPr/>
          </p:nvGrpSpPr>
          <p:grpSpPr bwMode="auto">
            <a:xfrm>
              <a:off x="2190742" y="2088131"/>
              <a:ext cx="5118433" cy="3438319"/>
              <a:chOff x="2190742" y="2088131"/>
              <a:chExt cx="5118433" cy="3438319"/>
            </a:xfrm>
          </p:grpSpPr>
          <p:graphicFrame>
            <p:nvGraphicFramePr>
              <p:cNvPr id="47" name="图表 2"/>
              <p:cNvGraphicFramePr>
                <a:graphicFrameLocks/>
              </p:cNvGraphicFramePr>
              <p:nvPr>
                <p:extLst>
                  <p:ext uri="{D42A27DB-BD31-4B8C-83A1-F6EECF244321}">
                    <p14:modId xmlns:p14="http://schemas.microsoft.com/office/powerpoint/2010/main" val="321871752"/>
                  </p:ext>
                </p:extLst>
              </p:nvPr>
            </p:nvGraphicFramePr>
            <p:xfrm>
              <a:off x="2190742" y="2088131"/>
              <a:ext cx="5118433" cy="3438319"/>
            </p:xfrm>
            <a:graphic>
              <a:graphicData uri="http://schemas.openxmlformats.org/presentationml/2006/ole">
                <mc:AlternateContent xmlns:mc="http://schemas.openxmlformats.org/markup-compatibility/2006">
                  <mc:Choice xmlns:v="urn:schemas-microsoft-com:vml" Requires="v">
                    <p:oleObj spid="_x0000_s1221" name="工作表" r:id="rId5" imgW="5118100" imgH="3441700" progId="Excel.Sheet.8">
                      <p:embed/>
                    </p:oleObj>
                  </mc:Choice>
                  <mc:Fallback>
                    <p:oleObj name="工作表" r:id="rId5" imgW="5118100" imgH="3441700" progId="Excel.Sheet.8">
                      <p:embed/>
                      <p:pic>
                        <p:nvPicPr>
                          <p:cNvPr id="0" name=""/>
                          <p:cNvPicPr>
                            <a:picLocks noChangeArrowheads="1"/>
                          </p:cNvPicPr>
                          <p:nvPr/>
                        </p:nvPicPr>
                        <p:blipFill>
                          <a:blip r:embed="rId6"/>
                          <a:srcRect/>
                          <a:stretch>
                            <a:fillRect/>
                          </a:stretch>
                        </p:blipFill>
                        <p:spPr bwMode="auto">
                          <a:xfrm>
                            <a:off x="2190742" y="2088131"/>
                            <a:ext cx="5118433" cy="343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TextBox 42"/>
              <p:cNvSpPr txBox="1"/>
              <p:nvPr/>
            </p:nvSpPr>
            <p:spPr>
              <a:xfrm>
                <a:off x="4426488" y="2555873"/>
                <a:ext cx="1041387" cy="392582"/>
              </a:xfrm>
              <a:prstGeom prst="rect">
                <a:avLst/>
              </a:prstGeom>
              <a:noFill/>
            </p:spPr>
            <p:txBody>
              <a:bodyPr>
                <a:spAutoFit/>
              </a:bodyPr>
              <a:lstStyle/>
              <a:p>
                <a:pPr>
                  <a:defRPr/>
                </a:pPr>
                <a:r>
                  <a:rPr lang="zh-CN" altLang="en-US" sz="2400" spc="300" dirty="0">
                    <a:solidFill>
                      <a:schemeClr val="bg1"/>
                    </a:solidFill>
                    <a:latin typeface="微软雅黑" panose="020B0503020204020204" pitchFamily="34" charset="-122"/>
                    <a:ea typeface="微软雅黑" panose="020B0503020204020204" pitchFamily="34" charset="-122"/>
                    <a:cs typeface="+mn-cs"/>
                  </a:rPr>
                  <a:t>掌握</a:t>
                </a:r>
              </a:p>
            </p:txBody>
          </p:sp>
        </p:grpSp>
        <p:sp>
          <p:nvSpPr>
            <p:cNvPr id="45" name="TextBox 39"/>
            <p:cNvSpPr txBox="1"/>
            <p:nvPr/>
          </p:nvSpPr>
          <p:spPr>
            <a:xfrm rot="13580827" flipV="1">
              <a:off x="3526649" y="4452837"/>
              <a:ext cx="1041381" cy="346244"/>
            </a:xfrm>
            <a:prstGeom prst="rect">
              <a:avLst/>
            </a:prstGeom>
            <a:noFill/>
          </p:spPr>
          <p:txBody>
            <a:bodyPr>
              <a:spAutoFit/>
            </a:bodyPr>
            <a:lstStyle>
              <a:defPPr>
                <a:defRPr lang="zh-CN"/>
              </a:defPPr>
              <a:lvl1pPr>
                <a:defRPr sz="2400" spc="300">
                  <a:solidFill>
                    <a:schemeClr val="bg1"/>
                  </a:solidFill>
                  <a:latin typeface="微软雅黑" panose="020B0503020204020204" pitchFamily="34" charset="-122"/>
                  <a:ea typeface="微软雅黑" panose="020B0503020204020204" pitchFamily="34" charset="-122"/>
                </a:defRPr>
              </a:lvl1pPr>
            </a:lstStyle>
            <a:p>
              <a:r>
                <a:rPr lang="zh-CN" altLang="en-US" dirty="0"/>
                <a:t>了解</a:t>
              </a:r>
            </a:p>
          </p:txBody>
        </p:sp>
        <p:sp>
          <p:nvSpPr>
            <p:cNvPr id="46" name="TextBox 40"/>
            <p:cNvSpPr txBox="1"/>
            <p:nvPr/>
          </p:nvSpPr>
          <p:spPr>
            <a:xfrm rot="8019173" flipH="1" flipV="1">
              <a:off x="5165202" y="4270893"/>
              <a:ext cx="1041381" cy="346244"/>
            </a:xfrm>
            <a:prstGeom prst="rect">
              <a:avLst/>
            </a:prstGeom>
            <a:noFill/>
          </p:spPr>
          <p:txBody>
            <a:bodyPr>
              <a:spAutoFit/>
            </a:bodyPr>
            <a:lstStyle>
              <a:defPPr>
                <a:defRPr lang="zh-CN"/>
              </a:defPPr>
              <a:lvl1pPr>
                <a:defRPr sz="2400" spc="300">
                  <a:solidFill>
                    <a:schemeClr val="bg1"/>
                  </a:solidFill>
                  <a:latin typeface="微软雅黑" panose="020B0503020204020204" pitchFamily="34" charset="-122"/>
                  <a:ea typeface="微软雅黑" panose="020B0503020204020204" pitchFamily="34" charset="-122"/>
                </a:defRPr>
              </a:lvl1pPr>
            </a:lstStyle>
            <a:p>
              <a:r>
                <a:rPr lang="zh-CN" altLang="en-US" dirty="0"/>
                <a:t>熟悉</a:t>
              </a:r>
            </a:p>
          </p:txBody>
        </p:sp>
      </p:grpSp>
      <p:grpSp>
        <p:nvGrpSpPr>
          <p:cNvPr id="10" name="组合 18"/>
          <p:cNvGrpSpPr>
            <a:grpSpLocks/>
          </p:cNvGrpSpPr>
          <p:nvPr/>
        </p:nvGrpSpPr>
        <p:grpSpPr bwMode="auto">
          <a:xfrm>
            <a:off x="2686051" y="1406009"/>
            <a:ext cx="6514220" cy="1139824"/>
            <a:chOff x="547807" y="2356221"/>
            <a:chExt cx="4064424" cy="1141712"/>
          </a:xfrm>
        </p:grpSpPr>
        <p:sp>
          <p:nvSpPr>
            <p:cNvPr id="2" name="矩形 5"/>
            <p:cNvSpPr>
              <a:spLocks noChangeArrowheads="1"/>
            </p:cNvSpPr>
            <p:nvPr/>
          </p:nvSpPr>
          <p:spPr bwMode="auto">
            <a:xfrm>
              <a:off x="1153325" y="2886836"/>
              <a:ext cx="3458906" cy="5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eaLnBrk="1" hangingPunct="1">
                <a:lnSpc>
                  <a:spcPts val="3600"/>
                </a:lnSpc>
              </a:pPr>
              <a:r>
                <a:rPr lang="zh-CN" altLang="en-US" b="1" dirty="0">
                  <a:solidFill>
                    <a:srgbClr val="1353A2"/>
                  </a:solidFill>
                  <a:latin typeface="微软雅黑" charset="0"/>
                  <a:ea typeface="微软雅黑" charset="0"/>
                  <a:cs typeface="微软雅黑" charset="0"/>
                </a:rPr>
                <a:t>掌握 </a:t>
              </a:r>
              <a:r>
                <a:rPr lang="zh-CN" altLang="en-US" b="1" dirty="0" smtClean="0">
                  <a:solidFill>
                    <a:srgbClr val="1353A2"/>
                  </a:solidFill>
                  <a:latin typeface="微软雅黑" charset="0"/>
                  <a:ea typeface="微软雅黑" charset="0"/>
                  <a:cs typeface="微软雅黑" charset="0"/>
                </a:rPr>
                <a:t>表视图的组成，及内部结构</a:t>
              </a:r>
              <a:endParaRPr lang="en-US" altLang="zh-CN" b="1" dirty="0">
                <a:solidFill>
                  <a:srgbClr val="1353A2"/>
                </a:solidFill>
                <a:latin typeface="微软雅黑" charset="0"/>
                <a:ea typeface="微软雅黑" charset="0"/>
                <a:cs typeface="微软雅黑" charset="0"/>
              </a:endParaRPr>
            </a:p>
          </p:txBody>
        </p:sp>
        <p:grpSp>
          <p:nvGrpSpPr>
            <p:cNvPr id="7197" name="组合 16"/>
            <p:cNvGrpSpPr>
              <a:grpSpLocks/>
            </p:cNvGrpSpPr>
            <p:nvPr/>
          </p:nvGrpSpPr>
          <p:grpSpPr bwMode="auto">
            <a:xfrm>
              <a:off x="860802" y="2845980"/>
              <a:ext cx="3148439" cy="651953"/>
              <a:chOff x="860802" y="2352504"/>
              <a:chExt cx="3148439" cy="651953"/>
            </a:xfrm>
          </p:grpSpPr>
          <p:cxnSp>
            <p:nvCxnSpPr>
              <p:cNvPr id="7202" name="直接连接符 7"/>
              <p:cNvCxnSpPr>
                <a:cxnSpLocks noChangeShapeType="1"/>
              </p:cNvCxnSpPr>
              <p:nvPr/>
            </p:nvCxnSpPr>
            <p:spPr bwMode="auto">
              <a:xfrm>
                <a:off x="860802" y="2352504"/>
                <a:ext cx="373746" cy="651953"/>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03" name="直接连接符 10"/>
              <p:cNvCxnSpPr>
                <a:cxnSpLocks noChangeShapeType="1"/>
              </p:cNvCxnSpPr>
              <p:nvPr/>
            </p:nvCxnSpPr>
            <p:spPr bwMode="auto">
              <a:xfrm>
                <a:off x="1223982" y="3004457"/>
                <a:ext cx="2785259" cy="0"/>
              </a:xfrm>
              <a:prstGeom prst="line">
                <a:avLst/>
              </a:prstGeom>
              <a:noFill/>
              <a:ln w="28575">
                <a:solidFill>
                  <a:srgbClr val="1353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7198" name="组合 15"/>
            <p:cNvGrpSpPr>
              <a:grpSpLocks/>
            </p:cNvGrpSpPr>
            <p:nvPr/>
          </p:nvGrpSpPr>
          <p:grpSpPr bwMode="auto">
            <a:xfrm>
              <a:off x="547807" y="2356221"/>
              <a:ext cx="432902" cy="523153"/>
              <a:chOff x="1232465" y="3529627"/>
              <a:chExt cx="432902" cy="523153"/>
            </a:xfrm>
          </p:grpSpPr>
          <p:sp>
            <p:nvSpPr>
              <p:cNvPr id="15" name="椭圆 14"/>
              <p:cNvSpPr>
                <a:spLocks noChangeArrowheads="1"/>
              </p:cNvSpPr>
              <p:nvPr/>
            </p:nvSpPr>
            <p:spPr bwMode="auto">
              <a:xfrm>
                <a:off x="1232465" y="3558249"/>
                <a:ext cx="432902" cy="475449"/>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anose="02010600030101010101" pitchFamily="2" charset="-122"/>
                  <a:cs typeface="+mn-cs"/>
                </a:endParaRPr>
              </a:p>
            </p:txBody>
          </p:sp>
          <p:sp>
            <p:nvSpPr>
              <p:cNvPr id="16" name="TextBox 15"/>
              <p:cNvSpPr txBox="1">
                <a:spLocks noChangeArrowheads="1"/>
              </p:cNvSpPr>
              <p:nvPr/>
            </p:nvSpPr>
            <p:spPr bwMode="auto">
              <a:xfrm>
                <a:off x="1287932" y="3529627"/>
                <a:ext cx="334125" cy="523153"/>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r>
                  <a:rPr lang="en-US" altLang="zh-CN" sz="2800" b="1" smtClean="0">
                    <a:solidFill>
                      <a:schemeClr val="bg1"/>
                    </a:solidFill>
                    <a:latin typeface="Times New Roman" charset="0"/>
                    <a:cs typeface="Times New Roman" charset="0"/>
                  </a:rPr>
                  <a:t>1</a:t>
                </a:r>
                <a:endParaRPr lang="zh-CN" altLang="en-US" sz="2800" b="1" smtClean="0">
                  <a:solidFill>
                    <a:schemeClr val="bg1"/>
                  </a:solidFill>
                  <a:latin typeface="Times New Roman" charset="0"/>
                  <a:cs typeface="Times New Roman" charset="0"/>
                </a:endParaRPr>
              </a:p>
            </p:txBody>
          </p:sp>
        </p:grpSp>
      </p:grpSp>
      <p:grpSp>
        <p:nvGrpSpPr>
          <p:cNvPr id="19" name="组合 17"/>
          <p:cNvGrpSpPr>
            <a:grpSpLocks/>
          </p:cNvGrpSpPr>
          <p:nvPr/>
        </p:nvGrpSpPr>
        <p:grpSpPr bwMode="auto">
          <a:xfrm>
            <a:off x="279401" y="4435635"/>
            <a:ext cx="3480865" cy="1131205"/>
            <a:chOff x="547807" y="3924510"/>
            <a:chExt cx="2610167" cy="1130436"/>
          </a:xfrm>
        </p:grpSpPr>
        <p:grpSp>
          <p:nvGrpSpPr>
            <p:cNvPr id="3" name="组合 26"/>
            <p:cNvGrpSpPr>
              <a:grpSpLocks/>
            </p:cNvGrpSpPr>
            <p:nvPr/>
          </p:nvGrpSpPr>
          <p:grpSpPr bwMode="auto">
            <a:xfrm rot="10800000" flipH="1">
              <a:off x="860198" y="3950799"/>
              <a:ext cx="2178276" cy="652213"/>
              <a:chOff x="860198" y="2352244"/>
              <a:chExt cx="2178276" cy="652213"/>
            </a:xfrm>
          </p:grpSpPr>
          <p:cxnSp>
            <p:nvCxnSpPr>
              <p:cNvPr id="7195" name="直接连接符 27"/>
              <p:cNvCxnSpPr>
                <a:cxnSpLocks noChangeShapeType="1"/>
              </p:cNvCxnSpPr>
              <p:nvPr/>
            </p:nvCxnSpPr>
            <p:spPr bwMode="auto">
              <a:xfrm>
                <a:off x="843028" y="2369890"/>
                <a:ext cx="371407" cy="652018"/>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96" name="直接连接符 28"/>
              <p:cNvCxnSpPr>
                <a:cxnSpLocks noChangeShapeType="1"/>
              </p:cNvCxnSpPr>
              <p:nvPr/>
            </p:nvCxnSpPr>
            <p:spPr bwMode="auto">
              <a:xfrm>
                <a:off x="1222372" y="3004457"/>
                <a:ext cx="1815768" cy="0"/>
              </a:xfrm>
              <a:prstGeom prst="line">
                <a:avLst/>
              </a:prstGeom>
              <a:noFill/>
              <a:ln w="28575">
                <a:solidFill>
                  <a:srgbClr val="1353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7190" name="组合 29"/>
            <p:cNvGrpSpPr>
              <a:grpSpLocks/>
            </p:cNvGrpSpPr>
            <p:nvPr/>
          </p:nvGrpSpPr>
          <p:grpSpPr bwMode="auto">
            <a:xfrm>
              <a:off x="547807" y="4531428"/>
              <a:ext cx="474580" cy="523518"/>
              <a:chOff x="1232465" y="3533639"/>
              <a:chExt cx="474580" cy="523518"/>
            </a:xfrm>
          </p:grpSpPr>
          <p:sp>
            <p:nvSpPr>
              <p:cNvPr id="23" name="椭圆 22"/>
              <p:cNvSpPr>
                <a:spLocks noChangeArrowheads="1"/>
              </p:cNvSpPr>
              <p:nvPr/>
            </p:nvSpPr>
            <p:spPr bwMode="auto">
              <a:xfrm>
                <a:off x="1232465" y="3559022"/>
                <a:ext cx="474576" cy="474339"/>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anose="02010600030101010101" pitchFamily="2" charset="-122"/>
                  <a:cs typeface="+mn-cs"/>
                </a:endParaRPr>
              </a:p>
            </p:txBody>
          </p:sp>
          <p:sp>
            <p:nvSpPr>
              <p:cNvPr id="24" name="TextBox 23"/>
              <p:cNvSpPr txBox="1">
                <a:spLocks noChangeArrowheads="1"/>
              </p:cNvSpPr>
              <p:nvPr/>
            </p:nvSpPr>
            <p:spPr bwMode="auto">
              <a:xfrm>
                <a:off x="1275320" y="3533639"/>
                <a:ext cx="334901" cy="523518"/>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r>
                  <a:rPr lang="en-US" altLang="zh-CN" sz="2800" b="1" smtClean="0">
                    <a:solidFill>
                      <a:schemeClr val="bg1"/>
                    </a:solidFill>
                    <a:latin typeface="Times New Roman" charset="0"/>
                    <a:cs typeface="Times New Roman" charset="0"/>
                  </a:rPr>
                  <a:t>3</a:t>
                </a:r>
                <a:endParaRPr lang="zh-CN" altLang="en-US" sz="2800" b="1" smtClean="0">
                  <a:solidFill>
                    <a:schemeClr val="bg1"/>
                  </a:solidFill>
                  <a:latin typeface="Times New Roman" charset="0"/>
                  <a:cs typeface="Times New Roman" charset="0"/>
                </a:endParaRPr>
              </a:p>
            </p:txBody>
          </p:sp>
        </p:grpSp>
        <p:sp>
          <p:nvSpPr>
            <p:cNvPr id="7191" name="矩形 21"/>
            <p:cNvSpPr>
              <a:spLocks noChangeArrowheads="1"/>
            </p:cNvSpPr>
            <p:nvPr/>
          </p:nvSpPr>
          <p:spPr bwMode="auto">
            <a:xfrm>
              <a:off x="1176342" y="3924510"/>
              <a:ext cx="1981632" cy="10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eaLnBrk="1" hangingPunct="1">
                <a:lnSpc>
                  <a:spcPts val="3600"/>
                </a:lnSpc>
                <a:buFont typeface="Calibri" charset="0"/>
                <a:buNone/>
              </a:pPr>
              <a:r>
                <a:rPr lang="zh-CN" altLang="en-US" b="1" dirty="0" smtClean="0">
                  <a:solidFill>
                    <a:srgbClr val="1353A2"/>
                  </a:solidFill>
                  <a:latin typeface="微软雅黑" charset="0"/>
                  <a:ea typeface="微软雅黑" charset="0"/>
                  <a:cs typeface="微软雅黑" charset="0"/>
                  <a:sym typeface="宋体" charset="0"/>
                </a:rPr>
                <a:t>了解表视图的</a:t>
              </a:r>
              <a:r>
                <a:rPr lang="en-US" altLang="zh-CN" b="1" dirty="0" smtClean="0">
                  <a:solidFill>
                    <a:srgbClr val="1353A2"/>
                  </a:solidFill>
                  <a:latin typeface="微软雅黑" charset="0"/>
                  <a:ea typeface="微软雅黑" charset="0"/>
                  <a:cs typeface="微软雅黑" charset="0"/>
                  <a:sym typeface="宋体" charset="0"/>
                </a:rPr>
                <a:t>UI</a:t>
              </a:r>
              <a:r>
                <a:rPr lang="zh-CN" altLang="en-US" b="1" dirty="0" smtClean="0">
                  <a:solidFill>
                    <a:srgbClr val="1353A2"/>
                  </a:solidFill>
                  <a:latin typeface="微软雅黑" charset="0"/>
                  <a:ea typeface="微软雅黑" charset="0"/>
                  <a:cs typeface="微软雅黑" charset="0"/>
                  <a:sym typeface="宋体" charset="0"/>
                </a:rPr>
                <a:t>设计模式</a:t>
              </a:r>
              <a:endParaRPr lang="en-US" altLang="zh-CN" b="1" dirty="0">
                <a:solidFill>
                  <a:srgbClr val="1353A2"/>
                </a:solidFill>
                <a:latin typeface="微软雅黑" charset="0"/>
                <a:ea typeface="微软雅黑" charset="0"/>
                <a:cs typeface="微软雅黑" charset="0"/>
                <a:sym typeface="宋体" charset="0"/>
              </a:endParaRPr>
            </a:p>
          </p:txBody>
        </p:sp>
      </p:grpSp>
      <p:grpSp>
        <p:nvGrpSpPr>
          <p:cNvPr id="27" name="组合 26"/>
          <p:cNvGrpSpPr>
            <a:grpSpLocks/>
          </p:cNvGrpSpPr>
          <p:nvPr/>
        </p:nvGrpSpPr>
        <p:grpSpPr bwMode="auto">
          <a:xfrm>
            <a:off x="7725386" y="4409679"/>
            <a:ext cx="3940308" cy="1477328"/>
            <a:chOff x="5994286" y="4173733"/>
            <a:chExt cx="2702019" cy="1475209"/>
          </a:xfrm>
        </p:grpSpPr>
        <p:grpSp>
          <p:nvGrpSpPr>
            <p:cNvPr id="7182" name="组合 38"/>
            <p:cNvGrpSpPr>
              <a:grpSpLocks/>
            </p:cNvGrpSpPr>
            <p:nvPr/>
          </p:nvGrpSpPr>
          <p:grpSpPr bwMode="auto">
            <a:xfrm rot="10800000">
              <a:off x="6253163" y="4225925"/>
              <a:ext cx="2178050" cy="652463"/>
              <a:chOff x="860198" y="2352244"/>
              <a:chExt cx="2178276" cy="652213"/>
            </a:xfrm>
          </p:grpSpPr>
          <p:cxnSp>
            <p:nvCxnSpPr>
              <p:cNvPr id="7188" name="直接连接符 39"/>
              <p:cNvCxnSpPr>
                <a:cxnSpLocks noChangeShapeType="1"/>
              </p:cNvCxnSpPr>
              <p:nvPr/>
            </p:nvCxnSpPr>
            <p:spPr bwMode="auto">
              <a:xfrm>
                <a:off x="877684" y="2369026"/>
                <a:ext cx="371516" cy="652862"/>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89" name="直接连接符 40"/>
              <p:cNvCxnSpPr>
                <a:cxnSpLocks noChangeShapeType="1"/>
              </p:cNvCxnSpPr>
              <p:nvPr/>
            </p:nvCxnSpPr>
            <p:spPr bwMode="auto">
              <a:xfrm>
                <a:off x="1239674" y="3021888"/>
                <a:ext cx="1816300" cy="0"/>
              </a:xfrm>
              <a:prstGeom prst="line">
                <a:avLst/>
              </a:prstGeom>
              <a:noFill/>
              <a:ln w="28575">
                <a:solidFill>
                  <a:srgbClr val="1353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7183" name="组合 41"/>
            <p:cNvGrpSpPr>
              <a:grpSpLocks/>
            </p:cNvGrpSpPr>
            <p:nvPr/>
          </p:nvGrpSpPr>
          <p:grpSpPr bwMode="auto">
            <a:xfrm flipH="1">
              <a:off x="8223227" y="4807701"/>
              <a:ext cx="473078" cy="523124"/>
              <a:chOff x="1232485" y="3534379"/>
              <a:chExt cx="474418" cy="522470"/>
            </a:xfrm>
          </p:grpSpPr>
          <p:sp>
            <p:nvSpPr>
              <p:cNvPr id="31" name="椭圆 30"/>
              <p:cNvSpPr>
                <a:spLocks noChangeArrowheads="1"/>
              </p:cNvSpPr>
              <p:nvPr/>
            </p:nvSpPr>
            <p:spPr bwMode="auto">
              <a:xfrm>
                <a:off x="1232485" y="3559711"/>
                <a:ext cx="474418" cy="473390"/>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anose="02010600030101010101" pitchFamily="2" charset="-122"/>
                  <a:cs typeface="+mn-cs"/>
                </a:endParaRPr>
              </a:p>
            </p:txBody>
          </p:sp>
          <p:sp>
            <p:nvSpPr>
              <p:cNvPr id="32" name="TextBox 31"/>
              <p:cNvSpPr txBox="1">
                <a:spLocks noChangeArrowheads="1"/>
              </p:cNvSpPr>
              <p:nvPr/>
            </p:nvSpPr>
            <p:spPr bwMode="auto">
              <a:xfrm>
                <a:off x="1305717" y="3534379"/>
                <a:ext cx="335913" cy="522470"/>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r>
                  <a:rPr lang="en-US" altLang="zh-CN" sz="2800" b="1" smtClean="0">
                    <a:solidFill>
                      <a:schemeClr val="bg1"/>
                    </a:solidFill>
                    <a:latin typeface="Times New Roman" charset="0"/>
                    <a:cs typeface="Times New Roman" charset="0"/>
                  </a:rPr>
                  <a:t>2</a:t>
                </a:r>
                <a:endParaRPr lang="zh-CN" altLang="en-US" sz="2800" b="1" smtClean="0">
                  <a:solidFill>
                    <a:schemeClr val="bg1"/>
                  </a:solidFill>
                  <a:latin typeface="Times New Roman" charset="0"/>
                  <a:cs typeface="Times New Roman" charset="0"/>
                </a:endParaRPr>
              </a:p>
            </p:txBody>
          </p:sp>
        </p:grpSp>
        <p:sp>
          <p:nvSpPr>
            <p:cNvPr id="7184" name="矩形 51"/>
            <p:cNvSpPr>
              <a:spLocks noChangeArrowheads="1"/>
            </p:cNvSpPr>
            <p:nvPr/>
          </p:nvSpPr>
          <p:spPr bwMode="auto">
            <a:xfrm>
              <a:off x="5994286" y="4173733"/>
              <a:ext cx="2483952" cy="147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eaLnBrk="1" hangingPunct="1">
                <a:lnSpc>
                  <a:spcPts val="3600"/>
                </a:lnSpc>
                <a:buFont typeface="Calibri" charset="0"/>
                <a:buNone/>
              </a:pPr>
              <a:r>
                <a:rPr lang="zh-CN" altLang="en-US" b="1" dirty="0" smtClean="0">
                  <a:solidFill>
                    <a:srgbClr val="1353A2"/>
                  </a:solidFill>
                  <a:latin typeface="微软雅黑" charset="0"/>
                  <a:ea typeface="微软雅黑" charset="0"/>
                  <a:cs typeface="微软雅黑" charset="0"/>
                  <a:sym typeface="宋体" charset="0"/>
                </a:rPr>
                <a:t>   熟悉 表视图的创建、</a:t>
              </a:r>
              <a:endParaRPr lang="en-US" altLang="zh-CN" b="1" dirty="0" smtClean="0">
                <a:solidFill>
                  <a:srgbClr val="1353A2"/>
                </a:solidFill>
                <a:latin typeface="微软雅黑" charset="0"/>
                <a:ea typeface="微软雅黑" charset="0"/>
                <a:cs typeface="微软雅黑" charset="0"/>
                <a:sym typeface="宋体" charset="0"/>
              </a:endParaRPr>
            </a:p>
            <a:p>
              <a:pPr marL="457200" indent="-457200" eaLnBrk="1" hangingPunct="1">
                <a:lnSpc>
                  <a:spcPts val="3600"/>
                </a:lnSpc>
                <a:buFont typeface="Calibri" charset="0"/>
                <a:buNone/>
              </a:pPr>
              <a:r>
                <a:rPr lang="zh-CN" altLang="en-US" b="1" dirty="0" smtClean="0">
                  <a:solidFill>
                    <a:srgbClr val="1353A2"/>
                  </a:solidFill>
                  <a:latin typeface="微软雅黑" charset="0"/>
                  <a:ea typeface="微软雅黑" charset="0"/>
                  <a:cs typeface="微软雅黑" charset="0"/>
                  <a:sym typeface="宋体" charset="0"/>
                </a:rPr>
                <a:t>         修改，会为表视图  </a:t>
              </a:r>
              <a:endParaRPr lang="en-US" altLang="zh-CN" b="1" dirty="0" smtClean="0">
                <a:solidFill>
                  <a:srgbClr val="1353A2"/>
                </a:solidFill>
                <a:latin typeface="微软雅黑" charset="0"/>
                <a:ea typeface="微软雅黑" charset="0"/>
                <a:cs typeface="微软雅黑" charset="0"/>
                <a:sym typeface="宋体" charset="0"/>
              </a:endParaRPr>
            </a:p>
            <a:p>
              <a:pPr marL="457200" indent="-457200" eaLnBrk="1" hangingPunct="1">
                <a:lnSpc>
                  <a:spcPts val="3600"/>
                </a:lnSpc>
                <a:buFont typeface="Calibri" charset="0"/>
                <a:buNone/>
              </a:pPr>
              <a:r>
                <a:rPr lang="zh-CN" altLang="zh-CN" b="1" dirty="0">
                  <a:solidFill>
                    <a:srgbClr val="1353A2"/>
                  </a:solidFill>
                  <a:latin typeface="微软雅黑" charset="0"/>
                  <a:ea typeface="微软雅黑" charset="0"/>
                  <a:cs typeface="微软雅黑" charset="0"/>
                  <a:sym typeface="宋体" charset="0"/>
                </a:rPr>
                <a:t> </a:t>
              </a:r>
              <a:r>
                <a:rPr lang="zh-CN" altLang="en-US" b="1" dirty="0" smtClean="0">
                  <a:solidFill>
                    <a:srgbClr val="1353A2"/>
                  </a:solidFill>
                  <a:latin typeface="微软雅黑" charset="0"/>
                  <a:ea typeface="微软雅黑" charset="0"/>
                  <a:cs typeface="微软雅黑" charset="0"/>
                  <a:sym typeface="宋体" charset="0"/>
                </a:rPr>
                <a:t>  </a:t>
              </a:r>
              <a:r>
                <a:rPr lang="zh-CN" altLang="zh-CN" b="1" dirty="0">
                  <a:solidFill>
                    <a:srgbClr val="1353A2"/>
                  </a:solidFill>
                  <a:latin typeface="微软雅黑" charset="0"/>
                  <a:ea typeface="微软雅黑" charset="0"/>
                  <a:cs typeface="微软雅黑" charset="0"/>
                  <a:sym typeface="宋体" charset="0"/>
                </a:rPr>
                <a:t> </a:t>
              </a:r>
              <a:r>
                <a:rPr lang="zh-CN" altLang="en-US" b="1" dirty="0" smtClean="0">
                  <a:solidFill>
                    <a:srgbClr val="1353A2"/>
                  </a:solidFill>
                  <a:latin typeface="微软雅黑" charset="0"/>
                  <a:ea typeface="微软雅黑" charset="0"/>
                  <a:cs typeface="微软雅黑" charset="0"/>
                  <a:sym typeface="宋体" charset="0"/>
                </a:rPr>
                <a:t>   </a:t>
              </a:r>
              <a:r>
                <a:rPr lang="zh-CN" altLang="zh-CN" b="1" dirty="0">
                  <a:solidFill>
                    <a:srgbClr val="1353A2"/>
                  </a:solidFill>
                  <a:latin typeface="微软雅黑" charset="0"/>
                  <a:ea typeface="微软雅黑" charset="0"/>
                  <a:cs typeface="微软雅黑" charset="0"/>
                  <a:sym typeface="宋体" charset="0"/>
                </a:rPr>
                <a:t> </a:t>
              </a:r>
              <a:r>
                <a:rPr lang="zh-CN" altLang="en-US" b="1" dirty="0" smtClean="0">
                  <a:solidFill>
                    <a:srgbClr val="1353A2"/>
                  </a:solidFill>
                  <a:latin typeface="微软雅黑" charset="0"/>
                  <a:ea typeface="微软雅黑" charset="0"/>
                  <a:cs typeface="微软雅黑" charset="0"/>
                  <a:sym typeface="宋体" charset="0"/>
                </a:rPr>
                <a:t> 添加索引</a:t>
              </a:r>
              <a:endParaRPr lang="en-US" altLang="zh-CN" b="1" dirty="0">
                <a:solidFill>
                  <a:srgbClr val="1353A2"/>
                </a:solidFill>
                <a:latin typeface="微软雅黑" charset="0"/>
                <a:ea typeface="微软雅黑" charset="0"/>
                <a:cs typeface="微软雅黑" charset="0"/>
                <a:sym typeface="宋体" charset="0"/>
              </a:endParaRPr>
            </a:p>
          </p:txBody>
        </p:sp>
      </p:grpSp>
      <p:sp>
        <p:nvSpPr>
          <p:cNvPr id="36" name="标题 1"/>
          <p:cNvSpPr>
            <a:spLocks noChangeArrowheads="1"/>
          </p:cNvSpPr>
          <p:nvPr/>
        </p:nvSpPr>
        <p:spPr bwMode="auto">
          <a:xfrm>
            <a:off x="2247892" y="359618"/>
            <a:ext cx="686435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eaLnBrk="1" hangingPunct="1">
              <a:buFont typeface="Wingdings" charset="0"/>
              <a:buNone/>
              <a:defRPr/>
            </a:pPr>
            <a:r>
              <a:rPr lang="zh-CN" altLang="en-US" sz="3600" b="1" dirty="0">
                <a:solidFill>
                  <a:srgbClr val="1353A2"/>
                </a:solidFill>
                <a:latin typeface="微软雅黑" charset="0"/>
                <a:ea typeface="微软雅黑" charset="0"/>
                <a:cs typeface="微软雅黑" charset="0"/>
                <a:sym typeface="宋体" charset="0"/>
              </a:rPr>
              <a:t>✎ 学习目标</a:t>
            </a:r>
          </a:p>
        </p:txBody>
      </p:sp>
    </p:spTree>
    <p:custDataLst>
      <p:tags r:id="rId2"/>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heel(4)">
                                      <p:cBhvr>
                                        <p:cTn id="11" dur="2000"/>
                                        <p:tgtEl>
                                          <p:spTgt spid="37"/>
                                        </p:tgtEl>
                                      </p:cBhvr>
                                    </p:animEffect>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nodeType="afterGroup">
                            <p:stCondLst>
                              <p:cond delay="500"/>
                            </p:stCondLst>
                            <p:childTnLst>
                              <p:par>
                                <p:cTn id="22" presetID="26" presetClass="emph" presetSubtype="0" fill="hold" nodeType="afterEffect">
                                  <p:stCondLst>
                                    <p:cond delay="0"/>
                                  </p:stCondLst>
                                  <p:childTnLst>
                                    <p:animEffect transition="out" filter="fade">
                                      <p:cBhvr>
                                        <p:cTn id="23" dur="500" tmFilter="0, 0; .2, .5; .8, .5; 1, 0"/>
                                        <p:tgtEl>
                                          <p:spTgt spid="27"/>
                                        </p:tgtEl>
                                      </p:cBhvr>
                                    </p:animEffect>
                                    <p:animScale>
                                      <p:cBhvr>
                                        <p:cTn id="24" dur="250" autoRev="1" fill="hold"/>
                                        <p:tgtEl>
                                          <p:spTgt spid="27"/>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childTnLst>
                          </p:cTn>
                        </p:par>
                        <p:par>
                          <p:cTn id="30" fill="hold" nodeType="afterGroup">
                            <p:stCondLst>
                              <p:cond delay="500"/>
                            </p:stCondLst>
                            <p:childTnLst>
                              <p:par>
                                <p:cTn id="31" presetID="26" presetClass="emph" presetSubtype="0" fill="hold" nodeType="afterEffect">
                                  <p:stCondLst>
                                    <p:cond delay="0"/>
                                  </p:stCondLst>
                                  <p:childTnLst>
                                    <p:animEffect transition="out" filter="fade">
                                      <p:cBhvr>
                                        <p:cTn id="32" dur="500" tmFilter="0, 0; .2, .5; .8, .5; 1, 0"/>
                                        <p:tgtEl>
                                          <p:spTgt spid="19"/>
                                        </p:tgtEl>
                                      </p:cBhvr>
                                    </p:animEffect>
                                    <p:animScale>
                                      <p:cBhvr>
                                        <p:cTn id="33" dur="250" autoRev="1" fill="hold"/>
                                        <p:tgtEl>
                                          <p:spTgt spid="19"/>
                                        </p:tgtEl>
                                      </p:cBhvr>
                                      <p:by x="105000" y="105000"/>
                                    </p:animScale>
                                  </p:childTnLst>
                                </p:cTn>
                              </p:par>
                              <p:par>
                                <p:cTn id="34" presetID="26" presetClass="emph" presetSubtype="0" fill="hold" grpId="0" nodeType="withEffect">
                                  <p:stCondLst>
                                    <p:cond delay="0"/>
                                  </p:stCondLst>
                                  <p:childTnLst>
                                    <p:animEffect transition="out" filter="fade">
                                      <p:cBhvr>
                                        <p:cTn id="35" dur="500" tmFilter="0, 0; .2, .5; .8, .5; 1, 0"/>
                                        <p:tgtEl>
                                          <p:spTgt spid="36"/>
                                        </p:tgtEl>
                                      </p:cBhvr>
                                    </p:animEffect>
                                    <p:animScale>
                                      <p:cBhvr>
                                        <p:cTn id="3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bwMode="auto">
          <a:xfrm>
            <a:off x="2396066" y="3810200"/>
            <a:ext cx="2453663" cy="466560"/>
          </a:xfrm>
          <a:prstGeom prst="roundRect">
            <a:avLst>
              <a:gd name="adj" fmla="val 10667"/>
            </a:avLst>
          </a:prstGeom>
          <a:solidFill>
            <a:srgbClr val="F2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endParaRPr lang="en-US" altLang="zh-CN" sz="1050" dirty="0" smtClean="0">
              <a:solidFill>
                <a:srgbClr val="FF6600"/>
              </a:solidFill>
            </a:endParaRPr>
          </a:p>
          <a:p>
            <a:pPr algn="ctr" eaLnBrk="1" hangingPunct="1"/>
            <a:r>
              <a:rPr lang="en-US" altLang="zh-CN" sz="1050" dirty="0" smtClean="0">
                <a:solidFill>
                  <a:srgbClr val="FF6600"/>
                </a:solidFill>
              </a:rPr>
              <a:t>UITableViewCellStyle</a:t>
            </a:r>
          </a:p>
          <a:p>
            <a:pPr algn="ctr" eaLnBrk="1" hangingPunct="1"/>
            <a:r>
              <a:rPr lang="en-US" altLang="zh-CN" sz="1050" dirty="0" smtClean="0">
                <a:solidFill>
                  <a:srgbClr val="FF6600"/>
                </a:solidFill>
              </a:rPr>
              <a:t>Subtitle </a:t>
            </a:r>
            <a:endParaRPr lang="zh-CN" altLang="en-US" sz="1050" dirty="0">
              <a:solidFill>
                <a:srgbClr val="FF6600"/>
              </a:solidFill>
            </a:endParaRPr>
          </a:p>
          <a:p>
            <a:pPr algn="ctr" eaLnBrk="1" hangingPunct="1"/>
            <a:endParaRPr kumimoji="0" lang="zh-CN" altLang="en-US" sz="1050" b="0" i="0" u="none" strike="noStrike" cap="none" normalizeH="0" baseline="0" dirty="0" smtClean="0">
              <a:ln>
                <a:noFill/>
              </a:ln>
              <a:solidFill>
                <a:srgbClr val="FF6600"/>
              </a:solidFill>
              <a:effectLst/>
              <a:latin typeface="Arial" pitchFamily="34" charset="0"/>
              <a:ea typeface="宋体" pitchFamily="2" charset="-122"/>
            </a:endParaRPr>
          </a:p>
        </p:txBody>
      </p:sp>
      <p:sp>
        <p:nvSpPr>
          <p:cNvPr id="32" name="圆角矩形 31"/>
          <p:cNvSpPr/>
          <p:nvPr/>
        </p:nvSpPr>
        <p:spPr bwMode="auto">
          <a:xfrm>
            <a:off x="2396066" y="3352320"/>
            <a:ext cx="2453663" cy="466560"/>
          </a:xfrm>
          <a:prstGeom prst="roundRect">
            <a:avLst>
              <a:gd name="adj" fmla="val 10667"/>
            </a:avLst>
          </a:prstGeom>
          <a:solidFill>
            <a:srgbClr val="F2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endParaRPr lang="en-US" altLang="zh-CN" sz="1050" dirty="0" smtClean="0">
              <a:solidFill>
                <a:srgbClr val="FF6600"/>
              </a:solidFill>
            </a:endParaRPr>
          </a:p>
          <a:p>
            <a:pPr algn="ctr" eaLnBrk="1" hangingPunct="1"/>
            <a:r>
              <a:rPr lang="en-US" altLang="zh-CN" sz="1050" dirty="0" smtClean="0">
                <a:solidFill>
                  <a:srgbClr val="FF6600"/>
                </a:solidFill>
              </a:rPr>
              <a:t>UITableViewCellStyle</a:t>
            </a:r>
          </a:p>
          <a:p>
            <a:pPr algn="ctr" eaLnBrk="1" hangingPunct="1"/>
            <a:r>
              <a:rPr lang="en-US" altLang="zh-CN" sz="1050" dirty="0" smtClean="0">
                <a:solidFill>
                  <a:srgbClr val="FF6600"/>
                </a:solidFill>
              </a:rPr>
              <a:t>Value2</a:t>
            </a:r>
            <a:r>
              <a:rPr lang="zh-CN" altLang="zh-CN" sz="1050" dirty="0" smtClean="0">
                <a:solidFill>
                  <a:srgbClr val="FF6600"/>
                </a:solidFill>
              </a:rPr>
              <a:t> </a:t>
            </a:r>
            <a:endParaRPr lang="zh-CN" altLang="en-US" sz="1050" dirty="0">
              <a:solidFill>
                <a:srgbClr val="FF6600"/>
              </a:solidFill>
              <a:latin typeface="Arial" pitchFamily="34" charset="0"/>
              <a:ea typeface="宋体" pitchFamily="2" charset="-122"/>
            </a:endParaRPr>
          </a:p>
          <a:p>
            <a:pPr algn="ctr" eaLnBrk="1" hangingPunct="1"/>
            <a:endParaRPr kumimoji="0" lang="zh-CN" altLang="en-US" sz="1050" b="0" i="0" u="none" strike="noStrike" cap="none" normalizeH="0" baseline="0" dirty="0" smtClean="0">
              <a:ln>
                <a:noFill/>
              </a:ln>
              <a:solidFill>
                <a:srgbClr val="FF6600"/>
              </a:solidFill>
              <a:effectLst/>
              <a:latin typeface="Arial" pitchFamily="34" charset="0"/>
              <a:ea typeface="宋体" pitchFamily="2" charset="-122"/>
            </a:endParaRPr>
          </a:p>
        </p:txBody>
      </p:sp>
      <p:sp>
        <p:nvSpPr>
          <p:cNvPr id="31" name="圆角矩形 30"/>
          <p:cNvSpPr/>
          <p:nvPr/>
        </p:nvSpPr>
        <p:spPr bwMode="auto">
          <a:xfrm>
            <a:off x="2396066" y="2885760"/>
            <a:ext cx="2453663" cy="466560"/>
          </a:xfrm>
          <a:prstGeom prst="roundRect">
            <a:avLst>
              <a:gd name="adj" fmla="val 10667"/>
            </a:avLst>
          </a:prstGeom>
          <a:solidFill>
            <a:srgbClr val="F2F6FF"/>
          </a:solidFill>
          <a:ln w="19050" cap="flat" cmpd="sng" algn="ctr">
            <a:solidFill>
              <a:srgbClr val="F3F6FF"/>
            </a:solid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r>
              <a:rPr lang="en-US" altLang="zh-CN" sz="1050" dirty="0" smtClean="0">
                <a:solidFill>
                  <a:srgbClr val="FF6600"/>
                </a:solidFill>
              </a:rPr>
              <a:t>UITableViewCellStyle</a:t>
            </a:r>
          </a:p>
          <a:p>
            <a:pPr algn="ctr" eaLnBrk="1" hangingPunct="1"/>
            <a:r>
              <a:rPr lang="en-US" altLang="zh-CN" sz="1050" dirty="0" smtClean="0">
                <a:solidFill>
                  <a:srgbClr val="FF6600"/>
                </a:solidFill>
              </a:rPr>
              <a:t>Value1</a:t>
            </a:r>
            <a:r>
              <a:rPr lang="zh-CN" altLang="zh-CN" sz="1050" dirty="0" smtClean="0">
                <a:solidFill>
                  <a:srgbClr val="FF6600"/>
                </a:solidFill>
              </a:rPr>
              <a:t> </a:t>
            </a:r>
            <a:endParaRPr kumimoji="0" lang="zh-CN" altLang="en-US" sz="1050" b="0" i="0" u="none" strike="noStrike" cap="none" normalizeH="0" baseline="0" dirty="0" smtClean="0">
              <a:ln>
                <a:noFill/>
              </a:ln>
              <a:solidFill>
                <a:srgbClr val="FF6600"/>
              </a:solidFill>
              <a:effectLst/>
              <a:latin typeface="Arial" pitchFamily="34" charset="0"/>
              <a:ea typeface="宋体" pitchFamily="2" charset="-122"/>
            </a:endParaRPr>
          </a:p>
        </p:txBody>
      </p:sp>
      <p:sp>
        <p:nvSpPr>
          <p:cNvPr id="30" name="圆角矩形 29"/>
          <p:cNvSpPr/>
          <p:nvPr/>
        </p:nvSpPr>
        <p:spPr bwMode="auto">
          <a:xfrm>
            <a:off x="2396066" y="2419200"/>
            <a:ext cx="2453663" cy="466560"/>
          </a:xfrm>
          <a:prstGeom prst="roundRect">
            <a:avLst>
              <a:gd name="adj" fmla="val 10667"/>
            </a:avLst>
          </a:prstGeom>
          <a:solidFill>
            <a:srgbClr val="F3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endParaRPr lang="en-US" altLang="zh-CN" sz="1050" dirty="0" smtClean="0">
              <a:solidFill>
                <a:srgbClr val="FF6600"/>
              </a:solidFill>
            </a:endParaRPr>
          </a:p>
          <a:p>
            <a:pPr algn="ctr" eaLnBrk="1" hangingPunct="1"/>
            <a:r>
              <a:rPr lang="en-US" altLang="zh-CN" sz="1050" dirty="0" smtClean="0">
                <a:solidFill>
                  <a:srgbClr val="FF6600"/>
                </a:solidFill>
              </a:rPr>
              <a:t>UITableViewCellStyle</a:t>
            </a:r>
          </a:p>
          <a:p>
            <a:pPr algn="ctr" eaLnBrk="1" hangingPunct="1"/>
            <a:r>
              <a:rPr lang="en-US" altLang="zh-CN" sz="1050" dirty="0" smtClean="0">
                <a:solidFill>
                  <a:srgbClr val="FF6600"/>
                </a:solidFill>
              </a:rPr>
              <a:t>Default</a:t>
            </a:r>
            <a:r>
              <a:rPr lang="zh-CN" altLang="zh-CN" sz="1050" dirty="0" smtClean="0">
                <a:solidFill>
                  <a:srgbClr val="FF6600"/>
                </a:solidFill>
              </a:rPr>
              <a:t> </a:t>
            </a:r>
            <a:endParaRPr lang="zh-CN" altLang="en-US" sz="1050" dirty="0">
              <a:solidFill>
                <a:srgbClr val="FF6600"/>
              </a:solidFill>
              <a:latin typeface="Arial" pitchFamily="34" charset="0"/>
              <a:ea typeface="宋体" pitchFamily="2" charset="-122"/>
            </a:endParaRPr>
          </a:p>
          <a:p>
            <a:pPr algn="ctr" eaLnBrk="1" hangingPunct="1"/>
            <a:endParaRPr kumimoji="0" lang="zh-CN" altLang="en-US" sz="900" b="0" i="0" u="none" strike="noStrike" cap="none" normalizeH="0" baseline="0" dirty="0" smtClean="0">
              <a:ln>
                <a:noFill/>
              </a:ln>
              <a:solidFill>
                <a:srgbClr val="FF6600"/>
              </a:solidFill>
              <a:effectLst/>
              <a:latin typeface="Arial" pitchFamily="34" charset="0"/>
              <a:ea typeface="宋体" pitchFamily="2" charset="-122"/>
            </a:endParaRPr>
          </a:p>
        </p:txBody>
      </p:sp>
      <p:sp>
        <p:nvSpPr>
          <p:cNvPr id="10" name="同侧圆角矩形 9"/>
          <p:cNvSpPr/>
          <p:nvPr/>
        </p:nvSpPr>
        <p:spPr bwMode="auto">
          <a:xfrm rot="16200000">
            <a:off x="2728656" y="2086611"/>
            <a:ext cx="1892162" cy="2557341"/>
          </a:xfrm>
          <a:prstGeom prst="round2SameRect">
            <a:avLst>
              <a:gd name="adj1" fmla="val 5953"/>
              <a:gd name="adj2" fmla="val 0"/>
            </a:avLst>
          </a:prstGeom>
          <a:noFill/>
          <a:ln w="19050"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矩形 1"/>
          <p:cNvSpPr>
            <a:spLocks noChangeArrowheads="1"/>
          </p:cNvSpPr>
          <p:nvPr/>
        </p:nvSpPr>
        <p:spPr bwMode="auto">
          <a:xfrm>
            <a:off x="2281568" y="1120649"/>
            <a:ext cx="99104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400" b="1" dirty="0" smtClean="0">
                <a:solidFill>
                  <a:srgbClr val="1353A2"/>
                </a:solidFill>
                <a:latin typeface="微软雅黑" pitchFamily="34" charset="-122"/>
                <a:ea typeface="微软雅黑" pitchFamily="34" charset="-122"/>
              </a:rPr>
              <a:t>其中，</a:t>
            </a:r>
            <a:r>
              <a:rPr lang="en-US" altLang="zh-CN" sz="2400" b="1" dirty="0">
                <a:solidFill>
                  <a:srgbClr val="FF0000"/>
                </a:solidFill>
                <a:latin typeface="微软雅黑" pitchFamily="34" charset="-122"/>
                <a:ea typeface="微软雅黑" pitchFamily="34" charset="-122"/>
              </a:rPr>
              <a:t>UITableViewCellStyle</a:t>
            </a:r>
            <a:r>
              <a:rPr lang="zh-CN" altLang="en-US" sz="2400" b="1" dirty="0" smtClean="0">
                <a:solidFill>
                  <a:srgbClr val="1353A2"/>
                </a:solidFill>
                <a:latin typeface="微软雅黑" pitchFamily="34" charset="-122"/>
                <a:ea typeface="微软雅黑" pitchFamily="34" charset="-122"/>
              </a:rPr>
              <a:t>是一个枚举类型，表示不同</a:t>
            </a:r>
            <a:r>
              <a:rPr lang="zh-CN" altLang="en-US" sz="2400" b="1" dirty="0">
                <a:solidFill>
                  <a:srgbClr val="1353A2"/>
                </a:solidFill>
                <a:latin typeface="微软雅黑" pitchFamily="34" charset="-122"/>
                <a:ea typeface="微软雅黑" pitchFamily="34" charset="-122"/>
              </a:rPr>
              <a:t>样式</a:t>
            </a:r>
            <a:r>
              <a:rPr lang="zh-CN" altLang="en-US" sz="2400" b="1" dirty="0" smtClean="0">
                <a:solidFill>
                  <a:srgbClr val="1353A2"/>
                </a:solidFill>
                <a:latin typeface="微软雅黑" pitchFamily="34" charset="-122"/>
                <a:ea typeface="微软雅黑" pitchFamily="34" charset="-122"/>
              </a:rPr>
              <a:t>的单元格。</a:t>
            </a:r>
            <a:endParaRPr lang="zh-CN" altLang="en-US" sz="2400" b="1" dirty="0">
              <a:solidFill>
                <a:srgbClr val="1353A2"/>
              </a:solidFill>
              <a:latin typeface="微软雅黑" pitchFamily="34" charset="-122"/>
              <a:ea typeface="微软雅黑" pitchFamily="34" charset="-122"/>
            </a:endParaRPr>
          </a:p>
        </p:txBody>
      </p:sp>
      <p:sp>
        <p:nvSpPr>
          <p:cNvPr id="9" name="矩形 8"/>
          <p:cNvSpPr/>
          <p:nvPr/>
        </p:nvSpPr>
        <p:spPr bwMode="auto">
          <a:xfrm>
            <a:off x="4930367" y="2341440"/>
            <a:ext cx="3085079" cy="4086720"/>
          </a:xfrm>
          <a:prstGeom prst="rect">
            <a:avLst/>
          </a:prstGeom>
          <a:solidFill>
            <a:srgbClr val="D8E9FF"/>
          </a:solidFill>
          <a:ln w="38100" cap="flat" cmpd="dbl"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34" name="图片 33" descr="未命名:Users:itcast:Desktop:iOS教材:截图:QQ20150121-4.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30367" y="2341440"/>
            <a:ext cx="3085079" cy="4081748"/>
          </a:xfrm>
          <a:prstGeom prst="rect">
            <a:avLst/>
          </a:prstGeom>
          <a:noFill/>
          <a:ln>
            <a:noFill/>
          </a:ln>
        </p:spPr>
      </p:pic>
      <p:sp>
        <p:nvSpPr>
          <p:cNvPr id="35" name="圆角矩形标注 34"/>
          <p:cNvSpPr/>
          <p:nvPr/>
        </p:nvSpPr>
        <p:spPr bwMode="auto">
          <a:xfrm>
            <a:off x="8199761" y="2963520"/>
            <a:ext cx="1975627" cy="388800"/>
          </a:xfrm>
          <a:prstGeom prst="wedgeRoundRectCallout">
            <a:avLst>
              <a:gd name="adj1" fmla="val -63299"/>
              <a:gd name="adj2" fmla="val 30278"/>
              <a:gd name="adj3" fmla="val 16667"/>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effectLst/>
                <a:latin typeface="Arial" pitchFamily="34" charset="0"/>
                <a:ea typeface="宋体" pitchFamily="2" charset="-122"/>
              </a:rPr>
              <a:t>只有图标和标题</a:t>
            </a:r>
          </a:p>
        </p:txBody>
      </p:sp>
      <p:pic>
        <p:nvPicPr>
          <p:cNvPr id="36" name="图片 35" descr="未命名:Users:itcast:Desktop:iOS教材:截图:QQ20150121-1.pn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30367" y="2341440"/>
            <a:ext cx="3085079" cy="4088708"/>
          </a:xfrm>
          <a:prstGeom prst="rect">
            <a:avLst/>
          </a:prstGeom>
          <a:noFill/>
          <a:ln>
            <a:noFill/>
          </a:ln>
        </p:spPr>
      </p:pic>
      <p:sp>
        <p:nvSpPr>
          <p:cNvPr id="37" name="圆角矩形标注 36"/>
          <p:cNvSpPr/>
          <p:nvPr/>
        </p:nvSpPr>
        <p:spPr bwMode="auto">
          <a:xfrm>
            <a:off x="8142162" y="3408480"/>
            <a:ext cx="2033220" cy="747360"/>
          </a:xfrm>
          <a:prstGeom prst="wedgeRoundRectCallout">
            <a:avLst>
              <a:gd name="adj1" fmla="val -64999"/>
              <a:gd name="adj2" fmla="val -28681"/>
              <a:gd name="adj3" fmla="val 16667"/>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eaLnBrk="1" hangingPunct="1"/>
            <a:r>
              <a:rPr lang="zh-CN" altLang="en-US" sz="1400" dirty="0" smtClean="0"/>
              <a:t>带</a:t>
            </a:r>
            <a:r>
              <a:rPr lang="zh-CN" altLang="zh-CN" sz="1400" dirty="0" smtClean="0"/>
              <a:t>图标</a:t>
            </a:r>
            <a:r>
              <a:rPr lang="zh-CN" altLang="zh-CN" sz="1400" dirty="0"/>
              <a:t>、</a:t>
            </a:r>
            <a:r>
              <a:rPr lang="zh-CN" altLang="zh-CN" sz="1400" dirty="0" smtClean="0"/>
              <a:t>标题</a:t>
            </a:r>
            <a:r>
              <a:rPr lang="zh-CN" altLang="en-US" sz="1400" dirty="0" smtClean="0"/>
              <a:t>和</a:t>
            </a:r>
            <a:r>
              <a:rPr lang="zh-CN" altLang="zh-CN" sz="1400" dirty="0" smtClean="0"/>
              <a:t>详细内容，</a:t>
            </a:r>
            <a:r>
              <a:rPr lang="zh-CN" altLang="zh-CN" sz="1400" dirty="0"/>
              <a:t>详细内容位于最右侧 </a:t>
            </a:r>
            <a:endParaRPr kumimoji="0" lang="zh-CN" altLang="en-US" sz="1400" b="0" i="0" u="none" strike="noStrike" cap="none" normalizeH="0" baseline="0" dirty="0" smtClean="0">
              <a:ln>
                <a:noFill/>
              </a:ln>
              <a:effectLst/>
              <a:latin typeface="Arial" pitchFamily="34" charset="0"/>
              <a:ea typeface="宋体" pitchFamily="2" charset="-122"/>
            </a:endParaRPr>
          </a:p>
        </p:txBody>
      </p:sp>
      <p:pic>
        <p:nvPicPr>
          <p:cNvPr id="38" name="图片 37" descr="未命名:Users:itcast:Desktop:iOS教材:截图:QQ20150121-2.pn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30367" y="2335930"/>
            <a:ext cx="3085079" cy="4094219"/>
          </a:xfrm>
          <a:prstGeom prst="rect">
            <a:avLst/>
          </a:prstGeom>
          <a:noFill/>
          <a:ln>
            <a:noFill/>
          </a:ln>
        </p:spPr>
      </p:pic>
      <p:sp>
        <p:nvSpPr>
          <p:cNvPr id="39" name="圆角矩形标注 38"/>
          <p:cNvSpPr/>
          <p:nvPr/>
        </p:nvSpPr>
        <p:spPr bwMode="auto">
          <a:xfrm>
            <a:off x="8142169" y="4196880"/>
            <a:ext cx="2033220" cy="557280"/>
          </a:xfrm>
          <a:prstGeom prst="wedgeRoundRectCallout">
            <a:avLst>
              <a:gd name="adj1" fmla="val -61599"/>
              <a:gd name="adj2" fmla="val -27086"/>
              <a:gd name="adj3" fmla="val 16667"/>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eaLnBrk="1" hangingPunct="1"/>
            <a:r>
              <a:rPr lang="zh-CN" altLang="zh-CN" sz="1400" dirty="0"/>
              <a:t>无图标带详细内容 </a:t>
            </a:r>
            <a:endParaRPr kumimoji="0" lang="zh-CN" altLang="en-US" sz="1400" b="0" i="0" u="none" strike="noStrike" cap="none" normalizeH="0" baseline="0" dirty="0" smtClean="0">
              <a:ln>
                <a:noFill/>
              </a:ln>
              <a:effectLst/>
              <a:latin typeface="Arial" pitchFamily="34" charset="0"/>
              <a:ea typeface="宋体" pitchFamily="2" charset="-122"/>
            </a:endParaRPr>
          </a:p>
        </p:txBody>
      </p:sp>
      <p:pic>
        <p:nvPicPr>
          <p:cNvPr id="40" name="图片 39" descr="未命名:Users:itcast:Desktop:iOS教材:截图:QQ20150121-3.pn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30367" y="2333622"/>
            <a:ext cx="3085079" cy="4094539"/>
          </a:xfrm>
          <a:prstGeom prst="rect">
            <a:avLst/>
          </a:prstGeom>
          <a:noFill/>
          <a:ln>
            <a:noFill/>
          </a:ln>
        </p:spPr>
      </p:pic>
      <p:sp>
        <p:nvSpPr>
          <p:cNvPr id="41" name="圆角矩形标注 40"/>
          <p:cNvSpPr/>
          <p:nvPr/>
        </p:nvSpPr>
        <p:spPr bwMode="auto">
          <a:xfrm>
            <a:off x="8142169" y="4788720"/>
            <a:ext cx="2033220" cy="989280"/>
          </a:xfrm>
          <a:prstGeom prst="wedgeRoundRectCallout">
            <a:avLst>
              <a:gd name="adj1" fmla="val -62732"/>
              <a:gd name="adj2" fmla="val -29984"/>
              <a:gd name="adj3" fmla="val 16667"/>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eaLnBrk="1" hangingPunct="1"/>
            <a:r>
              <a:rPr lang="zh-CN" altLang="zh-CN" sz="1400" dirty="0"/>
              <a:t>带图标、标题和详细</a:t>
            </a:r>
            <a:r>
              <a:rPr lang="zh-CN" altLang="zh-CN" sz="1400" dirty="0" smtClean="0"/>
              <a:t>内容，</a:t>
            </a:r>
            <a:r>
              <a:rPr lang="zh-CN" altLang="zh-CN" sz="1400" dirty="0"/>
              <a:t>详细内容位于标题</a:t>
            </a:r>
            <a:r>
              <a:rPr lang="zh-CN" altLang="zh-CN" sz="1400" dirty="0" smtClean="0"/>
              <a:t>下方</a:t>
            </a:r>
            <a:endParaRPr kumimoji="0" lang="zh-CN" altLang="en-US" sz="1400" b="0" i="0" u="none" strike="noStrike" cap="none" normalizeH="0" baseline="0" dirty="0" smtClean="0">
              <a:ln>
                <a:noFill/>
              </a:ln>
              <a:effectLst/>
              <a:latin typeface="Arial" pitchFamily="34" charset="0"/>
              <a:ea typeface="宋体" pitchFamily="2" charset="-122"/>
            </a:endParaRPr>
          </a:p>
        </p:txBody>
      </p:sp>
      <p:sp>
        <p:nvSpPr>
          <p:cNvPr id="1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20" name="Picture 8" descr="http://www.61tree.org/UploadFiles/BlogPic/20121016131903279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31445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dissolve">
                                      <p:cBhvr>
                                        <p:cTn id="23" dur="500"/>
                                        <p:tgtEl>
                                          <p:spTgt spid="34"/>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35"/>
                                        </p:tgtEl>
                                        <p:attrNameLst>
                                          <p:attrName>style.visibility</p:attrName>
                                        </p:attrNameLst>
                                      </p:cBhvr>
                                      <p:to>
                                        <p:strVal val="hidden"/>
                                      </p:to>
                                    </p:set>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dissolve">
                                      <p:cBhvr>
                                        <p:cTn id="57" dur="500"/>
                                        <p:tgtEl>
                                          <p:spTgt spid="38"/>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left)">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39"/>
                                        </p:tgtEl>
                                        <p:attrNameLst>
                                          <p:attrName>style.visibility</p:attrName>
                                        </p:attrNameLst>
                                      </p:cBhvr>
                                      <p:to>
                                        <p:strVal val="hidden"/>
                                      </p:to>
                                    </p:set>
                                  </p:childTnLst>
                                </p:cTn>
                              </p:par>
                              <p:par>
                                <p:cTn id="66" presetID="42"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dissolve">
                                      <p:cBhvr>
                                        <p:cTn id="74" dur="500"/>
                                        <p:tgtEl>
                                          <p:spTgt spid="40"/>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31" grpId="0" animBg="1"/>
      <p:bldP spid="30" grpId="0" animBg="1"/>
      <p:bldP spid="10" grpId="0" animBg="1"/>
      <p:bldP spid="9" grpId="0" animBg="1"/>
      <p:bldP spid="35" grpId="0" animBg="1"/>
      <p:bldP spid="35" grpId="1" animBg="1"/>
      <p:bldP spid="37" grpId="0" animBg="1"/>
      <p:bldP spid="37" grpId="1" animBg="1"/>
      <p:bldP spid="39" grpId="0" animBg="1"/>
      <p:bldP spid="39" grpId="1"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1"/>
          <p:cNvSpPr>
            <a:spLocks noChangeArrowheads="1"/>
          </p:cNvSpPr>
          <p:nvPr/>
        </p:nvSpPr>
        <p:spPr bwMode="auto">
          <a:xfrm>
            <a:off x="2281568" y="1093651"/>
            <a:ext cx="9910432"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2400" b="1" dirty="0" smtClean="0">
                <a:solidFill>
                  <a:srgbClr val="1353A2"/>
                </a:solidFill>
                <a:latin typeface="微软雅黑" pitchFamily="34" charset="-122"/>
                <a:ea typeface="微软雅黑" pitchFamily="34" charset="-122"/>
              </a:rPr>
              <a:t>同理，</a:t>
            </a:r>
            <a:r>
              <a:rPr lang="en-US" altLang="zh-CN" sz="2400" b="1" dirty="0" smtClean="0">
                <a:solidFill>
                  <a:srgbClr val="FF0000"/>
                </a:solidFill>
                <a:latin typeface="微软雅黑" pitchFamily="34" charset="-122"/>
                <a:ea typeface="微软雅黑" pitchFamily="34" charset="-122"/>
              </a:rPr>
              <a:t>UITableViewCellAccessoryType</a:t>
            </a:r>
            <a:r>
              <a:rPr lang="zh-CN" altLang="en-US" sz="2400" b="1" dirty="0" smtClean="0">
                <a:solidFill>
                  <a:srgbClr val="1353A2"/>
                </a:solidFill>
                <a:latin typeface="微软雅黑" pitchFamily="34" charset="-122"/>
                <a:ea typeface="微软雅黑" pitchFamily="34" charset="-122"/>
              </a:rPr>
              <a:t>也是一个枚举类型，表示一个动作图标</a:t>
            </a:r>
            <a:endParaRPr lang="zh-CN" altLang="en-US" sz="2400" b="1" dirty="0">
              <a:solidFill>
                <a:srgbClr val="1353A2"/>
              </a:solidFill>
              <a:latin typeface="微软雅黑" pitchFamily="34" charset="-122"/>
              <a:ea typeface="微软雅黑" pitchFamily="34" charset="-122"/>
            </a:endParaRPr>
          </a:p>
        </p:txBody>
      </p:sp>
      <p:sp>
        <p:nvSpPr>
          <p:cNvPr id="51" name="圆角矩形 50"/>
          <p:cNvSpPr/>
          <p:nvPr/>
        </p:nvSpPr>
        <p:spPr bwMode="auto">
          <a:xfrm>
            <a:off x="3156357" y="4313520"/>
            <a:ext cx="2453663" cy="466560"/>
          </a:xfrm>
          <a:prstGeom prst="roundRect">
            <a:avLst>
              <a:gd name="adj" fmla="val 10667"/>
            </a:avLst>
          </a:prstGeom>
          <a:solidFill>
            <a:srgbClr val="F2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endParaRPr lang="en-US" altLang="zh-CN" sz="1050" dirty="0" smtClean="0">
              <a:solidFill>
                <a:srgbClr val="FF6600"/>
              </a:solidFill>
            </a:endParaRPr>
          </a:p>
          <a:p>
            <a:pPr algn="ctr" eaLnBrk="1" hangingPunct="1"/>
            <a:r>
              <a:rPr lang="en-US" altLang="zh-CN" sz="1050" dirty="0" smtClean="0">
                <a:solidFill>
                  <a:srgbClr val="FF6600"/>
                </a:solidFill>
              </a:rPr>
              <a:t>UITableViewCellAccessoryDetailButton</a:t>
            </a:r>
            <a:r>
              <a:rPr lang="zh-CN" altLang="zh-CN" sz="1050" dirty="0" smtClean="0">
                <a:solidFill>
                  <a:srgbClr val="FF6600"/>
                </a:solidFill>
              </a:rPr>
              <a:t> </a:t>
            </a:r>
            <a:endParaRPr lang="zh-CN" altLang="en-US" sz="1050" dirty="0">
              <a:solidFill>
                <a:srgbClr val="FF6600"/>
              </a:solidFill>
            </a:endParaRPr>
          </a:p>
          <a:p>
            <a:pPr algn="ctr" eaLnBrk="1" hangingPunct="1"/>
            <a:endParaRPr kumimoji="0" lang="zh-CN" altLang="en-US" sz="1050" b="0" i="0" u="none" strike="noStrike" cap="none" normalizeH="0" baseline="0" dirty="0" smtClean="0">
              <a:ln>
                <a:noFill/>
              </a:ln>
              <a:solidFill>
                <a:srgbClr val="FF6600"/>
              </a:solidFill>
              <a:effectLst/>
              <a:latin typeface="Arial" pitchFamily="34" charset="0"/>
              <a:ea typeface="宋体" pitchFamily="2" charset="-122"/>
            </a:endParaRPr>
          </a:p>
        </p:txBody>
      </p:sp>
      <p:sp>
        <p:nvSpPr>
          <p:cNvPr id="28" name="圆角矩形 27"/>
          <p:cNvSpPr/>
          <p:nvPr/>
        </p:nvSpPr>
        <p:spPr bwMode="auto">
          <a:xfrm>
            <a:off x="3156357" y="3810200"/>
            <a:ext cx="2453663" cy="466560"/>
          </a:xfrm>
          <a:prstGeom prst="roundRect">
            <a:avLst>
              <a:gd name="adj" fmla="val 10667"/>
            </a:avLst>
          </a:prstGeom>
          <a:solidFill>
            <a:srgbClr val="F2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endParaRPr lang="en-US" altLang="zh-CN" sz="1050" dirty="0" smtClean="0">
              <a:solidFill>
                <a:srgbClr val="FF6600"/>
              </a:solidFill>
            </a:endParaRPr>
          </a:p>
          <a:p>
            <a:pPr algn="ctr" eaLnBrk="1" hangingPunct="1"/>
            <a:r>
              <a:rPr lang="en-US" altLang="zh-CN" sz="1050" dirty="0" smtClean="0">
                <a:solidFill>
                  <a:srgbClr val="FF6600"/>
                </a:solidFill>
              </a:rPr>
              <a:t>UITableViewCellAccessoryCheckmark</a:t>
            </a:r>
            <a:r>
              <a:rPr lang="zh-CN" altLang="zh-CN" sz="1050" dirty="0" smtClean="0">
                <a:solidFill>
                  <a:srgbClr val="FF6600"/>
                </a:solidFill>
              </a:rPr>
              <a:t> </a:t>
            </a:r>
            <a:endParaRPr lang="zh-CN" altLang="en-US" sz="1050" dirty="0">
              <a:solidFill>
                <a:srgbClr val="FF6600"/>
              </a:solidFill>
            </a:endParaRPr>
          </a:p>
          <a:p>
            <a:pPr algn="ctr" eaLnBrk="1" hangingPunct="1"/>
            <a:endParaRPr kumimoji="0" lang="zh-CN" altLang="en-US" sz="1050" b="0" i="0" u="none" strike="noStrike" cap="none" normalizeH="0" baseline="0" dirty="0" smtClean="0">
              <a:ln>
                <a:noFill/>
              </a:ln>
              <a:solidFill>
                <a:srgbClr val="FF6600"/>
              </a:solidFill>
              <a:effectLst/>
              <a:latin typeface="Arial" pitchFamily="34" charset="0"/>
              <a:ea typeface="宋体" pitchFamily="2" charset="-122"/>
            </a:endParaRPr>
          </a:p>
        </p:txBody>
      </p:sp>
      <p:sp>
        <p:nvSpPr>
          <p:cNvPr id="38" name="圆角矩形 37"/>
          <p:cNvSpPr/>
          <p:nvPr/>
        </p:nvSpPr>
        <p:spPr bwMode="auto">
          <a:xfrm>
            <a:off x="3156357" y="3352320"/>
            <a:ext cx="2453663" cy="466560"/>
          </a:xfrm>
          <a:prstGeom prst="roundRect">
            <a:avLst>
              <a:gd name="adj" fmla="val 10667"/>
            </a:avLst>
          </a:prstGeom>
          <a:solidFill>
            <a:srgbClr val="F2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r>
              <a:rPr lang="en-US" altLang="zh-CN" sz="1050" dirty="0" smtClean="0">
                <a:solidFill>
                  <a:srgbClr val="FF6600"/>
                </a:solidFill>
              </a:rPr>
              <a:t>UITableViewCellAccessoryDetailDisclosureButton</a:t>
            </a:r>
            <a:r>
              <a:rPr lang="zh-CN" altLang="zh-CN" sz="1050" dirty="0" smtClean="0">
                <a:solidFill>
                  <a:srgbClr val="FF6600"/>
                </a:solidFill>
              </a:rPr>
              <a:t> </a:t>
            </a:r>
            <a:endParaRPr lang="zh-CN" altLang="en-US" sz="1050" dirty="0">
              <a:solidFill>
                <a:srgbClr val="FF6600"/>
              </a:solidFill>
            </a:endParaRPr>
          </a:p>
        </p:txBody>
      </p:sp>
      <p:sp>
        <p:nvSpPr>
          <p:cNvPr id="39" name="圆角矩形 38"/>
          <p:cNvSpPr/>
          <p:nvPr/>
        </p:nvSpPr>
        <p:spPr bwMode="auto">
          <a:xfrm>
            <a:off x="3156357" y="2885760"/>
            <a:ext cx="2453663" cy="466560"/>
          </a:xfrm>
          <a:prstGeom prst="roundRect">
            <a:avLst>
              <a:gd name="adj" fmla="val 10667"/>
            </a:avLst>
          </a:prstGeom>
          <a:solidFill>
            <a:srgbClr val="F2F6FF"/>
          </a:solidFill>
          <a:ln w="19050" cap="flat" cmpd="sng" algn="ctr">
            <a:solidFill>
              <a:srgbClr val="F3F6FF"/>
            </a:solid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r>
              <a:rPr lang="en-US" altLang="zh-CN" sz="1050" dirty="0" smtClean="0">
                <a:solidFill>
                  <a:srgbClr val="FF6600"/>
                </a:solidFill>
              </a:rPr>
              <a:t>UITableViewCellAccessoryDisclosureIndicator</a:t>
            </a:r>
            <a:r>
              <a:rPr lang="zh-CN" altLang="zh-CN" sz="1050" dirty="0" smtClean="0">
                <a:solidFill>
                  <a:srgbClr val="FF6600"/>
                </a:solidFill>
              </a:rPr>
              <a:t> </a:t>
            </a:r>
            <a:endParaRPr lang="zh-CN" altLang="en-US" sz="1050" dirty="0">
              <a:solidFill>
                <a:srgbClr val="FF6600"/>
              </a:solidFill>
            </a:endParaRPr>
          </a:p>
        </p:txBody>
      </p:sp>
      <p:sp>
        <p:nvSpPr>
          <p:cNvPr id="40" name="圆角矩形 39"/>
          <p:cNvSpPr/>
          <p:nvPr/>
        </p:nvSpPr>
        <p:spPr bwMode="auto">
          <a:xfrm>
            <a:off x="3156357" y="2419200"/>
            <a:ext cx="2453663" cy="466560"/>
          </a:xfrm>
          <a:prstGeom prst="roundRect">
            <a:avLst>
              <a:gd name="adj" fmla="val 10667"/>
            </a:avLst>
          </a:prstGeom>
          <a:solidFill>
            <a:srgbClr val="F3F6F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algn="ctr" eaLnBrk="1" hangingPunct="1"/>
            <a:r>
              <a:rPr lang="en-US" altLang="zh-CN" sz="1050" dirty="0" smtClean="0">
                <a:solidFill>
                  <a:srgbClr val="FF6600"/>
                </a:solidFill>
              </a:rPr>
              <a:t>UITableViewCellAccessoryNone</a:t>
            </a:r>
            <a:r>
              <a:rPr lang="zh-CN" altLang="zh-CN" sz="1050" dirty="0" smtClean="0">
                <a:solidFill>
                  <a:srgbClr val="FF6600"/>
                </a:solidFill>
              </a:rPr>
              <a:t> </a:t>
            </a:r>
            <a:endParaRPr lang="zh-CN" altLang="en-US" sz="1050" dirty="0">
              <a:solidFill>
                <a:srgbClr val="FF6600"/>
              </a:solidFill>
              <a:latin typeface="Arial" pitchFamily="34" charset="0"/>
              <a:ea typeface="宋体" pitchFamily="2" charset="-122"/>
            </a:endParaRPr>
          </a:p>
        </p:txBody>
      </p:sp>
      <p:sp>
        <p:nvSpPr>
          <p:cNvPr id="41" name="同侧圆角矩形 40"/>
          <p:cNvSpPr/>
          <p:nvPr/>
        </p:nvSpPr>
        <p:spPr bwMode="auto">
          <a:xfrm rot="16200000">
            <a:off x="3234069" y="2341491"/>
            <a:ext cx="2401919" cy="2557341"/>
          </a:xfrm>
          <a:prstGeom prst="round2SameRect">
            <a:avLst>
              <a:gd name="adj1" fmla="val 5953"/>
              <a:gd name="adj2" fmla="val 0"/>
            </a:avLst>
          </a:prstGeom>
          <a:noFill/>
          <a:ln w="19050"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2" name="矩形 41"/>
          <p:cNvSpPr/>
          <p:nvPr/>
        </p:nvSpPr>
        <p:spPr bwMode="auto">
          <a:xfrm>
            <a:off x="5690658" y="2341440"/>
            <a:ext cx="3085079" cy="4086720"/>
          </a:xfrm>
          <a:prstGeom prst="rect">
            <a:avLst/>
          </a:prstGeom>
          <a:solidFill>
            <a:srgbClr val="D8E9FF"/>
          </a:solidFill>
          <a:ln w="38100" cap="flat" cmpd="dbl" algn="ctr">
            <a:solidFill>
              <a:schemeClr val="bg1">
                <a:lumMod val="6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52" name="图片 51" descr="未命名:Users:itcast:Desktop:iOS教材:截图:QQ20150121-3.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90657" y="2341440"/>
            <a:ext cx="3079187" cy="4086720"/>
          </a:xfrm>
          <a:prstGeom prst="rect">
            <a:avLst/>
          </a:prstGeom>
          <a:noFill/>
          <a:ln>
            <a:noFill/>
          </a:ln>
        </p:spPr>
      </p:pic>
      <p:grpSp>
        <p:nvGrpSpPr>
          <p:cNvPr id="53" name="组 52"/>
          <p:cNvGrpSpPr/>
          <p:nvPr/>
        </p:nvGrpSpPr>
        <p:grpSpPr>
          <a:xfrm>
            <a:off x="5690658" y="2341440"/>
            <a:ext cx="3084101" cy="4086720"/>
            <a:chOff x="5840386" y="2386278"/>
            <a:chExt cx="2237696" cy="3953540"/>
          </a:xfrm>
        </p:grpSpPr>
        <p:pic>
          <p:nvPicPr>
            <p:cNvPr id="54" name="图片 53" descr="未命名:Users:itcast:Desktop:iOS教材:截图:QQ20150121-5.pn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40386" y="2386278"/>
              <a:ext cx="2237696" cy="3953540"/>
            </a:xfrm>
            <a:prstGeom prst="rect">
              <a:avLst/>
            </a:prstGeom>
            <a:noFill/>
            <a:ln>
              <a:noFill/>
            </a:ln>
          </p:spPr>
        </p:pic>
        <p:sp>
          <p:nvSpPr>
            <p:cNvPr id="55" name="矩形 54"/>
            <p:cNvSpPr/>
            <p:nvPr/>
          </p:nvSpPr>
          <p:spPr bwMode="auto">
            <a:xfrm>
              <a:off x="7818892" y="2712065"/>
              <a:ext cx="198713" cy="172800"/>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56" name="组 55"/>
          <p:cNvGrpSpPr/>
          <p:nvPr/>
        </p:nvGrpSpPr>
        <p:grpSpPr>
          <a:xfrm>
            <a:off x="5671283" y="2357358"/>
            <a:ext cx="3104453" cy="4070802"/>
            <a:chOff x="5840386" y="2374029"/>
            <a:chExt cx="2237696" cy="3912323"/>
          </a:xfrm>
        </p:grpSpPr>
        <p:pic>
          <p:nvPicPr>
            <p:cNvPr id="57" name="图片 56" descr="未命名:Users:itcast:Desktop:iOS教材:截图:QQ20150121-6.pn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40386" y="2374029"/>
              <a:ext cx="2237696" cy="3912323"/>
            </a:xfrm>
            <a:prstGeom prst="rect">
              <a:avLst/>
            </a:prstGeom>
            <a:noFill/>
            <a:ln>
              <a:noFill/>
            </a:ln>
          </p:spPr>
        </p:pic>
        <p:sp>
          <p:nvSpPr>
            <p:cNvPr id="58" name="矩形 57"/>
            <p:cNvSpPr/>
            <p:nvPr/>
          </p:nvSpPr>
          <p:spPr bwMode="auto">
            <a:xfrm>
              <a:off x="7593590" y="2626560"/>
              <a:ext cx="440623" cy="33032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59" name="组 58"/>
          <p:cNvGrpSpPr/>
          <p:nvPr/>
        </p:nvGrpSpPr>
        <p:grpSpPr>
          <a:xfrm>
            <a:off x="5694323" y="2357359"/>
            <a:ext cx="3067187" cy="4070801"/>
            <a:chOff x="5840387" y="2355670"/>
            <a:chExt cx="2272243" cy="4020992"/>
          </a:xfrm>
        </p:grpSpPr>
        <p:pic>
          <p:nvPicPr>
            <p:cNvPr id="60" name="图片 59" descr="未命名:Users:itcast:Desktop:iOS教材:截图:QQ20150121-7.pn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840387" y="2355670"/>
              <a:ext cx="2272243" cy="4020992"/>
            </a:xfrm>
            <a:prstGeom prst="rect">
              <a:avLst/>
            </a:prstGeom>
            <a:noFill/>
            <a:ln>
              <a:noFill/>
            </a:ln>
          </p:spPr>
        </p:pic>
        <p:sp>
          <p:nvSpPr>
            <p:cNvPr id="61" name="矩形 60"/>
            <p:cNvSpPr/>
            <p:nvPr/>
          </p:nvSpPr>
          <p:spPr bwMode="auto">
            <a:xfrm>
              <a:off x="7814445" y="2626560"/>
              <a:ext cx="245832" cy="251672"/>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62" name="组 61"/>
          <p:cNvGrpSpPr/>
          <p:nvPr/>
        </p:nvGrpSpPr>
        <p:grpSpPr>
          <a:xfrm>
            <a:off x="5683045" y="2357359"/>
            <a:ext cx="3066945" cy="4078001"/>
            <a:chOff x="5831747" y="2355669"/>
            <a:chExt cx="2300209" cy="4078001"/>
          </a:xfrm>
        </p:grpSpPr>
        <p:pic>
          <p:nvPicPr>
            <p:cNvPr id="63" name="图片 62" descr="未命名:Users:itcast:Desktop:iOS教材:截图:QQ20150121-8.png"/>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831747" y="2355669"/>
              <a:ext cx="2300209" cy="4078001"/>
            </a:xfrm>
            <a:prstGeom prst="rect">
              <a:avLst/>
            </a:prstGeom>
            <a:noFill/>
            <a:ln>
              <a:noFill/>
            </a:ln>
          </p:spPr>
        </p:pic>
        <p:sp>
          <p:nvSpPr>
            <p:cNvPr id="64" name="矩形 63"/>
            <p:cNvSpPr/>
            <p:nvPr/>
          </p:nvSpPr>
          <p:spPr bwMode="auto">
            <a:xfrm>
              <a:off x="7784337" y="2626560"/>
              <a:ext cx="311028" cy="33032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25"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pic>
        <p:nvPicPr>
          <p:cNvPr id="26" name="Picture 8" descr="http://www.61tree.org/UploadFiles/BlogPic/20121016131903279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9935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9" presetClass="entr" presetSubtype="0"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dissolv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9" presetClass="entr" presetSubtype="0" fill="hold"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9" presetClass="entr" presetSubtype="0"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dissolve">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9" presetClass="entr" presetSubtype="0" fill="hold"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dissolve">
                                      <p:cBhvr>
                                        <p:cTn id="6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8" grpId="0" animBg="1"/>
      <p:bldP spid="38" grpId="0" animBg="1"/>
      <p:bldP spid="39" grpId="0" animBg="1"/>
      <p:bldP spid="40" grpId="0" animBg="1"/>
      <p:bldP spid="41" grpId="0" animBg="1"/>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824572" y="907104"/>
            <a:ext cx="903817" cy="5512416"/>
            <a:chOff x="618428" y="1641504"/>
            <a:chExt cx="677863" cy="5512416"/>
          </a:xfrm>
        </p:grpSpPr>
        <p:sp>
          <p:nvSpPr>
            <p:cNvPr id="75" name="剪去对角的矩形 74"/>
            <p:cNvSpPr/>
            <p:nvPr/>
          </p:nvSpPr>
          <p:spPr bwMode="auto">
            <a:xfrm>
              <a:off x="618428" y="2417724"/>
              <a:ext cx="677863" cy="4295556"/>
            </a:xfrm>
            <a:prstGeom prst="snip2DiagRect">
              <a:avLst/>
            </a:prstGeom>
            <a:solidFill>
              <a:srgbClr val="E7F4FF"/>
            </a:solidFill>
            <a:ln w="28575" cap="flat" cmpd="sng" algn="ctr">
              <a:solidFill>
                <a:srgbClr val="1353A2"/>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cs typeface="+mn-cs"/>
              </a:endParaRPr>
            </a:p>
          </p:txBody>
        </p:sp>
        <p:sp>
          <p:nvSpPr>
            <p:cNvPr id="76" name="矩形 1"/>
            <p:cNvSpPr>
              <a:spLocks noChangeArrowheads="1"/>
            </p:cNvSpPr>
            <p:nvPr/>
          </p:nvSpPr>
          <p:spPr bwMode="auto">
            <a:xfrm>
              <a:off x="760883" y="1641504"/>
              <a:ext cx="415499" cy="551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lvl="2"/>
              <a:r>
                <a:rPr lang="zh-CN" altLang="en-US" sz="2400" b="1" dirty="0" smtClean="0">
                  <a:solidFill>
                    <a:srgbClr val="1353A2"/>
                  </a:solidFill>
                </a:rPr>
                <a:t>创建表视图并配置数据的步骤</a:t>
              </a:r>
              <a:endParaRPr lang="zh-CN" sz="2400" b="1" dirty="0">
                <a:solidFill>
                  <a:srgbClr val="1353A2"/>
                </a:solidFill>
              </a:endParaRPr>
            </a:p>
          </p:txBody>
        </p:sp>
      </p:grpSp>
      <p:grpSp>
        <p:nvGrpSpPr>
          <p:cNvPr id="77" name="组合 16"/>
          <p:cNvGrpSpPr>
            <a:grpSpLocks/>
          </p:cNvGrpSpPr>
          <p:nvPr/>
        </p:nvGrpSpPr>
        <p:grpSpPr bwMode="auto">
          <a:xfrm>
            <a:off x="2563617" y="1457424"/>
            <a:ext cx="9128723" cy="987696"/>
            <a:chOff x="1910363" y="2388498"/>
            <a:chExt cx="6846542" cy="934023"/>
          </a:xfrm>
        </p:grpSpPr>
        <p:sp>
          <p:nvSpPr>
            <p:cNvPr id="78"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a:solidFill>
                    <a:srgbClr val="FFFFFF"/>
                  </a:solidFill>
                  <a:latin typeface="Arial" charset="0"/>
                  <a:ea typeface="宋体" charset="0"/>
                  <a:cs typeface="宋体" charset="0"/>
                </a:rPr>
                <a:t>1</a:t>
              </a:r>
              <a:endParaRPr lang="zh-CN" altLang="en-US" sz="3200" dirty="0">
                <a:solidFill>
                  <a:srgbClr val="FFFFFF"/>
                </a:solidFill>
                <a:latin typeface="Arial" charset="0"/>
                <a:ea typeface="宋体" charset="0"/>
                <a:cs typeface="宋体" charset="0"/>
              </a:endParaRPr>
            </a:p>
          </p:txBody>
        </p:sp>
        <p:sp>
          <p:nvSpPr>
            <p:cNvPr id="79"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81" name="矩形 19"/>
            <p:cNvSpPr>
              <a:spLocks noChangeArrowheads="1"/>
            </p:cNvSpPr>
            <p:nvPr/>
          </p:nvSpPr>
          <p:spPr bwMode="auto">
            <a:xfrm>
              <a:off x="2892690" y="2400106"/>
              <a:ext cx="5864215" cy="3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smtClean="0">
                  <a:latin typeface="华文楷体"/>
                  <a:ea typeface="华文楷体"/>
                  <a:cs typeface="华文楷体"/>
                </a:rPr>
                <a:t>通过调</a:t>
              </a:r>
              <a:r>
                <a:rPr lang="zh-CN" altLang="zh-CN" dirty="0">
                  <a:latin typeface="华文楷体"/>
                  <a:ea typeface="华文楷体"/>
                  <a:cs typeface="华文楷体"/>
                </a:rPr>
                <a:t>用</a:t>
              </a:r>
              <a:r>
                <a:rPr lang="en-US" altLang="zh-CN" dirty="0">
                  <a:solidFill>
                    <a:srgbClr val="108A88"/>
                  </a:solidFill>
                  <a:latin typeface="华文楷体"/>
                  <a:ea typeface="华文楷体"/>
                  <a:cs typeface="华文楷体"/>
                </a:rPr>
                <a:t>initWithFrame:style</a:t>
              </a:r>
              <a:r>
                <a:rPr lang="zh-CN" altLang="zh-CN" dirty="0">
                  <a:latin typeface="华文楷体"/>
                  <a:ea typeface="华文楷体"/>
                  <a:cs typeface="华文楷体"/>
                </a:rPr>
                <a:t>方法初始化表视图，并且设置表视图</a:t>
              </a:r>
              <a:r>
                <a:rPr lang="zh-CN" altLang="zh-CN" dirty="0" smtClean="0">
                  <a:latin typeface="华文楷体"/>
                  <a:ea typeface="华文楷体"/>
                  <a:cs typeface="华文楷体"/>
                </a:rPr>
                <a:t>的样式</a:t>
              </a:r>
              <a:r>
                <a:rPr lang="zh-CN" altLang="en-US" dirty="0" smtClean="0">
                  <a:latin typeface="华文楷体"/>
                  <a:ea typeface="华文楷体"/>
                  <a:cs typeface="华文楷体"/>
                </a:rPr>
                <a:t>。</a:t>
              </a:r>
              <a:r>
                <a:rPr lang="zh-CN" altLang="zh-CN" dirty="0" smtClean="0">
                  <a:latin typeface="华文楷体"/>
                  <a:ea typeface="华文楷体"/>
                  <a:cs typeface="华文楷体"/>
                </a:rPr>
                <a:t> </a:t>
              </a:r>
              <a:endParaRPr kumimoji="1" lang="zh-CN" altLang="en-US" dirty="0">
                <a:latin typeface="华文楷体"/>
                <a:ea typeface="华文楷体"/>
                <a:cs typeface="华文楷体"/>
              </a:endParaRPr>
            </a:p>
          </p:txBody>
        </p:sp>
      </p:grpSp>
      <p:grpSp>
        <p:nvGrpSpPr>
          <p:cNvPr id="82" name="组合 16"/>
          <p:cNvGrpSpPr>
            <a:grpSpLocks/>
          </p:cNvGrpSpPr>
          <p:nvPr/>
        </p:nvGrpSpPr>
        <p:grpSpPr bwMode="auto">
          <a:xfrm>
            <a:off x="2563618" y="2386585"/>
            <a:ext cx="9428231" cy="987696"/>
            <a:chOff x="1910363" y="2388498"/>
            <a:chExt cx="7071173" cy="934023"/>
          </a:xfrm>
        </p:grpSpPr>
        <p:sp>
          <p:nvSpPr>
            <p:cNvPr id="83"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2</a:t>
              </a:r>
              <a:endParaRPr lang="zh-CN" altLang="en-US" sz="3200" dirty="0">
                <a:solidFill>
                  <a:srgbClr val="FFFFFF"/>
                </a:solidFill>
                <a:latin typeface="Arial" charset="0"/>
                <a:ea typeface="宋体" charset="0"/>
                <a:cs typeface="宋体" charset="0"/>
              </a:endParaRPr>
            </a:p>
          </p:txBody>
        </p:sp>
        <p:sp>
          <p:nvSpPr>
            <p:cNvPr id="84"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85" name="矩形 19"/>
            <p:cNvSpPr>
              <a:spLocks noChangeArrowheads="1"/>
            </p:cNvSpPr>
            <p:nvPr/>
          </p:nvSpPr>
          <p:spPr bwMode="auto">
            <a:xfrm>
              <a:off x="2892690" y="2400106"/>
              <a:ext cx="6088846" cy="61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a:latin typeface="华文楷体"/>
                  <a:ea typeface="华文楷体"/>
                  <a:cs typeface="华文楷体"/>
                </a:rPr>
                <a:t>为表视图设置数据源和代理，</a:t>
              </a:r>
              <a:r>
                <a:rPr lang="zh-CN" altLang="en-US" dirty="0">
                  <a:latin typeface="华文楷体"/>
                  <a:ea typeface="华文楷体"/>
                  <a:cs typeface="华文楷体"/>
                </a:rPr>
                <a:t>即</a:t>
              </a:r>
              <a:r>
                <a:rPr lang="zh-CN" altLang="zh-CN" dirty="0" smtClean="0">
                  <a:latin typeface="华文楷体"/>
                  <a:ea typeface="华文楷体"/>
                  <a:cs typeface="华文楷体"/>
                </a:rPr>
                <a:t>遵守</a:t>
              </a:r>
              <a:r>
                <a:rPr lang="en-US" altLang="zh-CN" dirty="0" smtClean="0">
                  <a:solidFill>
                    <a:srgbClr val="108A88"/>
                  </a:solidFill>
                  <a:latin typeface="华文楷体"/>
                  <a:ea typeface="华文楷体"/>
                  <a:cs typeface="华文楷体"/>
                </a:rPr>
                <a:t>UITableViewDataSource</a:t>
              </a:r>
              <a:r>
                <a:rPr lang="zh-CN" altLang="en-US" dirty="0" smtClean="0">
                  <a:latin typeface="华文楷体"/>
                  <a:ea typeface="华文楷体"/>
                  <a:cs typeface="华文楷体"/>
                </a:rPr>
                <a:t>和</a:t>
              </a:r>
              <a:r>
                <a:rPr lang="en-US" altLang="zh-CN" dirty="0" smtClean="0">
                  <a:solidFill>
                    <a:srgbClr val="108A88"/>
                  </a:solidFill>
                  <a:latin typeface="华文楷体"/>
                  <a:ea typeface="华文楷体"/>
                  <a:cs typeface="华文楷体"/>
                </a:rPr>
                <a:t>UITableViewDelegate</a:t>
              </a:r>
              <a:r>
                <a:rPr lang="zh-CN" altLang="zh-CN" dirty="0" smtClean="0">
                  <a:latin typeface="华文楷体"/>
                  <a:ea typeface="华文楷体"/>
                  <a:cs typeface="华文楷体"/>
                </a:rPr>
                <a:t>协议</a:t>
              </a:r>
              <a:r>
                <a:rPr lang="zh-CN" altLang="zh-CN" dirty="0">
                  <a:latin typeface="华文楷体"/>
                  <a:ea typeface="华文楷体"/>
                  <a:cs typeface="华文楷体"/>
                </a:rPr>
                <a:t>。 </a:t>
              </a:r>
              <a:endParaRPr lang="zh-CN" altLang="en-US" dirty="0">
                <a:latin typeface="华文楷体"/>
                <a:ea typeface="华文楷体"/>
                <a:cs typeface="华文楷体"/>
              </a:endParaRPr>
            </a:p>
          </p:txBody>
        </p:sp>
      </p:grpSp>
      <p:grpSp>
        <p:nvGrpSpPr>
          <p:cNvPr id="86" name="组合 16"/>
          <p:cNvGrpSpPr>
            <a:grpSpLocks/>
          </p:cNvGrpSpPr>
          <p:nvPr/>
        </p:nvGrpSpPr>
        <p:grpSpPr bwMode="auto">
          <a:xfrm>
            <a:off x="2563617" y="3315746"/>
            <a:ext cx="9128723" cy="987696"/>
            <a:chOff x="1910363" y="2388498"/>
            <a:chExt cx="6846542" cy="934023"/>
          </a:xfrm>
        </p:grpSpPr>
        <p:sp>
          <p:nvSpPr>
            <p:cNvPr id="87"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3</a:t>
              </a:r>
              <a:endParaRPr lang="zh-CN" altLang="en-US" sz="3200" dirty="0">
                <a:solidFill>
                  <a:srgbClr val="FFFFFF"/>
                </a:solidFill>
                <a:latin typeface="Arial" charset="0"/>
                <a:ea typeface="宋体" charset="0"/>
                <a:cs typeface="宋体" charset="0"/>
              </a:endParaRPr>
            </a:p>
          </p:txBody>
        </p:sp>
        <p:sp>
          <p:nvSpPr>
            <p:cNvPr id="88"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89" name="矩形 19"/>
            <p:cNvSpPr>
              <a:spLocks noChangeArrowheads="1"/>
            </p:cNvSpPr>
            <p:nvPr/>
          </p:nvSpPr>
          <p:spPr bwMode="auto">
            <a:xfrm>
              <a:off x="2892690" y="2400106"/>
              <a:ext cx="5864215" cy="61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a:latin typeface="华文楷体"/>
                  <a:ea typeface="华文楷体"/>
                  <a:cs typeface="华文楷体"/>
                </a:rPr>
                <a:t>表视图向数据源发送</a:t>
              </a:r>
              <a:r>
                <a:rPr lang="en-US" altLang="zh-CN" dirty="0">
                  <a:solidFill>
                    <a:srgbClr val="108A88"/>
                  </a:solidFill>
                  <a:latin typeface="华文楷体"/>
                  <a:ea typeface="华文楷体"/>
                  <a:cs typeface="华文楷体"/>
                </a:rPr>
                <a:t>numberOfSectionsInTableView</a:t>
              </a:r>
              <a:r>
                <a:rPr lang="zh-CN" altLang="zh-CN" dirty="0">
                  <a:solidFill>
                    <a:srgbClr val="108A88"/>
                  </a:solidFill>
                  <a:latin typeface="华文楷体"/>
                  <a:ea typeface="华文楷体"/>
                  <a:cs typeface="华文楷体"/>
                </a:rPr>
                <a:t>：</a:t>
              </a:r>
              <a:r>
                <a:rPr lang="zh-CN" altLang="zh-CN" dirty="0">
                  <a:latin typeface="华文楷体"/>
                  <a:ea typeface="华文楷体"/>
                  <a:cs typeface="华文楷体"/>
                </a:rPr>
                <a:t>消息，数据源会返回分组</a:t>
              </a:r>
              <a:r>
                <a:rPr lang="zh-CN" altLang="zh-CN" dirty="0" smtClean="0">
                  <a:latin typeface="华文楷体"/>
                  <a:ea typeface="华文楷体"/>
                  <a:cs typeface="华文楷体"/>
                </a:rPr>
                <a:t>的个数。 </a:t>
              </a:r>
              <a:endParaRPr lang="zh-CN" altLang="en-US" dirty="0">
                <a:latin typeface="华文楷体"/>
                <a:ea typeface="华文楷体"/>
                <a:cs typeface="华文楷体"/>
              </a:endParaRPr>
            </a:p>
          </p:txBody>
        </p:sp>
      </p:grpSp>
      <p:grpSp>
        <p:nvGrpSpPr>
          <p:cNvPr id="90" name="组合 16"/>
          <p:cNvGrpSpPr>
            <a:grpSpLocks/>
          </p:cNvGrpSpPr>
          <p:nvPr/>
        </p:nvGrpSpPr>
        <p:grpSpPr bwMode="auto">
          <a:xfrm>
            <a:off x="2563617" y="4244907"/>
            <a:ext cx="9128723" cy="987696"/>
            <a:chOff x="1910363" y="2388498"/>
            <a:chExt cx="6846542" cy="934023"/>
          </a:xfrm>
        </p:grpSpPr>
        <p:sp>
          <p:nvSpPr>
            <p:cNvPr id="91"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4</a:t>
              </a:r>
              <a:endParaRPr lang="zh-CN" altLang="en-US" sz="3200" dirty="0">
                <a:solidFill>
                  <a:srgbClr val="FFFFFF"/>
                </a:solidFill>
                <a:latin typeface="Arial" charset="0"/>
                <a:ea typeface="宋体" charset="0"/>
                <a:cs typeface="宋体" charset="0"/>
              </a:endParaRPr>
            </a:p>
          </p:txBody>
        </p:sp>
        <p:sp>
          <p:nvSpPr>
            <p:cNvPr id="92"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93" name="矩形 19"/>
            <p:cNvSpPr>
              <a:spLocks noChangeArrowheads="1"/>
            </p:cNvSpPr>
            <p:nvPr/>
          </p:nvSpPr>
          <p:spPr bwMode="auto">
            <a:xfrm>
              <a:off x="2892690" y="2400106"/>
              <a:ext cx="5864215" cy="61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a:latin typeface="华文楷体"/>
                  <a:ea typeface="华文楷体"/>
                  <a:cs typeface="华文楷体"/>
                </a:rPr>
                <a:t>表视图向数据源发送</a:t>
              </a:r>
              <a:r>
                <a:rPr lang="en-US" altLang="zh-CN" dirty="0">
                  <a:solidFill>
                    <a:srgbClr val="108A88"/>
                  </a:solidFill>
                  <a:latin typeface="华文楷体"/>
                  <a:ea typeface="华文楷体"/>
                  <a:cs typeface="华文楷体"/>
                </a:rPr>
                <a:t>tableView:numberOfRowsInSection:</a:t>
              </a:r>
              <a:r>
                <a:rPr lang="zh-CN" altLang="zh-CN" dirty="0">
                  <a:latin typeface="华文楷体"/>
                  <a:ea typeface="华文楷体"/>
                  <a:cs typeface="华文楷体"/>
                </a:rPr>
                <a:t>消息，数据源会返回每个分组的行数。 </a:t>
              </a:r>
              <a:endParaRPr lang="zh-CN" altLang="en-US" dirty="0">
                <a:latin typeface="华文楷体"/>
                <a:ea typeface="华文楷体"/>
                <a:cs typeface="华文楷体"/>
              </a:endParaRPr>
            </a:p>
          </p:txBody>
        </p:sp>
      </p:grpSp>
      <p:grpSp>
        <p:nvGrpSpPr>
          <p:cNvPr id="94" name="组合 16"/>
          <p:cNvGrpSpPr>
            <a:grpSpLocks/>
          </p:cNvGrpSpPr>
          <p:nvPr/>
        </p:nvGrpSpPr>
        <p:grpSpPr bwMode="auto">
          <a:xfrm>
            <a:off x="2563618" y="5174069"/>
            <a:ext cx="9428231" cy="987696"/>
            <a:chOff x="1910363" y="2388498"/>
            <a:chExt cx="7071173" cy="934023"/>
          </a:xfrm>
        </p:grpSpPr>
        <p:sp>
          <p:nvSpPr>
            <p:cNvPr id="95"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5</a:t>
              </a:r>
              <a:endParaRPr lang="zh-CN" altLang="en-US" sz="3200" dirty="0">
                <a:solidFill>
                  <a:srgbClr val="FFFFFF"/>
                </a:solidFill>
                <a:latin typeface="Arial" charset="0"/>
                <a:ea typeface="宋体" charset="0"/>
                <a:cs typeface="宋体" charset="0"/>
              </a:endParaRPr>
            </a:p>
          </p:txBody>
        </p:sp>
        <p:sp>
          <p:nvSpPr>
            <p:cNvPr id="96"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97" name="矩形 19"/>
            <p:cNvSpPr>
              <a:spLocks noChangeArrowheads="1"/>
            </p:cNvSpPr>
            <p:nvPr/>
          </p:nvSpPr>
          <p:spPr bwMode="auto">
            <a:xfrm>
              <a:off x="2892690" y="2400106"/>
              <a:ext cx="6088846" cy="61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a:latin typeface="华文楷体"/>
                  <a:ea typeface="华文楷体"/>
                  <a:cs typeface="华文楷体"/>
                </a:rPr>
                <a:t>数据源接收到</a:t>
              </a:r>
              <a:r>
                <a:rPr lang="en-US" altLang="zh-CN" dirty="0">
                  <a:solidFill>
                    <a:srgbClr val="108A88"/>
                  </a:solidFill>
                  <a:latin typeface="华文楷体"/>
                  <a:ea typeface="华文楷体"/>
                  <a:cs typeface="华文楷体"/>
                </a:rPr>
                <a:t>tableView:cellForRowAtIndexPath</a:t>
              </a:r>
              <a:r>
                <a:rPr lang="en-US" altLang="zh-CN" dirty="0" smtClean="0">
                  <a:solidFill>
                    <a:srgbClr val="108A88"/>
                  </a:solidFill>
                  <a:latin typeface="华文楷体"/>
                  <a:ea typeface="华文楷体"/>
                  <a:cs typeface="华文楷体"/>
                </a:rPr>
                <a:t>:</a:t>
              </a:r>
              <a:r>
                <a:rPr lang="zh-CN" altLang="zh-CN" dirty="0" smtClean="0">
                  <a:latin typeface="华文楷体"/>
                  <a:ea typeface="华文楷体"/>
                  <a:cs typeface="华文楷体"/>
                </a:rPr>
                <a:t>消息</a:t>
              </a:r>
              <a:r>
                <a:rPr lang="zh-CN" altLang="zh-CN" smtClean="0">
                  <a:latin typeface="华文楷体"/>
                  <a:ea typeface="华文楷体"/>
                  <a:cs typeface="华文楷体"/>
                </a:rPr>
                <a:t>，设</a:t>
              </a:r>
              <a:endParaRPr lang="en-US" altLang="zh-CN" smtClean="0">
                <a:latin typeface="华文楷体"/>
                <a:ea typeface="华文楷体"/>
                <a:cs typeface="华文楷体"/>
              </a:endParaRPr>
            </a:p>
            <a:p>
              <a:r>
                <a:rPr lang="zh-CN" altLang="zh-CN" smtClean="0">
                  <a:latin typeface="华文楷体"/>
                  <a:ea typeface="华文楷体"/>
                  <a:cs typeface="华文楷体"/>
                </a:rPr>
                <a:t>置每个</a:t>
              </a:r>
              <a:r>
                <a:rPr lang="zh-CN" altLang="zh-CN" dirty="0" smtClean="0">
                  <a:latin typeface="华文楷体"/>
                  <a:ea typeface="华文楷体"/>
                  <a:cs typeface="华文楷体"/>
                </a:rPr>
                <a:t>分组中每行要显示</a:t>
              </a:r>
              <a:r>
                <a:rPr lang="zh-CN" altLang="zh-CN" dirty="0">
                  <a:latin typeface="华文楷体"/>
                  <a:ea typeface="华文楷体"/>
                  <a:cs typeface="华文楷体"/>
                </a:rPr>
                <a:t>的数据，即为单元格填充数据。 </a:t>
              </a:r>
              <a:endParaRPr lang="zh-CN" altLang="en-US" dirty="0">
                <a:latin typeface="华文楷体"/>
                <a:ea typeface="华文楷体"/>
                <a:cs typeface="华文楷体"/>
              </a:endParaRPr>
            </a:p>
          </p:txBody>
        </p:sp>
      </p:grpSp>
      <p:grpSp>
        <p:nvGrpSpPr>
          <p:cNvPr id="26" name="组合 25"/>
          <p:cNvGrpSpPr>
            <a:grpSpLocks/>
          </p:cNvGrpSpPr>
          <p:nvPr/>
        </p:nvGrpSpPr>
        <p:grpSpPr bwMode="auto">
          <a:xfrm>
            <a:off x="688597" y="5985070"/>
            <a:ext cx="2895600" cy="546101"/>
            <a:chOff x="4176716" y="1071564"/>
            <a:chExt cx="2654816" cy="668156"/>
          </a:xfrm>
        </p:grpSpPr>
        <p:sp>
          <p:nvSpPr>
            <p:cNvPr id="27" name="矩形 26">
              <a:hlinkClick r:id="rId3" action="ppaction://hlinkfile"/>
            </p:cNvPr>
            <p:cNvSpPr>
              <a:spLocks noChangeArrowheads="1"/>
            </p:cNvSpPr>
            <p:nvPr/>
          </p:nvSpPr>
          <p:spPr bwMode="auto">
            <a:xfrm>
              <a:off x="4482037" y="1224669"/>
              <a:ext cx="1266904" cy="37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28" name="图片 27">
              <a:hlinkClick r:id="rId3" action="ppaction://hlinkfile"/>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立方体 28"/>
            <p:cNvSpPr>
              <a:spLocks noChangeArrowheads="1"/>
            </p:cNvSpPr>
            <p:nvPr/>
          </p:nvSpPr>
          <p:spPr bwMode="auto">
            <a:xfrm>
              <a:off x="4241794" y="1295845"/>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pPr>
              <a:endParaRPr lang="zh-CN" altLang="en-US"/>
            </a:p>
          </p:txBody>
        </p:sp>
        <p:sp>
          <p:nvSpPr>
            <p:cNvPr id="30" name="半闭框 29"/>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sp>
          <p:nvSpPr>
            <p:cNvPr id="31" name="半闭框 30"/>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cxnSp>
          <p:nvCxnSpPr>
            <p:cNvPr id="32" name="直接连接符 31"/>
            <p:cNvCxnSpPr>
              <a:cxnSpLocks noChangeShapeType="1"/>
            </p:cNvCxnSpPr>
            <p:nvPr/>
          </p:nvCxnSpPr>
          <p:spPr bwMode="auto">
            <a:xfrm>
              <a:off x="4249414" y="1618751"/>
              <a:ext cx="1821984"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3.2 </a:t>
            </a:r>
            <a:r>
              <a:rPr lang="zh-CN" altLang="en-US" sz="2800" dirty="0" smtClean="0">
                <a:solidFill>
                  <a:srgbClr val="1353A2"/>
                </a:solidFill>
                <a:latin typeface="微软雅黑" charset="0"/>
                <a:ea typeface="微软雅黑" charset="0"/>
                <a:cs typeface="微软雅黑" charset="0"/>
              </a:rPr>
              <a:t>实战演练</a:t>
            </a:r>
            <a:r>
              <a:rPr lang="en-US" altLang="zh-CN" sz="2800" dirty="0" smtClean="0">
                <a:solidFill>
                  <a:srgbClr val="1353A2"/>
                </a:solidFill>
                <a:latin typeface="微软雅黑" charset="0"/>
                <a:ea typeface="微软雅黑" charset="0"/>
                <a:cs typeface="微软雅黑" charset="0"/>
              </a:rPr>
              <a:t>-</a:t>
            </a:r>
            <a:r>
              <a:rPr lang="zh-CN" altLang="en-US" sz="2800" dirty="0" smtClean="0">
                <a:solidFill>
                  <a:srgbClr val="1353A2"/>
                </a:solidFill>
                <a:latin typeface="微软雅黑" charset="0"/>
                <a:ea typeface="微软雅黑" charset="0"/>
                <a:cs typeface="微软雅黑" charset="0"/>
              </a:rPr>
              <a:t>汽车品牌</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16348394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up)">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up)">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up)">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up)">
                                      <p:cBhvr>
                                        <p:cTn id="27" dur="500"/>
                                        <p:tgtEl>
                                          <p:spTgt spid="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p:nvPr/>
        </p:nvPicPr>
        <p:blipFill rotWithShape="1">
          <a:blip r:embed="rId3" cstate="email">
            <a:extLst>
              <a:ext uri="{28A0092B-C50C-407E-A947-70E740481C1C}">
                <a14:useLocalDpi xmlns:a14="http://schemas.microsoft.com/office/drawing/2010/main" val="0"/>
              </a:ext>
            </a:extLst>
          </a:blip>
          <a:srcRect t="11111"/>
          <a:stretch/>
        </p:blipFill>
        <p:spPr bwMode="auto">
          <a:xfrm>
            <a:off x="1048487" y="2743911"/>
            <a:ext cx="2684208" cy="3518331"/>
          </a:xfrm>
          <a:prstGeom prst="rect">
            <a:avLst/>
          </a:prstGeom>
          <a:noFill/>
          <a:ln>
            <a:noFill/>
          </a:ln>
          <a:extLst>
            <a:ext uri="{53640926-AAD7-44d8-BBD7-CCE9431645EC}">
              <a14:shadowObscured xmlns:a14="http://schemas.microsoft.com/office/drawing/2010/main"/>
            </a:ext>
          </a:extLst>
        </p:spPr>
      </p:pic>
      <p:sp>
        <p:nvSpPr>
          <p:cNvPr id="6" name="剪去对角的矩形 3"/>
          <p:cNvSpPr>
            <a:spLocks/>
          </p:cNvSpPr>
          <p:nvPr/>
        </p:nvSpPr>
        <p:spPr bwMode="auto">
          <a:xfrm>
            <a:off x="584660" y="1313415"/>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a:solidFill>
                  <a:schemeClr val="bg1"/>
                </a:solidFill>
                <a:latin typeface="微软雅黑" pitchFamily="34" charset="-122"/>
                <a:ea typeface="微软雅黑" pitchFamily="34" charset="-122"/>
                <a:cs typeface="+mn-cs"/>
              </a:rPr>
              <a:t> 案例演示</a:t>
            </a:r>
          </a:p>
        </p:txBody>
      </p:sp>
      <p:cxnSp>
        <p:nvCxnSpPr>
          <p:cNvPr id="7" name="直线连接符 9"/>
          <p:cNvCxnSpPr>
            <a:cxnSpLocks noChangeShapeType="1"/>
          </p:cNvCxnSpPr>
          <p:nvPr/>
        </p:nvCxnSpPr>
        <p:spPr bwMode="auto">
          <a:xfrm>
            <a:off x="585304" y="2037315"/>
            <a:ext cx="11092347" cy="0"/>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矩形 19"/>
          <p:cNvSpPr>
            <a:spLocks noChangeArrowheads="1"/>
          </p:cNvSpPr>
          <p:nvPr/>
        </p:nvSpPr>
        <p:spPr bwMode="auto">
          <a:xfrm>
            <a:off x="980017" y="1989138"/>
            <a:ext cx="971761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创建简单表视图</a:t>
            </a:r>
            <a:endParaRPr lang="en-US" altLang="zh-CN" dirty="0">
              <a:solidFill>
                <a:srgbClr val="2D65B4"/>
              </a:solidFill>
              <a:latin typeface="微软雅黑" charset="0"/>
              <a:ea typeface="微软雅黑" charset="0"/>
              <a:cs typeface="微软雅黑" charset="0"/>
            </a:endParaRPr>
          </a:p>
        </p:txBody>
      </p:sp>
      <p:grpSp>
        <p:nvGrpSpPr>
          <p:cNvPr id="9" name="组合 18"/>
          <p:cNvGrpSpPr>
            <a:grpSpLocks/>
          </p:cNvGrpSpPr>
          <p:nvPr/>
        </p:nvGrpSpPr>
        <p:grpSpPr bwMode="auto">
          <a:xfrm>
            <a:off x="4239685" y="5872646"/>
            <a:ext cx="2897716" cy="387350"/>
            <a:chOff x="6356350" y="4693965"/>
            <a:chExt cx="1941009" cy="387349"/>
          </a:xfrm>
        </p:grpSpPr>
        <p:grpSp>
          <p:nvGrpSpPr>
            <p:cNvPr id="10" name="组合 15"/>
            <p:cNvGrpSpPr>
              <a:grpSpLocks/>
            </p:cNvGrpSpPr>
            <p:nvPr/>
          </p:nvGrpSpPr>
          <p:grpSpPr bwMode="auto">
            <a:xfrm>
              <a:off x="6356350" y="4728492"/>
              <a:ext cx="1941009" cy="344881"/>
              <a:chOff x="2225739" y="5060870"/>
              <a:chExt cx="2306523" cy="410866"/>
            </a:xfrm>
          </p:grpSpPr>
          <p:sp>
            <p:nvSpPr>
              <p:cNvPr id="12" name="矩形 10">
                <a:hlinkClick r:id="rId4" action="ppaction://hlinkfile"/>
              </p:cNvPr>
              <p:cNvSpPr>
                <a:spLocks noChangeArrowheads="1"/>
              </p:cNvSpPr>
              <p:nvPr/>
            </p:nvSpPr>
            <p:spPr bwMode="auto">
              <a:xfrm>
                <a:off x="2519540" y="5060870"/>
                <a:ext cx="109989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13"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14" name="半闭框 13"/>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15" name="半闭框 14"/>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16"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11"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矩形 19"/>
          <p:cNvSpPr>
            <a:spLocks noChangeArrowheads="1"/>
          </p:cNvSpPr>
          <p:nvPr/>
        </p:nvSpPr>
        <p:spPr bwMode="auto">
          <a:xfrm>
            <a:off x="4083051" y="3456471"/>
            <a:ext cx="7433036"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a:solidFill>
                  <a:srgbClr val="404040"/>
                </a:solidFill>
                <a:latin typeface="微软雅黑" charset="0"/>
                <a:ea typeface="微软雅黑" charset="0"/>
                <a:cs typeface="微软雅黑" charset="0"/>
              </a:rPr>
              <a:t>使用模型来封装单元格和分区的数据。</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每个分区只有分区头，且是一个大写字母。</a:t>
            </a: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分区头限定了该分区内每个单元格标题的首字母。</a:t>
            </a:r>
            <a:endParaRPr lang="en-US" altLang="zh-CN" dirty="0" smtClean="0">
              <a:solidFill>
                <a:srgbClr val="404040"/>
              </a:solidFill>
              <a:latin typeface="微软雅黑" charset="0"/>
              <a:ea typeface="微软雅黑" charset="0"/>
              <a:cs typeface="微软雅黑" charset="0"/>
            </a:endParaRPr>
          </a:p>
        </p:txBody>
      </p:sp>
      <p:sp>
        <p:nvSpPr>
          <p:cNvPr id="1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23921226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罐形 1"/>
          <p:cNvSpPr/>
          <p:nvPr/>
        </p:nvSpPr>
        <p:spPr bwMode="auto">
          <a:xfrm>
            <a:off x="3015041" y="3348182"/>
            <a:ext cx="2085036" cy="915841"/>
          </a:xfrm>
          <a:prstGeom prst="can">
            <a:avLst/>
          </a:prstGeom>
          <a:solidFill>
            <a:srgbClr val="76C63C"/>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bg1"/>
                </a:solidFill>
                <a:effectLst/>
                <a:latin typeface="Arial" pitchFamily="34" charset="0"/>
                <a:ea typeface="宋体" pitchFamily="2" charset="-122"/>
              </a:rPr>
              <a:t>%100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rPr>
              <a:t>可用</a:t>
            </a:r>
          </a:p>
        </p:txBody>
      </p:sp>
      <p:sp>
        <p:nvSpPr>
          <p:cNvPr id="12" name="矩形 11"/>
          <p:cNvSpPr/>
          <p:nvPr/>
        </p:nvSpPr>
        <p:spPr bwMode="auto">
          <a:xfrm>
            <a:off x="7617629" y="2799082"/>
            <a:ext cx="1664043" cy="1688026"/>
          </a:xfrm>
          <a:prstGeom prst="rect">
            <a:avLst/>
          </a:pr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文本框 12"/>
          <p:cNvSpPr txBox="1"/>
          <p:nvPr/>
        </p:nvSpPr>
        <p:spPr>
          <a:xfrm>
            <a:off x="2416021" y="2245602"/>
            <a:ext cx="2428970" cy="369332"/>
          </a:xfrm>
          <a:prstGeom prst="rect">
            <a:avLst/>
          </a:prstGeom>
          <a:noFill/>
        </p:spPr>
        <p:txBody>
          <a:bodyPr wrap="none" rtlCol="0">
            <a:spAutoFit/>
          </a:bodyPr>
          <a:lstStyle/>
          <a:p>
            <a:r>
              <a:rPr lang="en-US" altLang="zh-CN" b="1" dirty="0" err="1">
                <a:latin typeface="Arial" pitchFamily="34" charset="0"/>
                <a:ea typeface="宋体" pitchFamily="2" charset="-122"/>
              </a:rPr>
              <a:t>iOS</a:t>
            </a:r>
            <a:r>
              <a:rPr lang="zh-CN" altLang="en-US" b="1" dirty="0" smtClean="0">
                <a:latin typeface="Arial" pitchFamily="34" charset="0"/>
                <a:ea typeface="宋体" pitchFamily="2" charset="-122"/>
              </a:rPr>
              <a:t>设备内存剩余情况</a:t>
            </a:r>
            <a:endParaRPr lang="zh-CN" altLang="en-US" b="1" dirty="0">
              <a:latin typeface="Arial" pitchFamily="34" charset="0"/>
              <a:ea typeface="宋体" pitchFamily="2" charset="-122"/>
            </a:endParaRPr>
          </a:p>
        </p:txBody>
      </p:sp>
      <p:sp>
        <p:nvSpPr>
          <p:cNvPr id="75" name="文本框 74"/>
          <p:cNvSpPr txBox="1"/>
          <p:nvPr/>
        </p:nvSpPr>
        <p:spPr>
          <a:xfrm>
            <a:off x="7838951" y="2276380"/>
            <a:ext cx="877163" cy="369332"/>
          </a:xfrm>
          <a:prstGeom prst="rect">
            <a:avLst/>
          </a:prstGeom>
          <a:noFill/>
        </p:spPr>
        <p:txBody>
          <a:bodyPr wrap="none" rtlCol="0">
            <a:spAutoFit/>
          </a:bodyPr>
          <a:lstStyle/>
          <a:p>
            <a:r>
              <a:rPr lang="zh-CN" altLang="en-US" b="1" dirty="0" smtClean="0">
                <a:latin typeface="Arial" pitchFamily="34" charset="0"/>
                <a:ea typeface="宋体" pitchFamily="2" charset="-122"/>
              </a:rPr>
              <a:t>表视图</a:t>
            </a:r>
            <a:endParaRPr lang="zh-CN" altLang="en-US" b="1" dirty="0">
              <a:latin typeface="Arial" pitchFamily="34" charset="0"/>
              <a:ea typeface="宋体" pitchFamily="2" charset="-122"/>
            </a:endParaRPr>
          </a:p>
        </p:txBody>
      </p:sp>
      <p:grpSp>
        <p:nvGrpSpPr>
          <p:cNvPr id="19" name="组 18"/>
          <p:cNvGrpSpPr/>
          <p:nvPr/>
        </p:nvGrpSpPr>
        <p:grpSpPr>
          <a:xfrm>
            <a:off x="7617629" y="2799082"/>
            <a:ext cx="1664043" cy="302400"/>
            <a:chOff x="6406708" y="3991680"/>
            <a:chExt cx="1248032" cy="302400"/>
          </a:xfrm>
        </p:grpSpPr>
        <p:sp>
          <p:nvSpPr>
            <p:cNvPr id="16" name="矩形 15"/>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7" name="矩形 16"/>
            <p:cNvSpPr/>
            <p:nvPr/>
          </p:nvSpPr>
          <p:spPr bwMode="auto">
            <a:xfrm>
              <a:off x="6432628" y="4017600"/>
              <a:ext cx="349506"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82" name="组 81"/>
          <p:cNvGrpSpPr/>
          <p:nvPr/>
        </p:nvGrpSpPr>
        <p:grpSpPr>
          <a:xfrm>
            <a:off x="7617629" y="3106896"/>
            <a:ext cx="1664043" cy="302400"/>
            <a:chOff x="6406708" y="3991680"/>
            <a:chExt cx="1248032" cy="302400"/>
          </a:xfrm>
        </p:grpSpPr>
        <p:sp>
          <p:nvSpPr>
            <p:cNvPr id="83" name="矩形 82"/>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4" name="矩形 83"/>
            <p:cNvSpPr/>
            <p:nvPr/>
          </p:nvSpPr>
          <p:spPr bwMode="auto">
            <a:xfrm>
              <a:off x="6432628" y="4017600"/>
              <a:ext cx="349506"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2</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88" name="组 87"/>
          <p:cNvGrpSpPr/>
          <p:nvPr/>
        </p:nvGrpSpPr>
        <p:grpSpPr>
          <a:xfrm>
            <a:off x="7617629" y="3409296"/>
            <a:ext cx="1664043" cy="302400"/>
            <a:chOff x="6406708" y="3991680"/>
            <a:chExt cx="1248032" cy="302400"/>
          </a:xfrm>
        </p:grpSpPr>
        <p:sp>
          <p:nvSpPr>
            <p:cNvPr id="89" name="矩形 88"/>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0" name="矩形 89"/>
            <p:cNvSpPr/>
            <p:nvPr/>
          </p:nvSpPr>
          <p:spPr bwMode="auto">
            <a:xfrm>
              <a:off x="6432628" y="4017600"/>
              <a:ext cx="349506"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3</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91" name="组 90"/>
          <p:cNvGrpSpPr/>
          <p:nvPr/>
        </p:nvGrpSpPr>
        <p:grpSpPr>
          <a:xfrm>
            <a:off x="7617629" y="3713884"/>
            <a:ext cx="1664043" cy="302400"/>
            <a:chOff x="6406708" y="3991680"/>
            <a:chExt cx="1248032" cy="302400"/>
          </a:xfrm>
        </p:grpSpPr>
        <p:sp>
          <p:nvSpPr>
            <p:cNvPr id="92" name="矩形 91"/>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3" name="矩形 92"/>
            <p:cNvSpPr/>
            <p:nvPr/>
          </p:nvSpPr>
          <p:spPr bwMode="auto">
            <a:xfrm>
              <a:off x="6432628" y="4017600"/>
              <a:ext cx="349506"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4</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20" name="文本框 19"/>
          <p:cNvSpPr txBox="1"/>
          <p:nvPr/>
        </p:nvSpPr>
        <p:spPr>
          <a:xfrm>
            <a:off x="8272086" y="4515977"/>
            <a:ext cx="461665" cy="361487"/>
          </a:xfrm>
          <a:prstGeom prst="rect">
            <a:avLst/>
          </a:prstGeom>
          <a:noFill/>
        </p:spPr>
        <p:txBody>
          <a:bodyPr vert="eaVert" wrap="none" rtlCol="0">
            <a:spAutoFit/>
          </a:bodyPr>
          <a:lstStyle/>
          <a:p>
            <a:r>
              <a:rPr kumimoji="1" lang="zh-CN" altLang="en-US" dirty="0" smtClean="0">
                <a:latin typeface="Wingdings"/>
                <a:ea typeface="Wingdings"/>
                <a:cs typeface="Wingdings"/>
                <a:sym typeface="Wingdings"/>
              </a:rPr>
              <a:t></a:t>
            </a:r>
            <a:endParaRPr kumimoji="1" lang="zh-CN" altLang="en-US" dirty="0"/>
          </a:p>
        </p:txBody>
      </p:sp>
      <p:sp>
        <p:nvSpPr>
          <p:cNvPr id="94" name="罐形 93"/>
          <p:cNvSpPr/>
          <p:nvPr/>
        </p:nvSpPr>
        <p:spPr bwMode="auto">
          <a:xfrm>
            <a:off x="3015041" y="5355484"/>
            <a:ext cx="2085036" cy="915841"/>
          </a:xfrm>
          <a:prstGeom prst="can">
            <a:avLst/>
          </a:prstGeom>
          <a:solidFill>
            <a:srgbClr val="FF5739"/>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bg1"/>
                </a:solidFill>
                <a:effectLst/>
                <a:latin typeface="Arial" pitchFamily="34" charset="0"/>
                <a:ea typeface="宋体" pitchFamily="2" charset="-122"/>
              </a:rPr>
              <a:t>%0</a:t>
            </a:r>
            <a:r>
              <a:rPr kumimoji="0" lang="zh-CN" altLang="en-US" sz="1600" b="0" i="0" u="none" strike="noStrike" cap="none" normalizeH="0" baseline="0" dirty="0" smtClean="0">
                <a:ln>
                  <a:noFill/>
                </a:ln>
                <a:solidFill>
                  <a:schemeClr val="bg1"/>
                </a:solidFill>
                <a:effectLst/>
                <a:latin typeface="Arial" pitchFamily="34" charset="0"/>
                <a:ea typeface="宋体" pitchFamily="2" charset="-122"/>
              </a:rPr>
              <a:t>可用</a:t>
            </a:r>
          </a:p>
        </p:txBody>
      </p:sp>
      <p:sp>
        <p:nvSpPr>
          <p:cNvPr id="96" name="矩形 95"/>
          <p:cNvSpPr/>
          <p:nvPr/>
        </p:nvSpPr>
        <p:spPr bwMode="auto">
          <a:xfrm>
            <a:off x="7617629" y="4898602"/>
            <a:ext cx="1664043" cy="1688026"/>
          </a:xfrm>
          <a:prstGeom prst="rect">
            <a:avLst/>
          </a:pr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97" name="组 96"/>
          <p:cNvGrpSpPr/>
          <p:nvPr/>
        </p:nvGrpSpPr>
        <p:grpSpPr>
          <a:xfrm>
            <a:off x="7617629" y="4898602"/>
            <a:ext cx="1664043" cy="302400"/>
            <a:chOff x="6406708" y="3991680"/>
            <a:chExt cx="1248032" cy="302400"/>
          </a:xfrm>
        </p:grpSpPr>
        <p:sp>
          <p:nvSpPr>
            <p:cNvPr id="98" name="矩形 97"/>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9" name="矩形 98"/>
            <p:cNvSpPr/>
            <p:nvPr/>
          </p:nvSpPr>
          <p:spPr bwMode="auto">
            <a:xfrm>
              <a:off x="6432627" y="4017600"/>
              <a:ext cx="712373"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1000</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00" name="组 99"/>
          <p:cNvGrpSpPr/>
          <p:nvPr/>
        </p:nvGrpSpPr>
        <p:grpSpPr>
          <a:xfrm>
            <a:off x="7617629" y="5206416"/>
            <a:ext cx="1664043" cy="302400"/>
            <a:chOff x="6406708" y="3991680"/>
            <a:chExt cx="1248032" cy="302400"/>
          </a:xfrm>
        </p:grpSpPr>
        <p:sp>
          <p:nvSpPr>
            <p:cNvPr id="101" name="矩形 100"/>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2" name="矩形 101"/>
            <p:cNvSpPr/>
            <p:nvPr/>
          </p:nvSpPr>
          <p:spPr bwMode="auto">
            <a:xfrm>
              <a:off x="6432628" y="4017600"/>
              <a:ext cx="712372"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1001</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03" name="组 102"/>
          <p:cNvGrpSpPr/>
          <p:nvPr/>
        </p:nvGrpSpPr>
        <p:grpSpPr>
          <a:xfrm>
            <a:off x="7617629" y="5508816"/>
            <a:ext cx="1664043" cy="302400"/>
            <a:chOff x="6406708" y="3991680"/>
            <a:chExt cx="1248032" cy="302400"/>
          </a:xfrm>
        </p:grpSpPr>
        <p:sp>
          <p:nvSpPr>
            <p:cNvPr id="104" name="矩形 103"/>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5" name="矩形 104"/>
            <p:cNvSpPr/>
            <p:nvPr/>
          </p:nvSpPr>
          <p:spPr bwMode="auto">
            <a:xfrm>
              <a:off x="6432628" y="4017600"/>
              <a:ext cx="712372"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1002</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06" name="组 105"/>
          <p:cNvGrpSpPr/>
          <p:nvPr/>
        </p:nvGrpSpPr>
        <p:grpSpPr>
          <a:xfrm>
            <a:off x="7617629" y="5813404"/>
            <a:ext cx="1664043" cy="302400"/>
            <a:chOff x="6406708" y="3991680"/>
            <a:chExt cx="1248032" cy="302400"/>
          </a:xfrm>
        </p:grpSpPr>
        <p:sp>
          <p:nvSpPr>
            <p:cNvPr id="107" name="矩形 106"/>
            <p:cNvSpPr/>
            <p:nvPr/>
          </p:nvSpPr>
          <p:spPr bwMode="auto">
            <a:xfrm>
              <a:off x="6406708" y="3991680"/>
              <a:ext cx="1248032" cy="302400"/>
            </a:xfrm>
            <a:prstGeom prst="rect">
              <a:avLst/>
            </a:prstGeom>
            <a:noFill/>
            <a:ln w="31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8" name="矩形 107"/>
            <p:cNvSpPr/>
            <p:nvPr/>
          </p:nvSpPr>
          <p:spPr bwMode="auto">
            <a:xfrm>
              <a:off x="6432628" y="4017600"/>
              <a:ext cx="712372" cy="241920"/>
            </a:xfrm>
            <a:prstGeom prst="rect">
              <a:avLst/>
            </a:prstGeom>
            <a:solidFill>
              <a:srgbClr val="FFFF00"/>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1003</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09" name="文本框 108"/>
          <p:cNvSpPr txBox="1"/>
          <p:nvPr/>
        </p:nvSpPr>
        <p:spPr>
          <a:xfrm>
            <a:off x="3883139" y="4696720"/>
            <a:ext cx="461665" cy="361487"/>
          </a:xfrm>
          <a:prstGeom prst="rect">
            <a:avLst/>
          </a:prstGeom>
          <a:noFill/>
        </p:spPr>
        <p:txBody>
          <a:bodyPr vert="eaVert" wrap="none" rtlCol="0">
            <a:spAutoFit/>
          </a:bodyPr>
          <a:lstStyle/>
          <a:p>
            <a:r>
              <a:rPr kumimoji="1" lang="zh-CN" altLang="en-US" dirty="0" smtClean="0">
                <a:latin typeface="Wingdings"/>
                <a:ea typeface="Wingdings"/>
                <a:cs typeface="Wingdings"/>
                <a:sym typeface="Wingdings"/>
              </a:rPr>
              <a:t></a:t>
            </a:r>
            <a:endParaRPr kumimoji="1" lang="zh-CN" altLang="en-US" dirty="0"/>
          </a:p>
        </p:txBody>
      </p:sp>
      <p:sp>
        <p:nvSpPr>
          <p:cNvPr id="112" name="矩形 1"/>
          <p:cNvSpPr>
            <a:spLocks noChangeArrowheads="1"/>
          </p:cNvSpPr>
          <p:nvPr/>
        </p:nvSpPr>
        <p:spPr bwMode="auto">
          <a:xfrm>
            <a:off x="2150533" y="1288582"/>
            <a:ext cx="100414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solidFill>
                  <a:srgbClr val="1353A2"/>
                </a:solidFill>
                <a:latin typeface="微软雅黑" pitchFamily="34" charset="-122"/>
                <a:ea typeface="微软雅黑" pitchFamily="34" charset="-122"/>
              </a:rPr>
              <a:t>若表视图要显示</a:t>
            </a:r>
            <a:r>
              <a:rPr lang="zh-CN" altLang="en-US" sz="2400" b="1" dirty="0">
                <a:solidFill>
                  <a:srgbClr val="1353A2"/>
                </a:solidFill>
                <a:latin typeface="微软雅黑" pitchFamily="34" charset="-122"/>
                <a:ea typeface="微软雅黑" pitchFamily="34" charset="-122"/>
              </a:rPr>
              <a:t>成千上万</a:t>
            </a:r>
            <a:r>
              <a:rPr lang="zh-CN" altLang="en-US" sz="2400" b="1" dirty="0" smtClean="0">
                <a:solidFill>
                  <a:srgbClr val="1353A2"/>
                </a:solidFill>
                <a:latin typeface="微软雅黑" pitchFamily="34" charset="-122"/>
                <a:ea typeface="微软雅黑" pitchFamily="34" charset="-122"/>
              </a:rPr>
              <a:t>条数据，终会</a:t>
            </a:r>
            <a:r>
              <a:rPr lang="zh-CN" altLang="en-US" sz="2400" b="1" dirty="0" smtClean="0">
                <a:solidFill>
                  <a:srgbClr val="FF0000"/>
                </a:solidFill>
                <a:latin typeface="微软雅黑" pitchFamily="34" charset="-122"/>
                <a:ea typeface="微软雅黑" pitchFamily="34" charset="-122"/>
              </a:rPr>
              <a:t>耗尽设备的内存</a:t>
            </a:r>
            <a:endParaRPr lang="zh-CN" altLang="en-US" sz="2400" b="1" dirty="0">
              <a:solidFill>
                <a:srgbClr val="FF0000"/>
              </a:solidFill>
              <a:latin typeface="微软雅黑" pitchFamily="34" charset="-122"/>
              <a:ea typeface="微软雅黑" pitchFamily="34" charset="-122"/>
            </a:endParaRPr>
          </a:p>
        </p:txBody>
      </p:sp>
      <p:sp>
        <p:nvSpPr>
          <p:cNvPr id="3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zh-CN" altLang="en-US" sz="2800" dirty="0" smtClean="0">
                <a:solidFill>
                  <a:srgbClr val="1353A2"/>
                </a:solidFill>
                <a:latin typeface="微软雅黑" charset="0"/>
                <a:ea typeface="微软雅黑" charset="0"/>
                <a:cs typeface="微软雅黑" charset="0"/>
              </a:rPr>
              <a:t>多学一招</a:t>
            </a:r>
            <a:endParaRPr lang="zh-CN" altLang="en-US" sz="2800" dirty="0">
              <a:solidFill>
                <a:srgbClr val="1353A2"/>
              </a:solidFill>
              <a:latin typeface="微软雅黑" charset="0"/>
              <a:ea typeface="微软雅黑" charset="0"/>
              <a:cs typeface="微软雅黑" charset="0"/>
            </a:endParaRPr>
          </a:p>
        </p:txBody>
      </p:sp>
      <p:pic>
        <p:nvPicPr>
          <p:cNvPr id="38" name="Picture 8" descr="http://www.61tree.org/UploadFiles/BlogPic/2012101613190327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5180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227" fill="hold">
                                          <p:stCondLst>
                                            <p:cond delay="0"/>
                                          </p:stCondLst>
                                        </p:cTn>
                                        <p:tgtEl>
                                          <p:spTgt spid="13"/>
                                        </p:tgtEl>
                                        <p:attrNameLst>
                                          <p:attrName>style.rotation</p:attrName>
                                        </p:attrNameLst>
                                      </p:cBhvr>
                                      <p:to>
                                        <p:strVal val="-45.0"/>
                                      </p:to>
                                    </p:set>
                                    <p:anim calcmode="lin" valueType="num">
                                      <p:cBhvr>
                                        <p:cTn id="8" dur="227" fill="hold">
                                          <p:stCondLst>
                                            <p:cond delay="227"/>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000"/>
                            </p:stCondLst>
                            <p:childTnLst>
                              <p:par>
                                <p:cTn id="13" presetID="32" presetClass="emph" presetSubtype="0" fill="hold" grpId="0" nodeType="afterEffect">
                                  <p:stCondLst>
                                    <p:cond delay="0"/>
                                  </p:stCondLst>
                                  <p:childTnLst>
                                    <p:animRot by="120000">
                                      <p:cBhvr>
                                        <p:cTn id="14" dur="200" fill="hold">
                                          <p:stCondLst>
                                            <p:cond delay="0"/>
                                          </p:stCondLst>
                                        </p:cTn>
                                        <p:tgtEl>
                                          <p:spTgt spid="2"/>
                                        </p:tgtEl>
                                        <p:attrNameLst>
                                          <p:attrName>r</p:attrName>
                                        </p:attrNameLst>
                                      </p:cBhvr>
                                    </p:animRot>
                                    <p:animRot by="-240000">
                                      <p:cBhvr>
                                        <p:cTn id="15" dur="400" fill="hold">
                                          <p:stCondLst>
                                            <p:cond delay="400"/>
                                          </p:stCondLst>
                                        </p:cTn>
                                        <p:tgtEl>
                                          <p:spTgt spid="2"/>
                                        </p:tgtEl>
                                        <p:attrNameLst>
                                          <p:attrName>r</p:attrName>
                                        </p:attrNameLst>
                                      </p:cBhvr>
                                    </p:animRot>
                                    <p:animRot by="240000">
                                      <p:cBhvr>
                                        <p:cTn id="16" dur="400" fill="hold">
                                          <p:stCondLst>
                                            <p:cond delay="800"/>
                                          </p:stCondLst>
                                        </p:cTn>
                                        <p:tgtEl>
                                          <p:spTgt spid="2"/>
                                        </p:tgtEl>
                                        <p:attrNameLst>
                                          <p:attrName>r</p:attrName>
                                        </p:attrNameLst>
                                      </p:cBhvr>
                                    </p:animRot>
                                    <p:animRot by="-240000">
                                      <p:cBhvr>
                                        <p:cTn id="17" dur="400" fill="hold">
                                          <p:stCondLst>
                                            <p:cond delay="1200"/>
                                          </p:stCondLst>
                                        </p:cTn>
                                        <p:tgtEl>
                                          <p:spTgt spid="2"/>
                                        </p:tgtEl>
                                        <p:attrNameLst>
                                          <p:attrName>r</p:attrName>
                                        </p:attrNameLst>
                                      </p:cBhvr>
                                    </p:animRot>
                                    <p:animRot by="120000">
                                      <p:cBhvr>
                                        <p:cTn id="18" dur="400" fill="hold">
                                          <p:stCondLst>
                                            <p:cond delay="1600"/>
                                          </p:stCondLst>
                                        </p:cTn>
                                        <p:tgtEl>
                                          <p:spTgt spid="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75"/>
                                        </p:tgtEl>
                                        <p:attrNameLst>
                                          <p:attrName>style.visibility</p:attrName>
                                        </p:attrNameLst>
                                      </p:cBhvr>
                                      <p:to>
                                        <p:strVal val="visible"/>
                                      </p:to>
                                    </p:set>
                                    <p:set>
                                      <p:cBhvr>
                                        <p:cTn id="23" dur="228" fill="hold">
                                          <p:stCondLst>
                                            <p:cond delay="0"/>
                                          </p:stCondLst>
                                        </p:cTn>
                                        <p:tgtEl>
                                          <p:spTgt spid="75"/>
                                        </p:tgtEl>
                                        <p:attrNameLst>
                                          <p:attrName>style.rotation</p:attrName>
                                        </p:attrNameLst>
                                      </p:cBhvr>
                                      <p:to>
                                        <p:strVal val="-45.0"/>
                                      </p:to>
                                    </p:set>
                                    <p:anim calcmode="lin" valueType="num">
                                      <p:cBhvr>
                                        <p:cTn id="24" dur="228" fill="hold">
                                          <p:stCondLst>
                                            <p:cond delay="227"/>
                                          </p:stCondLst>
                                        </p:cTn>
                                        <p:tgtEl>
                                          <p:spTgt spid="75"/>
                                        </p:tgtEl>
                                        <p:attrNameLst>
                                          <p:attrName>style.rotation</p:attrName>
                                        </p:attrNameLst>
                                      </p:cBhvr>
                                      <p:tavLst>
                                        <p:tav tm="0">
                                          <p:val>
                                            <p:fltVal val="-45"/>
                                          </p:val>
                                        </p:tav>
                                        <p:tav tm="69900">
                                          <p:val>
                                            <p:fltVal val="45"/>
                                          </p:val>
                                        </p:tav>
                                        <p:tav tm="100000">
                                          <p:val>
                                            <p:fltVal val="0"/>
                                          </p:val>
                                        </p:tav>
                                      </p:tavLst>
                                    </p:anim>
                                    <p:anim calcmode="lin" valueType="num">
                                      <p:cBhvr>
                                        <p:cTn id="25" dur="228" fill="hold">
                                          <p:stCondLst>
                                            <p:cond delay="0"/>
                                          </p:stCondLst>
                                        </p:cTn>
                                        <p:tgtEl>
                                          <p:spTgt spid="75"/>
                                        </p:tgtEl>
                                        <p:attrNameLst>
                                          <p:attrName>ppt_y</p:attrName>
                                        </p:attrNameLst>
                                      </p:cBhvr>
                                      <p:tavLst>
                                        <p:tav tm="0">
                                          <p:val>
                                            <p:strVal val="#ppt_y-1"/>
                                          </p:val>
                                        </p:tav>
                                        <p:tav tm="100000">
                                          <p:val>
                                            <p:strVal val="#ppt_y-(0.354*#ppt_w-0.172*#ppt_h)"/>
                                          </p:val>
                                        </p:tav>
                                      </p:tavLst>
                                    </p:anim>
                                    <p:anim calcmode="lin" valueType="num">
                                      <p:cBhvr>
                                        <p:cTn id="26" dur="78" decel="50000" autoRev="1" fill="hold">
                                          <p:stCondLst>
                                            <p:cond delay="227"/>
                                          </p:stCondLst>
                                        </p:cTn>
                                        <p:tgtEl>
                                          <p:spTgt spid="75"/>
                                        </p:tgtEl>
                                        <p:attrNameLst>
                                          <p:attrName>ppt_y</p:attrName>
                                        </p:attrNameLst>
                                      </p:cBhvr>
                                      <p:tavLst>
                                        <p:tav tm="0">
                                          <p:val>
                                            <p:strVal val="#ppt_y-(0.354*#ppt_w-0.172*#ppt_h)"/>
                                          </p:val>
                                        </p:tav>
                                        <p:tav tm="100000">
                                          <p:val>
                                            <p:strVal val="#ppt_y-(0.354*#ppt_w-0.172*#ppt_h)-#ppt_h/2"/>
                                          </p:val>
                                        </p:tav>
                                      </p:tavLst>
                                    </p:anim>
                                    <p:anim calcmode="lin" valueType="num">
                                      <p:cBhvr>
                                        <p:cTn id="27" dur="68" fill="hold">
                                          <p:stCondLst>
                                            <p:cond delay="432"/>
                                          </p:stCondLst>
                                        </p:cTn>
                                        <p:tgtEl>
                                          <p:spTgt spid="75"/>
                                        </p:tgtEl>
                                        <p:attrNameLst>
                                          <p:attrName>ppt_y</p:attrName>
                                        </p:attrNameLst>
                                      </p:cBhvr>
                                      <p:tavLst>
                                        <p:tav tm="0">
                                          <p:val>
                                            <p:strVal val="#ppt_y-(0.354*#ppt_w-0.172*#ppt_h)"/>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1000"/>
                                        <p:tgtEl>
                                          <p:spTgt spid="82"/>
                                        </p:tgtEl>
                                      </p:cBhvr>
                                    </p:animEffect>
                                    <p:anim calcmode="lin" valueType="num">
                                      <p:cBhvr>
                                        <p:cTn id="38" dur="1000" fill="hold"/>
                                        <p:tgtEl>
                                          <p:spTgt spid="82"/>
                                        </p:tgtEl>
                                        <p:attrNameLst>
                                          <p:attrName>ppt_x</p:attrName>
                                        </p:attrNameLst>
                                      </p:cBhvr>
                                      <p:tavLst>
                                        <p:tav tm="0">
                                          <p:val>
                                            <p:strVal val="#ppt_x"/>
                                          </p:val>
                                        </p:tav>
                                        <p:tav tm="100000">
                                          <p:val>
                                            <p:strVal val="#ppt_x"/>
                                          </p:val>
                                        </p:tav>
                                      </p:tavLst>
                                    </p:anim>
                                    <p:anim calcmode="lin" valueType="num">
                                      <p:cBhvr>
                                        <p:cTn id="39" dur="1000" fill="hold"/>
                                        <p:tgtEl>
                                          <p:spTgt spid="8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1000"/>
                                        <p:tgtEl>
                                          <p:spTgt spid="88"/>
                                        </p:tgtEl>
                                      </p:cBhvr>
                                    </p:animEffect>
                                    <p:anim calcmode="lin" valueType="num">
                                      <p:cBhvr>
                                        <p:cTn id="44" dur="1000" fill="hold"/>
                                        <p:tgtEl>
                                          <p:spTgt spid="88"/>
                                        </p:tgtEl>
                                        <p:attrNameLst>
                                          <p:attrName>ppt_x</p:attrName>
                                        </p:attrNameLst>
                                      </p:cBhvr>
                                      <p:tavLst>
                                        <p:tav tm="0">
                                          <p:val>
                                            <p:strVal val="#ppt_x"/>
                                          </p:val>
                                        </p:tav>
                                        <p:tav tm="100000">
                                          <p:val>
                                            <p:strVal val="#ppt_x"/>
                                          </p:val>
                                        </p:tav>
                                      </p:tavLst>
                                    </p:anim>
                                    <p:anim calcmode="lin" valueType="num">
                                      <p:cBhvr>
                                        <p:cTn id="45" dur="1000" fill="hold"/>
                                        <p:tgtEl>
                                          <p:spTgt spid="88"/>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1000"/>
                                        <p:tgtEl>
                                          <p:spTgt spid="91"/>
                                        </p:tgtEl>
                                      </p:cBhvr>
                                    </p:animEffect>
                                    <p:anim calcmode="lin" valueType="num">
                                      <p:cBhvr>
                                        <p:cTn id="50" dur="1000" fill="hold"/>
                                        <p:tgtEl>
                                          <p:spTgt spid="91"/>
                                        </p:tgtEl>
                                        <p:attrNameLst>
                                          <p:attrName>ppt_x</p:attrName>
                                        </p:attrNameLst>
                                      </p:cBhvr>
                                      <p:tavLst>
                                        <p:tav tm="0">
                                          <p:val>
                                            <p:strVal val="#ppt_x"/>
                                          </p:val>
                                        </p:tav>
                                        <p:tav tm="100000">
                                          <p:val>
                                            <p:strVal val="#ppt_x"/>
                                          </p:val>
                                        </p:tav>
                                      </p:tavLst>
                                    </p:anim>
                                    <p:anim calcmode="lin" valueType="num">
                                      <p:cBhvr>
                                        <p:cTn id="51" dur="1000" fill="hold"/>
                                        <p:tgtEl>
                                          <p:spTgt spid="91"/>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par>
                                <p:cTn id="58" presetID="37" presetClass="entr" presetSubtype="0" fill="hold" grpId="0" nodeType="with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fade">
                                      <p:cBhvr>
                                        <p:cTn id="60" dur="1000"/>
                                        <p:tgtEl>
                                          <p:spTgt spid="109"/>
                                        </p:tgtEl>
                                      </p:cBhvr>
                                    </p:animEffect>
                                    <p:anim calcmode="lin" valueType="num">
                                      <p:cBhvr>
                                        <p:cTn id="61" dur="1000" fill="hold"/>
                                        <p:tgtEl>
                                          <p:spTgt spid="109"/>
                                        </p:tgtEl>
                                        <p:attrNameLst>
                                          <p:attrName>ppt_x</p:attrName>
                                        </p:attrNameLst>
                                      </p:cBhvr>
                                      <p:tavLst>
                                        <p:tav tm="0">
                                          <p:val>
                                            <p:strVal val="#ppt_x"/>
                                          </p:val>
                                        </p:tav>
                                        <p:tav tm="100000">
                                          <p:val>
                                            <p:strVal val="#ppt_x"/>
                                          </p:val>
                                        </p:tav>
                                      </p:tavLst>
                                    </p:anim>
                                    <p:anim calcmode="lin" valueType="num">
                                      <p:cBhvr>
                                        <p:cTn id="62" dur="900" decel="100000" fill="hold"/>
                                        <p:tgtEl>
                                          <p:spTgt spid="109"/>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par>
                          <p:cTn id="64" fill="hold">
                            <p:stCondLst>
                              <p:cond delay="6000"/>
                            </p:stCondLst>
                            <p:childTnLst>
                              <p:par>
                                <p:cTn id="65" presetID="42" presetClass="entr" presetSubtype="0" fill="hold" nodeType="after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anim calcmode="lin" valueType="num">
                                      <p:cBhvr>
                                        <p:cTn id="68" dur="1000" fill="hold"/>
                                        <p:tgtEl>
                                          <p:spTgt spid="97"/>
                                        </p:tgtEl>
                                        <p:attrNameLst>
                                          <p:attrName>ppt_x</p:attrName>
                                        </p:attrNameLst>
                                      </p:cBhvr>
                                      <p:tavLst>
                                        <p:tav tm="0">
                                          <p:val>
                                            <p:strVal val="#ppt_x"/>
                                          </p:val>
                                        </p:tav>
                                        <p:tav tm="100000">
                                          <p:val>
                                            <p:strVal val="#ppt_x"/>
                                          </p:val>
                                        </p:tav>
                                      </p:tavLst>
                                    </p:anim>
                                    <p:anim calcmode="lin" valueType="num">
                                      <p:cBhvr>
                                        <p:cTn id="69" dur="1000" fill="hold"/>
                                        <p:tgtEl>
                                          <p:spTgt spid="97"/>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42" presetClass="entr" presetSubtype="0" fill="hold" nodeType="after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1000"/>
                                        <p:tgtEl>
                                          <p:spTgt spid="100"/>
                                        </p:tgtEl>
                                      </p:cBhvr>
                                    </p:animEffect>
                                    <p:anim calcmode="lin" valueType="num">
                                      <p:cBhvr>
                                        <p:cTn id="74" dur="1000" fill="hold"/>
                                        <p:tgtEl>
                                          <p:spTgt spid="100"/>
                                        </p:tgtEl>
                                        <p:attrNameLst>
                                          <p:attrName>ppt_x</p:attrName>
                                        </p:attrNameLst>
                                      </p:cBhvr>
                                      <p:tavLst>
                                        <p:tav tm="0">
                                          <p:val>
                                            <p:strVal val="#ppt_x"/>
                                          </p:val>
                                        </p:tav>
                                        <p:tav tm="100000">
                                          <p:val>
                                            <p:strVal val="#ppt_x"/>
                                          </p:val>
                                        </p:tav>
                                      </p:tavLst>
                                    </p:anim>
                                    <p:anim calcmode="lin" valueType="num">
                                      <p:cBhvr>
                                        <p:cTn id="75" dur="1000" fill="hold"/>
                                        <p:tgtEl>
                                          <p:spTgt spid="100"/>
                                        </p:tgtEl>
                                        <p:attrNameLst>
                                          <p:attrName>ppt_y</p:attrName>
                                        </p:attrNameLst>
                                      </p:cBhvr>
                                      <p:tavLst>
                                        <p:tav tm="0">
                                          <p:val>
                                            <p:strVal val="#ppt_y+.1"/>
                                          </p:val>
                                        </p:tav>
                                        <p:tav tm="100000">
                                          <p:val>
                                            <p:strVal val="#ppt_y"/>
                                          </p:val>
                                        </p:tav>
                                      </p:tavLst>
                                    </p:anim>
                                  </p:childTnLst>
                                </p:cTn>
                              </p:par>
                            </p:childTnLst>
                          </p:cTn>
                        </p:par>
                        <p:par>
                          <p:cTn id="76" fill="hold">
                            <p:stCondLst>
                              <p:cond delay="8000"/>
                            </p:stCondLst>
                            <p:childTnLst>
                              <p:par>
                                <p:cTn id="77" presetID="42" presetClass="entr" presetSubtype="0" fill="hold" nodeType="after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1000"/>
                                        <p:tgtEl>
                                          <p:spTgt spid="103"/>
                                        </p:tgtEl>
                                      </p:cBhvr>
                                    </p:animEffect>
                                    <p:anim calcmode="lin" valueType="num">
                                      <p:cBhvr>
                                        <p:cTn id="80" dur="1000" fill="hold"/>
                                        <p:tgtEl>
                                          <p:spTgt spid="103"/>
                                        </p:tgtEl>
                                        <p:attrNameLst>
                                          <p:attrName>ppt_x</p:attrName>
                                        </p:attrNameLst>
                                      </p:cBhvr>
                                      <p:tavLst>
                                        <p:tav tm="0">
                                          <p:val>
                                            <p:strVal val="#ppt_x"/>
                                          </p:val>
                                        </p:tav>
                                        <p:tav tm="100000">
                                          <p:val>
                                            <p:strVal val="#ppt_x"/>
                                          </p:val>
                                        </p:tav>
                                      </p:tavLst>
                                    </p:anim>
                                    <p:anim calcmode="lin" valueType="num">
                                      <p:cBhvr>
                                        <p:cTn id="81" dur="1000" fill="hold"/>
                                        <p:tgtEl>
                                          <p:spTgt spid="103"/>
                                        </p:tgtEl>
                                        <p:attrNameLst>
                                          <p:attrName>ppt_y</p:attrName>
                                        </p:attrNameLst>
                                      </p:cBhvr>
                                      <p:tavLst>
                                        <p:tav tm="0">
                                          <p:val>
                                            <p:strVal val="#ppt_y+.1"/>
                                          </p:val>
                                        </p:tav>
                                        <p:tav tm="100000">
                                          <p:val>
                                            <p:strVal val="#ppt_y"/>
                                          </p:val>
                                        </p:tav>
                                      </p:tavLst>
                                    </p:anim>
                                  </p:childTnLst>
                                </p:cTn>
                              </p:par>
                            </p:childTnLst>
                          </p:cTn>
                        </p:par>
                        <p:par>
                          <p:cTn id="82" fill="hold">
                            <p:stCondLst>
                              <p:cond delay="9000"/>
                            </p:stCondLst>
                            <p:childTnLst>
                              <p:par>
                                <p:cTn id="83" presetID="42" presetClass="entr" presetSubtype="0" fill="hold" nodeType="after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1000"/>
                                        <p:tgtEl>
                                          <p:spTgt spid="106"/>
                                        </p:tgtEl>
                                      </p:cBhvr>
                                    </p:animEffect>
                                    <p:anim calcmode="lin" valueType="num">
                                      <p:cBhvr>
                                        <p:cTn id="86" dur="1000" fill="hold"/>
                                        <p:tgtEl>
                                          <p:spTgt spid="106"/>
                                        </p:tgtEl>
                                        <p:attrNameLst>
                                          <p:attrName>ppt_x</p:attrName>
                                        </p:attrNameLst>
                                      </p:cBhvr>
                                      <p:tavLst>
                                        <p:tav tm="0">
                                          <p:val>
                                            <p:strVal val="#ppt_x"/>
                                          </p:val>
                                        </p:tav>
                                        <p:tav tm="100000">
                                          <p:val>
                                            <p:strVal val="#ppt_x"/>
                                          </p:val>
                                        </p:tav>
                                      </p:tavLst>
                                    </p:anim>
                                    <p:anim calcmode="lin" valueType="num">
                                      <p:cBhvr>
                                        <p:cTn id="87" dur="1000" fill="hold"/>
                                        <p:tgtEl>
                                          <p:spTgt spid="106"/>
                                        </p:tgtEl>
                                        <p:attrNameLst>
                                          <p:attrName>ppt_y</p:attrName>
                                        </p:attrNameLst>
                                      </p:cBhvr>
                                      <p:tavLst>
                                        <p:tav tm="0">
                                          <p:val>
                                            <p:strVal val="#ppt_y+.1"/>
                                          </p:val>
                                        </p:tav>
                                        <p:tav tm="100000">
                                          <p:val>
                                            <p:strVal val="#ppt_y"/>
                                          </p:val>
                                        </p:tav>
                                      </p:tavLst>
                                    </p:anim>
                                  </p:childTnLst>
                                </p:cTn>
                              </p:par>
                            </p:childTnLst>
                          </p:cTn>
                        </p:par>
                        <p:par>
                          <p:cTn id="88" fill="hold">
                            <p:stCondLst>
                              <p:cond delay="10000"/>
                            </p:stCondLst>
                            <p:childTnLst>
                              <p:par>
                                <p:cTn id="89" presetID="37" presetClass="entr" presetSubtype="0" fill="hold" grpId="1" nodeType="after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1000"/>
                                        <p:tgtEl>
                                          <p:spTgt spid="94"/>
                                        </p:tgtEl>
                                      </p:cBhvr>
                                    </p:animEffect>
                                    <p:anim calcmode="lin" valueType="num">
                                      <p:cBhvr>
                                        <p:cTn id="92" dur="1000" fill="hold"/>
                                        <p:tgtEl>
                                          <p:spTgt spid="94"/>
                                        </p:tgtEl>
                                        <p:attrNameLst>
                                          <p:attrName>ppt_x</p:attrName>
                                        </p:attrNameLst>
                                      </p:cBhvr>
                                      <p:tavLst>
                                        <p:tav tm="0">
                                          <p:val>
                                            <p:strVal val="#ppt_x"/>
                                          </p:val>
                                        </p:tav>
                                        <p:tav tm="100000">
                                          <p:val>
                                            <p:strVal val="#ppt_x"/>
                                          </p:val>
                                        </p:tav>
                                      </p:tavLst>
                                    </p:anim>
                                    <p:anim calcmode="lin" valueType="num">
                                      <p:cBhvr>
                                        <p:cTn id="93" dur="900" decel="100000" fill="hold"/>
                                        <p:tgtEl>
                                          <p:spTgt spid="94"/>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94"/>
                                        </p:tgtEl>
                                        <p:attrNameLst>
                                          <p:attrName>ppt_y</p:attrName>
                                        </p:attrNameLst>
                                      </p:cBhvr>
                                      <p:tavLst>
                                        <p:tav tm="0">
                                          <p:val>
                                            <p:strVal val="#ppt_y-.03"/>
                                          </p:val>
                                        </p:tav>
                                        <p:tav tm="100000">
                                          <p:val>
                                            <p:strVal val="#ppt_y"/>
                                          </p:val>
                                        </p:tav>
                                      </p:tavLst>
                                    </p:anim>
                                  </p:childTnLst>
                                </p:cTn>
                              </p:par>
                            </p:childTnLst>
                          </p:cTn>
                        </p:par>
                        <p:par>
                          <p:cTn id="95" fill="hold">
                            <p:stCondLst>
                              <p:cond delay="11000"/>
                            </p:stCondLst>
                            <p:childTnLst>
                              <p:par>
                                <p:cTn id="96" presetID="32" presetClass="emph" presetSubtype="0" fill="hold" grpId="0" nodeType="afterEffect">
                                  <p:stCondLst>
                                    <p:cond delay="0"/>
                                  </p:stCondLst>
                                  <p:childTnLst>
                                    <p:animRot by="120000">
                                      <p:cBhvr>
                                        <p:cTn id="97" dur="100" fill="hold">
                                          <p:stCondLst>
                                            <p:cond delay="0"/>
                                          </p:stCondLst>
                                        </p:cTn>
                                        <p:tgtEl>
                                          <p:spTgt spid="94"/>
                                        </p:tgtEl>
                                        <p:attrNameLst>
                                          <p:attrName>r</p:attrName>
                                        </p:attrNameLst>
                                      </p:cBhvr>
                                    </p:animRot>
                                    <p:animRot by="-240000">
                                      <p:cBhvr>
                                        <p:cTn id="98" dur="200" fill="hold">
                                          <p:stCondLst>
                                            <p:cond delay="200"/>
                                          </p:stCondLst>
                                        </p:cTn>
                                        <p:tgtEl>
                                          <p:spTgt spid="94"/>
                                        </p:tgtEl>
                                        <p:attrNameLst>
                                          <p:attrName>r</p:attrName>
                                        </p:attrNameLst>
                                      </p:cBhvr>
                                    </p:animRot>
                                    <p:animRot by="240000">
                                      <p:cBhvr>
                                        <p:cTn id="99" dur="200" fill="hold">
                                          <p:stCondLst>
                                            <p:cond delay="400"/>
                                          </p:stCondLst>
                                        </p:cTn>
                                        <p:tgtEl>
                                          <p:spTgt spid="94"/>
                                        </p:tgtEl>
                                        <p:attrNameLst>
                                          <p:attrName>r</p:attrName>
                                        </p:attrNameLst>
                                      </p:cBhvr>
                                    </p:animRot>
                                    <p:animRot by="-240000">
                                      <p:cBhvr>
                                        <p:cTn id="100" dur="200" fill="hold">
                                          <p:stCondLst>
                                            <p:cond delay="600"/>
                                          </p:stCondLst>
                                        </p:cTn>
                                        <p:tgtEl>
                                          <p:spTgt spid="94"/>
                                        </p:tgtEl>
                                        <p:attrNameLst>
                                          <p:attrName>r</p:attrName>
                                        </p:attrNameLst>
                                      </p:cBhvr>
                                    </p:animRot>
                                    <p:animRot by="120000">
                                      <p:cBhvr>
                                        <p:cTn id="101" dur="200" fill="hold">
                                          <p:stCondLst>
                                            <p:cond delay="800"/>
                                          </p:stCondLst>
                                        </p:cTn>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75" grpId="0"/>
      <p:bldP spid="20" grpId="0"/>
      <p:bldP spid="94" grpId="0" animBg="1"/>
      <p:bldP spid="94" grpId="1" animBg="1"/>
      <p:bldP spid="1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1"/>
          <p:cNvSpPr>
            <a:spLocks noChangeArrowheads="1"/>
          </p:cNvSpPr>
          <p:nvPr/>
        </p:nvSpPr>
        <p:spPr bwMode="auto">
          <a:xfrm>
            <a:off x="2323000" y="1304958"/>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smtClean="0">
                <a:solidFill>
                  <a:srgbClr val="1353A2"/>
                </a:solidFill>
                <a:latin typeface="微软雅黑" pitchFamily="34" charset="-122"/>
                <a:ea typeface="微软雅黑" pitchFamily="34" charset="-122"/>
              </a:rPr>
              <a:t>如何解决内存耗尽的问题呢？</a:t>
            </a:r>
            <a:endParaRPr lang="zh-CN" altLang="en-US" sz="2400" b="1" dirty="0">
              <a:solidFill>
                <a:srgbClr val="1353A2"/>
              </a:solidFill>
              <a:latin typeface="微软雅黑" pitchFamily="34" charset="-122"/>
              <a:ea typeface="微软雅黑" pitchFamily="34" charset="-122"/>
            </a:endParaRPr>
          </a:p>
        </p:txBody>
      </p:sp>
      <p:pic>
        <p:nvPicPr>
          <p:cNvPr id="41" name="Picture 8" descr="问小人"/>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5739" y="1035017"/>
            <a:ext cx="1152392" cy="12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 3"/>
          <p:cNvGrpSpPr/>
          <p:nvPr/>
        </p:nvGrpSpPr>
        <p:grpSpPr>
          <a:xfrm>
            <a:off x="1155667" y="2326528"/>
            <a:ext cx="10060415" cy="3108795"/>
            <a:chOff x="949576" y="2463869"/>
            <a:chExt cx="7545311" cy="3108795"/>
          </a:xfrm>
        </p:grpSpPr>
        <p:grpSp>
          <p:nvGrpSpPr>
            <p:cNvPr id="3" name="组 2"/>
            <p:cNvGrpSpPr/>
            <p:nvPr/>
          </p:nvGrpSpPr>
          <p:grpSpPr>
            <a:xfrm>
              <a:off x="949576" y="2463869"/>
              <a:ext cx="7545311" cy="3027152"/>
              <a:chOff x="949576" y="2448550"/>
              <a:chExt cx="7545311" cy="2019275"/>
            </a:xfrm>
          </p:grpSpPr>
          <p:cxnSp>
            <p:nvCxnSpPr>
              <p:cNvPr id="43" name="直接连接符 19"/>
              <p:cNvCxnSpPr/>
              <p:nvPr/>
            </p:nvCxnSpPr>
            <p:spPr bwMode="auto">
              <a:xfrm flipV="1">
                <a:off x="949576" y="2632126"/>
                <a:ext cx="7545311" cy="1"/>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44" name="矩形 18"/>
              <p:cNvSpPr>
                <a:spLocks noChangeArrowheads="1"/>
              </p:cNvSpPr>
              <p:nvPr/>
            </p:nvSpPr>
            <p:spPr bwMode="auto">
              <a:xfrm>
                <a:off x="3833517" y="2448550"/>
                <a:ext cx="1694743" cy="307956"/>
              </a:xfrm>
              <a:prstGeom prst="rect">
                <a:avLst/>
              </a:prstGeom>
              <a:solidFill>
                <a:schemeClr val="bg1"/>
              </a:solidFill>
              <a:ln w="9525">
                <a:solidFill>
                  <a:srgbClr val="FF0000"/>
                </a:solidFill>
                <a:miter lim="800000"/>
                <a:headEnd/>
                <a:tailEnd/>
              </a:ln>
            </p:spPr>
            <p:txBody>
              <a:bodyPr wrap="square" anchor="ctr">
                <a:spAutoFit/>
              </a:bodyPr>
              <a:lstStyle/>
              <a:p>
                <a:pPr algn="ct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结论</a:t>
                </a:r>
                <a:r>
                  <a:rPr lang="en-US" altLang="zh-CN" sz="2400" dirty="0">
                    <a:solidFill>
                      <a:srgbClr val="FF0000"/>
                    </a:solidFill>
                    <a:latin typeface="微软雅黑" pitchFamily="34" charset="-122"/>
                    <a:ea typeface="微软雅黑" pitchFamily="34" charset="-122"/>
                  </a:rPr>
                  <a:t>】</a:t>
                </a:r>
                <a:endParaRPr lang="zh-CN" altLang="en-US" sz="2400" dirty="0">
                  <a:solidFill>
                    <a:srgbClr val="FF0000"/>
                  </a:solidFill>
                </a:endParaRPr>
              </a:p>
            </p:txBody>
          </p:sp>
          <p:cxnSp>
            <p:nvCxnSpPr>
              <p:cNvPr id="45" name="直接连接符 21"/>
              <p:cNvCxnSpPr/>
              <p:nvPr/>
            </p:nvCxnSpPr>
            <p:spPr bwMode="auto">
              <a:xfrm>
                <a:off x="949576" y="4467825"/>
                <a:ext cx="7422168" cy="0"/>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grpSp>
        <p:sp>
          <p:nvSpPr>
            <p:cNvPr id="46" name="矩形 45"/>
            <p:cNvSpPr/>
            <p:nvPr/>
          </p:nvSpPr>
          <p:spPr>
            <a:xfrm>
              <a:off x="1287320" y="3069415"/>
              <a:ext cx="6994865" cy="2503249"/>
            </a:xfrm>
            <a:prstGeom prst="rect">
              <a:avLst/>
            </a:prstGeom>
            <a:noFill/>
            <a:ln>
              <a:noFill/>
            </a:ln>
          </p:spPr>
          <p:txBody>
            <a:bodyPr wrap="square">
              <a:spAutoFit/>
            </a:bodyPr>
            <a:lstStyle/>
            <a:p>
              <a:pPr>
                <a:lnSpc>
                  <a:spcPct val="150000"/>
                </a:lnSpc>
              </a:pPr>
              <a:r>
                <a:rPr lang="zh-CN" altLang="zh-CN" sz="2000" dirty="0"/>
                <a:t>我们需要</a:t>
              </a:r>
              <a:r>
                <a:rPr lang="zh-CN" altLang="zh-CN" sz="2000" dirty="0">
                  <a:solidFill>
                    <a:srgbClr val="FF0000"/>
                  </a:solidFill>
                </a:rPr>
                <a:t>重用</a:t>
              </a:r>
              <a:r>
                <a:rPr lang="en-US" altLang="zh-CN" sz="2000" dirty="0"/>
                <a:t>UITableViewCell</a:t>
              </a:r>
              <a:r>
                <a:rPr lang="zh-CN" altLang="zh-CN" sz="2000" dirty="0" smtClean="0"/>
                <a:t>对象</a:t>
              </a:r>
              <a:r>
                <a:rPr lang="en-US" altLang="zh-CN" sz="2000" dirty="0" smtClean="0"/>
                <a:t>。</a:t>
              </a:r>
              <a:r>
                <a:rPr lang="zh-CN" altLang="en-US" sz="2000" dirty="0" smtClean="0"/>
                <a:t>创建带有</a:t>
              </a:r>
              <a:r>
                <a:rPr lang="zh-CN" altLang="en-US" sz="2000" dirty="0" smtClean="0">
                  <a:solidFill>
                    <a:srgbClr val="FF0000"/>
                  </a:solidFill>
                </a:rPr>
                <a:t>标识符</a:t>
              </a:r>
              <a:r>
                <a:rPr lang="zh-CN" altLang="en-US" sz="2000" dirty="0" smtClean="0"/>
                <a:t>的单元格，当滚动列表时，部分</a:t>
              </a:r>
              <a:r>
                <a:rPr lang="en-US" altLang="zh-CN" sz="2000" dirty="0" smtClean="0"/>
                <a:t>UITableViewCell</a:t>
              </a:r>
              <a:r>
                <a:rPr lang="zh-CN" altLang="en-US" sz="2000" dirty="0" smtClean="0"/>
                <a:t>会移出窗口，表视图会将它们放入到一个</a:t>
              </a:r>
              <a:r>
                <a:rPr lang="zh-CN" altLang="en-US" sz="2000" dirty="0" smtClean="0">
                  <a:solidFill>
                    <a:srgbClr val="FF0000"/>
                  </a:solidFill>
                </a:rPr>
                <a:t>对象池</a:t>
              </a:r>
              <a:r>
                <a:rPr lang="zh-CN" altLang="en-US" sz="2000" dirty="0" smtClean="0"/>
                <a:t>，等待重用，当表视图需要返回</a:t>
              </a:r>
              <a:r>
                <a:rPr lang="en-US" altLang="zh-CN" sz="2000" dirty="0" smtClean="0"/>
                <a:t>UITableViewCell</a:t>
              </a:r>
              <a:r>
                <a:rPr lang="zh-CN" altLang="en-US" sz="2000" dirty="0" smtClean="0"/>
                <a:t>时，首先通过标识符去对象池中查找，如果有就重用，如果没有就再次创建一个该标识符的单元格。</a:t>
              </a:r>
              <a:endParaRPr lang="zh-CN" altLang="en-US" sz="2000" b="1" dirty="0" smtClean="0">
                <a:solidFill>
                  <a:srgbClr val="00B0F0"/>
                </a:solidFill>
                <a:latin typeface="微软雅黑" pitchFamily="34" charset="-122"/>
                <a:ea typeface="微软雅黑" pitchFamily="34" charset="-122"/>
              </a:endParaRPr>
            </a:p>
            <a:p>
              <a:pPr>
                <a:lnSpc>
                  <a:spcPct val="200000"/>
                </a:lnSpc>
              </a:pPr>
              <a:endParaRPr lang="zh-CN" altLang="en-US" sz="2000" dirty="0">
                <a:latin typeface="微软雅黑" pitchFamily="34" charset="-122"/>
                <a:ea typeface="微软雅黑" pitchFamily="34" charset="-122"/>
              </a:endParaRPr>
            </a:p>
          </p:txBody>
        </p:sp>
      </p:grpSp>
      <p:sp>
        <p:nvSpPr>
          <p:cNvPr id="11"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zh-CN" altLang="en-US" sz="2800" dirty="0" smtClean="0">
                <a:solidFill>
                  <a:srgbClr val="1353A2"/>
                </a:solidFill>
                <a:latin typeface="微软雅黑" charset="0"/>
                <a:ea typeface="微软雅黑" charset="0"/>
                <a:cs typeface="微软雅黑" charset="0"/>
              </a:rPr>
              <a:t>多学一招</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41343350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1"/>
                                        </p:tgtEl>
                                      </p:cBhvr>
                                    </p:animEffect>
                                    <p:animScale>
                                      <p:cBhvr>
                                        <p:cTn id="7" dur="250" autoRev="1" fill="hold"/>
                                        <p:tgtEl>
                                          <p:spTgt spid="41"/>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2296775" y="1176576"/>
            <a:ext cx="9265747" cy="9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180"/>
              </a:lnSpc>
            </a:pPr>
            <a:r>
              <a:rPr lang="zh-CN" altLang="en-US" sz="2400" b="1" dirty="0" smtClean="0">
                <a:solidFill>
                  <a:srgbClr val="1353A2"/>
                </a:solidFill>
                <a:latin typeface="微软雅黑" pitchFamily="34" charset="-122"/>
                <a:ea typeface="微软雅黑" pitchFamily="34" charset="-122"/>
              </a:rPr>
              <a:t>为此，表视图和单元格提供了以下两个方法，用来实现单元格的重用。</a:t>
            </a:r>
            <a:endParaRPr lang="zh-CN" altLang="zh-CN" sz="2400" b="1" dirty="0">
              <a:solidFill>
                <a:srgbClr val="1353A2"/>
              </a:solidFill>
              <a:latin typeface="微软雅黑" pitchFamily="34" charset="-122"/>
              <a:ea typeface="微软雅黑" pitchFamily="34" charset="-122"/>
            </a:endParaRPr>
          </a:p>
        </p:txBody>
      </p:sp>
      <p:grpSp>
        <p:nvGrpSpPr>
          <p:cNvPr id="13" name="组合 2"/>
          <p:cNvGrpSpPr/>
          <p:nvPr/>
        </p:nvGrpSpPr>
        <p:grpSpPr>
          <a:xfrm>
            <a:off x="1087445" y="2638673"/>
            <a:ext cx="9948280" cy="1224301"/>
            <a:chOff x="782586" y="1214422"/>
            <a:chExt cx="7461210" cy="1224301"/>
          </a:xfrm>
        </p:grpSpPr>
        <p:sp>
          <p:nvSpPr>
            <p:cNvPr id="14" name="AutoShape 4"/>
            <p:cNvSpPr>
              <a:spLocks noChangeArrowheads="1"/>
            </p:cNvSpPr>
            <p:nvPr>
              <p:custDataLst>
                <p:tags r:id="rId2"/>
              </p:custDataLst>
            </p:nvPr>
          </p:nvSpPr>
          <p:spPr bwMode="white">
            <a:xfrm>
              <a:off x="782586" y="1581467"/>
              <a:ext cx="7358114" cy="857256"/>
            </a:xfrm>
            <a:prstGeom prst="roundRect">
              <a:avLst>
                <a:gd name="adj" fmla="val 4784"/>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15" name="AutoShape 3"/>
            <p:cNvSpPr>
              <a:spLocks noChangeArrowheads="1"/>
            </p:cNvSpPr>
            <p:nvPr/>
          </p:nvSpPr>
          <p:spPr bwMode="auto">
            <a:xfrm>
              <a:off x="1142586" y="1214422"/>
              <a:ext cx="3918512" cy="504000"/>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zh-CN" sz="1600" b="1" dirty="0">
                <a:solidFill>
                  <a:schemeClr val="bg1"/>
                </a:solidFill>
                <a:latin typeface="微软雅黑" pitchFamily="34" charset="-122"/>
                <a:ea typeface="微软雅黑" pitchFamily="34" charset="-122"/>
              </a:endParaRPr>
            </a:p>
          </p:txBody>
        </p:sp>
        <p:sp>
          <p:nvSpPr>
            <p:cNvPr id="16" name="TextBox 14"/>
            <p:cNvSpPr txBox="1"/>
            <p:nvPr/>
          </p:nvSpPr>
          <p:spPr bwMode="auto">
            <a:xfrm>
              <a:off x="1225830" y="1293269"/>
              <a:ext cx="3814001"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en-US"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根据标识符去对象池查找可重用单元格</a:t>
              </a:r>
              <a:endParaRPr lang="zh-CN" altLang="en-US"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7" name="矩形 16"/>
            <p:cNvSpPr/>
            <p:nvPr/>
          </p:nvSpPr>
          <p:spPr>
            <a:xfrm>
              <a:off x="794541" y="1775112"/>
              <a:ext cx="7449255" cy="646331"/>
            </a:xfrm>
            <a:prstGeom prst="rect">
              <a:avLst/>
            </a:prstGeom>
          </p:spPr>
          <p:txBody>
            <a:bodyPr wrap="square">
              <a:spAutoFit/>
            </a:bodyPr>
            <a:lstStyle/>
            <a:p>
              <a:r>
                <a:rPr lang="en-US" altLang="zh-CN" dirty="0" smtClean="0"/>
                <a:t>UITableViewCell </a:t>
              </a:r>
              <a:r>
                <a:rPr lang="en-US" altLang="zh-CN" dirty="0"/>
                <a:t>*cell = [tableView </a:t>
              </a:r>
              <a:r>
                <a:rPr lang="en-US" altLang="zh-CN" dirty="0" smtClean="0">
                  <a:solidFill>
                    <a:srgbClr val="FF0000"/>
                  </a:solidFill>
                </a:rPr>
                <a:t>dequeueReusableCellWithIdentifier:</a:t>
              </a:r>
            </a:p>
            <a:p>
              <a:r>
                <a:rPr lang="en-US" altLang="zh-CN" dirty="0" smtClean="0"/>
                <a:t>ID</a:t>
              </a:r>
              <a:r>
                <a:rPr lang="en-US" altLang="zh-CN" dirty="0"/>
                <a:t>];</a:t>
              </a:r>
            </a:p>
          </p:txBody>
        </p:sp>
      </p:grpSp>
      <p:grpSp>
        <p:nvGrpSpPr>
          <p:cNvPr id="18" name="组合 3"/>
          <p:cNvGrpSpPr/>
          <p:nvPr/>
        </p:nvGrpSpPr>
        <p:grpSpPr>
          <a:xfrm>
            <a:off x="982432" y="4306405"/>
            <a:ext cx="10964976" cy="1224301"/>
            <a:chOff x="849423" y="3964389"/>
            <a:chExt cx="8223732" cy="1224301"/>
          </a:xfrm>
        </p:grpSpPr>
        <p:sp>
          <p:nvSpPr>
            <p:cNvPr id="19" name="AutoShape 4"/>
            <p:cNvSpPr>
              <a:spLocks noChangeArrowheads="1"/>
            </p:cNvSpPr>
            <p:nvPr>
              <p:custDataLst>
                <p:tags r:id="rId1"/>
              </p:custDataLst>
            </p:nvPr>
          </p:nvSpPr>
          <p:spPr bwMode="white">
            <a:xfrm>
              <a:off x="961181" y="4331434"/>
              <a:ext cx="7358114" cy="857256"/>
            </a:xfrm>
            <a:prstGeom prst="roundRect">
              <a:avLst>
                <a:gd name="adj" fmla="val 4784"/>
              </a:avLst>
            </a:prstGeom>
            <a:solidFill>
              <a:schemeClr val="bg1">
                <a:alpha val="60000"/>
              </a:schemeClr>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solidFill>
                <a:latin typeface="微软雅黑" pitchFamily="34" charset="-122"/>
                <a:ea typeface="微软雅黑" pitchFamily="34" charset="-122"/>
              </a:endParaRPr>
            </a:p>
          </p:txBody>
        </p:sp>
        <p:sp>
          <p:nvSpPr>
            <p:cNvPr id="20" name="AutoShape 3"/>
            <p:cNvSpPr>
              <a:spLocks noChangeArrowheads="1"/>
            </p:cNvSpPr>
            <p:nvPr/>
          </p:nvSpPr>
          <p:spPr bwMode="auto">
            <a:xfrm>
              <a:off x="1193584" y="3964389"/>
              <a:ext cx="4058893"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itchFamily="34" charset="-122"/>
                <a:ea typeface="微软雅黑" pitchFamily="34" charset="-122"/>
              </a:endParaRPr>
            </a:p>
          </p:txBody>
        </p:sp>
        <p:sp>
          <p:nvSpPr>
            <p:cNvPr id="21" name="TextBox 27"/>
            <p:cNvSpPr txBox="1"/>
            <p:nvPr/>
          </p:nvSpPr>
          <p:spPr bwMode="auto">
            <a:xfrm>
              <a:off x="849423" y="4043236"/>
              <a:ext cx="4808845" cy="374571"/>
            </a:xfrm>
            <a:prstGeom prst="roundRect">
              <a:avLst/>
            </a:prstGeom>
            <a:noFill/>
            <a:scene3d>
              <a:camera prst="orthographicFront"/>
              <a:lightRig rig="threePt" dir="t"/>
            </a:scene3d>
            <a:sp3d/>
          </p:spPr>
          <p:txBody>
            <a:bodyPr wrap="square">
              <a:spAutoFit/>
            </a:bodyPr>
            <a:lstStyle/>
            <a:p>
              <a:pPr algn="ctr" fontAlgn="auto">
                <a:spcBef>
                  <a:spcPts val="0"/>
                </a:spcBef>
                <a:spcAft>
                  <a:spcPts val="0"/>
                </a:spcAft>
                <a:defRPr/>
              </a:pPr>
              <a:r>
                <a:rPr lang="zh-CN" altLang="en-US" sz="1600" dirty="0" smtClean="0">
                  <a:solidFill>
                    <a:schemeClr val="bg1"/>
                  </a:solidFill>
                  <a:effectLst>
                    <a:reflection blurRad="6350" stA="50000" endA="300" endPos="50000" dist="60007" dir="5400000" sy="-100000" algn="bl" rotWithShape="0"/>
                  </a:effectLst>
                  <a:latin typeface="微软雅黑" pitchFamily="34" charset="-122"/>
                  <a:ea typeface="微软雅黑" pitchFamily="34" charset="-122"/>
                </a:rPr>
                <a:t>创建带有特定标识符的单元格</a:t>
              </a:r>
              <a:endParaRPr lang="zh-CN" altLang="en-US" sz="1600" dirty="0">
                <a:solidFill>
                  <a:schemeClr val="bg1"/>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22" name="文本框 18"/>
            <p:cNvSpPr txBox="1"/>
            <p:nvPr/>
          </p:nvSpPr>
          <p:spPr>
            <a:xfrm>
              <a:off x="973136" y="4524572"/>
              <a:ext cx="8100019" cy="369332"/>
            </a:xfrm>
            <a:prstGeom prst="rect">
              <a:avLst/>
            </a:prstGeom>
          </p:spPr>
          <p:txBody>
            <a:bodyPr wrap="square">
              <a:spAutoFit/>
            </a:bodyPr>
            <a:lstStyle>
              <a:defPPr>
                <a:defRPr lang="zh-CN"/>
              </a:defPPr>
              <a:lvl3pPr marL="0" lvl="2" defTabSz="912813" fontAlgn="auto">
                <a:spcBef>
                  <a:spcPts val="0"/>
                </a:spcBef>
                <a:spcAft>
                  <a:spcPts val="0"/>
                </a:spcAft>
                <a:buClr>
                  <a:srgbClr val="0070C0"/>
                </a:buClr>
                <a:buSzPct val="80000"/>
                <a:tabLst>
                  <a:tab pos="136525" algn="l"/>
                </a:tabLst>
                <a:defRPr b="1" spc="50">
                  <a:ln w="11430"/>
                  <a:latin typeface="Times New Roman" pitchFamily="18" charset="0"/>
                  <a:ea typeface="微软雅黑" pitchFamily="34" charset="-122"/>
                  <a:cs typeface="Times New Roman" pitchFamily="18" charset="0"/>
                </a:defRPr>
              </a:lvl3pPr>
            </a:lstStyle>
            <a:p>
              <a:r>
                <a:rPr lang="en-US" altLang="zh-CN" dirty="0" smtClean="0"/>
                <a:t>cell </a:t>
              </a:r>
              <a:r>
                <a:rPr lang="en-US" altLang="zh-CN" dirty="0"/>
                <a:t>= [[UITableViewCell alloc] </a:t>
              </a:r>
              <a:r>
                <a:rPr lang="en-US" altLang="zh-CN" dirty="0">
                  <a:solidFill>
                    <a:srgbClr val="FF0000"/>
                  </a:solidFill>
                </a:rPr>
                <a:t>initWithStyle:</a:t>
              </a:r>
              <a:r>
                <a:rPr lang="en-US" altLang="zh-CN" dirty="0"/>
                <a:t>UITableViewCellStyleSubtitle </a:t>
              </a:r>
              <a:r>
                <a:rPr lang="en-US" altLang="zh-CN" dirty="0">
                  <a:solidFill>
                    <a:srgbClr val="FF0000"/>
                  </a:solidFill>
                </a:rPr>
                <a:t>reuseIdentifier:</a:t>
              </a:r>
              <a:r>
                <a:rPr lang="en-US" altLang="zh-CN" dirty="0"/>
                <a:t>ID]</a:t>
              </a:r>
              <a:r>
                <a:rPr lang="en-US" altLang="zh-CN" dirty="0" smtClean="0"/>
                <a:t>;</a:t>
              </a:r>
              <a:endParaRPr lang="en-US" altLang="zh-CN" dirty="0"/>
            </a:p>
          </p:txBody>
        </p:sp>
      </p:grpSp>
      <p:sp>
        <p:nvSpPr>
          <p:cNvPr id="23"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zh-CN" altLang="en-US" sz="2800" dirty="0" smtClean="0">
                <a:solidFill>
                  <a:srgbClr val="1353A2"/>
                </a:solidFill>
                <a:latin typeface="微软雅黑" charset="0"/>
                <a:ea typeface="微软雅黑" charset="0"/>
                <a:cs typeface="微软雅黑" charset="0"/>
              </a:rPr>
              <a:t>多学一招</a:t>
            </a:r>
            <a:endParaRPr lang="zh-CN" altLang="en-US" sz="2800" dirty="0">
              <a:solidFill>
                <a:srgbClr val="1353A2"/>
              </a:solidFill>
              <a:latin typeface="微软雅黑" charset="0"/>
              <a:ea typeface="微软雅黑" charset="0"/>
              <a:cs typeface="微软雅黑" charset="0"/>
            </a:endParaRPr>
          </a:p>
        </p:txBody>
      </p:sp>
      <p:pic>
        <p:nvPicPr>
          <p:cNvPr id="24" name="Picture 8" descr="http://www.61tree.org/UploadFiles/BlogPic/2012101613190327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51591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900" decel="100000" fill="hold"/>
                                        <p:tgtEl>
                                          <p:spTgt spid="1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900" decel="100000" fill="hold"/>
                                        <p:tgtEl>
                                          <p:spTgt spid="1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1"/>
          <p:cNvSpPr>
            <a:spLocks noChangeArrowheads="1"/>
          </p:cNvSpPr>
          <p:nvPr/>
        </p:nvSpPr>
        <p:spPr bwMode="auto">
          <a:xfrm>
            <a:off x="2305143" y="1337975"/>
            <a:ext cx="7571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solidFill>
                  <a:srgbClr val="1353A2"/>
                </a:solidFill>
                <a:latin typeface="微软雅黑" pitchFamily="34" charset="-122"/>
                <a:ea typeface="微软雅黑" pitchFamily="34" charset="-122"/>
              </a:rPr>
              <a:t>若要缩小查找范围，可以</a:t>
            </a:r>
            <a:r>
              <a:rPr lang="zh-CN" altLang="en-US" sz="2400" b="1" dirty="0" smtClean="0">
                <a:solidFill>
                  <a:srgbClr val="FF0000"/>
                </a:solidFill>
                <a:latin typeface="微软雅黑" pitchFamily="34" charset="-122"/>
                <a:ea typeface="微软雅黑" pitchFamily="34" charset="-122"/>
              </a:rPr>
              <a:t>添加索引查询</a:t>
            </a:r>
            <a:r>
              <a:rPr lang="zh-CN" altLang="en-US" sz="2400" b="1" dirty="0" smtClean="0">
                <a:solidFill>
                  <a:srgbClr val="1353A2"/>
                </a:solidFill>
                <a:latin typeface="微软雅黑" pitchFamily="34" charset="-122"/>
                <a:ea typeface="微软雅黑" pitchFamily="34" charset="-122"/>
              </a:rPr>
              <a:t>。</a:t>
            </a:r>
            <a:endParaRPr lang="zh-CN" altLang="en-US" sz="2400" b="1" dirty="0">
              <a:solidFill>
                <a:srgbClr val="1353A2"/>
              </a:solidFill>
              <a:latin typeface="微软雅黑" pitchFamily="34" charset="-122"/>
              <a:ea typeface="微软雅黑" pitchFamily="34" charset="-122"/>
            </a:endParaRPr>
          </a:p>
        </p:txBody>
      </p:sp>
      <p:pic>
        <p:nvPicPr>
          <p:cNvPr id="25" name="图片 24" descr="未命名:Users:itcast:Desktop:通讯录.jpe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4494" y="2192213"/>
            <a:ext cx="3129693" cy="4168716"/>
          </a:xfrm>
          <a:prstGeom prst="rect">
            <a:avLst/>
          </a:prstGeom>
          <a:noFill/>
          <a:ln>
            <a:noFill/>
          </a:ln>
        </p:spPr>
      </p:pic>
      <p:sp>
        <p:nvSpPr>
          <p:cNvPr id="3" name="矩形 2"/>
          <p:cNvSpPr/>
          <p:nvPr/>
        </p:nvSpPr>
        <p:spPr bwMode="auto">
          <a:xfrm>
            <a:off x="5241395" y="3041280"/>
            <a:ext cx="172792" cy="287712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9" name="组 8"/>
          <p:cNvGrpSpPr/>
          <p:nvPr/>
        </p:nvGrpSpPr>
        <p:grpSpPr>
          <a:xfrm>
            <a:off x="6089967" y="4133738"/>
            <a:ext cx="4907196" cy="1784663"/>
            <a:chOff x="662351" y="3343678"/>
            <a:chExt cx="3680397" cy="3218903"/>
          </a:xfrm>
        </p:grpSpPr>
        <p:sp>
          <p:nvSpPr>
            <p:cNvPr id="10" name="矩形 9"/>
            <p:cNvSpPr/>
            <p:nvPr/>
          </p:nvSpPr>
          <p:spPr>
            <a:xfrm flipH="1">
              <a:off x="718600" y="3469459"/>
              <a:ext cx="3624148" cy="2127961"/>
            </a:xfrm>
            <a:prstGeom prst="rect">
              <a:avLst/>
            </a:prstGeom>
          </p:spPr>
          <p:txBody>
            <a:bodyPr wrap="square">
              <a:spAutoFit/>
            </a:bodyPr>
            <a:lstStyle/>
            <a:p>
              <a:pPr>
                <a:lnSpc>
                  <a:spcPct val="150000"/>
                </a:lnSpc>
              </a:pPr>
              <a:r>
                <a:rPr lang="zh-CN" altLang="en-US" sz="1600" dirty="0" smtClean="0"/>
                <a:t>这就</a:t>
              </a:r>
              <a:r>
                <a:rPr lang="zh-CN" altLang="zh-CN" sz="1600" dirty="0"/>
                <a:t>是</a:t>
              </a:r>
              <a:r>
                <a:rPr lang="zh-CN" altLang="zh-CN" sz="1600" dirty="0">
                  <a:solidFill>
                    <a:srgbClr val="FF0000"/>
                  </a:solidFill>
                </a:rPr>
                <a:t>索引</a:t>
              </a:r>
              <a:r>
                <a:rPr lang="zh-CN" altLang="zh-CN" sz="1600" dirty="0"/>
                <a:t>，索引中的</a:t>
              </a:r>
              <a:r>
                <a:rPr lang="zh-CN" altLang="zh-CN" sz="1600" dirty="0">
                  <a:solidFill>
                    <a:srgbClr val="FF0000"/>
                  </a:solidFill>
                </a:rPr>
                <a:t>每一个字母代表的是一组数据</a:t>
              </a:r>
              <a:r>
                <a:rPr lang="zh-CN" altLang="zh-CN" sz="1600" dirty="0"/>
                <a:t>，当点击索引列时，屏幕显示的内容会定位到对应字母开头的一组数据</a:t>
              </a:r>
              <a:r>
                <a:rPr lang="zh-CN" altLang="en-US" sz="1600" dirty="0"/>
                <a:t>。</a:t>
              </a:r>
              <a:r>
                <a:rPr lang="zh-CN" altLang="zh-CN" sz="1600" dirty="0"/>
                <a:t> </a:t>
              </a:r>
              <a:endParaRPr lang="zh-CN" altLang="en-US" sz="1600" dirty="0"/>
            </a:p>
          </p:txBody>
        </p:sp>
        <p:sp>
          <p:nvSpPr>
            <p:cNvPr id="11" name="矩形标注 10"/>
            <p:cNvSpPr/>
            <p:nvPr/>
          </p:nvSpPr>
          <p:spPr bwMode="auto">
            <a:xfrm flipH="1">
              <a:off x="662351" y="3343678"/>
              <a:ext cx="3615743" cy="3218903"/>
            </a:xfrm>
            <a:prstGeom prst="wedgeRectCallout">
              <a:avLst>
                <a:gd name="adj1" fmla="val 62785"/>
                <a:gd name="adj2" fmla="val 9917"/>
              </a:avLst>
            </a:prstGeom>
            <a:noFill/>
            <a:ln w="63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2"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zh-CN" altLang="en-US" sz="2800" dirty="0" smtClean="0">
                <a:solidFill>
                  <a:srgbClr val="1353A2"/>
                </a:solidFill>
                <a:latin typeface="微软雅黑" charset="0"/>
                <a:ea typeface="微软雅黑" charset="0"/>
                <a:cs typeface="微软雅黑" charset="0"/>
              </a:rPr>
              <a:t>多学一招</a:t>
            </a:r>
            <a:endParaRPr lang="zh-CN" altLang="en-US" sz="2800" dirty="0">
              <a:solidFill>
                <a:srgbClr val="1353A2"/>
              </a:solidFill>
              <a:latin typeface="微软雅黑" charset="0"/>
              <a:ea typeface="微软雅黑" charset="0"/>
              <a:cs typeface="微软雅黑" charset="0"/>
            </a:endParaRPr>
          </a:p>
        </p:txBody>
      </p:sp>
      <p:pic>
        <p:nvPicPr>
          <p:cNvPr id="13"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4400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32417" y="2847973"/>
            <a:ext cx="2427816" cy="3347417"/>
          </a:xfrm>
          <a:prstGeom prst="rect">
            <a:avLst/>
          </a:prstGeom>
          <a:noFill/>
          <a:ln>
            <a:noFill/>
          </a:ln>
        </p:spPr>
      </p:pic>
      <p:sp>
        <p:nvSpPr>
          <p:cNvPr id="6" name="剪去对角的矩形 3"/>
          <p:cNvSpPr>
            <a:spLocks/>
          </p:cNvSpPr>
          <p:nvPr/>
        </p:nvSpPr>
        <p:spPr bwMode="auto">
          <a:xfrm>
            <a:off x="606747" y="1324459"/>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cs typeface="+mn-cs"/>
              </a:rPr>
              <a:t> 案例演示</a:t>
            </a:r>
          </a:p>
        </p:txBody>
      </p:sp>
      <p:cxnSp>
        <p:nvCxnSpPr>
          <p:cNvPr id="7" name="直线连接符 9"/>
          <p:cNvCxnSpPr>
            <a:cxnSpLocks noChangeShapeType="1"/>
          </p:cNvCxnSpPr>
          <p:nvPr/>
        </p:nvCxnSpPr>
        <p:spPr bwMode="auto">
          <a:xfrm flipV="1">
            <a:off x="607391" y="1960011"/>
            <a:ext cx="11070260" cy="5728"/>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矩形 19"/>
          <p:cNvSpPr>
            <a:spLocks noChangeArrowheads="1"/>
          </p:cNvSpPr>
          <p:nvPr/>
        </p:nvSpPr>
        <p:spPr bwMode="auto">
          <a:xfrm>
            <a:off x="980017" y="1989138"/>
            <a:ext cx="971761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添加索引</a:t>
            </a:r>
            <a:endParaRPr lang="en-US" altLang="zh-CN" dirty="0">
              <a:solidFill>
                <a:srgbClr val="2D65B4"/>
              </a:solidFill>
              <a:latin typeface="微软雅黑" charset="0"/>
              <a:ea typeface="微软雅黑" charset="0"/>
              <a:cs typeface="微软雅黑" charset="0"/>
            </a:endParaRPr>
          </a:p>
        </p:txBody>
      </p:sp>
      <p:grpSp>
        <p:nvGrpSpPr>
          <p:cNvPr id="9" name="组合 18"/>
          <p:cNvGrpSpPr>
            <a:grpSpLocks/>
          </p:cNvGrpSpPr>
          <p:nvPr/>
        </p:nvGrpSpPr>
        <p:grpSpPr bwMode="auto">
          <a:xfrm>
            <a:off x="4074033" y="5795341"/>
            <a:ext cx="2897716" cy="387350"/>
            <a:chOff x="6356350" y="4693965"/>
            <a:chExt cx="1941009" cy="387349"/>
          </a:xfrm>
        </p:grpSpPr>
        <p:grpSp>
          <p:nvGrpSpPr>
            <p:cNvPr id="10" name="组合 15"/>
            <p:cNvGrpSpPr>
              <a:grpSpLocks/>
            </p:cNvGrpSpPr>
            <p:nvPr/>
          </p:nvGrpSpPr>
          <p:grpSpPr bwMode="auto">
            <a:xfrm>
              <a:off x="6356350" y="4728492"/>
              <a:ext cx="1941009" cy="344881"/>
              <a:chOff x="2225739" y="5060870"/>
              <a:chExt cx="2306523" cy="410866"/>
            </a:xfrm>
          </p:grpSpPr>
          <p:sp>
            <p:nvSpPr>
              <p:cNvPr id="12" name="矩形 10">
                <a:hlinkClick r:id="rId4" action="ppaction://hlinkfile"/>
              </p:cNvPr>
              <p:cNvSpPr>
                <a:spLocks noChangeArrowheads="1"/>
              </p:cNvSpPr>
              <p:nvPr/>
            </p:nvSpPr>
            <p:spPr bwMode="auto">
              <a:xfrm>
                <a:off x="2519540" y="5060870"/>
                <a:ext cx="109989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13"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14" name="半闭框 13"/>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15" name="半闭框 14"/>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16"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11"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矩形 19"/>
          <p:cNvSpPr>
            <a:spLocks noChangeArrowheads="1"/>
          </p:cNvSpPr>
          <p:nvPr/>
        </p:nvSpPr>
        <p:spPr bwMode="auto">
          <a:xfrm>
            <a:off x="3913718" y="3958046"/>
            <a:ext cx="8604249"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在表格右侧建立一列浮动的索引。</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点击任意字母可跳转到以该字母开头的分区。</a:t>
            </a:r>
            <a:endParaRPr lang="en-US" altLang="zh-CN" dirty="0" smtClean="0">
              <a:solidFill>
                <a:srgbClr val="404040"/>
              </a:solidFill>
              <a:latin typeface="微软雅黑" charset="0"/>
              <a:ea typeface="微软雅黑" charset="0"/>
              <a:cs typeface="微软雅黑" charset="0"/>
            </a:endParaRPr>
          </a:p>
        </p:txBody>
      </p:sp>
      <p:sp>
        <p:nvSpPr>
          <p:cNvPr id="1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42369426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1" descr="http://t04.pic.sogou.com/34097cb676539c67-a962c8fa1616ec75-a3d8379bbe3d6e7fb6addbe135e69c6a.jpg"/>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2434" y="1285944"/>
            <a:ext cx="916609" cy="88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2"/>
          <p:cNvGrpSpPr>
            <a:grpSpLocks/>
          </p:cNvGrpSpPr>
          <p:nvPr/>
        </p:nvGrpSpPr>
        <p:grpSpPr bwMode="auto">
          <a:xfrm>
            <a:off x="2241550" y="1296988"/>
            <a:ext cx="5476545" cy="730250"/>
            <a:chOff x="1680499" y="1296965"/>
            <a:chExt cx="3829529" cy="730850"/>
          </a:xfrm>
        </p:grpSpPr>
        <p:sp>
          <p:nvSpPr>
            <p:cNvPr id="12" name="文本框 22"/>
            <p:cNvSpPr txBox="1">
              <a:spLocks noChangeArrowheads="1"/>
            </p:cNvSpPr>
            <p:nvPr/>
          </p:nvSpPr>
          <p:spPr bwMode="auto">
            <a:xfrm>
              <a:off x="1762113" y="1432013"/>
              <a:ext cx="3280185" cy="46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lang="zh-CN" altLang="en-US" b="1" dirty="0" smtClean="0">
                  <a:solidFill>
                    <a:srgbClr val="1353A2"/>
                  </a:solidFill>
                  <a:latin typeface="微软雅黑"/>
                  <a:ea typeface="微软雅黑"/>
                  <a:cs typeface="微软雅黑"/>
                </a:rPr>
                <a:t>为</a:t>
              </a:r>
              <a:r>
                <a:rPr lang="en-US" altLang="zh-CN" b="1" dirty="0" smtClean="0">
                  <a:solidFill>
                    <a:srgbClr val="1353A2"/>
                  </a:solidFill>
                  <a:latin typeface="微软雅黑"/>
                  <a:ea typeface="微软雅黑"/>
                  <a:cs typeface="微软雅黑"/>
                </a:rPr>
                <a:t>UITableView</a:t>
              </a:r>
              <a:r>
                <a:rPr lang="zh-CN" altLang="en-US" b="1" dirty="0" smtClean="0">
                  <a:solidFill>
                    <a:srgbClr val="1353A2"/>
                  </a:solidFill>
                  <a:latin typeface="微软雅黑"/>
                  <a:ea typeface="微软雅黑"/>
                  <a:cs typeface="微软雅黑"/>
                </a:rPr>
                <a:t>添加索引</a:t>
              </a:r>
              <a:endParaRPr lang="zh-CN" altLang="en-US" b="1" dirty="0">
                <a:solidFill>
                  <a:srgbClr val="1353A2"/>
                </a:solidFill>
                <a:latin typeface="微软雅黑"/>
                <a:ea typeface="微软雅黑"/>
                <a:cs typeface="微软雅黑"/>
              </a:endParaRPr>
            </a:p>
          </p:txBody>
        </p:sp>
        <p:sp>
          <p:nvSpPr>
            <p:cNvPr id="13" name="矩形标注 12"/>
            <p:cNvSpPr/>
            <p:nvPr/>
          </p:nvSpPr>
          <p:spPr>
            <a:xfrm>
              <a:off x="1680499" y="1296965"/>
              <a:ext cx="3829529" cy="730850"/>
            </a:xfrm>
            <a:prstGeom prst="wedgeRectCallout">
              <a:avLst>
                <a:gd name="adj1" fmla="val -54151"/>
                <a:gd name="adj2" fmla="val -10391"/>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p>
          </p:txBody>
        </p:sp>
      </p:grpSp>
      <p:sp>
        <p:nvSpPr>
          <p:cNvPr id="15" name="剪去对角的矩形 14"/>
          <p:cNvSpPr/>
          <p:nvPr/>
        </p:nvSpPr>
        <p:spPr bwMode="auto">
          <a:xfrm>
            <a:off x="2019300" y="2319339"/>
            <a:ext cx="7740651" cy="3292475"/>
          </a:xfrm>
          <a:prstGeom prst="snip2DiagRect">
            <a:avLst/>
          </a:prstGeom>
          <a:solidFill>
            <a:schemeClr val="accent1"/>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p>
        </p:txBody>
      </p:sp>
      <p:sp>
        <p:nvSpPr>
          <p:cNvPr id="4" name="矩形 3"/>
          <p:cNvSpPr/>
          <p:nvPr/>
        </p:nvSpPr>
        <p:spPr>
          <a:xfrm>
            <a:off x="2634351" y="3237952"/>
            <a:ext cx="6627364" cy="1549142"/>
          </a:xfrm>
          <a:prstGeom prst="rect">
            <a:avLst/>
          </a:prstGeom>
        </p:spPr>
        <p:txBody>
          <a:bodyPr wrap="square">
            <a:spAutoFit/>
          </a:bodyPr>
          <a:lstStyle/>
          <a:p>
            <a:pPr lvl="0">
              <a:lnSpc>
                <a:spcPct val="150000"/>
              </a:lnSpc>
            </a:pPr>
            <a:r>
              <a:rPr lang="en-US" altLang="zh-CN" sz="1600" dirty="0" smtClean="0">
                <a:latin typeface="Times New Roman"/>
                <a:cs typeface="Times New Roman"/>
              </a:rPr>
              <a:t>- (</a:t>
            </a:r>
            <a:r>
              <a:rPr lang="en-US" altLang="zh-CN" sz="1600" dirty="0" err="1">
                <a:solidFill>
                  <a:srgbClr val="4D00A9"/>
                </a:solidFill>
                <a:latin typeface="Times New Roman"/>
                <a:cs typeface="Times New Roman"/>
              </a:rPr>
              <a:t>NSArray</a:t>
            </a:r>
            <a:r>
              <a:rPr lang="en-US" altLang="zh-CN" sz="1600" dirty="0">
                <a:solidFill>
                  <a:srgbClr val="4D00A9"/>
                </a:solidFill>
                <a:latin typeface="Times New Roman"/>
                <a:cs typeface="Times New Roman"/>
              </a:rPr>
              <a:t> </a:t>
            </a:r>
            <a:r>
              <a:rPr lang="en-US" altLang="zh-CN" sz="1600" dirty="0">
                <a:latin typeface="Times New Roman"/>
                <a:cs typeface="Times New Roman"/>
              </a:rPr>
              <a:t>*</a:t>
            </a:r>
            <a:r>
              <a:rPr lang="en-US" altLang="zh-CN" sz="1600" dirty="0" smtClean="0">
                <a:latin typeface="Times New Roman"/>
                <a:cs typeface="Times New Roman"/>
              </a:rPr>
              <a:t>) sectionIndexTitlesForTableView: (</a:t>
            </a:r>
            <a:r>
              <a:rPr lang="en-US" altLang="zh-CN" sz="1600" dirty="0">
                <a:solidFill>
                  <a:srgbClr val="4D00A9"/>
                </a:solidFill>
                <a:latin typeface="Times New Roman"/>
                <a:cs typeface="Times New Roman"/>
              </a:rPr>
              <a:t>UITableView</a:t>
            </a:r>
            <a:r>
              <a:rPr lang="en-US" altLang="zh-CN" sz="1600" dirty="0">
                <a:latin typeface="Times New Roman"/>
                <a:cs typeface="Times New Roman"/>
              </a:rPr>
              <a:t> *)</a:t>
            </a:r>
            <a:r>
              <a:rPr lang="en-US" altLang="zh-CN" sz="1600" dirty="0" smtClean="0">
                <a:latin typeface="Times New Roman"/>
                <a:cs typeface="Times New Roman"/>
              </a:rPr>
              <a:t>tableView</a:t>
            </a:r>
          </a:p>
          <a:p>
            <a:pPr lvl="0">
              <a:lnSpc>
                <a:spcPct val="150000"/>
              </a:lnSpc>
            </a:pPr>
            <a:r>
              <a:rPr lang="en-US" altLang="zh-CN" sz="1600" dirty="0" smtClean="0">
                <a:latin typeface="Times New Roman"/>
                <a:cs typeface="Times New Roman"/>
              </a:rPr>
              <a:t>{</a:t>
            </a:r>
            <a:endParaRPr lang="zh-CN" altLang="zh-CN" sz="1600" dirty="0">
              <a:latin typeface="Times New Roman"/>
              <a:cs typeface="Times New Roman"/>
            </a:endParaRPr>
          </a:p>
          <a:p>
            <a:pPr lvl="0">
              <a:lnSpc>
                <a:spcPct val="150000"/>
              </a:lnSpc>
            </a:pPr>
            <a:r>
              <a:rPr lang="en-US" altLang="zh-CN" sz="1600" dirty="0">
                <a:latin typeface="Times New Roman"/>
                <a:cs typeface="Times New Roman"/>
              </a:rPr>
              <a:t> </a:t>
            </a:r>
            <a:r>
              <a:rPr lang="en-US" altLang="zh-CN" sz="1600" dirty="0" smtClean="0">
                <a:latin typeface="Times New Roman"/>
                <a:cs typeface="Times New Roman"/>
              </a:rPr>
              <a:t>    </a:t>
            </a:r>
            <a:r>
              <a:rPr lang="zh-CN" altLang="en-US" sz="1600" dirty="0" smtClean="0">
                <a:latin typeface="Times New Roman"/>
                <a:cs typeface="Times New Roman"/>
              </a:rPr>
              <a:t>   </a:t>
            </a:r>
            <a:r>
              <a:rPr lang="en-US" altLang="zh-CN" sz="1600" dirty="0" smtClean="0">
                <a:solidFill>
                  <a:srgbClr val="B40062"/>
                </a:solidFill>
                <a:latin typeface="Times New Roman"/>
                <a:cs typeface="Times New Roman"/>
              </a:rPr>
              <a:t>return </a:t>
            </a:r>
            <a:r>
              <a:rPr lang="en-US" altLang="zh-CN" sz="1600" dirty="0">
                <a:latin typeface="Times New Roman"/>
                <a:cs typeface="Times New Roman"/>
              </a:rPr>
              <a:t>[</a:t>
            </a:r>
            <a:r>
              <a:rPr lang="en-US" altLang="zh-CN" sz="1600" dirty="0" err="1">
                <a:solidFill>
                  <a:srgbClr val="B40062"/>
                </a:solidFill>
                <a:latin typeface="Times New Roman"/>
                <a:cs typeface="Times New Roman"/>
              </a:rPr>
              <a:t>self</a:t>
            </a:r>
            <a:r>
              <a:rPr lang="en-US" altLang="zh-CN" sz="1600" dirty="0" err="1">
                <a:latin typeface="Times New Roman"/>
                <a:cs typeface="Times New Roman"/>
              </a:rPr>
              <a:t>.</a:t>
            </a:r>
            <a:r>
              <a:rPr lang="en-US" altLang="zh-CN" sz="1600" dirty="0" err="1">
                <a:solidFill>
                  <a:srgbClr val="3F7D86"/>
                </a:solidFill>
                <a:latin typeface="Times New Roman"/>
                <a:cs typeface="Times New Roman"/>
              </a:rPr>
              <a:t>groups</a:t>
            </a:r>
            <a:r>
              <a:rPr lang="en-US" altLang="zh-CN" sz="1600" dirty="0">
                <a:latin typeface="Times New Roman"/>
                <a:cs typeface="Times New Roman"/>
              </a:rPr>
              <a:t> </a:t>
            </a:r>
            <a:r>
              <a:rPr lang="en-US" altLang="zh-CN" sz="1600" dirty="0" err="1">
                <a:latin typeface="Times New Roman"/>
                <a:cs typeface="Times New Roman"/>
              </a:rPr>
              <a:t>valueForKey</a:t>
            </a:r>
            <a:r>
              <a:rPr lang="en-US" altLang="zh-CN" sz="1600" dirty="0">
                <a:latin typeface="Times New Roman"/>
                <a:cs typeface="Times New Roman"/>
              </a:rPr>
              <a:t>:</a:t>
            </a:r>
            <a:r>
              <a:rPr lang="en-US" altLang="zh-CN" sz="1600" dirty="0">
                <a:solidFill>
                  <a:srgbClr val="B40062"/>
                </a:solidFill>
                <a:latin typeface="Times New Roman"/>
                <a:cs typeface="Times New Roman"/>
              </a:rPr>
              <a:t>@"title"</a:t>
            </a:r>
            <a:r>
              <a:rPr lang="en-US" altLang="zh-CN" sz="1600" dirty="0">
                <a:latin typeface="Times New Roman"/>
                <a:cs typeface="Times New Roman"/>
              </a:rPr>
              <a:t>];</a:t>
            </a:r>
            <a:endParaRPr lang="zh-CN" altLang="zh-CN" sz="1600" dirty="0">
              <a:latin typeface="Times New Roman"/>
              <a:cs typeface="Times New Roman"/>
            </a:endParaRPr>
          </a:p>
          <a:p>
            <a:pPr lvl="0">
              <a:lnSpc>
                <a:spcPct val="150000"/>
              </a:lnSpc>
            </a:pPr>
            <a:r>
              <a:rPr lang="en-US" altLang="zh-CN" sz="1600" dirty="0">
                <a:latin typeface="Times New Roman"/>
                <a:cs typeface="Times New Roman"/>
              </a:rPr>
              <a:t>}</a:t>
            </a:r>
            <a:endParaRPr lang="zh-CN" altLang="zh-CN" sz="1600" dirty="0">
              <a:latin typeface="Times New Roman"/>
              <a:cs typeface="Times New Roman"/>
            </a:endParaRPr>
          </a:p>
        </p:txBody>
      </p:sp>
      <p:sp>
        <p:nvSpPr>
          <p:cNvPr id="5" name="文本框 4"/>
          <p:cNvSpPr txBox="1"/>
          <p:nvPr/>
        </p:nvSpPr>
        <p:spPr>
          <a:xfrm>
            <a:off x="2634353" y="2695680"/>
            <a:ext cx="3993401" cy="338554"/>
          </a:xfrm>
          <a:prstGeom prst="rect">
            <a:avLst/>
          </a:prstGeom>
          <a:noFill/>
        </p:spPr>
        <p:txBody>
          <a:bodyPr wrap="none" rtlCol="0">
            <a:spAutoFit/>
          </a:bodyPr>
          <a:lstStyle/>
          <a:p>
            <a:r>
              <a:rPr kumimoji="1" lang="zh-CN" altLang="en-US" sz="1600" dirty="0" smtClean="0">
                <a:solidFill>
                  <a:srgbClr val="FF6A00"/>
                </a:solidFill>
              </a:rPr>
              <a:t>实现 </a:t>
            </a:r>
            <a:r>
              <a:rPr lang="en-US" altLang="zh-CN" sz="1600" dirty="0" smtClean="0">
                <a:solidFill>
                  <a:srgbClr val="FF6A00"/>
                </a:solidFill>
              </a:rPr>
              <a:t>sectionIndexTitlesForTableView</a:t>
            </a:r>
            <a:r>
              <a:rPr lang="zh-CN" altLang="en-US" sz="1600" dirty="0" smtClean="0">
                <a:solidFill>
                  <a:srgbClr val="FF6A00"/>
                </a:solidFill>
              </a:rPr>
              <a:t> </a:t>
            </a:r>
            <a:r>
              <a:rPr lang="zh-CN" altLang="zh-CN" sz="1600" dirty="0" smtClean="0">
                <a:solidFill>
                  <a:srgbClr val="FF6A00"/>
                </a:solidFill>
              </a:rPr>
              <a:t>方法 </a:t>
            </a:r>
            <a:endParaRPr kumimoji="1" lang="zh-CN" altLang="en-US" sz="1600" dirty="0">
              <a:solidFill>
                <a:srgbClr val="FF6A00"/>
              </a:solidFill>
            </a:endParaRPr>
          </a:p>
        </p:txBody>
      </p:sp>
      <p:sp>
        <p:nvSpPr>
          <p:cNvPr id="9" name="圆角矩形标注 8"/>
          <p:cNvSpPr/>
          <p:nvPr/>
        </p:nvSpPr>
        <p:spPr bwMode="auto">
          <a:xfrm>
            <a:off x="6005730" y="4889413"/>
            <a:ext cx="3060153" cy="329147"/>
          </a:xfrm>
          <a:prstGeom prst="wedgeRoundRectCallout">
            <a:avLst>
              <a:gd name="adj1" fmla="val -13729"/>
              <a:gd name="adj2" fmla="val -90028"/>
              <a:gd name="adj3" fmla="val 16667"/>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1" lang="zh-CN" altLang="en-US" sz="1300" dirty="0">
                <a:solidFill>
                  <a:srgbClr val="FF6600"/>
                </a:solidFill>
              </a:rPr>
              <a:t>将</a:t>
            </a:r>
            <a:r>
              <a:rPr kumimoji="1" lang="en-US" altLang="zh-CN" sz="1300" dirty="0">
                <a:solidFill>
                  <a:srgbClr val="FF6600"/>
                </a:solidFill>
              </a:rPr>
              <a:t>title</a:t>
            </a:r>
            <a:r>
              <a:rPr kumimoji="1" lang="zh-CN" altLang="en-US" sz="1300" dirty="0" smtClean="0">
                <a:solidFill>
                  <a:srgbClr val="FF6600"/>
                </a:solidFill>
              </a:rPr>
              <a:t>作为索引要显示的数据</a:t>
            </a:r>
            <a:endParaRPr kumimoji="1" lang="zh-CN" altLang="en-US" sz="1300" dirty="0">
              <a:solidFill>
                <a:srgbClr val="FF6600"/>
              </a:solidFill>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4"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163705831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5"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组 5"/>
          <p:cNvGrpSpPr>
            <a:grpSpLocks/>
          </p:cNvGrpSpPr>
          <p:nvPr/>
        </p:nvGrpSpPr>
        <p:grpSpPr bwMode="auto">
          <a:xfrm>
            <a:off x="2859067" y="1476640"/>
            <a:ext cx="6371167" cy="856353"/>
            <a:chOff x="739536" y="1228562"/>
            <a:chExt cx="4823862" cy="976599"/>
          </a:xfrm>
        </p:grpSpPr>
        <p:sp>
          <p:nvSpPr>
            <p:cNvPr id="8250" name="矩形 36"/>
            <p:cNvSpPr>
              <a:spLocks noChangeArrowheads="1"/>
            </p:cNvSpPr>
            <p:nvPr/>
          </p:nvSpPr>
          <p:spPr bwMode="auto">
            <a:xfrm flipH="1">
              <a:off x="1450185" y="1322304"/>
              <a:ext cx="4113213" cy="5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zh-CN" altLang="en-US" sz="2400" dirty="0" smtClean="0">
                  <a:solidFill>
                    <a:srgbClr val="1353A2"/>
                  </a:solidFill>
                  <a:latin typeface="微软雅黑" charset="0"/>
                  <a:ea typeface="微软雅黑" charset="0"/>
                  <a:cs typeface="微软雅黑" charset="0"/>
                </a:rPr>
                <a:t>表视图基础</a:t>
              </a:r>
              <a:endParaRPr lang="zh-CN" altLang="en-US" sz="2400" dirty="0">
                <a:solidFill>
                  <a:srgbClr val="1353A2"/>
                </a:solidFill>
                <a:latin typeface="微软雅黑" charset="0"/>
                <a:ea typeface="微软雅黑" charset="0"/>
                <a:cs typeface="微软雅黑" charset="0"/>
              </a:endParaRPr>
            </a:p>
          </p:txBody>
        </p:sp>
        <p:grpSp>
          <p:nvGrpSpPr>
            <p:cNvPr id="8251" name="组 1"/>
            <p:cNvGrpSpPr>
              <a:grpSpLocks/>
            </p:cNvGrpSpPr>
            <p:nvPr/>
          </p:nvGrpSpPr>
          <p:grpSpPr bwMode="auto">
            <a:xfrm>
              <a:off x="739536" y="1228562"/>
              <a:ext cx="4411001" cy="976599"/>
              <a:chOff x="781349" y="1230344"/>
              <a:chExt cx="4459526" cy="976599"/>
            </a:xfrm>
          </p:grpSpPr>
          <p:cxnSp>
            <p:nvCxnSpPr>
              <p:cNvPr id="46" name="直接连接符 45"/>
              <p:cNvCxnSpPr/>
              <p:nvPr/>
            </p:nvCxnSpPr>
            <p:spPr bwMode="auto">
              <a:xfrm>
                <a:off x="1849088" y="1786141"/>
                <a:ext cx="2942360" cy="0"/>
              </a:xfrm>
              <a:prstGeom prst="line">
                <a:avLst/>
              </a:prstGeom>
              <a:noFill/>
              <a:ln w="3175" cap="flat" cmpd="sng" algn="ctr">
                <a:solidFill>
                  <a:schemeClr val="bg1">
                    <a:lumMod val="50000"/>
                  </a:schemeClr>
                </a:solidFill>
                <a:prstDash val="sysDot"/>
                <a:headEnd type="oval" w="sm" len="sm"/>
                <a:tailEnd type="oval" w="sm" len="sm"/>
              </a:ln>
              <a:effectLst/>
            </p:spPr>
          </p:cxnSp>
          <p:grpSp>
            <p:nvGrpSpPr>
              <p:cNvPr id="8253" name="组合 111"/>
              <p:cNvGrpSpPr>
                <a:grpSpLocks/>
              </p:cNvGrpSpPr>
              <p:nvPr/>
            </p:nvGrpSpPr>
            <p:grpSpPr bwMode="auto">
              <a:xfrm rot="-12767">
                <a:off x="781349" y="1230344"/>
                <a:ext cx="927903" cy="954087"/>
                <a:chOff x="1872612" y="1275606"/>
                <a:chExt cx="1360150" cy="1728192"/>
              </a:xfrm>
            </p:grpSpPr>
            <p:grpSp>
              <p:nvGrpSpPr>
                <p:cNvPr id="8255" name="组合 112"/>
                <p:cNvGrpSpPr>
                  <a:grpSpLocks/>
                </p:cNvGrpSpPr>
                <p:nvPr/>
              </p:nvGrpSpPr>
              <p:grpSpPr bwMode="auto">
                <a:xfrm>
                  <a:off x="1936620" y="1275606"/>
                  <a:ext cx="1296142" cy="1728192"/>
                  <a:chOff x="1907704" y="1275606"/>
                  <a:chExt cx="1296142" cy="1728192"/>
                </a:xfrm>
              </p:grpSpPr>
              <p:sp>
                <p:nvSpPr>
                  <p:cNvPr id="51" name="圆角矩形 50"/>
                  <p:cNvSpPr>
                    <a:spLocks noChangeArrowheads="1"/>
                  </p:cNvSpPr>
                  <p:nvPr/>
                </p:nvSpPr>
                <p:spPr bwMode="auto">
                  <a:xfrm>
                    <a:off x="1862784" y="1242747"/>
                    <a:ext cx="1296751"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dirty="0">
                        <a:solidFill>
                          <a:srgbClr val="FFFFFF"/>
                        </a:solidFill>
                        <a:latin typeface="Cambria Math" charset="0"/>
                        <a:ea typeface="汉仪综艺体简" charset="0"/>
                        <a:cs typeface="汉仪综艺体简" charset="0"/>
                      </a:rPr>
                      <a:t>3.1</a:t>
                    </a:r>
                    <a:endParaRPr lang="zh-CN" altLang="en-US" sz="3200" b="1" dirty="0">
                      <a:solidFill>
                        <a:srgbClr val="FFFFFF"/>
                      </a:solidFill>
                      <a:latin typeface="Cambria Math" charset="0"/>
                      <a:ea typeface="汉仪综艺体简" charset="0"/>
                      <a:cs typeface="汉仪综艺体简" charset="0"/>
                    </a:endParaRPr>
                  </a:p>
                </p:txBody>
              </p:sp>
              <p:sp>
                <p:nvSpPr>
                  <p:cNvPr id="52" name="圆角矩形 51"/>
                  <p:cNvSpPr/>
                  <p:nvPr/>
                </p:nvSpPr>
                <p:spPr>
                  <a:xfrm>
                    <a:off x="1917409" y="1314892"/>
                    <a:ext cx="1187501" cy="1583903"/>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50" name="圆角矩形 5"/>
                <p:cNvSpPr/>
                <p:nvPr/>
              </p:nvSpPr>
              <p:spPr>
                <a:xfrm>
                  <a:off x="1869182" y="2062454"/>
                  <a:ext cx="1294377" cy="93788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sp>
            <p:nvSpPr>
              <p:cNvPr id="8254" name="TextBox 126">
                <a:hlinkClick r:id="rId4" action="ppaction://hlinksldjump"/>
              </p:cNvPr>
              <p:cNvSpPr txBox="1">
                <a:spLocks noChangeArrowheads="1"/>
              </p:cNvSpPr>
              <p:nvPr/>
            </p:nvSpPr>
            <p:spPr bwMode="auto">
              <a:xfrm>
                <a:off x="1769704" y="1785751"/>
                <a:ext cx="3471171" cy="42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u="sng">
                    <a:solidFill>
                      <a:srgbClr val="D9D9D9"/>
                    </a:solidFill>
                    <a:latin typeface="微软雅黑" charset="0"/>
                    <a:ea typeface="微软雅黑" charset="0"/>
                    <a:cs typeface="微软雅黑" charset="0"/>
                  </a:rPr>
                  <a:t>☞</a:t>
                </a:r>
                <a:r>
                  <a:rPr kumimoji="0" lang="zh-CN" altLang="en-US" sz="1800" u="sng">
                    <a:solidFill>
                      <a:srgbClr val="D9D9D9"/>
                    </a:solidFill>
                    <a:latin typeface="微软雅黑" charset="0"/>
                    <a:ea typeface="微软雅黑" charset="0"/>
                    <a:cs typeface="微软雅黑" charset="0"/>
                  </a:rPr>
                  <a:t>点击查看本小节知识架构</a:t>
                </a:r>
              </a:p>
            </p:txBody>
          </p:sp>
        </p:grpSp>
      </p:grpSp>
      <p:grpSp>
        <p:nvGrpSpPr>
          <p:cNvPr id="8194" name="组 2"/>
          <p:cNvGrpSpPr>
            <a:grpSpLocks/>
          </p:cNvGrpSpPr>
          <p:nvPr/>
        </p:nvGrpSpPr>
        <p:grpSpPr bwMode="auto">
          <a:xfrm>
            <a:off x="4338617" y="2786443"/>
            <a:ext cx="5090585" cy="839788"/>
            <a:chOff x="3442485" y="2732088"/>
            <a:chExt cx="4024123" cy="1004968"/>
          </a:xfrm>
        </p:grpSpPr>
        <p:cxnSp>
          <p:nvCxnSpPr>
            <p:cNvPr id="54" name="直接连接符 51"/>
            <p:cNvCxnSpPr>
              <a:cxnSpLocks noChangeShapeType="1"/>
            </p:cNvCxnSpPr>
            <p:nvPr/>
          </p:nvCxnSpPr>
          <p:spPr bwMode="auto">
            <a:xfrm>
              <a:off x="4553511" y="3258319"/>
              <a:ext cx="291309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8243" name="矩形 53"/>
            <p:cNvSpPr>
              <a:spLocks noChangeArrowheads="1"/>
            </p:cNvSpPr>
            <p:nvPr/>
          </p:nvSpPr>
          <p:spPr bwMode="auto">
            <a:xfrm flipH="1">
              <a:off x="4668838" y="2732088"/>
              <a:ext cx="2355939" cy="55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1"/>
              <a:r>
                <a:rPr lang="zh-CN" altLang="en-US" sz="2400" dirty="0" smtClean="0">
                  <a:solidFill>
                    <a:srgbClr val="1353A2"/>
                  </a:solidFill>
                  <a:latin typeface="微软雅黑" charset="0"/>
                  <a:ea typeface="微软雅黑" charset="0"/>
                  <a:cs typeface="微软雅黑" charset="0"/>
                </a:rPr>
                <a:t>实战演练</a:t>
              </a:r>
              <a:r>
                <a:rPr lang="en-US" altLang="zh-CN" sz="2400" dirty="0" smtClean="0">
                  <a:solidFill>
                    <a:srgbClr val="1353A2"/>
                  </a:solidFill>
                  <a:latin typeface="微软雅黑" charset="0"/>
                  <a:ea typeface="微软雅黑" charset="0"/>
                  <a:cs typeface="微软雅黑" charset="0"/>
                </a:rPr>
                <a:t>—</a:t>
              </a:r>
              <a:r>
                <a:rPr lang="zh-CN" altLang="en-US" sz="2400" dirty="0" smtClean="0">
                  <a:solidFill>
                    <a:srgbClr val="1353A2"/>
                  </a:solidFill>
                  <a:latin typeface="微软雅黑" charset="0"/>
                  <a:ea typeface="微软雅黑" charset="0"/>
                  <a:cs typeface="微软雅黑" charset="0"/>
                </a:rPr>
                <a:t>汽车品牌</a:t>
              </a:r>
              <a:endParaRPr lang="zh-CN" altLang="en-US" sz="2400" dirty="0">
                <a:solidFill>
                  <a:srgbClr val="1353A2"/>
                </a:solidFill>
                <a:latin typeface="微软雅黑" charset="0"/>
                <a:ea typeface="微软雅黑" charset="0"/>
                <a:cs typeface="微软雅黑" charset="0"/>
              </a:endParaRPr>
            </a:p>
          </p:txBody>
        </p:sp>
        <p:grpSp>
          <p:nvGrpSpPr>
            <p:cNvPr id="8244" name="组合 116"/>
            <p:cNvGrpSpPr>
              <a:grpSpLocks/>
            </p:cNvGrpSpPr>
            <p:nvPr/>
          </p:nvGrpSpPr>
          <p:grpSpPr bwMode="auto">
            <a:xfrm rot="-12767">
              <a:off x="3442485" y="2784556"/>
              <a:ext cx="927903" cy="952500"/>
              <a:chOff x="1872613" y="1275606"/>
              <a:chExt cx="1360149" cy="1728192"/>
            </a:xfrm>
          </p:grpSpPr>
          <p:grpSp>
            <p:nvGrpSpPr>
              <p:cNvPr id="8246" name="组合 117"/>
              <p:cNvGrpSpPr>
                <a:grpSpLocks/>
              </p:cNvGrpSpPr>
              <p:nvPr/>
            </p:nvGrpSpPr>
            <p:grpSpPr bwMode="auto">
              <a:xfrm>
                <a:off x="1936620" y="1275606"/>
                <a:ext cx="1296142" cy="1728192"/>
                <a:chOff x="1907704" y="1275606"/>
                <a:chExt cx="1296142" cy="1728192"/>
              </a:xfrm>
            </p:grpSpPr>
            <p:sp>
              <p:nvSpPr>
                <p:cNvPr id="59" name="圆角矩形 58"/>
                <p:cNvSpPr>
                  <a:spLocks noChangeArrowheads="1"/>
                </p:cNvSpPr>
                <p:nvPr/>
              </p:nvSpPr>
              <p:spPr bwMode="auto">
                <a:xfrm>
                  <a:off x="1860955" y="1242380"/>
                  <a:ext cx="1297465" cy="1726876"/>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dirty="0">
                      <a:solidFill>
                        <a:srgbClr val="FFFFFF"/>
                      </a:solidFill>
                      <a:latin typeface="Cambria Math" charset="0"/>
                      <a:ea typeface="汉仪综艺体简" charset="0"/>
                      <a:cs typeface="汉仪综艺体简" charset="0"/>
                    </a:rPr>
                    <a:t>3.2</a:t>
                  </a:r>
                  <a:endParaRPr lang="zh-CN" altLang="en-US" sz="3200" b="1" dirty="0">
                    <a:solidFill>
                      <a:srgbClr val="FFFFFF"/>
                    </a:solidFill>
                    <a:latin typeface="Cambria Math" charset="0"/>
                    <a:ea typeface="汉仪综艺体简" charset="0"/>
                    <a:cs typeface="汉仪综艺体简" charset="0"/>
                  </a:endParaRPr>
                </a:p>
              </p:txBody>
            </p:sp>
            <p:sp>
              <p:nvSpPr>
                <p:cNvPr id="60" name="圆角矩形 59"/>
                <p:cNvSpPr/>
                <p:nvPr/>
              </p:nvSpPr>
              <p:spPr>
                <a:xfrm>
                  <a:off x="1914914" y="1314765"/>
                  <a:ext cx="1189547" cy="158210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58" name="圆角矩形 5"/>
              <p:cNvSpPr/>
              <p:nvPr/>
            </p:nvSpPr>
            <p:spPr>
              <a:xfrm>
                <a:off x="1869121" y="2066068"/>
                <a:ext cx="1295012" cy="93409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grpSp>
      <p:grpSp>
        <p:nvGrpSpPr>
          <p:cNvPr id="8233" name="组 3"/>
          <p:cNvGrpSpPr>
            <a:grpSpLocks/>
          </p:cNvGrpSpPr>
          <p:nvPr/>
        </p:nvGrpSpPr>
        <p:grpSpPr bwMode="auto">
          <a:xfrm>
            <a:off x="2886583" y="4074535"/>
            <a:ext cx="6508751" cy="904875"/>
            <a:chOff x="741302" y="3351245"/>
            <a:chExt cx="4881562" cy="977900"/>
          </a:xfrm>
        </p:grpSpPr>
        <p:cxnSp>
          <p:nvCxnSpPr>
            <p:cNvPr id="62" name="直接连接符 101"/>
            <p:cNvCxnSpPr>
              <a:cxnSpLocks noChangeShapeType="1"/>
            </p:cNvCxnSpPr>
            <p:nvPr/>
          </p:nvCxnSpPr>
          <p:spPr bwMode="auto">
            <a:xfrm>
              <a:off x="1881127" y="3852204"/>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8236" name="矩形 103"/>
            <p:cNvSpPr>
              <a:spLocks noChangeArrowheads="1"/>
            </p:cNvSpPr>
            <p:nvPr/>
          </p:nvSpPr>
          <p:spPr bwMode="auto">
            <a:xfrm flipH="1">
              <a:off x="1988348" y="3351245"/>
              <a:ext cx="1523493" cy="49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1"/>
              <a:r>
                <a:rPr lang="zh-CN" altLang="en-US" sz="2400" dirty="0" smtClean="0">
                  <a:solidFill>
                    <a:srgbClr val="1353A2"/>
                  </a:solidFill>
                  <a:latin typeface="微软雅黑" charset="0"/>
                  <a:ea typeface="微软雅黑" charset="0"/>
                  <a:cs typeface="微软雅黑" charset="0"/>
                </a:rPr>
                <a:t>自定义单元格</a:t>
              </a:r>
              <a:endParaRPr lang="zh-CN" altLang="en-US" sz="2400" dirty="0">
                <a:solidFill>
                  <a:srgbClr val="1353A2"/>
                </a:solidFill>
                <a:latin typeface="微软雅黑" charset="0"/>
                <a:ea typeface="微软雅黑" charset="0"/>
                <a:cs typeface="微软雅黑" charset="0"/>
              </a:endParaRPr>
            </a:p>
          </p:txBody>
        </p:sp>
        <p:grpSp>
          <p:nvGrpSpPr>
            <p:cNvPr id="8237" name="组合 121"/>
            <p:cNvGrpSpPr>
              <a:grpSpLocks/>
            </p:cNvGrpSpPr>
            <p:nvPr/>
          </p:nvGrpSpPr>
          <p:grpSpPr bwMode="auto">
            <a:xfrm rot="-12767">
              <a:off x="741302" y="3376645"/>
              <a:ext cx="884237" cy="952500"/>
              <a:chOff x="1936620" y="1275606"/>
              <a:chExt cx="1296144" cy="1728192"/>
            </a:xfrm>
          </p:grpSpPr>
          <p:grpSp>
            <p:nvGrpSpPr>
              <p:cNvPr id="8238" name="组合 122"/>
              <p:cNvGrpSpPr>
                <a:grpSpLocks/>
              </p:cNvGrpSpPr>
              <p:nvPr/>
            </p:nvGrpSpPr>
            <p:grpSpPr bwMode="auto">
              <a:xfrm>
                <a:off x="1936620" y="1275606"/>
                <a:ext cx="1296142" cy="1728192"/>
                <a:chOff x="1907704" y="1275606"/>
                <a:chExt cx="1296142" cy="1728192"/>
              </a:xfrm>
            </p:grpSpPr>
            <p:sp>
              <p:nvSpPr>
                <p:cNvPr id="67" name="圆角矩形 66"/>
                <p:cNvSpPr>
                  <a:spLocks noChangeArrowheads="1"/>
                </p:cNvSpPr>
                <p:nvPr/>
              </p:nvSpPr>
              <p:spPr bwMode="auto">
                <a:xfrm>
                  <a:off x="1907703" y="1276214"/>
                  <a:ext cx="1296145" cy="1727584"/>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dirty="0">
                      <a:solidFill>
                        <a:srgbClr val="FFFFFF"/>
                      </a:solidFill>
                      <a:latin typeface="Cambria Math" charset="0"/>
                      <a:ea typeface="汉仪综艺体简" charset="0"/>
                      <a:cs typeface="汉仪综艺体简" charset="0"/>
                    </a:rPr>
                    <a:t>3.3</a:t>
                  </a:r>
                  <a:endParaRPr lang="zh-CN" altLang="en-US" sz="3200" b="1" dirty="0">
                    <a:solidFill>
                      <a:srgbClr val="FFFFFF"/>
                    </a:solidFill>
                    <a:latin typeface="Cambria Math" charset="0"/>
                    <a:ea typeface="汉仪综艺体简" charset="0"/>
                    <a:cs typeface="汉仪综艺体简" charset="0"/>
                  </a:endParaRPr>
                </a:p>
              </p:txBody>
            </p:sp>
            <p:sp>
              <p:nvSpPr>
                <p:cNvPr id="68" name="圆角矩形 67"/>
                <p:cNvSpPr/>
                <p:nvPr/>
              </p:nvSpPr>
              <p:spPr>
                <a:xfrm>
                  <a:off x="1961225" y="1347806"/>
                  <a:ext cx="1189101" cy="158439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6" name="圆角矩形 5"/>
              <p:cNvSpPr/>
              <p:nvPr/>
            </p:nvSpPr>
            <p:spPr>
              <a:xfrm>
                <a:off x="1865720" y="2063387"/>
                <a:ext cx="1293818" cy="936944"/>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grpSp>
      <p:sp>
        <p:nvSpPr>
          <p:cNvPr id="57" name="TextBox 127">
            <a:hlinkClick r:id="rId5" action="ppaction://hlinksldjump"/>
          </p:cNvPr>
          <p:cNvSpPr txBox="1">
            <a:spLocks noChangeArrowheads="1"/>
          </p:cNvSpPr>
          <p:nvPr/>
        </p:nvSpPr>
        <p:spPr bwMode="auto">
          <a:xfrm>
            <a:off x="5777828" y="3248108"/>
            <a:ext cx="4748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u="sng" dirty="0">
                <a:solidFill>
                  <a:srgbClr val="D9D9D9"/>
                </a:solidFill>
                <a:latin typeface="微软雅黑" charset="0"/>
                <a:ea typeface="微软雅黑" charset="0"/>
                <a:cs typeface="微软雅黑" charset="0"/>
              </a:rPr>
              <a:t>☞</a:t>
            </a:r>
            <a:r>
              <a:rPr kumimoji="0" lang="zh-CN" altLang="en-US" sz="1800" u="sng" dirty="0">
                <a:solidFill>
                  <a:srgbClr val="D9D9D9"/>
                </a:solidFill>
                <a:latin typeface="微软雅黑" charset="0"/>
                <a:ea typeface="微软雅黑" charset="0"/>
                <a:cs typeface="微软雅黑" charset="0"/>
              </a:rPr>
              <a:t>点击查看本小节知识架构</a:t>
            </a:r>
          </a:p>
        </p:txBody>
      </p:sp>
      <p:sp>
        <p:nvSpPr>
          <p:cNvPr id="29" name="标题 1"/>
          <p:cNvSpPr>
            <a:spLocks noChangeArrowheads="1"/>
          </p:cNvSpPr>
          <p:nvPr/>
        </p:nvSpPr>
        <p:spPr bwMode="auto">
          <a:xfrm>
            <a:off x="2325122" y="322731"/>
            <a:ext cx="686435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a:buFont typeface="Wingdings" charset="0"/>
              <a:buNone/>
            </a:pPr>
            <a:r>
              <a:rPr lang="en-US" altLang="zh-CN" sz="3600" b="1" dirty="0">
                <a:solidFill>
                  <a:srgbClr val="1353A2"/>
                </a:solidFill>
                <a:latin typeface="微软雅黑" charset="0"/>
                <a:ea typeface="微软雅黑" charset="0"/>
                <a:cs typeface="微软雅黑" charset="0"/>
                <a:sym typeface="Wingdings" charset="0"/>
              </a:rPr>
              <a:t> </a:t>
            </a:r>
            <a:r>
              <a:rPr lang="zh-CN" altLang="en-US" sz="3600" b="1" dirty="0">
                <a:solidFill>
                  <a:srgbClr val="1353A2"/>
                </a:solidFill>
                <a:latin typeface="微软雅黑" charset="0"/>
                <a:ea typeface="微软雅黑" charset="0"/>
                <a:cs typeface="微软雅黑" charset="0"/>
                <a:sym typeface="Wingdings" charset="0"/>
              </a:rPr>
              <a:t>目录</a:t>
            </a:r>
            <a:endParaRPr lang="zh-CN" altLang="en-US" sz="3600" b="1" dirty="0">
              <a:solidFill>
                <a:srgbClr val="1353A2"/>
              </a:solidFill>
              <a:latin typeface="微软雅黑" charset="0"/>
              <a:ea typeface="微软雅黑" charset="0"/>
              <a:cs typeface="微软雅黑" charset="0"/>
              <a:sym typeface="宋体"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2"/>
          <p:cNvSpPr txBox="1"/>
          <p:nvPr/>
        </p:nvSpPr>
        <p:spPr>
          <a:xfrm>
            <a:off x="14817" y="1315141"/>
            <a:ext cx="4078816" cy="1082675"/>
          </a:xfrm>
          <a:prstGeom prst="rect">
            <a:avLst/>
          </a:prstGeom>
          <a:gradFill flip="none" rotWithShape="1">
            <a:gsLst>
              <a:gs pos="0">
                <a:schemeClr val="accent1">
                  <a:lumMod val="90000"/>
                </a:schemeClr>
              </a:gs>
              <a:gs pos="100000">
                <a:srgbClr val="FFFFFF"/>
              </a:gs>
            </a:gsLst>
            <a:lin ang="0" scaled="1"/>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50000"/>
              </a:lnSpc>
              <a:defRPr/>
            </a:pPr>
            <a:r>
              <a:rPr lang="zh-CN" altLang="en-US" sz="2400" b="1" dirty="0" smtClean="0">
                <a:latin typeface="宋体" charset="0"/>
              </a:rPr>
              <a:t>  案例</a:t>
            </a:r>
          </a:p>
          <a:p>
            <a:pPr>
              <a:lnSpc>
                <a:spcPct val="150000"/>
              </a:lnSpc>
              <a:defRPr/>
            </a:pPr>
            <a:r>
              <a:rPr lang="zh-CN" altLang="en-US" sz="2000" dirty="0" smtClean="0">
                <a:latin typeface="楷体_GB2312" charset="0"/>
                <a:ea typeface="楷体_GB2312" charset="0"/>
                <a:cs typeface="楷体_GB2312" charset="0"/>
              </a:rPr>
              <a:t>   </a:t>
            </a:r>
            <a:r>
              <a:rPr lang="zh-CN" altLang="zh-CN" sz="2000" dirty="0" smtClean="0">
                <a:latin typeface="楷体_GB2312" charset="0"/>
                <a:ea typeface="楷体_GB2312" charset="0"/>
                <a:cs typeface="楷体_GB2312" charset="0"/>
              </a:rPr>
              <a:t> </a:t>
            </a:r>
            <a:r>
              <a:rPr lang="zh-CN" altLang="en-US" sz="2000" dirty="0" smtClean="0">
                <a:latin typeface="楷体_GB2312" charset="0"/>
                <a:ea typeface="楷体_GB2312" charset="0"/>
                <a:cs typeface="楷体_GB2312" charset="0"/>
              </a:rPr>
              <a:t>通讯录的界面</a:t>
            </a:r>
          </a:p>
        </p:txBody>
      </p:sp>
      <p:pic>
        <p:nvPicPr>
          <p:cNvPr id="11" name="图片 10" descr="未命名:Users:itcast:Desktop:通讯录.jpe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93634" y="2385887"/>
            <a:ext cx="3129693" cy="4168716"/>
          </a:xfrm>
          <a:prstGeom prst="rect">
            <a:avLst/>
          </a:prstGeom>
          <a:noFill/>
          <a:ln>
            <a:noFill/>
          </a:ln>
        </p:spPr>
      </p:pic>
      <p:sp>
        <p:nvSpPr>
          <p:cNvPr id="2" name="矩形 1"/>
          <p:cNvSpPr/>
          <p:nvPr/>
        </p:nvSpPr>
        <p:spPr bwMode="auto">
          <a:xfrm>
            <a:off x="4093634" y="2851200"/>
            <a:ext cx="3129693" cy="31104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圆角矩形标注 12"/>
          <p:cNvSpPr/>
          <p:nvPr/>
        </p:nvSpPr>
        <p:spPr bwMode="auto">
          <a:xfrm>
            <a:off x="7441626" y="2898720"/>
            <a:ext cx="2580380" cy="388800"/>
          </a:xfrm>
          <a:prstGeom prst="wedgeRoundRectCallout">
            <a:avLst>
              <a:gd name="adj1" fmla="val -63828"/>
              <a:gd name="adj2" fmla="val -24804"/>
              <a:gd name="adj3" fmla="val 16667"/>
            </a:avLst>
          </a:prstGeom>
          <a:noFill/>
          <a:ln w="190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这就是一个搜索框</a:t>
            </a:r>
          </a:p>
        </p:txBody>
      </p:sp>
      <p:sp>
        <p:nvSpPr>
          <p:cNvPr id="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62663163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5"/>
          <p:cNvSpPr>
            <a:spLocks noChangeArrowheads="1"/>
          </p:cNvSpPr>
          <p:nvPr/>
        </p:nvSpPr>
        <p:spPr bwMode="auto">
          <a:xfrm>
            <a:off x="2330175" y="1096964"/>
            <a:ext cx="9221304" cy="107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200" b="1" dirty="0" smtClean="0">
                <a:solidFill>
                  <a:srgbClr val="1353A2"/>
                </a:solidFill>
                <a:latin typeface="微软雅黑" charset="0"/>
                <a:ea typeface="微软雅黑" charset="0"/>
                <a:cs typeface="微软雅黑" charset="0"/>
              </a:rPr>
              <a:t>搜索栏控</a:t>
            </a:r>
            <a:r>
              <a:rPr lang="zh-CN" altLang="en-US" sz="2200" b="1" dirty="0">
                <a:solidFill>
                  <a:srgbClr val="1353A2"/>
                </a:solidFill>
                <a:latin typeface="微软雅黑" charset="0"/>
                <a:ea typeface="微软雅黑" charset="0"/>
                <a:cs typeface="微软雅黑" charset="0"/>
              </a:rPr>
              <a:t>件</a:t>
            </a:r>
            <a:r>
              <a:rPr lang="zh-CN" altLang="en-US" sz="2200" b="1" dirty="0" smtClean="0">
                <a:solidFill>
                  <a:srgbClr val="1353A2"/>
                </a:solidFill>
                <a:latin typeface="微软雅黑" charset="0"/>
                <a:ea typeface="微软雅黑" charset="0"/>
                <a:cs typeface="微软雅黑" charset="0"/>
              </a:rPr>
              <a:t>使用</a:t>
            </a:r>
            <a:r>
              <a:rPr lang="en-US" altLang="zh-CN" sz="2200" b="1" dirty="0" smtClean="0">
                <a:solidFill>
                  <a:srgbClr val="FF0000"/>
                </a:solidFill>
                <a:latin typeface="微软雅黑" charset="0"/>
                <a:ea typeface="微软雅黑" charset="0"/>
                <a:cs typeface="微软雅黑" charset="0"/>
              </a:rPr>
              <a:t>UISearchBar</a:t>
            </a:r>
            <a:r>
              <a:rPr lang="zh-CN" altLang="en-US" sz="2200" b="1" dirty="0" smtClean="0">
                <a:solidFill>
                  <a:srgbClr val="1353A2"/>
                </a:solidFill>
                <a:latin typeface="微软雅黑" charset="0"/>
                <a:ea typeface="微软雅黑" charset="0"/>
                <a:cs typeface="微软雅黑" charset="0"/>
              </a:rPr>
              <a:t>表示</a:t>
            </a:r>
            <a:r>
              <a:rPr lang="zh-CN" altLang="en-US" sz="2200" b="1" dirty="0">
                <a:solidFill>
                  <a:srgbClr val="1353A2"/>
                </a:solidFill>
                <a:latin typeface="微软雅黑" charset="0"/>
                <a:ea typeface="微软雅黑" charset="0"/>
                <a:cs typeface="微软雅黑" charset="0"/>
              </a:rPr>
              <a:t>，它直接继承</a:t>
            </a:r>
            <a:r>
              <a:rPr lang="zh-CN" altLang="en-US" sz="2200" b="1" dirty="0" smtClean="0">
                <a:solidFill>
                  <a:srgbClr val="1353A2"/>
                </a:solidFill>
                <a:latin typeface="微软雅黑" charset="0"/>
                <a:ea typeface="微软雅黑" charset="0"/>
                <a:cs typeface="微软雅黑" charset="0"/>
              </a:rPr>
              <a:t>自</a:t>
            </a:r>
            <a:r>
              <a:rPr lang="en-US" altLang="zh-CN" sz="2200" b="1" dirty="0" smtClean="0">
                <a:solidFill>
                  <a:srgbClr val="1353A2"/>
                </a:solidFill>
                <a:latin typeface="微软雅黑" charset="0"/>
                <a:ea typeface="微软雅黑" charset="0"/>
                <a:cs typeface="微软雅黑" charset="0"/>
              </a:rPr>
              <a:t>UIView</a:t>
            </a:r>
            <a:r>
              <a:rPr lang="zh-CN" altLang="en-US" sz="2200" b="1" dirty="0" smtClean="0">
                <a:solidFill>
                  <a:srgbClr val="1353A2"/>
                </a:solidFill>
                <a:latin typeface="微软雅黑" charset="0"/>
                <a:ea typeface="微软雅黑" charset="0"/>
                <a:cs typeface="微软雅黑" charset="0"/>
              </a:rPr>
              <a:t>控件。</a:t>
            </a:r>
            <a:r>
              <a:rPr lang="zh-CN" altLang="zh-CN" sz="2200" b="1" dirty="0">
                <a:solidFill>
                  <a:srgbClr val="1353A2"/>
                </a:solidFill>
                <a:latin typeface="微软雅黑" charset="0"/>
                <a:ea typeface="微软雅黑" charset="0"/>
                <a:cs typeface="微软雅黑" charset="0"/>
              </a:rPr>
              <a:t>用户可以通过向搜索栏输入相关信息，从而缩小查询范围</a:t>
            </a:r>
            <a:r>
              <a:rPr lang="zh-CN" altLang="zh-CN" sz="2200" b="1" dirty="0" smtClean="0">
                <a:solidFill>
                  <a:srgbClr val="1353A2"/>
                </a:solidFill>
                <a:latin typeface="微软雅黑" charset="0"/>
                <a:ea typeface="微软雅黑" charset="0"/>
                <a:cs typeface="微软雅黑" charset="0"/>
              </a:rPr>
              <a:t>。</a:t>
            </a:r>
            <a:endParaRPr lang="zh-CN" altLang="en-US" sz="2200" b="1" dirty="0">
              <a:solidFill>
                <a:srgbClr val="1353A2"/>
              </a:solidFill>
              <a:latin typeface="微软雅黑" charset="0"/>
              <a:ea typeface="微软雅黑" charset="0"/>
              <a:cs typeface="微软雅黑" charset="0"/>
            </a:endParaRPr>
          </a:p>
        </p:txBody>
      </p:sp>
      <p:grpSp>
        <p:nvGrpSpPr>
          <p:cNvPr id="9" name="组合 13"/>
          <p:cNvGrpSpPr>
            <a:grpSpLocks/>
          </p:cNvGrpSpPr>
          <p:nvPr/>
        </p:nvGrpSpPr>
        <p:grpSpPr bwMode="auto">
          <a:xfrm>
            <a:off x="596347" y="3100388"/>
            <a:ext cx="2722954" cy="3067050"/>
            <a:chOff x="152302" y="1226217"/>
            <a:chExt cx="2584518" cy="3067480"/>
          </a:xfrm>
        </p:grpSpPr>
        <p:sp>
          <p:nvSpPr>
            <p:cNvPr id="10" name="椭圆 9"/>
            <p:cNvSpPr/>
            <p:nvPr/>
          </p:nvSpPr>
          <p:spPr>
            <a:xfrm>
              <a:off x="399959" y="1226217"/>
              <a:ext cx="2127306" cy="212754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cap="flat" cmpd="sng" algn="ctr">
              <a:solidFill>
                <a:srgbClr val="C00000"/>
              </a:solidFill>
              <a:prstDash val="solid"/>
            </a:ln>
            <a:effectLst/>
          </p:spPr>
          <p:txBody>
            <a:bodyPr anchor="ctr"/>
            <a:lstStyle/>
            <a:p>
              <a:pPr algn="ctr" eaLnBrk="1" fontAlgn="auto" hangingPunct="1">
                <a:spcBef>
                  <a:spcPts val="0"/>
                </a:spcBef>
                <a:spcAft>
                  <a:spcPts val="0"/>
                </a:spcAft>
                <a:defRPr/>
              </a:pPr>
              <a:endParaRPr lang="zh-CN" altLang="en-US" kern="0">
                <a:ln>
                  <a:solidFill>
                    <a:srgbClr val="1F497D">
                      <a:lumMod val="40000"/>
                      <a:lumOff val="60000"/>
                    </a:srgbClr>
                  </a:solidFill>
                </a:ln>
                <a:solidFill>
                  <a:prstClr val="white"/>
                </a:solidFill>
                <a:latin typeface="Broadway BT"/>
                <a:ea typeface="微软雅黑"/>
              </a:endParaRPr>
            </a:p>
          </p:txBody>
        </p:sp>
        <p:sp>
          <p:nvSpPr>
            <p:cNvPr id="12" name="TextBox 15"/>
            <p:cNvSpPr txBox="1"/>
            <p:nvPr/>
          </p:nvSpPr>
          <p:spPr>
            <a:xfrm>
              <a:off x="152302" y="3463318"/>
              <a:ext cx="2584518" cy="830379"/>
            </a:xfrm>
            <a:prstGeom prst="rect">
              <a:avLst/>
            </a:prstGeom>
            <a:noFill/>
          </p:spPr>
          <p:txBody>
            <a:bodyPr>
              <a:spAutoFit/>
            </a:bodyPr>
            <a:lstStyle/>
            <a:p>
              <a:pPr algn="ctr" eaLnBrk="1" fontAlgn="auto" hangingPunct="1">
                <a:spcBef>
                  <a:spcPts val="0"/>
                </a:spcBef>
                <a:spcAft>
                  <a:spcPts val="0"/>
                </a:spcAft>
                <a:defRPr/>
              </a:pPr>
              <a:r>
                <a:rPr lang="zh-CN" altLang="en-US" sz="2400" b="1" kern="0" dirty="0" smtClean="0">
                  <a:solidFill>
                    <a:srgbClr val="C00000"/>
                  </a:solidFill>
                  <a:latin typeface="Broadway BT"/>
                  <a:ea typeface="微软雅黑"/>
                </a:rPr>
                <a:t>搜索栏控</a:t>
              </a:r>
              <a:r>
                <a:rPr lang="zh-CN" altLang="en-US" sz="2400" b="1" kern="0" dirty="0">
                  <a:solidFill>
                    <a:srgbClr val="C00000"/>
                  </a:solidFill>
                  <a:latin typeface="Broadway BT"/>
                  <a:ea typeface="微软雅黑"/>
                </a:rPr>
                <a:t>件</a:t>
              </a:r>
              <a:endParaRPr lang="en-US" altLang="zh-CN" sz="2400" b="1" kern="0" dirty="0">
                <a:solidFill>
                  <a:srgbClr val="C00000"/>
                </a:solidFill>
                <a:latin typeface="Broadway BT"/>
                <a:ea typeface="微软雅黑"/>
              </a:endParaRPr>
            </a:p>
            <a:p>
              <a:pPr algn="ctr" eaLnBrk="1" fontAlgn="auto" hangingPunct="1">
                <a:spcBef>
                  <a:spcPts val="0"/>
                </a:spcBef>
                <a:spcAft>
                  <a:spcPts val="0"/>
                </a:spcAft>
                <a:defRPr/>
              </a:pPr>
              <a:r>
                <a:rPr lang="zh-CN" altLang="en-US" sz="2400" b="1" kern="0" dirty="0">
                  <a:solidFill>
                    <a:srgbClr val="C00000"/>
                  </a:solidFill>
                  <a:latin typeface="Broadway BT"/>
                  <a:ea typeface="微软雅黑"/>
                </a:rPr>
                <a:t>创建方式</a:t>
              </a:r>
            </a:p>
          </p:txBody>
        </p:sp>
      </p:grpSp>
      <p:sp>
        <p:nvSpPr>
          <p:cNvPr id="14" name="矩形 61"/>
          <p:cNvSpPr/>
          <p:nvPr/>
        </p:nvSpPr>
        <p:spPr>
          <a:xfrm>
            <a:off x="3316818" y="3355975"/>
            <a:ext cx="1305983" cy="2160588"/>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9144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1129 h 2160240"/>
              <a:gd name="connsiteX0" fmla="*/ 1368152 w 1459592"/>
              <a:gd name="connsiteY0" fmla="*/ 2160240 h 2160240"/>
              <a:gd name="connsiteX1" fmla="*/ 0 w 1459592"/>
              <a:gd name="connsiteY1" fmla="*/ 2160240 h 2160240"/>
              <a:gd name="connsiteX2" fmla="*/ 0 w 1459592"/>
              <a:gd name="connsiteY2" fmla="*/ 0 h 2160240"/>
              <a:gd name="connsiteX3" fmla="*/ 1459592 w 1459592"/>
              <a:gd name="connsiteY3" fmla="*/ 1129 h 2160240"/>
            </a:gdLst>
            <a:ahLst/>
            <a:cxnLst>
              <a:cxn ang="0">
                <a:pos x="connsiteX0" y="connsiteY0"/>
              </a:cxn>
              <a:cxn ang="0">
                <a:pos x="connsiteX1" y="connsiteY1"/>
              </a:cxn>
              <a:cxn ang="0">
                <a:pos x="connsiteX2" y="connsiteY2"/>
              </a:cxn>
              <a:cxn ang="0">
                <a:pos x="connsiteX3" y="connsiteY3"/>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15" name="矩形 14"/>
          <p:cNvSpPr/>
          <p:nvPr/>
        </p:nvSpPr>
        <p:spPr>
          <a:xfrm>
            <a:off x="4814527" y="2409789"/>
            <a:ext cx="6720747" cy="1872208"/>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16" name="矩形 15"/>
          <p:cNvSpPr/>
          <p:nvPr/>
        </p:nvSpPr>
        <p:spPr>
          <a:xfrm>
            <a:off x="4955118" y="2509839"/>
            <a:ext cx="6432549" cy="1673225"/>
          </a:xfrm>
          <a:prstGeom prst="rect">
            <a:avLst/>
          </a:prstGeom>
          <a:solidFill>
            <a:srgbClr val="ADDFE9"/>
          </a:solidFill>
          <a:ln w="38100" cap="flat" cmpd="sng" algn="ctr">
            <a:no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17" name="矩形 16"/>
          <p:cNvSpPr/>
          <p:nvPr/>
        </p:nvSpPr>
        <p:spPr>
          <a:xfrm>
            <a:off x="5988051" y="2560638"/>
            <a:ext cx="5325533" cy="1554162"/>
          </a:xfrm>
          <a:prstGeom prst="rect">
            <a:avLst/>
          </a:prstGeom>
          <a:solidFill>
            <a:srgbClr val="FFFFFF"/>
          </a:solidFill>
          <a:ln w="1905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18" name="矩形 17"/>
          <p:cNvSpPr/>
          <p:nvPr/>
        </p:nvSpPr>
        <p:spPr>
          <a:xfrm>
            <a:off x="3845984" y="2841626"/>
            <a:ext cx="1919816" cy="1008063"/>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19" name="TextBox 22"/>
          <p:cNvSpPr txBox="1">
            <a:spLocks noChangeArrowheads="1"/>
          </p:cNvSpPr>
          <p:nvPr/>
        </p:nvSpPr>
        <p:spPr bwMode="auto">
          <a:xfrm>
            <a:off x="6087534" y="2809876"/>
            <a:ext cx="2698751"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nSpc>
                <a:spcPct val="130000"/>
              </a:lnSpc>
            </a:pPr>
            <a:r>
              <a:rPr kumimoji="0" lang="zh-CN" altLang="en-US" sz="1600" dirty="0" smtClean="0">
                <a:solidFill>
                  <a:srgbClr val="7F7F7F"/>
                </a:solidFill>
                <a:latin typeface="微软雅黑" charset="0"/>
                <a:ea typeface="微软雅黑" charset="0"/>
                <a:cs typeface="微软雅黑" charset="0"/>
              </a:rPr>
              <a:t>搜索栏控件可以通过从对象库中拖拽</a:t>
            </a:r>
            <a:r>
              <a:rPr kumimoji="0" lang="zh-CN" altLang="en-US" sz="1600" dirty="0">
                <a:solidFill>
                  <a:srgbClr val="7F7F7F"/>
                </a:solidFill>
                <a:latin typeface="微软雅黑" charset="0"/>
                <a:ea typeface="微软雅黑" charset="0"/>
                <a:cs typeface="微软雅黑" charset="0"/>
              </a:rPr>
              <a:t>控件的方式来创建。</a:t>
            </a:r>
            <a:endParaRPr kumimoji="0" lang="en-US" altLang="zh-CN" sz="1600" dirty="0">
              <a:solidFill>
                <a:srgbClr val="7F7F7F"/>
              </a:solidFill>
              <a:latin typeface="微软雅黑" charset="0"/>
              <a:ea typeface="微软雅黑" charset="0"/>
              <a:cs typeface="微软雅黑" charset="0"/>
            </a:endParaRPr>
          </a:p>
        </p:txBody>
      </p:sp>
      <p:sp>
        <p:nvSpPr>
          <p:cNvPr id="20" name="TextBox 23"/>
          <p:cNvSpPr txBox="1">
            <a:spLocks noChangeArrowheads="1"/>
          </p:cNvSpPr>
          <p:nvPr/>
        </p:nvSpPr>
        <p:spPr bwMode="auto">
          <a:xfrm>
            <a:off x="3778251" y="3125788"/>
            <a:ext cx="207221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a:r>
              <a:rPr kumimoji="0" lang="zh-CN" altLang="en-US" b="1">
                <a:solidFill>
                  <a:srgbClr val="FFFFFF"/>
                </a:solidFill>
                <a:latin typeface="微软雅黑" charset="0"/>
                <a:ea typeface="微软雅黑" charset="0"/>
                <a:cs typeface="微软雅黑" charset="0"/>
              </a:rPr>
              <a:t>拖拽控件</a:t>
            </a:r>
          </a:p>
        </p:txBody>
      </p:sp>
      <p:sp>
        <p:nvSpPr>
          <p:cNvPr id="21" name="矩形 20"/>
          <p:cNvSpPr/>
          <p:nvPr/>
        </p:nvSpPr>
        <p:spPr>
          <a:xfrm>
            <a:off x="4814527" y="4570029"/>
            <a:ext cx="6720747" cy="187220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22" name="矩形 21"/>
          <p:cNvSpPr/>
          <p:nvPr/>
        </p:nvSpPr>
        <p:spPr>
          <a:xfrm>
            <a:off x="4955118" y="4670425"/>
            <a:ext cx="6432549" cy="1671638"/>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23" name="矩形 22"/>
          <p:cNvSpPr/>
          <p:nvPr/>
        </p:nvSpPr>
        <p:spPr>
          <a:xfrm>
            <a:off x="5988051" y="4740276"/>
            <a:ext cx="5325533" cy="1554163"/>
          </a:xfrm>
          <a:prstGeom prst="rect">
            <a:avLst/>
          </a:prstGeom>
          <a:solidFill>
            <a:srgbClr val="FFFFFF"/>
          </a:solidFill>
          <a:ln w="1905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24" name="矩形 23"/>
          <p:cNvSpPr/>
          <p:nvPr/>
        </p:nvSpPr>
        <p:spPr>
          <a:xfrm>
            <a:off x="3845984" y="5002213"/>
            <a:ext cx="1919816" cy="1008062"/>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25" name="TextBox 28"/>
          <p:cNvSpPr txBox="1">
            <a:spLocks noChangeArrowheads="1"/>
          </p:cNvSpPr>
          <p:nvPr/>
        </p:nvSpPr>
        <p:spPr bwMode="auto">
          <a:xfrm>
            <a:off x="3845984" y="5313364"/>
            <a:ext cx="199601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zh-CN" altLang="en-US" b="1">
                <a:solidFill>
                  <a:srgbClr val="FFFFFF"/>
                </a:solidFill>
                <a:latin typeface="微软雅黑" charset="0"/>
                <a:ea typeface="微软雅黑" charset="0"/>
                <a:cs typeface="微软雅黑" charset="0"/>
              </a:rPr>
              <a:t>编写代码</a:t>
            </a:r>
          </a:p>
        </p:txBody>
      </p:sp>
      <p:sp>
        <p:nvSpPr>
          <p:cNvPr id="26" name="TextBox 30"/>
          <p:cNvSpPr txBox="1">
            <a:spLocks noChangeArrowheads="1"/>
          </p:cNvSpPr>
          <p:nvPr/>
        </p:nvSpPr>
        <p:spPr bwMode="auto">
          <a:xfrm>
            <a:off x="6098118" y="5157788"/>
            <a:ext cx="532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nSpc>
                <a:spcPct val="130000"/>
              </a:lnSpc>
            </a:pPr>
            <a:r>
              <a:rPr kumimoji="0" lang="zh-CN" altLang="en-US" sz="1600" dirty="0" smtClean="0">
                <a:solidFill>
                  <a:srgbClr val="7F7F7F"/>
                </a:solidFill>
                <a:latin typeface="微软雅黑" charset="0"/>
                <a:ea typeface="微软雅黑" charset="0"/>
                <a:cs typeface="微软雅黑" charset="0"/>
              </a:rPr>
              <a:t>搜索栏控件可以通过创建</a:t>
            </a:r>
            <a:r>
              <a:rPr kumimoji="0" lang="en-US" altLang="zh-CN" sz="1600" dirty="0" smtClean="0">
                <a:solidFill>
                  <a:srgbClr val="7F7F7F"/>
                </a:solidFill>
                <a:latin typeface="微软雅黑" charset="0"/>
                <a:ea typeface="微软雅黑" charset="0"/>
                <a:cs typeface="微软雅黑" charset="0"/>
              </a:rPr>
              <a:t>UISearchBar</a:t>
            </a:r>
            <a:r>
              <a:rPr kumimoji="0" lang="zh-CN" altLang="en-US" sz="1600" dirty="0" smtClean="0">
                <a:solidFill>
                  <a:srgbClr val="7F7F7F"/>
                </a:solidFill>
                <a:latin typeface="微软雅黑" charset="0"/>
                <a:ea typeface="微软雅黑" charset="0"/>
                <a:cs typeface="微软雅黑" charset="0"/>
              </a:rPr>
              <a:t>类</a:t>
            </a:r>
            <a:r>
              <a:rPr kumimoji="0" lang="zh-CN" altLang="en-US" sz="1600" dirty="0">
                <a:solidFill>
                  <a:srgbClr val="7F7F7F"/>
                </a:solidFill>
                <a:latin typeface="微软雅黑" charset="0"/>
                <a:ea typeface="微软雅黑" charset="0"/>
                <a:cs typeface="微软雅黑" charset="0"/>
              </a:rPr>
              <a:t>的对象来创建。</a:t>
            </a:r>
            <a:endParaRPr kumimoji="0" lang="en-US" altLang="zh-CN" sz="1600" dirty="0">
              <a:solidFill>
                <a:srgbClr val="7F7F7F"/>
              </a:solidFill>
              <a:latin typeface="微软雅黑" charset="0"/>
              <a:ea typeface="微软雅黑" charset="0"/>
              <a:cs typeface="微软雅黑" charset="0"/>
            </a:endParaRPr>
          </a:p>
        </p:txBody>
      </p:sp>
      <p:pic>
        <p:nvPicPr>
          <p:cNvPr id="3" name="图片 2"/>
          <p:cNvPicPr>
            <a:picLocks noChangeAspect="1"/>
          </p:cNvPicPr>
          <p:nvPr/>
        </p:nvPicPr>
        <p:blipFill>
          <a:blip r:embed="rId4"/>
          <a:stretch>
            <a:fillRect/>
          </a:stretch>
        </p:blipFill>
        <p:spPr>
          <a:xfrm>
            <a:off x="8685984" y="2576352"/>
            <a:ext cx="2498609" cy="1559247"/>
          </a:xfrm>
          <a:prstGeom prst="rect">
            <a:avLst/>
          </a:prstGeom>
        </p:spPr>
      </p:pic>
      <p:sp>
        <p:nvSpPr>
          <p:cNvPr id="4" name="矩形 3"/>
          <p:cNvSpPr/>
          <p:nvPr/>
        </p:nvSpPr>
        <p:spPr bwMode="auto">
          <a:xfrm>
            <a:off x="9895291" y="3490560"/>
            <a:ext cx="633575" cy="45792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pic>
        <p:nvPicPr>
          <p:cNvPr id="28" name="Picture 8" descr="http://www.61tree.org/UploadFiles/BlogPic/2012101613190327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8191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par>
                                <p:cTn id="50" presetID="22" presetClass="entr" presetSubtype="8"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2" grpId="0" animBg="1"/>
      <p:bldP spid="23" grpId="0" animBg="1"/>
      <p:bldP spid="24" grpId="0" animBg="1"/>
      <p:bldP spid="25" grpId="0"/>
      <p:bldP spid="26" grpId="0"/>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5"/>
          <p:cNvSpPr>
            <a:spLocks noChangeArrowheads="1"/>
          </p:cNvSpPr>
          <p:nvPr/>
        </p:nvSpPr>
        <p:spPr bwMode="auto">
          <a:xfrm>
            <a:off x="2334592" y="1111193"/>
            <a:ext cx="99631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dirty="0" smtClean="0">
                <a:solidFill>
                  <a:srgbClr val="1353A2"/>
                </a:solidFill>
                <a:latin typeface="微软雅黑" charset="0"/>
                <a:ea typeface="微软雅黑" charset="0"/>
                <a:cs typeface="微软雅黑" charset="0"/>
              </a:rPr>
              <a:t>搜索栏一般位于表视图的上方，它有多种样式。</a:t>
            </a:r>
            <a:endParaRPr lang="zh-CN" altLang="en-US" sz="2400" b="1" dirty="0">
              <a:solidFill>
                <a:srgbClr val="1353A2"/>
              </a:solidFill>
              <a:latin typeface="微软雅黑" charset="0"/>
              <a:ea typeface="微软雅黑" charset="0"/>
              <a:cs typeface="微软雅黑"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84552659"/>
              </p:ext>
            </p:extLst>
          </p:nvPr>
        </p:nvGraphicFramePr>
        <p:xfrm>
          <a:off x="2075309" y="2146231"/>
          <a:ext cx="7857067" cy="4229100"/>
        </p:xfrm>
        <a:graphic>
          <a:graphicData uri="http://schemas.openxmlformats.org/presentationml/2006/ole">
            <mc:AlternateContent xmlns:mc="http://schemas.openxmlformats.org/markup-compatibility/2006">
              <mc:Choice xmlns:v="urn:schemas-microsoft-com:vml" Requires="v">
                <p:oleObj spid="_x0000_s2245" name="文档" r:id="rId4" imgW="5892800" imgH="4229100" progId="Word.Document.12">
                  <p:embed/>
                </p:oleObj>
              </mc:Choice>
              <mc:Fallback>
                <p:oleObj name="文档" r:id="rId4" imgW="5892800" imgH="4229100" progId="Word.Document.12">
                  <p:embed/>
                  <p:pic>
                    <p:nvPicPr>
                      <p:cNvPr id="0" name=""/>
                      <p:cNvPicPr/>
                      <p:nvPr/>
                    </p:nvPicPr>
                    <p:blipFill>
                      <a:blip r:embed="rId5"/>
                      <a:stretch>
                        <a:fillRect/>
                      </a:stretch>
                    </p:blipFill>
                    <p:spPr>
                      <a:xfrm>
                        <a:off x="2075309" y="2146231"/>
                        <a:ext cx="7857067" cy="4229100"/>
                      </a:xfrm>
                      <a:prstGeom prst="rect">
                        <a:avLst/>
                      </a:prstGeom>
                    </p:spPr>
                  </p:pic>
                </p:oleObj>
              </mc:Fallback>
            </mc:AlternateContent>
          </a:graphicData>
        </a:graphic>
      </p:graphicFrame>
      <p:sp>
        <p:nvSpPr>
          <p:cNvPr id="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pic>
        <p:nvPicPr>
          <p:cNvPr id="7" name="Picture 8" descr="http://www.61tree.org/UploadFiles/BlogPic/20121016131903279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23270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5"/>
          <p:cNvSpPr>
            <a:spLocks noChangeArrowheads="1"/>
          </p:cNvSpPr>
          <p:nvPr/>
        </p:nvSpPr>
        <p:spPr bwMode="auto">
          <a:xfrm>
            <a:off x="2356679" y="1154597"/>
            <a:ext cx="99631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400" b="1" dirty="0" smtClean="0">
                <a:solidFill>
                  <a:srgbClr val="1353A2"/>
                </a:solidFill>
                <a:latin typeface="微软雅黑" charset="0"/>
                <a:ea typeface="微软雅黑" charset="0"/>
                <a:cs typeface="微软雅黑" charset="0"/>
              </a:rPr>
              <a:t>除</a:t>
            </a:r>
            <a:r>
              <a:rPr lang="zh-CN" altLang="en-US" sz="2400" b="1" dirty="0">
                <a:solidFill>
                  <a:srgbClr val="1353A2"/>
                </a:solidFill>
                <a:latin typeface="微软雅黑" charset="0"/>
                <a:ea typeface="微软雅黑" charset="0"/>
                <a:cs typeface="微软雅黑" charset="0"/>
              </a:rPr>
              <a:t>了最基本样式外，其它都可直接在属性检查器面板中设置</a:t>
            </a:r>
            <a:r>
              <a:rPr lang="zh-CN" altLang="en-US" sz="2400" b="1" dirty="0" smtClean="0">
                <a:solidFill>
                  <a:srgbClr val="1353A2"/>
                </a:solidFill>
                <a:latin typeface="微软雅黑" charset="0"/>
                <a:ea typeface="微软雅黑" charset="0"/>
                <a:cs typeface="微软雅黑" charset="0"/>
              </a:rPr>
              <a:t>。</a:t>
            </a:r>
            <a:endParaRPr lang="zh-CN" altLang="en-US" sz="2400" b="1" dirty="0">
              <a:solidFill>
                <a:srgbClr val="1353A2"/>
              </a:solidFill>
              <a:latin typeface="微软雅黑" charset="0"/>
              <a:ea typeface="微软雅黑" charset="0"/>
              <a:cs typeface="微软雅黑" charset="0"/>
            </a:endParaRPr>
          </a:p>
        </p:txBody>
      </p:sp>
      <p:pic>
        <p:nvPicPr>
          <p:cNvPr id="2" name="图片 1"/>
          <p:cNvPicPr>
            <a:picLocks noChangeAspect="1"/>
          </p:cNvPicPr>
          <p:nvPr/>
        </p:nvPicPr>
        <p:blipFill>
          <a:blip r:embed="rId3"/>
          <a:stretch>
            <a:fillRect/>
          </a:stretch>
        </p:blipFill>
        <p:spPr>
          <a:xfrm>
            <a:off x="257480" y="3179520"/>
            <a:ext cx="7352313" cy="1578350"/>
          </a:xfrm>
          <a:prstGeom prst="rect">
            <a:avLst/>
          </a:prstGeom>
        </p:spPr>
      </p:pic>
      <p:sp>
        <p:nvSpPr>
          <p:cNvPr id="7" name="圆角矩形标注 6"/>
          <p:cNvSpPr/>
          <p:nvPr/>
        </p:nvSpPr>
        <p:spPr bwMode="auto">
          <a:xfrm>
            <a:off x="7384522" y="3136320"/>
            <a:ext cx="4135025" cy="328320"/>
          </a:xfrm>
          <a:prstGeom prst="wedgeRoundRectCallout">
            <a:avLst>
              <a:gd name="adj1" fmla="val -54500"/>
              <a:gd name="adj2" fmla="val 32973"/>
              <a:gd name="adj3" fmla="val 16667"/>
            </a:avLst>
          </a:prstGeom>
          <a:noFill/>
          <a:ln w="1270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400" b="1" i="0" u="none" strike="noStrike" cap="none" normalizeH="0" baseline="0" dirty="0" smtClean="0">
                <a:ln>
                  <a:noFill/>
                </a:ln>
                <a:solidFill>
                  <a:srgbClr val="FF0000"/>
                </a:solidFill>
                <a:effectLst/>
                <a:latin typeface="Arial" pitchFamily="34" charset="0"/>
                <a:ea typeface="宋体" pitchFamily="2" charset="-122"/>
              </a:rPr>
              <a:t>设置样式为带查询结果按钮的搜索栏</a:t>
            </a:r>
          </a:p>
        </p:txBody>
      </p:sp>
      <p:sp>
        <p:nvSpPr>
          <p:cNvPr id="8" name="圆角矩形标注 7"/>
          <p:cNvSpPr/>
          <p:nvPr/>
        </p:nvSpPr>
        <p:spPr bwMode="auto">
          <a:xfrm>
            <a:off x="6912220" y="3656080"/>
            <a:ext cx="3708803" cy="314680"/>
          </a:xfrm>
          <a:prstGeom prst="wedgeRoundRectCallout">
            <a:avLst>
              <a:gd name="adj1" fmla="val -54771"/>
              <a:gd name="adj2" fmla="val 17418"/>
              <a:gd name="adj3" fmla="val 16667"/>
            </a:avLst>
          </a:prstGeom>
          <a:noFill/>
          <a:ln w="1270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400" b="1" i="0" u="none" strike="noStrike" cap="none" normalizeH="0" baseline="0" dirty="0" smtClean="0">
                <a:ln>
                  <a:noFill/>
                </a:ln>
                <a:solidFill>
                  <a:srgbClr val="FF0000"/>
                </a:solidFill>
                <a:effectLst/>
                <a:latin typeface="Arial" pitchFamily="34" charset="0"/>
                <a:ea typeface="宋体" pitchFamily="2" charset="-122"/>
              </a:rPr>
              <a:t>设置样式为带书签按钮的搜索栏</a:t>
            </a:r>
          </a:p>
        </p:txBody>
      </p:sp>
      <p:sp>
        <p:nvSpPr>
          <p:cNvPr id="9" name="圆角矩形标注 8"/>
          <p:cNvSpPr/>
          <p:nvPr/>
        </p:nvSpPr>
        <p:spPr bwMode="auto">
          <a:xfrm>
            <a:off x="6267126" y="4065800"/>
            <a:ext cx="3731839" cy="297400"/>
          </a:xfrm>
          <a:prstGeom prst="wedgeRoundRectCallout">
            <a:avLst>
              <a:gd name="adj1" fmla="val -55042"/>
              <a:gd name="adj2" fmla="val -13694"/>
              <a:gd name="adj3" fmla="val 16667"/>
            </a:avLst>
          </a:prstGeom>
          <a:noFill/>
          <a:ln w="1270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400" b="1" i="0" u="none" strike="noStrike" cap="none" normalizeH="0" baseline="0" dirty="0" smtClean="0">
                <a:ln>
                  <a:noFill/>
                </a:ln>
                <a:solidFill>
                  <a:srgbClr val="FF0000"/>
                </a:solidFill>
                <a:effectLst/>
                <a:latin typeface="Arial" pitchFamily="34" charset="0"/>
                <a:ea typeface="宋体" pitchFamily="2" charset="-122"/>
              </a:rPr>
              <a:t>设置样式为带取消按钮的搜索栏</a:t>
            </a:r>
          </a:p>
        </p:txBody>
      </p:sp>
      <p:sp>
        <p:nvSpPr>
          <p:cNvPr id="10" name="圆角矩形标注 9"/>
          <p:cNvSpPr/>
          <p:nvPr/>
        </p:nvSpPr>
        <p:spPr bwMode="auto">
          <a:xfrm>
            <a:off x="5864826" y="4459600"/>
            <a:ext cx="3489932" cy="298270"/>
          </a:xfrm>
          <a:prstGeom prst="wedgeRoundRectCallout">
            <a:avLst>
              <a:gd name="adj1" fmla="val -55042"/>
              <a:gd name="adj2" fmla="val -27027"/>
              <a:gd name="adj3" fmla="val 16667"/>
            </a:avLst>
          </a:prstGeom>
          <a:noFill/>
          <a:ln w="1270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400" b="1" i="0" u="none" strike="noStrike" cap="none" normalizeH="0" baseline="0" dirty="0" smtClean="0">
                <a:ln>
                  <a:noFill/>
                </a:ln>
                <a:solidFill>
                  <a:srgbClr val="FF0000"/>
                </a:solidFill>
                <a:effectLst/>
                <a:latin typeface="Arial" pitchFamily="34" charset="0"/>
                <a:ea typeface="宋体" pitchFamily="2" charset="-122"/>
              </a:rPr>
              <a:t>设置样式为带</a:t>
            </a:r>
            <a:r>
              <a:rPr lang="en-US" altLang="zh-CN" sz="1400" b="1" dirty="0" smtClean="0">
                <a:solidFill>
                  <a:srgbClr val="FF0000"/>
                </a:solidFill>
                <a:latin typeface="Arial" pitchFamily="34" charset="0"/>
                <a:ea typeface="宋体" pitchFamily="2" charset="-122"/>
              </a:rPr>
              <a:t>Scope</a:t>
            </a:r>
            <a:r>
              <a:rPr kumimoji="0" lang="zh-CN" altLang="en-US" sz="1400" b="1" i="0" u="none" strike="noStrike" cap="none" normalizeH="0" baseline="0" dirty="0" smtClean="0">
                <a:ln>
                  <a:noFill/>
                </a:ln>
                <a:solidFill>
                  <a:srgbClr val="FF0000"/>
                </a:solidFill>
                <a:effectLst/>
                <a:latin typeface="Arial" pitchFamily="34" charset="0"/>
                <a:ea typeface="宋体" pitchFamily="2" charset="-122"/>
              </a:rPr>
              <a:t>的搜索栏</a:t>
            </a:r>
          </a:p>
        </p:txBody>
      </p:sp>
      <p:sp>
        <p:nvSpPr>
          <p:cNvPr id="11"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pic>
        <p:nvPicPr>
          <p:cNvPr id="12"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98352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rot="21346829">
            <a:off x="1511300" y="2106613"/>
            <a:ext cx="9273117" cy="3879850"/>
          </a:xfrm>
          <a:prstGeom prst="round2DiagRect">
            <a:avLst>
              <a:gd name="adj1" fmla="val 12682"/>
              <a:gd name="adj2" fmla="val 0"/>
            </a:avLst>
          </a:prstGeom>
          <a:gradFill flip="none" rotWithShape="1">
            <a:gsLst>
              <a:gs pos="0">
                <a:srgbClr val="00B0F0"/>
              </a:gs>
              <a:gs pos="100000">
                <a:srgbClr val="0070C0"/>
              </a:gs>
            </a:gsLst>
            <a:lin ang="2700000" scaled="1"/>
            <a:tileRect/>
          </a:gradFill>
          <a:ln w="19050">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latin typeface="汉仪大宋简" pitchFamily="49" charset="-122"/>
              <a:ea typeface="汉仪大宋简" pitchFamily="49" charset="-122"/>
            </a:endParaRPr>
          </a:p>
        </p:txBody>
      </p:sp>
      <p:pic>
        <p:nvPicPr>
          <p:cNvPr id="8" name="Picture 3" descr="C:\TDDOWNLOAD\penc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218" y="1914526"/>
            <a:ext cx="13335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
          <p:cNvSpPr>
            <a:spLocks noChangeArrowheads="1"/>
          </p:cNvSpPr>
          <p:nvPr/>
        </p:nvSpPr>
        <p:spPr bwMode="auto">
          <a:xfrm rot="21311418">
            <a:off x="1858433" y="3123418"/>
            <a:ext cx="8528051" cy="1508105"/>
          </a:xfrm>
          <a:prstGeom prst="rect">
            <a:avLst/>
          </a:prstGeom>
          <a:noFill/>
          <a:ln/>
        </p:spPr>
        <p:style>
          <a:lnRef idx="1">
            <a:schemeClr val="accent5"/>
          </a:lnRef>
          <a:fillRef idx="2">
            <a:schemeClr val="accent5"/>
          </a:fillRef>
          <a:effectRef idx="1">
            <a:schemeClr val="accent5"/>
          </a:effectRef>
          <a:fontRef idx="minor">
            <a:schemeClr val="dk1"/>
          </a:fontRef>
        </p:style>
        <p:txBody>
          <a:bodyPr>
            <a:spAutoFit/>
          </a:bodyPr>
          <a:lstStyle/>
          <a:p>
            <a:pPr>
              <a:lnSpc>
                <a:spcPct val="200000"/>
              </a:lnSpc>
              <a:defRPr/>
            </a:pPr>
            <a:r>
              <a:rPr lang="en-US" altLang="zh-CN" sz="2400" b="1" dirty="0" smtClean="0">
                <a:solidFill>
                  <a:schemeClr val="bg1"/>
                </a:solidFill>
                <a:latin typeface="微软雅黑" charset="0"/>
                <a:ea typeface="微软雅黑" charset="0"/>
                <a:cs typeface="微软雅黑" charset="0"/>
              </a:rPr>
              <a:t>UISearchBar</a:t>
            </a:r>
            <a:r>
              <a:rPr lang="zh-CN" altLang="en-US" sz="2400" b="1" dirty="0" smtClean="0">
                <a:solidFill>
                  <a:schemeClr val="bg1"/>
                </a:solidFill>
                <a:latin typeface="微软雅黑" charset="0"/>
                <a:ea typeface="微软雅黑" charset="0"/>
                <a:cs typeface="微软雅黑" charset="0"/>
              </a:rPr>
              <a:t>包含一个</a:t>
            </a:r>
            <a:r>
              <a:rPr lang="zh-CN" altLang="en-US" sz="2400" b="1" dirty="0">
                <a:solidFill>
                  <a:schemeClr val="bg1"/>
                </a:solidFill>
                <a:latin typeface="微软雅黑" charset="0"/>
                <a:ea typeface="微软雅黑" charset="0"/>
                <a:cs typeface="微软雅黑" charset="0"/>
              </a:rPr>
              <a:t>代理属性</a:t>
            </a:r>
            <a:r>
              <a:rPr lang="en-US" altLang="zh-CN" sz="2400" dirty="0">
                <a:solidFill>
                  <a:srgbClr val="FF0000"/>
                </a:solidFill>
              </a:rPr>
              <a:t>delegate</a:t>
            </a:r>
            <a:r>
              <a:rPr lang="zh-CN" altLang="en-US" sz="2400" dirty="0">
                <a:solidFill>
                  <a:schemeClr val="bg1"/>
                </a:solidFill>
              </a:rPr>
              <a:t>，</a:t>
            </a:r>
            <a:r>
              <a:rPr lang="zh-CN" altLang="en-US" sz="2400" b="1" dirty="0" smtClean="0">
                <a:solidFill>
                  <a:schemeClr val="bg1"/>
                </a:solidFill>
                <a:latin typeface="微软雅黑" charset="0"/>
                <a:ea typeface="微软雅黑" charset="0"/>
                <a:cs typeface="微软雅黑" charset="0"/>
              </a:rPr>
              <a:t>它可以监听搜索栏的动态</a:t>
            </a:r>
            <a:r>
              <a:rPr lang="zh-CN" altLang="en-US" sz="2400" b="1" dirty="0">
                <a:solidFill>
                  <a:schemeClr val="bg1"/>
                </a:solidFill>
                <a:latin typeface="微软雅黑" charset="0"/>
                <a:ea typeface="微软雅黑" charset="0"/>
                <a:cs typeface="微软雅黑" charset="0"/>
              </a:rPr>
              <a:t>，</a:t>
            </a:r>
            <a:r>
              <a:rPr lang="zh-CN" altLang="zh-CN" sz="2400" b="1" dirty="0">
                <a:solidFill>
                  <a:schemeClr val="bg1"/>
                </a:solidFill>
                <a:latin typeface="微软雅黑" charset="0"/>
                <a:ea typeface="微软雅黑" charset="0"/>
                <a:cs typeface="微软雅黑" charset="0"/>
              </a:rPr>
              <a:t>但</a:t>
            </a:r>
            <a:r>
              <a:rPr lang="zh-CN" altLang="zh-CN" sz="2400" b="1" dirty="0" smtClean="0">
                <a:solidFill>
                  <a:schemeClr val="bg1"/>
                </a:solidFill>
                <a:latin typeface="微软雅黑" charset="0"/>
                <a:ea typeface="微软雅黑" charset="0"/>
                <a:cs typeface="微软雅黑" charset="0"/>
              </a:rPr>
              <a:t>是前提要</a:t>
            </a:r>
            <a:r>
              <a:rPr lang="zh-CN" altLang="zh-CN" sz="2400" b="1" dirty="0" smtClean="0">
                <a:solidFill>
                  <a:srgbClr val="FF0000"/>
                </a:solidFill>
                <a:latin typeface="微软雅黑" charset="0"/>
                <a:ea typeface="微软雅黑" charset="0"/>
                <a:cs typeface="微软雅黑" charset="0"/>
              </a:rPr>
              <a:t>遵守</a:t>
            </a:r>
            <a:r>
              <a:rPr lang="en-US" altLang="zh-CN" sz="2400" dirty="0">
                <a:solidFill>
                  <a:srgbClr val="FF0000"/>
                </a:solidFill>
              </a:rPr>
              <a:t>UISearchBarDelegate</a:t>
            </a:r>
            <a:r>
              <a:rPr lang="zh-CN" altLang="zh-CN" sz="2400" b="1" dirty="0" smtClean="0">
                <a:solidFill>
                  <a:srgbClr val="FF0000"/>
                </a:solidFill>
                <a:latin typeface="微软雅黑" charset="0"/>
                <a:ea typeface="微软雅黑" charset="0"/>
                <a:cs typeface="微软雅黑" charset="0"/>
              </a:rPr>
              <a:t>协议</a:t>
            </a:r>
            <a:r>
              <a:rPr lang="zh-CN" altLang="en-US" sz="2400" b="1" dirty="0" smtClean="0">
                <a:solidFill>
                  <a:schemeClr val="bg1"/>
                </a:solidFill>
                <a:latin typeface="微软雅黑" charset="0"/>
                <a:ea typeface="微软雅黑" charset="0"/>
                <a:cs typeface="微软雅黑" charset="0"/>
              </a:rPr>
              <a:t>。</a:t>
            </a:r>
            <a:r>
              <a:rPr lang="zh-CN" altLang="zh-CN" sz="2400" b="1" dirty="0" smtClean="0">
                <a:solidFill>
                  <a:schemeClr val="bg1"/>
                </a:solidFill>
                <a:latin typeface="微软雅黑" charset="0"/>
                <a:ea typeface="微软雅黑" charset="0"/>
                <a:cs typeface="微软雅黑" charset="0"/>
              </a:rPr>
              <a:t> </a:t>
            </a:r>
            <a:endParaRPr lang="zh-CN" altLang="en-US" sz="2400" b="1" dirty="0">
              <a:solidFill>
                <a:schemeClr val="bg1"/>
              </a:solidFill>
              <a:latin typeface="微软雅黑" charset="0"/>
              <a:ea typeface="微软雅黑" charset="0"/>
              <a:cs typeface="微软雅黑" charset="0"/>
            </a:endParaRPr>
          </a:p>
        </p:txBody>
      </p:sp>
      <p:sp>
        <p:nvSpPr>
          <p:cNvPr id="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4975747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35"/>
          <p:cNvSpPr>
            <a:spLocks noChangeArrowheads="1"/>
          </p:cNvSpPr>
          <p:nvPr/>
        </p:nvSpPr>
        <p:spPr bwMode="auto">
          <a:xfrm>
            <a:off x="2312505" y="1085479"/>
            <a:ext cx="99631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dirty="0" smtClean="0">
                <a:solidFill>
                  <a:srgbClr val="1353A2"/>
                </a:solidFill>
                <a:latin typeface="微软雅黑" charset="0"/>
                <a:ea typeface="微软雅黑" charset="0"/>
                <a:cs typeface="微软雅黑" charset="0"/>
              </a:rPr>
              <a:t>与此同时，</a:t>
            </a:r>
            <a:r>
              <a:rPr lang="en-US" altLang="zh-CN" sz="2400" b="1" dirty="0">
                <a:solidFill>
                  <a:srgbClr val="FF0000"/>
                </a:solidFill>
                <a:latin typeface="微软雅黑" charset="0"/>
                <a:ea typeface="微软雅黑" charset="0"/>
                <a:cs typeface="微软雅黑" charset="0"/>
              </a:rPr>
              <a:t>UISearchBarDelegate</a:t>
            </a:r>
            <a:r>
              <a:rPr lang="zh-CN" altLang="zh-CN" sz="2400" b="1" dirty="0">
                <a:solidFill>
                  <a:srgbClr val="FF0000"/>
                </a:solidFill>
                <a:latin typeface="微软雅黑" charset="0"/>
                <a:ea typeface="微软雅黑" charset="0"/>
                <a:cs typeface="微软雅黑" charset="0"/>
              </a:rPr>
              <a:t> </a:t>
            </a:r>
            <a:r>
              <a:rPr lang="zh-CN" altLang="en-US" sz="2400" b="1" dirty="0">
                <a:solidFill>
                  <a:srgbClr val="1353A2"/>
                </a:solidFill>
                <a:latin typeface="微软雅黑" charset="0"/>
                <a:ea typeface="微软雅黑" charset="0"/>
                <a:cs typeface="微软雅黑" charset="0"/>
              </a:rPr>
              <a:t>定义了许多响应事件的方法。</a:t>
            </a:r>
          </a:p>
        </p:txBody>
      </p:sp>
      <p:graphicFrame>
        <p:nvGraphicFramePr>
          <p:cNvPr id="2" name="对象 1"/>
          <p:cNvGraphicFramePr>
            <a:graphicFrameLocks noChangeAspect="1"/>
          </p:cNvGraphicFramePr>
          <p:nvPr>
            <p:extLst>
              <p:ext uri="{D42A27DB-BD31-4B8C-83A1-F6EECF244321}">
                <p14:modId xmlns:p14="http://schemas.microsoft.com/office/powerpoint/2010/main" val="2785078511"/>
              </p:ext>
            </p:extLst>
          </p:nvPr>
        </p:nvGraphicFramePr>
        <p:xfrm>
          <a:off x="2297043" y="1963392"/>
          <a:ext cx="7857067" cy="4673600"/>
        </p:xfrm>
        <a:graphic>
          <a:graphicData uri="http://schemas.openxmlformats.org/presentationml/2006/ole">
            <mc:AlternateContent xmlns:mc="http://schemas.openxmlformats.org/markup-compatibility/2006">
              <mc:Choice xmlns:v="urn:schemas-microsoft-com:vml" Requires="v">
                <p:oleObj spid="_x0000_s3269" name="文档" r:id="rId4" imgW="5878800" imgH="4662720" progId="Word.Document.12">
                  <p:embed/>
                </p:oleObj>
              </mc:Choice>
              <mc:Fallback>
                <p:oleObj name="文档" r:id="rId4" imgW="5878800" imgH="466272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043" y="1963392"/>
                        <a:ext cx="785706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pic>
        <p:nvPicPr>
          <p:cNvPr id="8" name="Picture 8" descr="http://www.61tree.org/UploadFiles/BlogPic/20121016131903279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761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p:nvPr/>
        </p:nvPicPr>
        <p:blipFill rotWithShape="1">
          <a:blip r:embed="rId3" cstate="email">
            <a:extLst>
              <a:ext uri="{28A0092B-C50C-407E-A947-70E740481C1C}">
                <a14:useLocalDpi xmlns:a14="http://schemas.microsoft.com/office/drawing/2010/main" val="0"/>
              </a:ext>
            </a:extLst>
          </a:blip>
          <a:srcRect t="4970"/>
          <a:stretch/>
        </p:blipFill>
        <p:spPr bwMode="auto">
          <a:xfrm>
            <a:off x="1155700" y="2798764"/>
            <a:ext cx="2643717" cy="3385584"/>
          </a:xfrm>
          <a:prstGeom prst="rect">
            <a:avLst/>
          </a:prstGeom>
          <a:noFill/>
          <a:ln>
            <a:noFill/>
          </a:ln>
          <a:extLst>
            <a:ext uri="{53640926-AAD7-44d8-BBD7-CCE9431645EC}">
              <a14:shadowObscured xmlns:a14="http://schemas.microsoft.com/office/drawing/2010/main"/>
            </a:ext>
          </a:extLst>
        </p:spPr>
      </p:pic>
      <p:sp>
        <p:nvSpPr>
          <p:cNvPr id="19" name="剪去对角的矩形 3"/>
          <p:cNvSpPr>
            <a:spLocks/>
          </p:cNvSpPr>
          <p:nvPr/>
        </p:nvSpPr>
        <p:spPr bwMode="auto">
          <a:xfrm>
            <a:off x="595704" y="1302372"/>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eaLnBrk="1" hangingPunct="1">
              <a:buFont typeface="Arial" pitchFamily="34" charset="0"/>
              <a:buNone/>
              <a:defRPr/>
            </a:pPr>
            <a:r>
              <a:rPr lang="zh-CN" altLang="en-US" sz="2400" b="1">
                <a:solidFill>
                  <a:schemeClr val="bg1"/>
                </a:solidFill>
                <a:latin typeface="微软雅黑" pitchFamily="34" charset="-122"/>
                <a:ea typeface="微软雅黑" pitchFamily="34" charset="-122"/>
                <a:cs typeface="+mn-cs"/>
              </a:rPr>
              <a:t> 案例演示</a:t>
            </a:r>
          </a:p>
        </p:txBody>
      </p:sp>
      <p:cxnSp>
        <p:nvCxnSpPr>
          <p:cNvPr id="20" name="直线连接符 9"/>
          <p:cNvCxnSpPr>
            <a:cxnSpLocks noChangeShapeType="1"/>
          </p:cNvCxnSpPr>
          <p:nvPr/>
        </p:nvCxnSpPr>
        <p:spPr bwMode="auto">
          <a:xfrm>
            <a:off x="640522" y="1943652"/>
            <a:ext cx="10922000" cy="22087"/>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矩形 19"/>
          <p:cNvSpPr>
            <a:spLocks noChangeArrowheads="1"/>
          </p:cNvSpPr>
          <p:nvPr/>
        </p:nvSpPr>
        <p:spPr bwMode="auto">
          <a:xfrm>
            <a:off x="1041401" y="1989138"/>
            <a:ext cx="97176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添加搜索栏</a:t>
            </a:r>
            <a:endParaRPr lang="en-US" altLang="zh-CN" dirty="0">
              <a:solidFill>
                <a:srgbClr val="2D65B4"/>
              </a:solidFill>
              <a:latin typeface="微软雅黑" charset="0"/>
              <a:ea typeface="微软雅黑" charset="0"/>
              <a:cs typeface="微软雅黑" charset="0"/>
            </a:endParaRPr>
          </a:p>
        </p:txBody>
      </p:sp>
      <p:grpSp>
        <p:nvGrpSpPr>
          <p:cNvPr id="22" name="组合 18"/>
          <p:cNvGrpSpPr>
            <a:grpSpLocks/>
          </p:cNvGrpSpPr>
          <p:nvPr/>
        </p:nvGrpSpPr>
        <p:grpSpPr bwMode="auto">
          <a:xfrm>
            <a:off x="4326467" y="5798654"/>
            <a:ext cx="2897717" cy="387350"/>
            <a:chOff x="6356350" y="4693965"/>
            <a:chExt cx="1941009" cy="387349"/>
          </a:xfrm>
        </p:grpSpPr>
        <p:grpSp>
          <p:nvGrpSpPr>
            <p:cNvPr id="23" name="组合 15"/>
            <p:cNvGrpSpPr>
              <a:grpSpLocks/>
            </p:cNvGrpSpPr>
            <p:nvPr/>
          </p:nvGrpSpPr>
          <p:grpSpPr bwMode="auto">
            <a:xfrm>
              <a:off x="6356350" y="4728492"/>
              <a:ext cx="1941009" cy="344881"/>
              <a:chOff x="2225739" y="5060870"/>
              <a:chExt cx="2306523" cy="410866"/>
            </a:xfrm>
          </p:grpSpPr>
          <p:sp>
            <p:nvSpPr>
              <p:cNvPr id="25" name="矩形 10">
                <a:hlinkClick r:id="rId4" action="ppaction://hlinkfile"/>
              </p:cNvPr>
              <p:cNvSpPr>
                <a:spLocks noChangeArrowheads="1"/>
              </p:cNvSpPr>
              <p:nvPr/>
            </p:nvSpPr>
            <p:spPr bwMode="auto">
              <a:xfrm>
                <a:off x="2519540" y="5060870"/>
                <a:ext cx="1099891"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26"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27" name="半闭框 26"/>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28" name="半闭框 27"/>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30"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24"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矩形 19"/>
          <p:cNvSpPr>
            <a:spLocks noChangeArrowheads="1"/>
          </p:cNvSpPr>
          <p:nvPr/>
        </p:nvSpPr>
        <p:spPr bwMode="auto">
          <a:xfrm>
            <a:off x="4114800" y="3384068"/>
            <a:ext cx="787611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在表视图顶部添加了一个基本样式的搜索栏。</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在搜索框输入内容，表视图的单元格数据随之刷新。</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点击搜索栏的删除按钮，可清空全部的文本信息。</a:t>
            </a:r>
            <a:endParaRPr lang="en-US" altLang="zh-CN" dirty="0">
              <a:solidFill>
                <a:srgbClr val="404040"/>
              </a:solidFill>
              <a:latin typeface="微软雅黑" charset="0"/>
              <a:ea typeface="微软雅黑" charset="0"/>
              <a:cs typeface="微软雅黑" charset="0"/>
            </a:endParaRPr>
          </a:p>
        </p:txBody>
      </p:sp>
      <p:sp>
        <p:nvSpPr>
          <p:cNvPr id="1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a:solidFill>
                  <a:srgbClr val="1353A2"/>
                </a:solidFill>
                <a:latin typeface="微软雅黑" charset="0"/>
                <a:ea typeface="微软雅黑" charset="0"/>
                <a:cs typeface="微软雅黑" charset="0"/>
              </a:rPr>
              <a:t>3.2 </a:t>
            </a:r>
            <a:r>
              <a:rPr lang="zh-CN" altLang="en-US" sz="2800" dirty="0">
                <a:solidFill>
                  <a:srgbClr val="1353A2"/>
                </a:solidFill>
                <a:latin typeface="微软雅黑" charset="0"/>
                <a:ea typeface="微软雅黑" charset="0"/>
                <a:cs typeface="微软雅黑" charset="0"/>
              </a:rPr>
              <a:t>实战演练</a:t>
            </a:r>
            <a:r>
              <a:rPr lang="en-US" altLang="zh-CN" sz="2800" dirty="0">
                <a:solidFill>
                  <a:srgbClr val="1353A2"/>
                </a:solidFill>
                <a:latin typeface="微软雅黑" charset="0"/>
                <a:ea typeface="微软雅黑" charset="0"/>
                <a:cs typeface="微软雅黑" charset="0"/>
              </a:rPr>
              <a:t>-</a:t>
            </a:r>
            <a:r>
              <a:rPr lang="zh-CN" altLang="en-US" sz="2800" dirty="0">
                <a:solidFill>
                  <a:srgbClr val="1353A2"/>
                </a:solidFill>
                <a:latin typeface="微软雅黑" charset="0"/>
                <a:ea typeface="微软雅黑" charset="0"/>
                <a:cs typeface="微软雅黑" charset="0"/>
              </a:rPr>
              <a:t>汽车品牌</a:t>
            </a:r>
          </a:p>
        </p:txBody>
      </p:sp>
    </p:spTree>
    <p:extLst>
      <p:ext uri="{BB962C8B-B14F-4D97-AF65-F5344CB8AC3E}">
        <p14:creationId xmlns:p14="http://schemas.microsoft.com/office/powerpoint/2010/main" val="20782592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1601218" y="1335527"/>
            <a:ext cx="7143932" cy="492443"/>
          </a:xfrm>
          <a:prstGeom prst="rect">
            <a:avLst/>
          </a:prstGeom>
          <a:gradFill flip="none" rotWithShape="1">
            <a:gsLst>
              <a:gs pos="0">
                <a:schemeClr val="bg1"/>
              </a:gs>
              <a:gs pos="100000">
                <a:srgbClr val="B1EDEF">
                  <a:alpha val="49000"/>
                </a:srgbClr>
              </a:gs>
            </a:gsLst>
            <a:path path="circle">
              <a:fillToRect l="100000" t="100000"/>
            </a:path>
            <a:tileRect r="-100000" b="-100000"/>
          </a:gradFill>
          <a:ln>
            <a:noFill/>
          </a:ln>
          <a:extLst/>
        </p:spPr>
        <p:txBody>
          <a:bodyPr wrap="square">
            <a:spAutoFit/>
          </a:bodyPr>
          <a:lstStyle/>
          <a:p>
            <a:r>
              <a:rPr lang="zh-CN" altLang="en-US" sz="2600" b="1" dirty="0" smtClean="0">
                <a:solidFill>
                  <a:srgbClr val="FF0000"/>
                </a:solidFill>
                <a:latin typeface="微软雅黑" pitchFamily="34" charset="-122"/>
                <a:ea typeface="微软雅黑" pitchFamily="34" charset="-122"/>
              </a:rPr>
              <a:t>注意！</a:t>
            </a:r>
            <a:r>
              <a:rPr lang="zh-CN" altLang="en-US" sz="2600" b="1" dirty="0" smtClean="0">
                <a:solidFill>
                  <a:srgbClr val="1353A2"/>
                </a:solidFill>
                <a:latin typeface="微软雅黑" pitchFamily="34" charset="-122"/>
                <a:ea typeface="微软雅黑" pitchFamily="34" charset="-122"/>
              </a:rPr>
              <a:t>系统不包含以下表格样式</a:t>
            </a:r>
            <a:endParaRPr lang="zh-CN" altLang="en-US" sz="2600" b="1" dirty="0">
              <a:solidFill>
                <a:srgbClr val="1353A2"/>
              </a:solidFill>
              <a:latin typeface="微软雅黑" pitchFamily="34" charset="-122"/>
              <a:ea typeface="微软雅黑" pitchFamily="34" charset="-122"/>
            </a:endParaRPr>
          </a:p>
        </p:txBody>
      </p:sp>
      <p:pic>
        <p:nvPicPr>
          <p:cNvPr id="9" name="图片 8" descr="IMG_0369.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69101" y="2481466"/>
            <a:ext cx="2998025" cy="3991122"/>
          </a:xfrm>
          <a:prstGeom prst="rect">
            <a:avLst/>
          </a:prstGeom>
        </p:spPr>
      </p:pic>
      <p:sp>
        <p:nvSpPr>
          <p:cNvPr id="2" name="矩形 1"/>
          <p:cNvSpPr/>
          <p:nvPr/>
        </p:nvSpPr>
        <p:spPr bwMode="auto">
          <a:xfrm>
            <a:off x="2969101" y="3240000"/>
            <a:ext cx="2998025" cy="501120"/>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8" name="图片 7" descr="IMG_0374.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47835" y="2403706"/>
            <a:ext cx="3055792" cy="4068022"/>
          </a:xfrm>
          <a:prstGeom prst="rect">
            <a:avLst/>
          </a:prstGeom>
        </p:spPr>
      </p:pic>
      <p:sp>
        <p:nvSpPr>
          <p:cNvPr id="3" name="矩形 2"/>
          <p:cNvSpPr/>
          <p:nvPr/>
        </p:nvSpPr>
        <p:spPr bwMode="auto">
          <a:xfrm>
            <a:off x="6447835" y="5002560"/>
            <a:ext cx="3055792" cy="561600"/>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圆角矩形标注 9"/>
          <p:cNvSpPr/>
          <p:nvPr/>
        </p:nvSpPr>
        <p:spPr bwMode="auto">
          <a:xfrm>
            <a:off x="9399044" y="4609440"/>
            <a:ext cx="2504971" cy="388800"/>
          </a:xfrm>
          <a:prstGeom prst="wedgeRoundRectCallout">
            <a:avLst>
              <a:gd name="adj1" fmla="val -60703"/>
              <a:gd name="adj2" fmla="val 44085"/>
              <a:gd name="adj3" fmla="val 16667"/>
            </a:avLst>
          </a:prstGeom>
          <a:noFill/>
          <a:ln w="1905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600" dirty="0" smtClean="0">
                <a:latin typeface="Arial" pitchFamily="34" charset="0"/>
                <a:ea typeface="宋体" pitchFamily="2" charset="-122"/>
              </a:rPr>
              <a:t>单元格高度不一致</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 name="圆角矩形标注 12"/>
          <p:cNvSpPr/>
          <p:nvPr/>
        </p:nvSpPr>
        <p:spPr bwMode="auto">
          <a:xfrm>
            <a:off x="771812" y="3235680"/>
            <a:ext cx="2069467" cy="388800"/>
          </a:xfrm>
          <a:prstGeom prst="wedgeRoundRectCallout">
            <a:avLst>
              <a:gd name="adj1" fmla="val 59322"/>
              <a:gd name="adj2" fmla="val 37418"/>
              <a:gd name="adj3" fmla="val 16667"/>
            </a:avLst>
          </a:prstGeom>
          <a:noFill/>
          <a:ln w="1905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包含三个</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Label</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14"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29477" y="1042988"/>
            <a:ext cx="971739" cy="96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组合 11"/>
          <p:cNvGrpSpPr>
            <a:grpSpLocks/>
          </p:cNvGrpSpPr>
          <p:nvPr/>
        </p:nvGrpSpPr>
        <p:grpSpPr bwMode="auto">
          <a:xfrm>
            <a:off x="9075187" y="1251091"/>
            <a:ext cx="2895600" cy="546101"/>
            <a:chOff x="4176716" y="1071564"/>
            <a:chExt cx="2654816" cy="668156"/>
          </a:xfrm>
        </p:grpSpPr>
        <p:sp>
          <p:nvSpPr>
            <p:cNvPr id="15" name="矩形 14">
              <a:hlinkClick r:id="rId6" action="ppaction://hlinkfile"/>
            </p:cNvPr>
            <p:cNvSpPr>
              <a:spLocks noChangeArrowheads="1"/>
            </p:cNvSpPr>
            <p:nvPr/>
          </p:nvSpPr>
          <p:spPr bwMode="auto">
            <a:xfrm>
              <a:off x="4482037" y="1224669"/>
              <a:ext cx="1266904" cy="37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16" name="图片 15">
              <a:hlinkClick r:id="rId6" action="ppaction://hlinkfile"/>
            </p:cNvPr>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立方体 16"/>
            <p:cNvSpPr>
              <a:spLocks noChangeArrowheads="1"/>
            </p:cNvSpPr>
            <p:nvPr/>
          </p:nvSpPr>
          <p:spPr bwMode="auto">
            <a:xfrm>
              <a:off x="4241794" y="1295845"/>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pPr>
              <a:endParaRPr lang="zh-CN" altLang="en-US"/>
            </a:p>
          </p:txBody>
        </p:sp>
        <p:sp>
          <p:nvSpPr>
            <p:cNvPr id="18" name="半闭框 17"/>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sp>
          <p:nvSpPr>
            <p:cNvPr id="19" name="半闭框 18"/>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cxnSp>
          <p:nvCxnSpPr>
            <p:cNvPr id="20" name="直接连接符 19"/>
            <p:cNvCxnSpPr>
              <a:cxnSpLocks noChangeShapeType="1"/>
            </p:cNvCxnSpPr>
            <p:nvPr/>
          </p:nvCxnSpPr>
          <p:spPr bwMode="auto">
            <a:xfrm>
              <a:off x="4249414" y="1618751"/>
              <a:ext cx="1821984"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a:t>
            </a:r>
            <a:r>
              <a:rPr lang="zh-CN" altLang="zh-CN" sz="2800" dirty="0">
                <a:solidFill>
                  <a:srgbClr val="1353A2"/>
                </a:solidFill>
                <a:latin typeface="微软雅黑" charset="0"/>
                <a:ea typeface="微软雅黑" charset="0"/>
                <a:cs typeface="微软雅黑" charset="0"/>
              </a:rPr>
              <a:t>3</a:t>
            </a:r>
            <a:r>
              <a:rPr lang="en-US" altLang="zh-CN" sz="2800" dirty="0" smtClean="0">
                <a:solidFill>
                  <a:srgbClr val="1353A2"/>
                </a:solidFill>
                <a:latin typeface="微软雅黑" charset="0"/>
                <a:ea typeface="微软雅黑" charset="0"/>
                <a:cs typeface="微软雅黑" charset="0"/>
              </a:rPr>
              <a:t> </a:t>
            </a:r>
            <a:r>
              <a:rPr lang="zh-CN" altLang="en-US" sz="2800" dirty="0" smtClean="0">
                <a:solidFill>
                  <a:srgbClr val="1353A2"/>
                </a:solidFill>
                <a:latin typeface="微软雅黑" charset="0"/>
                <a:ea typeface="微软雅黑" charset="0"/>
                <a:cs typeface="微软雅黑" charset="0"/>
              </a:rPr>
              <a:t>自定义单元格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30263539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par>
                          <p:cTn id="21" fill="hold">
                            <p:stCondLst>
                              <p:cond delay="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p:cNvSpPr>
            <a:spLocks noChangeArrowheads="1"/>
          </p:cNvSpPr>
          <p:nvPr/>
        </p:nvSpPr>
        <p:spPr bwMode="auto">
          <a:xfrm>
            <a:off x="2323000" y="1304958"/>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smtClean="0">
                <a:solidFill>
                  <a:srgbClr val="1353A2"/>
                </a:solidFill>
                <a:latin typeface="微软雅黑" pitchFamily="34" charset="-122"/>
                <a:ea typeface="微软雅黑" pitchFamily="34" charset="-122"/>
              </a:rPr>
              <a:t>如何完成以上样式的单元格？</a:t>
            </a:r>
            <a:endParaRPr lang="zh-CN" altLang="en-US" sz="2400" b="1" dirty="0">
              <a:solidFill>
                <a:srgbClr val="1353A2"/>
              </a:solidFill>
              <a:latin typeface="微软雅黑" pitchFamily="34" charset="-122"/>
              <a:ea typeface="微软雅黑" pitchFamily="34" charset="-122"/>
            </a:endParaRPr>
          </a:p>
        </p:txBody>
      </p:sp>
      <p:pic>
        <p:nvPicPr>
          <p:cNvPr id="10" name="Picture 8" descr="问小人"/>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5739" y="1035017"/>
            <a:ext cx="1152392" cy="12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 1"/>
          <p:cNvGrpSpPr/>
          <p:nvPr/>
        </p:nvGrpSpPr>
        <p:grpSpPr>
          <a:xfrm>
            <a:off x="1266102" y="2586367"/>
            <a:ext cx="10060415" cy="1388415"/>
            <a:chOff x="949576" y="2586366"/>
            <a:chExt cx="7545311" cy="1388415"/>
          </a:xfrm>
        </p:grpSpPr>
        <p:grpSp>
          <p:nvGrpSpPr>
            <p:cNvPr id="14" name="组 13"/>
            <p:cNvGrpSpPr/>
            <p:nvPr/>
          </p:nvGrpSpPr>
          <p:grpSpPr>
            <a:xfrm>
              <a:off x="949576" y="2586366"/>
              <a:ext cx="7545311" cy="1388415"/>
              <a:chOff x="949576" y="2284604"/>
              <a:chExt cx="7545311" cy="1912251"/>
            </a:xfrm>
          </p:grpSpPr>
          <p:cxnSp>
            <p:nvCxnSpPr>
              <p:cNvPr id="16" name="直接连接符 19"/>
              <p:cNvCxnSpPr/>
              <p:nvPr/>
            </p:nvCxnSpPr>
            <p:spPr bwMode="auto">
              <a:xfrm>
                <a:off x="949576" y="2632126"/>
                <a:ext cx="7545311" cy="23376"/>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17" name="矩形 18"/>
              <p:cNvSpPr>
                <a:spLocks noChangeArrowheads="1"/>
              </p:cNvSpPr>
              <p:nvPr/>
            </p:nvSpPr>
            <p:spPr bwMode="auto">
              <a:xfrm>
                <a:off x="3833517" y="2284604"/>
                <a:ext cx="1694743" cy="635847"/>
              </a:xfrm>
              <a:prstGeom prst="rect">
                <a:avLst/>
              </a:prstGeom>
              <a:solidFill>
                <a:schemeClr val="bg1"/>
              </a:solidFill>
              <a:ln w="9525">
                <a:solidFill>
                  <a:srgbClr val="FF0000"/>
                </a:solidFill>
                <a:miter lim="800000"/>
                <a:headEnd/>
                <a:tailEnd/>
              </a:ln>
            </p:spPr>
            <p:txBody>
              <a:bodyPr wrap="square" anchor="ctr">
                <a:spAutoFit/>
              </a:bodyPr>
              <a:lstStyle/>
              <a:p>
                <a:pPr algn="ct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结论</a:t>
                </a:r>
                <a:r>
                  <a:rPr lang="en-US" altLang="zh-CN" sz="2400" dirty="0">
                    <a:solidFill>
                      <a:srgbClr val="FF0000"/>
                    </a:solidFill>
                    <a:latin typeface="微软雅黑" pitchFamily="34" charset="-122"/>
                    <a:ea typeface="微软雅黑" pitchFamily="34" charset="-122"/>
                  </a:rPr>
                  <a:t>】</a:t>
                </a:r>
                <a:endParaRPr lang="zh-CN" altLang="en-US" sz="2400" dirty="0">
                  <a:solidFill>
                    <a:srgbClr val="FF0000"/>
                  </a:solidFill>
                </a:endParaRPr>
              </a:p>
            </p:txBody>
          </p:sp>
          <p:cxnSp>
            <p:nvCxnSpPr>
              <p:cNvPr id="18" name="直接连接符 21"/>
              <p:cNvCxnSpPr/>
              <p:nvPr/>
            </p:nvCxnSpPr>
            <p:spPr bwMode="auto">
              <a:xfrm>
                <a:off x="949576" y="4196855"/>
                <a:ext cx="7422168" cy="0"/>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grpSp>
        <p:sp>
          <p:nvSpPr>
            <p:cNvPr id="15" name="矩形 14"/>
            <p:cNvSpPr/>
            <p:nvPr/>
          </p:nvSpPr>
          <p:spPr>
            <a:xfrm>
              <a:off x="1287320" y="2932073"/>
              <a:ext cx="6994865" cy="656590"/>
            </a:xfrm>
            <a:prstGeom prst="rect">
              <a:avLst/>
            </a:prstGeom>
            <a:noFill/>
            <a:ln>
              <a:noFill/>
            </a:ln>
          </p:spPr>
          <p:txBody>
            <a:bodyPr wrap="square">
              <a:spAutoFit/>
            </a:bodyPr>
            <a:lstStyle/>
            <a:p>
              <a:pPr>
                <a:lnSpc>
                  <a:spcPct val="200000"/>
                </a:lnSpc>
              </a:pPr>
              <a:r>
                <a:rPr lang="zh-CN" altLang="en-US" sz="2000" dirty="0" smtClean="0">
                  <a:latin typeface="微软雅黑" pitchFamily="34" charset="-122"/>
                  <a:ea typeface="微软雅黑" pitchFamily="34" charset="-122"/>
                </a:rPr>
                <a:t>我们可以自定义单元格，可通过两种方式实现，分别为</a:t>
              </a:r>
              <a:r>
                <a:rPr lang="en-US" altLang="zh-CN" sz="2000" dirty="0" err="1" smtClean="0">
                  <a:latin typeface="微软雅黑" pitchFamily="34" charset="-122"/>
                  <a:ea typeface="微软雅黑" pitchFamily="34" charset="-122"/>
                </a:rPr>
                <a:t>Xib</a:t>
              </a:r>
              <a:r>
                <a:rPr lang="zh-CN" altLang="en-US" sz="2000" dirty="0" smtClean="0">
                  <a:latin typeface="微软雅黑" pitchFamily="34" charset="-122"/>
                  <a:ea typeface="微软雅黑" pitchFamily="34" charset="-122"/>
                </a:rPr>
                <a:t>和</a:t>
              </a:r>
              <a:r>
                <a:rPr lang="en-US" altLang="zh-CN" sz="2000" dirty="0" smtClean="0"/>
                <a:t>Storyboard</a:t>
              </a:r>
              <a:r>
                <a:rPr lang="zh-CN" altLang="zh-CN" sz="2000" dirty="0"/>
                <a:t>。</a:t>
              </a:r>
              <a:endParaRPr lang="zh-CN" altLang="en-US" sz="2000" dirty="0">
                <a:latin typeface="微软雅黑" pitchFamily="34" charset="-122"/>
                <a:ea typeface="微软雅黑" pitchFamily="34" charset="-122"/>
              </a:endParaRPr>
            </a:p>
          </p:txBody>
        </p:sp>
      </p:grpSp>
      <p:sp>
        <p:nvSpPr>
          <p:cNvPr id="11"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a:t>
            </a:r>
            <a:r>
              <a:rPr lang="zh-CN" altLang="zh-CN" sz="2800" dirty="0">
                <a:solidFill>
                  <a:srgbClr val="1353A2"/>
                </a:solidFill>
                <a:latin typeface="微软雅黑" charset="0"/>
                <a:ea typeface="微软雅黑" charset="0"/>
                <a:cs typeface="微软雅黑" charset="0"/>
              </a:rPr>
              <a:t>3</a:t>
            </a:r>
            <a:r>
              <a:rPr lang="en-US" altLang="zh-CN" sz="2800" dirty="0" smtClean="0">
                <a:solidFill>
                  <a:srgbClr val="1353A2"/>
                </a:solidFill>
                <a:latin typeface="微软雅黑" charset="0"/>
                <a:ea typeface="微软雅黑" charset="0"/>
                <a:cs typeface="微软雅黑" charset="0"/>
              </a:rPr>
              <a:t> </a:t>
            </a:r>
            <a:r>
              <a:rPr lang="zh-CN" altLang="en-US" sz="2800" dirty="0" smtClean="0">
                <a:solidFill>
                  <a:srgbClr val="1353A2"/>
                </a:solidFill>
                <a:latin typeface="微软雅黑" charset="0"/>
                <a:ea typeface="微软雅黑" charset="0"/>
                <a:cs typeface="微软雅黑" charset="0"/>
              </a:rPr>
              <a:t>自定义单元格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23231698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6"/>
          <p:cNvGrpSpPr>
            <a:grpSpLocks/>
          </p:cNvGrpSpPr>
          <p:nvPr/>
        </p:nvGrpSpPr>
        <p:grpSpPr bwMode="auto">
          <a:xfrm>
            <a:off x="2563617" y="2193769"/>
            <a:ext cx="9128723" cy="987696"/>
            <a:chOff x="1910363" y="2388498"/>
            <a:chExt cx="6846542" cy="934023"/>
          </a:xfrm>
        </p:grpSpPr>
        <p:sp>
          <p:nvSpPr>
            <p:cNvPr id="40"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a:solidFill>
                    <a:srgbClr val="FFFFFF"/>
                  </a:solidFill>
                  <a:latin typeface="Arial" charset="0"/>
                  <a:ea typeface="宋体" charset="0"/>
                  <a:cs typeface="宋体" charset="0"/>
                </a:rPr>
                <a:t>1</a:t>
              </a:r>
              <a:endParaRPr lang="zh-CN" altLang="en-US" sz="3200" dirty="0">
                <a:solidFill>
                  <a:srgbClr val="FFFFFF"/>
                </a:solidFill>
                <a:latin typeface="Arial" charset="0"/>
                <a:ea typeface="宋体" charset="0"/>
                <a:cs typeface="宋体" charset="0"/>
              </a:endParaRPr>
            </a:p>
          </p:txBody>
        </p:sp>
        <p:sp>
          <p:nvSpPr>
            <p:cNvPr id="42"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43" name="矩形 19"/>
            <p:cNvSpPr>
              <a:spLocks noChangeArrowheads="1"/>
            </p:cNvSpPr>
            <p:nvPr/>
          </p:nvSpPr>
          <p:spPr bwMode="auto">
            <a:xfrm>
              <a:off x="2892690" y="2574737"/>
              <a:ext cx="5864215" cy="3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en-US" dirty="0" smtClean="0">
                  <a:latin typeface="华文楷体"/>
                  <a:ea typeface="华文楷体"/>
                  <a:cs typeface="华文楷体"/>
                </a:rPr>
                <a:t>添加一个自定义类</a:t>
              </a:r>
              <a:r>
                <a:rPr lang="zh-CN" altLang="en-US" dirty="0">
                  <a:latin typeface="华文楷体"/>
                  <a:ea typeface="华文楷体"/>
                  <a:cs typeface="华文楷体"/>
                </a:rPr>
                <a:t>，该类继承于</a:t>
              </a:r>
              <a:r>
                <a:rPr lang="en-US" altLang="zh-CN" dirty="0">
                  <a:solidFill>
                    <a:srgbClr val="108A88"/>
                  </a:solidFill>
                  <a:latin typeface="华文楷体"/>
                  <a:ea typeface="华文楷体"/>
                  <a:cs typeface="华文楷体"/>
                </a:rPr>
                <a:t>UITableViewCell</a:t>
              </a:r>
              <a:r>
                <a:rPr lang="zh-CN" altLang="zh-CN" dirty="0">
                  <a:solidFill>
                    <a:srgbClr val="108A88"/>
                  </a:solidFill>
                  <a:latin typeface="华文楷体"/>
                  <a:ea typeface="华文楷体"/>
                  <a:cs typeface="华文楷体"/>
                </a:rPr>
                <a:t> </a:t>
              </a:r>
              <a:r>
                <a:rPr lang="zh-CN" altLang="en-US" dirty="0" smtClean="0">
                  <a:latin typeface="华文楷体"/>
                  <a:ea typeface="华文楷体"/>
                  <a:cs typeface="华文楷体"/>
                </a:rPr>
                <a:t>。</a:t>
              </a:r>
              <a:endParaRPr lang="zh-CN" altLang="en-US" dirty="0">
                <a:latin typeface="华文楷体"/>
                <a:ea typeface="华文楷体"/>
                <a:cs typeface="华文楷体"/>
              </a:endParaRPr>
            </a:p>
          </p:txBody>
        </p:sp>
      </p:grpSp>
      <p:grpSp>
        <p:nvGrpSpPr>
          <p:cNvPr id="44" name="组合 16"/>
          <p:cNvGrpSpPr>
            <a:grpSpLocks/>
          </p:cNvGrpSpPr>
          <p:nvPr/>
        </p:nvGrpSpPr>
        <p:grpSpPr bwMode="auto">
          <a:xfrm>
            <a:off x="2563618" y="3122930"/>
            <a:ext cx="9428231" cy="987696"/>
            <a:chOff x="1910363" y="2388498"/>
            <a:chExt cx="7071173" cy="934023"/>
          </a:xfrm>
        </p:grpSpPr>
        <p:sp>
          <p:nvSpPr>
            <p:cNvPr id="45"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2</a:t>
              </a:r>
              <a:endParaRPr lang="zh-CN" altLang="en-US" sz="3200" dirty="0">
                <a:solidFill>
                  <a:srgbClr val="FFFFFF"/>
                </a:solidFill>
                <a:latin typeface="Arial" charset="0"/>
                <a:ea typeface="宋体" charset="0"/>
                <a:cs typeface="宋体" charset="0"/>
              </a:endParaRPr>
            </a:p>
          </p:txBody>
        </p:sp>
        <p:sp>
          <p:nvSpPr>
            <p:cNvPr id="46"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47" name="矩形 19"/>
            <p:cNvSpPr>
              <a:spLocks noChangeArrowheads="1"/>
            </p:cNvSpPr>
            <p:nvPr/>
          </p:nvSpPr>
          <p:spPr bwMode="auto">
            <a:xfrm>
              <a:off x="2892690" y="2400106"/>
              <a:ext cx="6088846" cy="61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en-US" dirty="0" smtClean="0">
                  <a:latin typeface="华文楷体"/>
                  <a:ea typeface="华文楷体"/>
                  <a:cs typeface="华文楷体"/>
                </a:rPr>
                <a:t>指定</a:t>
              </a:r>
              <a:r>
                <a:rPr lang="zh-CN" altLang="en-US" dirty="0">
                  <a:latin typeface="华文楷体"/>
                  <a:ea typeface="华文楷体"/>
                  <a:cs typeface="华文楷体"/>
                </a:rPr>
                <a:t>故事板中单元格的关联类为自定义类，即设置</a:t>
              </a:r>
              <a:r>
                <a:rPr lang="en-US" altLang="zh-CN" dirty="0">
                  <a:solidFill>
                    <a:srgbClr val="108A88"/>
                  </a:solidFill>
                  <a:latin typeface="华文楷体"/>
                  <a:ea typeface="华文楷体"/>
                  <a:cs typeface="华文楷体"/>
                </a:rPr>
                <a:t>Table View Cell</a:t>
              </a:r>
              <a:r>
                <a:rPr lang="zh-CN" altLang="zh-CN" dirty="0">
                  <a:latin typeface="华文楷体"/>
                  <a:ea typeface="华文楷体"/>
                  <a:cs typeface="华文楷体"/>
                </a:rPr>
                <a:t>的</a:t>
              </a:r>
              <a:r>
                <a:rPr lang="en-US" altLang="zh-CN" dirty="0">
                  <a:solidFill>
                    <a:srgbClr val="108A88"/>
                  </a:solidFill>
                  <a:latin typeface="华文楷体"/>
                  <a:ea typeface="华文楷体"/>
                  <a:cs typeface="华文楷体"/>
                </a:rPr>
                <a:t>Class</a:t>
              </a:r>
              <a:r>
                <a:rPr lang="zh-CN" altLang="zh-CN" dirty="0">
                  <a:latin typeface="华文楷体"/>
                  <a:ea typeface="华文楷体"/>
                  <a:cs typeface="华文楷体"/>
                </a:rPr>
                <a:t>属性</a:t>
              </a:r>
              <a:r>
                <a:rPr lang="zh-CN" altLang="en-US" dirty="0">
                  <a:latin typeface="华文楷体"/>
                  <a:ea typeface="华文楷体"/>
                  <a:cs typeface="华文楷体"/>
                </a:rPr>
                <a:t>，并设定单元格的重用标识符。</a:t>
              </a:r>
              <a:r>
                <a:rPr lang="zh-CN" altLang="zh-CN" dirty="0">
                  <a:latin typeface="华文楷体"/>
                  <a:ea typeface="华文楷体"/>
                  <a:cs typeface="华文楷体"/>
                </a:rPr>
                <a:t> </a:t>
              </a:r>
              <a:r>
                <a:rPr lang="zh-CN" altLang="zh-CN" dirty="0" smtClean="0">
                  <a:latin typeface="华文楷体"/>
                  <a:ea typeface="华文楷体"/>
                  <a:cs typeface="华文楷体"/>
                </a:rPr>
                <a:t> </a:t>
              </a:r>
              <a:endParaRPr lang="zh-CN" altLang="en-US" dirty="0">
                <a:latin typeface="华文楷体"/>
                <a:ea typeface="华文楷体"/>
                <a:cs typeface="华文楷体"/>
              </a:endParaRPr>
            </a:p>
          </p:txBody>
        </p:sp>
      </p:grpSp>
      <p:grpSp>
        <p:nvGrpSpPr>
          <p:cNvPr id="60" name="组合 16"/>
          <p:cNvGrpSpPr>
            <a:grpSpLocks/>
          </p:cNvGrpSpPr>
          <p:nvPr/>
        </p:nvGrpSpPr>
        <p:grpSpPr bwMode="auto">
          <a:xfrm>
            <a:off x="2563617" y="4981252"/>
            <a:ext cx="9128723" cy="987696"/>
            <a:chOff x="1910363" y="2388498"/>
            <a:chExt cx="6846542" cy="934023"/>
          </a:xfrm>
        </p:grpSpPr>
        <p:sp>
          <p:nvSpPr>
            <p:cNvPr id="61"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4</a:t>
              </a:r>
              <a:endParaRPr lang="zh-CN" altLang="en-US" sz="3200" dirty="0">
                <a:solidFill>
                  <a:srgbClr val="FFFFFF"/>
                </a:solidFill>
                <a:latin typeface="Arial" charset="0"/>
                <a:ea typeface="宋体" charset="0"/>
                <a:cs typeface="宋体" charset="0"/>
              </a:endParaRPr>
            </a:p>
          </p:txBody>
        </p:sp>
        <p:sp>
          <p:nvSpPr>
            <p:cNvPr id="62"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lvl="1" indent="-171450" defTabSz="844550" eaLnBrk="0" hangingPunct="0">
                <a:lnSpc>
                  <a:spcPct val="90000"/>
                </a:lnSpc>
                <a:spcAft>
                  <a:spcPct val="15000"/>
                </a:spcAft>
                <a:buFontTx/>
                <a:buChar char="••"/>
                <a:defRPr/>
              </a:pPr>
              <a:endParaRPr lang="zh-CN" altLang="en-US" sz="1900" dirty="0"/>
            </a:p>
            <a:p>
              <a:pPr marL="0" lvl="1" defTabSz="844550" eaLnBrk="0" hangingPunct="0">
                <a:lnSpc>
                  <a:spcPct val="90000"/>
                </a:lnSpc>
                <a:spcAft>
                  <a:spcPct val="15000"/>
                </a:spcAft>
                <a:defRPr/>
              </a:pPr>
              <a:r>
                <a:rPr lang="en-US" altLang="zh-CN" sz="1900" dirty="0"/>
                <a:t>         </a:t>
              </a:r>
            </a:p>
          </p:txBody>
        </p:sp>
        <p:sp>
          <p:nvSpPr>
            <p:cNvPr id="63" name="矩形 19"/>
            <p:cNvSpPr>
              <a:spLocks noChangeArrowheads="1"/>
            </p:cNvSpPr>
            <p:nvPr/>
          </p:nvSpPr>
          <p:spPr bwMode="auto">
            <a:xfrm>
              <a:off x="2892690" y="2528392"/>
              <a:ext cx="5864215" cy="3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en-US" dirty="0">
                  <a:latin typeface="华文楷体"/>
                  <a:ea typeface="华文楷体"/>
                  <a:cs typeface="华文楷体"/>
                </a:rPr>
                <a:t>实现数据源和代理方法，为表格填充数据。</a:t>
              </a:r>
            </a:p>
          </p:txBody>
        </p:sp>
      </p:grpSp>
      <p:grpSp>
        <p:nvGrpSpPr>
          <p:cNvPr id="68" name="组 67"/>
          <p:cNvGrpSpPr/>
          <p:nvPr/>
        </p:nvGrpSpPr>
        <p:grpSpPr>
          <a:xfrm>
            <a:off x="824572" y="907104"/>
            <a:ext cx="903817" cy="5512416"/>
            <a:chOff x="618428" y="1641504"/>
            <a:chExt cx="677863" cy="5512416"/>
          </a:xfrm>
        </p:grpSpPr>
        <p:sp>
          <p:nvSpPr>
            <p:cNvPr id="69" name="剪去对角的矩形 68"/>
            <p:cNvSpPr/>
            <p:nvPr/>
          </p:nvSpPr>
          <p:spPr bwMode="auto">
            <a:xfrm>
              <a:off x="618428" y="2417723"/>
              <a:ext cx="677863" cy="4478441"/>
            </a:xfrm>
            <a:prstGeom prst="snip2DiagRect">
              <a:avLst/>
            </a:prstGeom>
            <a:solidFill>
              <a:srgbClr val="E7F4FF"/>
            </a:solidFill>
            <a:ln w="28575" cap="flat" cmpd="sng" algn="ctr">
              <a:solidFill>
                <a:srgbClr val="1353A2"/>
              </a:solidFill>
              <a:prstDash val="sysDot"/>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cs typeface="+mn-cs"/>
              </a:endParaRPr>
            </a:p>
          </p:txBody>
        </p:sp>
        <p:sp>
          <p:nvSpPr>
            <p:cNvPr id="70" name="矩形 1"/>
            <p:cNvSpPr>
              <a:spLocks noChangeArrowheads="1"/>
            </p:cNvSpPr>
            <p:nvPr/>
          </p:nvSpPr>
          <p:spPr bwMode="auto">
            <a:xfrm>
              <a:off x="818860" y="1641504"/>
              <a:ext cx="415499" cy="551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lvl="2"/>
              <a:r>
                <a:rPr lang="zh-CN" altLang="en-US" sz="2400" b="1" dirty="0" smtClean="0">
                  <a:solidFill>
                    <a:srgbClr val="1353A2"/>
                  </a:solidFill>
                </a:rPr>
                <a:t>使用</a:t>
              </a:r>
              <a:r>
                <a:rPr lang="en-US" altLang="zh-CN" sz="2400" b="1" dirty="0">
                  <a:solidFill>
                    <a:srgbClr val="1353A2"/>
                  </a:solidFill>
                </a:rPr>
                <a:t>Storyboard</a:t>
              </a:r>
              <a:r>
                <a:rPr lang="zh-CN" altLang="zh-CN" sz="2400" b="1" dirty="0">
                  <a:solidFill>
                    <a:srgbClr val="1353A2"/>
                  </a:solidFill>
                </a:rPr>
                <a:t> </a:t>
              </a:r>
              <a:r>
                <a:rPr lang="zh-CN" altLang="en-US" sz="2400" b="1" dirty="0">
                  <a:solidFill>
                    <a:srgbClr val="1353A2"/>
                  </a:solidFill>
                </a:rPr>
                <a:t>自定义单元格</a:t>
              </a:r>
              <a:endParaRPr lang="zh-CN" sz="2400" b="1" dirty="0">
                <a:solidFill>
                  <a:srgbClr val="1353A2"/>
                </a:solidFill>
              </a:endParaRPr>
            </a:p>
          </p:txBody>
        </p:sp>
      </p:grpSp>
      <p:grpSp>
        <p:nvGrpSpPr>
          <p:cNvPr id="2" name="组 1"/>
          <p:cNvGrpSpPr/>
          <p:nvPr/>
        </p:nvGrpSpPr>
        <p:grpSpPr>
          <a:xfrm>
            <a:off x="2563618" y="4052091"/>
            <a:ext cx="9428231" cy="987696"/>
            <a:chOff x="1922713" y="4052091"/>
            <a:chExt cx="7071173" cy="987696"/>
          </a:xfrm>
        </p:grpSpPr>
        <p:grpSp>
          <p:nvGrpSpPr>
            <p:cNvPr id="48" name="组合 16"/>
            <p:cNvGrpSpPr>
              <a:grpSpLocks/>
            </p:cNvGrpSpPr>
            <p:nvPr/>
          </p:nvGrpSpPr>
          <p:grpSpPr bwMode="auto">
            <a:xfrm>
              <a:off x="1922713" y="4052091"/>
              <a:ext cx="6846542" cy="987696"/>
              <a:chOff x="1910363" y="2388498"/>
              <a:chExt cx="6846542" cy="934023"/>
            </a:xfrm>
          </p:grpSpPr>
          <p:sp>
            <p:nvSpPr>
              <p:cNvPr id="57" name="任意多边形 17"/>
              <p:cNvSpPr/>
              <p:nvPr/>
            </p:nvSpPr>
            <p:spPr>
              <a:xfrm>
                <a:off x="1910363" y="2388499"/>
                <a:ext cx="788987" cy="934022"/>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FE2FF"/>
              </a:solidFill>
              <a:ln w="3175">
                <a:solidFill>
                  <a:schemeClr val="bg2">
                    <a:lumMod val="9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anchor="ctr"/>
              <a:lstStyle/>
              <a:p>
                <a:pPr algn="ctr" defTabSz="889000" eaLnBrk="0" hangingPunct="0">
                  <a:lnSpc>
                    <a:spcPct val="90000"/>
                  </a:lnSpc>
                  <a:spcAft>
                    <a:spcPct val="35000"/>
                  </a:spcAft>
                </a:pPr>
                <a:endParaRPr lang="en-US" altLang="zh-CN" sz="1200" dirty="0">
                  <a:solidFill>
                    <a:srgbClr val="FFFFFF"/>
                  </a:solidFill>
                  <a:latin typeface="Arial" charset="0"/>
                  <a:ea typeface="宋体" charset="0"/>
                  <a:cs typeface="宋体" charset="0"/>
                </a:endParaRPr>
              </a:p>
              <a:p>
                <a:pPr algn="ctr" defTabSz="889000" eaLnBrk="0" hangingPunct="0">
                  <a:lnSpc>
                    <a:spcPct val="90000"/>
                  </a:lnSpc>
                  <a:spcAft>
                    <a:spcPct val="35000"/>
                  </a:spcAft>
                </a:pPr>
                <a:r>
                  <a:rPr lang="en-US" altLang="zh-CN" sz="3200" dirty="0" smtClean="0">
                    <a:solidFill>
                      <a:srgbClr val="FFFFFF"/>
                    </a:solidFill>
                    <a:latin typeface="Arial" charset="0"/>
                    <a:ea typeface="宋体" charset="0"/>
                    <a:cs typeface="宋体" charset="0"/>
                  </a:rPr>
                  <a:t>3</a:t>
                </a:r>
                <a:endParaRPr lang="zh-CN" altLang="en-US" sz="3200" dirty="0">
                  <a:solidFill>
                    <a:srgbClr val="FFFFFF"/>
                  </a:solidFill>
                  <a:latin typeface="Arial" charset="0"/>
                  <a:ea typeface="宋体" charset="0"/>
                  <a:cs typeface="宋体" charset="0"/>
                </a:endParaRPr>
              </a:p>
            </p:txBody>
          </p:sp>
          <p:sp>
            <p:nvSpPr>
              <p:cNvPr id="58" name="任意多边形 18"/>
              <p:cNvSpPr/>
              <p:nvPr/>
            </p:nvSpPr>
            <p:spPr>
              <a:xfrm>
                <a:off x="2699350" y="2388498"/>
                <a:ext cx="5886355" cy="631222"/>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0" lvl="1" defTabSz="844550" eaLnBrk="0" hangingPunct="0">
                  <a:lnSpc>
                    <a:spcPct val="90000"/>
                  </a:lnSpc>
                  <a:spcAft>
                    <a:spcPct val="15000"/>
                  </a:spcAft>
                  <a:defRPr/>
                </a:pPr>
                <a:endParaRPr lang="zh-CN" altLang="en-US" sz="1900" dirty="0" smtClean="0"/>
              </a:p>
              <a:p>
                <a:pPr marL="0" lvl="1" defTabSz="844550" eaLnBrk="0" hangingPunct="0">
                  <a:lnSpc>
                    <a:spcPct val="90000"/>
                  </a:lnSpc>
                  <a:spcAft>
                    <a:spcPct val="15000"/>
                  </a:spcAft>
                  <a:defRPr/>
                </a:pPr>
                <a:r>
                  <a:rPr lang="en-US" altLang="zh-CN" sz="1900" dirty="0" smtClean="0"/>
                  <a:t>         </a:t>
                </a:r>
                <a:endParaRPr lang="en-US" altLang="zh-CN" sz="1900" dirty="0"/>
              </a:p>
            </p:txBody>
          </p:sp>
          <p:sp>
            <p:nvSpPr>
              <p:cNvPr id="59" name="矩形 19"/>
              <p:cNvSpPr>
                <a:spLocks noChangeArrowheads="1"/>
              </p:cNvSpPr>
              <p:nvPr/>
            </p:nvSpPr>
            <p:spPr bwMode="auto">
              <a:xfrm>
                <a:off x="2892690" y="2400106"/>
                <a:ext cx="5864215" cy="3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endParaRPr lang="zh-CN" altLang="en-US" dirty="0">
                  <a:latin typeface="华文楷体"/>
                  <a:ea typeface="华文楷体"/>
                  <a:cs typeface="华文楷体"/>
                </a:endParaRPr>
              </a:p>
            </p:txBody>
          </p:sp>
        </p:grpSp>
        <p:sp>
          <p:nvSpPr>
            <p:cNvPr id="72" name="矩形 19"/>
            <p:cNvSpPr>
              <a:spLocks noChangeArrowheads="1"/>
            </p:cNvSpPr>
            <p:nvPr/>
          </p:nvSpPr>
          <p:spPr bwMode="auto">
            <a:xfrm>
              <a:off x="2905040" y="4064366"/>
              <a:ext cx="60888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p>
              <a:r>
                <a:rPr lang="zh-CN" altLang="zh-CN" dirty="0">
                  <a:latin typeface="华文楷体"/>
                  <a:ea typeface="华文楷体"/>
                  <a:cs typeface="华文楷体"/>
                </a:rPr>
                <a:t>对</a:t>
              </a:r>
              <a:r>
                <a:rPr lang="zh-CN" altLang="en-US" dirty="0">
                  <a:latin typeface="华文楷体"/>
                  <a:ea typeface="华文楷体"/>
                  <a:cs typeface="华文楷体"/>
                </a:rPr>
                <a:t>故事板中</a:t>
              </a:r>
              <a:r>
                <a:rPr lang="zh-CN" altLang="zh-CN" dirty="0">
                  <a:latin typeface="华文楷体"/>
                  <a:ea typeface="华文楷体"/>
                  <a:cs typeface="华文楷体"/>
                </a:rPr>
                <a:t>单元格的布局进行设置并调整，</a:t>
              </a:r>
              <a:r>
                <a:rPr lang="zh-CN" altLang="en-US" dirty="0">
                  <a:latin typeface="华文楷体"/>
                  <a:ea typeface="华文楷体"/>
                  <a:cs typeface="华文楷体"/>
                </a:rPr>
                <a:t>并</a:t>
              </a:r>
              <a:r>
                <a:rPr lang="zh-CN" altLang="en-US">
                  <a:latin typeface="华文楷体"/>
                  <a:ea typeface="华文楷体"/>
                  <a:cs typeface="华文楷体"/>
                </a:rPr>
                <a:t>在</a:t>
              </a:r>
              <a:r>
                <a:rPr lang="zh-CN" altLang="en-US" smtClean="0">
                  <a:latin typeface="华文楷体"/>
                  <a:ea typeface="华文楷体"/>
                  <a:cs typeface="华文楷体"/>
                </a:rPr>
                <a:t>自定义</a:t>
              </a:r>
              <a:endParaRPr lang="en-US" altLang="zh-CN" smtClean="0">
                <a:latin typeface="华文楷体"/>
                <a:ea typeface="华文楷体"/>
                <a:cs typeface="华文楷体"/>
              </a:endParaRPr>
            </a:p>
            <a:p>
              <a:r>
                <a:rPr lang="zh-CN" altLang="en-US" smtClean="0">
                  <a:latin typeface="华文楷体"/>
                  <a:ea typeface="华文楷体"/>
                  <a:cs typeface="华文楷体"/>
                </a:rPr>
                <a:t>类</a:t>
              </a:r>
              <a:r>
                <a:rPr lang="zh-CN" altLang="en-US" dirty="0">
                  <a:latin typeface="华文楷体"/>
                  <a:ea typeface="华文楷体"/>
                  <a:cs typeface="华文楷体"/>
                </a:rPr>
                <a:t>将单元格的所有子控件关联。</a:t>
              </a:r>
              <a:r>
                <a:rPr lang="zh-CN" altLang="zh-CN" dirty="0">
                  <a:latin typeface="华文楷体"/>
                  <a:ea typeface="华文楷体"/>
                  <a:cs typeface="华文楷体"/>
                </a:rPr>
                <a:t> </a:t>
              </a:r>
              <a:endParaRPr lang="zh-CN" altLang="en-US" dirty="0">
                <a:latin typeface="华文楷体"/>
                <a:ea typeface="华文楷体"/>
                <a:cs typeface="华文楷体"/>
              </a:endParaRPr>
            </a:p>
          </p:txBody>
        </p:sp>
      </p:grpSp>
      <p:sp>
        <p:nvSpPr>
          <p:cNvPr id="24"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a:t>
            </a:r>
            <a:r>
              <a:rPr lang="zh-CN" altLang="zh-CN" sz="2800" dirty="0">
                <a:solidFill>
                  <a:srgbClr val="1353A2"/>
                </a:solidFill>
                <a:latin typeface="微软雅黑" charset="0"/>
                <a:ea typeface="微软雅黑" charset="0"/>
                <a:cs typeface="微软雅黑" charset="0"/>
              </a:rPr>
              <a:t>3</a:t>
            </a:r>
            <a:r>
              <a:rPr lang="en-US" altLang="zh-CN" sz="2800" dirty="0" smtClean="0">
                <a:solidFill>
                  <a:srgbClr val="1353A2"/>
                </a:solidFill>
                <a:latin typeface="微软雅黑" charset="0"/>
                <a:ea typeface="微软雅黑" charset="0"/>
                <a:cs typeface="微软雅黑" charset="0"/>
              </a:rPr>
              <a:t> </a:t>
            </a:r>
            <a:r>
              <a:rPr lang="zh-CN" altLang="en-US" sz="2800" dirty="0" smtClean="0">
                <a:solidFill>
                  <a:srgbClr val="1353A2"/>
                </a:solidFill>
                <a:latin typeface="微软雅黑" charset="0"/>
                <a:ea typeface="微软雅黑" charset="0"/>
                <a:cs typeface="微软雅黑" charset="0"/>
              </a:rPr>
              <a:t>自定义单元格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235378275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up)">
                                      <p:cBhvr>
                                        <p:cTn id="16" dur="500"/>
                                        <p:tgtEl>
                                          <p:spTgt spid="4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up)">
                                      <p:cBhvr>
                                        <p:cTn id="2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组 5"/>
          <p:cNvGrpSpPr>
            <a:grpSpLocks/>
          </p:cNvGrpSpPr>
          <p:nvPr/>
        </p:nvGrpSpPr>
        <p:grpSpPr bwMode="auto">
          <a:xfrm>
            <a:off x="2859067" y="1476640"/>
            <a:ext cx="6371167" cy="836613"/>
            <a:chOff x="739536" y="1228562"/>
            <a:chExt cx="4823862" cy="954087"/>
          </a:xfrm>
        </p:grpSpPr>
        <p:sp>
          <p:nvSpPr>
            <p:cNvPr id="8250" name="矩形 36"/>
            <p:cNvSpPr>
              <a:spLocks noChangeArrowheads="1"/>
            </p:cNvSpPr>
            <p:nvPr/>
          </p:nvSpPr>
          <p:spPr bwMode="auto">
            <a:xfrm flipH="1">
              <a:off x="1450185" y="1322304"/>
              <a:ext cx="4113213" cy="5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r>
                <a:rPr lang="zh-CN" altLang="en-US" sz="2400" dirty="0" smtClean="0">
                  <a:solidFill>
                    <a:srgbClr val="1353A2"/>
                  </a:solidFill>
                  <a:latin typeface="微软雅黑" charset="0"/>
                  <a:ea typeface="微软雅黑" charset="0"/>
                  <a:cs typeface="微软雅黑" charset="0"/>
                </a:rPr>
                <a:t>静态单元格</a:t>
              </a:r>
              <a:endParaRPr lang="zh-CN" altLang="en-US" sz="2400" dirty="0">
                <a:solidFill>
                  <a:srgbClr val="1353A2"/>
                </a:solidFill>
                <a:latin typeface="微软雅黑" charset="0"/>
                <a:ea typeface="微软雅黑" charset="0"/>
                <a:cs typeface="微软雅黑" charset="0"/>
              </a:endParaRPr>
            </a:p>
          </p:txBody>
        </p:sp>
        <p:grpSp>
          <p:nvGrpSpPr>
            <p:cNvPr id="8251" name="组 1"/>
            <p:cNvGrpSpPr>
              <a:grpSpLocks/>
            </p:cNvGrpSpPr>
            <p:nvPr/>
          </p:nvGrpSpPr>
          <p:grpSpPr bwMode="auto">
            <a:xfrm>
              <a:off x="739536" y="1228562"/>
              <a:ext cx="3966464" cy="954087"/>
              <a:chOff x="781349" y="1230344"/>
              <a:chExt cx="4010099" cy="954087"/>
            </a:xfrm>
          </p:grpSpPr>
          <p:cxnSp>
            <p:nvCxnSpPr>
              <p:cNvPr id="46" name="直接连接符 45"/>
              <p:cNvCxnSpPr/>
              <p:nvPr/>
            </p:nvCxnSpPr>
            <p:spPr bwMode="auto">
              <a:xfrm>
                <a:off x="1849088" y="1786141"/>
                <a:ext cx="2942360" cy="0"/>
              </a:xfrm>
              <a:prstGeom prst="line">
                <a:avLst/>
              </a:prstGeom>
              <a:noFill/>
              <a:ln w="3175" cap="flat" cmpd="sng" algn="ctr">
                <a:solidFill>
                  <a:schemeClr val="bg1">
                    <a:lumMod val="50000"/>
                  </a:schemeClr>
                </a:solidFill>
                <a:prstDash val="sysDot"/>
                <a:headEnd type="oval" w="sm" len="sm"/>
                <a:tailEnd type="oval" w="sm" len="sm"/>
              </a:ln>
              <a:effectLst/>
            </p:spPr>
          </p:cxnSp>
          <p:grpSp>
            <p:nvGrpSpPr>
              <p:cNvPr id="8253" name="组合 111"/>
              <p:cNvGrpSpPr>
                <a:grpSpLocks/>
              </p:cNvGrpSpPr>
              <p:nvPr/>
            </p:nvGrpSpPr>
            <p:grpSpPr bwMode="auto">
              <a:xfrm rot="-12767">
                <a:off x="781349" y="1230344"/>
                <a:ext cx="927903" cy="954087"/>
                <a:chOff x="1872612" y="1275606"/>
                <a:chExt cx="1360150" cy="1728192"/>
              </a:xfrm>
            </p:grpSpPr>
            <p:grpSp>
              <p:nvGrpSpPr>
                <p:cNvPr id="8255" name="组合 112"/>
                <p:cNvGrpSpPr>
                  <a:grpSpLocks/>
                </p:cNvGrpSpPr>
                <p:nvPr/>
              </p:nvGrpSpPr>
              <p:grpSpPr bwMode="auto">
                <a:xfrm>
                  <a:off x="1936620" y="1275606"/>
                  <a:ext cx="1296142" cy="1728192"/>
                  <a:chOff x="1907704" y="1275606"/>
                  <a:chExt cx="1296142" cy="1728192"/>
                </a:xfrm>
              </p:grpSpPr>
              <p:sp>
                <p:nvSpPr>
                  <p:cNvPr id="51" name="圆角矩形 50"/>
                  <p:cNvSpPr>
                    <a:spLocks noChangeArrowheads="1"/>
                  </p:cNvSpPr>
                  <p:nvPr/>
                </p:nvSpPr>
                <p:spPr bwMode="auto">
                  <a:xfrm>
                    <a:off x="1862784" y="1242747"/>
                    <a:ext cx="1296751"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smtClean="0">
                        <a:solidFill>
                          <a:srgbClr val="FFFFFF"/>
                        </a:solidFill>
                        <a:latin typeface="Cambria Math" charset="0"/>
                        <a:ea typeface="汉仪综艺体简" charset="0"/>
                        <a:cs typeface="汉仪综艺体简" charset="0"/>
                      </a:rPr>
                      <a:t>3.4</a:t>
                    </a:r>
                    <a:endParaRPr lang="zh-CN" altLang="en-US" sz="3200" b="1" dirty="0">
                      <a:solidFill>
                        <a:srgbClr val="FFFFFF"/>
                      </a:solidFill>
                      <a:latin typeface="Cambria Math" charset="0"/>
                      <a:ea typeface="汉仪综艺体简" charset="0"/>
                      <a:cs typeface="汉仪综艺体简" charset="0"/>
                    </a:endParaRPr>
                  </a:p>
                </p:txBody>
              </p:sp>
              <p:sp>
                <p:nvSpPr>
                  <p:cNvPr id="52" name="圆角矩形 51"/>
                  <p:cNvSpPr/>
                  <p:nvPr/>
                </p:nvSpPr>
                <p:spPr>
                  <a:xfrm>
                    <a:off x="1917409" y="1314892"/>
                    <a:ext cx="1187501" cy="1583903"/>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50" name="圆角矩形 5"/>
                <p:cNvSpPr/>
                <p:nvPr/>
              </p:nvSpPr>
              <p:spPr>
                <a:xfrm>
                  <a:off x="1869182" y="2062454"/>
                  <a:ext cx="1294377" cy="93788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grpSp>
      </p:grpSp>
      <p:grpSp>
        <p:nvGrpSpPr>
          <p:cNvPr id="8194" name="组 2"/>
          <p:cNvGrpSpPr>
            <a:grpSpLocks/>
          </p:cNvGrpSpPr>
          <p:nvPr/>
        </p:nvGrpSpPr>
        <p:grpSpPr bwMode="auto">
          <a:xfrm>
            <a:off x="4338617" y="2786443"/>
            <a:ext cx="5090586" cy="839788"/>
            <a:chOff x="3442485" y="2732088"/>
            <a:chExt cx="4024123" cy="1004968"/>
          </a:xfrm>
        </p:grpSpPr>
        <p:cxnSp>
          <p:nvCxnSpPr>
            <p:cNvPr id="54" name="直接连接符 51"/>
            <p:cNvCxnSpPr>
              <a:cxnSpLocks noChangeShapeType="1"/>
            </p:cNvCxnSpPr>
            <p:nvPr/>
          </p:nvCxnSpPr>
          <p:spPr bwMode="auto">
            <a:xfrm>
              <a:off x="4553511" y="3258319"/>
              <a:ext cx="291309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8243" name="矩形 53"/>
            <p:cNvSpPr>
              <a:spLocks noChangeArrowheads="1"/>
            </p:cNvSpPr>
            <p:nvPr/>
          </p:nvSpPr>
          <p:spPr bwMode="auto">
            <a:xfrm flipH="1">
              <a:off x="4668838" y="2732088"/>
              <a:ext cx="2112640" cy="55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1"/>
              <a:r>
                <a:rPr lang="zh-CN" altLang="en-US" sz="2400" dirty="0" smtClean="0">
                  <a:solidFill>
                    <a:srgbClr val="1353A2"/>
                  </a:solidFill>
                  <a:latin typeface="微软雅黑" charset="0"/>
                  <a:ea typeface="微软雅黑" charset="0"/>
                  <a:cs typeface="微软雅黑" charset="0"/>
                </a:rPr>
                <a:t>实战演练</a:t>
              </a:r>
              <a:r>
                <a:rPr lang="en-US" altLang="zh-CN" sz="2400" dirty="0" smtClean="0">
                  <a:solidFill>
                    <a:srgbClr val="1353A2"/>
                  </a:solidFill>
                  <a:latin typeface="微软雅黑" charset="0"/>
                  <a:ea typeface="微软雅黑" charset="0"/>
                  <a:cs typeface="微软雅黑" charset="0"/>
                </a:rPr>
                <a:t>—</a:t>
              </a:r>
              <a:r>
                <a:rPr lang="zh-CN" altLang="en-US" sz="2400" dirty="0" smtClean="0">
                  <a:solidFill>
                    <a:srgbClr val="1353A2"/>
                  </a:solidFill>
                  <a:latin typeface="微软雅黑" charset="0"/>
                  <a:ea typeface="微软雅黑" charset="0"/>
                  <a:cs typeface="微软雅黑" charset="0"/>
                </a:rPr>
                <a:t>通讯录</a:t>
              </a:r>
              <a:endParaRPr lang="zh-CN" altLang="en-US" sz="2400" dirty="0">
                <a:solidFill>
                  <a:srgbClr val="1353A2"/>
                </a:solidFill>
                <a:latin typeface="微软雅黑" charset="0"/>
                <a:ea typeface="微软雅黑" charset="0"/>
                <a:cs typeface="微软雅黑" charset="0"/>
              </a:endParaRPr>
            </a:p>
          </p:txBody>
        </p:sp>
        <p:grpSp>
          <p:nvGrpSpPr>
            <p:cNvPr id="8244" name="组合 116"/>
            <p:cNvGrpSpPr>
              <a:grpSpLocks/>
            </p:cNvGrpSpPr>
            <p:nvPr/>
          </p:nvGrpSpPr>
          <p:grpSpPr bwMode="auto">
            <a:xfrm rot="-12767">
              <a:off x="3442485" y="2784556"/>
              <a:ext cx="927903" cy="952500"/>
              <a:chOff x="1872613" y="1275606"/>
              <a:chExt cx="1360149" cy="1728192"/>
            </a:xfrm>
          </p:grpSpPr>
          <p:grpSp>
            <p:nvGrpSpPr>
              <p:cNvPr id="8246" name="组合 117"/>
              <p:cNvGrpSpPr>
                <a:grpSpLocks/>
              </p:cNvGrpSpPr>
              <p:nvPr/>
            </p:nvGrpSpPr>
            <p:grpSpPr bwMode="auto">
              <a:xfrm>
                <a:off x="1936620" y="1275606"/>
                <a:ext cx="1296142" cy="1728192"/>
                <a:chOff x="1907704" y="1275606"/>
                <a:chExt cx="1296142" cy="1728192"/>
              </a:xfrm>
            </p:grpSpPr>
            <p:sp>
              <p:nvSpPr>
                <p:cNvPr id="59" name="圆角矩形 58"/>
                <p:cNvSpPr>
                  <a:spLocks noChangeArrowheads="1"/>
                </p:cNvSpPr>
                <p:nvPr/>
              </p:nvSpPr>
              <p:spPr bwMode="auto">
                <a:xfrm>
                  <a:off x="1860955" y="1242380"/>
                  <a:ext cx="1297465" cy="1726876"/>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smtClean="0">
                      <a:solidFill>
                        <a:srgbClr val="FFFFFF"/>
                      </a:solidFill>
                      <a:latin typeface="Cambria Math" charset="0"/>
                      <a:ea typeface="汉仪综艺体简" charset="0"/>
                      <a:cs typeface="汉仪综艺体简" charset="0"/>
                    </a:rPr>
                    <a:t>3.5</a:t>
                  </a:r>
                  <a:endParaRPr lang="zh-CN" altLang="en-US" sz="3200" b="1" dirty="0">
                    <a:solidFill>
                      <a:srgbClr val="FFFFFF"/>
                    </a:solidFill>
                    <a:latin typeface="Cambria Math" charset="0"/>
                    <a:ea typeface="汉仪综艺体简" charset="0"/>
                    <a:cs typeface="汉仪综艺体简" charset="0"/>
                  </a:endParaRPr>
                </a:p>
              </p:txBody>
            </p:sp>
            <p:sp>
              <p:nvSpPr>
                <p:cNvPr id="60" name="圆角矩形 59"/>
                <p:cNvSpPr/>
                <p:nvPr/>
              </p:nvSpPr>
              <p:spPr>
                <a:xfrm>
                  <a:off x="1914914" y="1314765"/>
                  <a:ext cx="1189547" cy="158210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58" name="圆角矩形 5"/>
              <p:cNvSpPr/>
              <p:nvPr/>
            </p:nvSpPr>
            <p:spPr>
              <a:xfrm>
                <a:off x="1869121" y="2066068"/>
                <a:ext cx="1295012" cy="93409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grpSp>
      <p:grpSp>
        <p:nvGrpSpPr>
          <p:cNvPr id="8233" name="组 3"/>
          <p:cNvGrpSpPr>
            <a:grpSpLocks/>
          </p:cNvGrpSpPr>
          <p:nvPr/>
        </p:nvGrpSpPr>
        <p:grpSpPr bwMode="auto">
          <a:xfrm>
            <a:off x="2886583" y="4074535"/>
            <a:ext cx="6508751" cy="904875"/>
            <a:chOff x="741302" y="3351245"/>
            <a:chExt cx="4881562" cy="977900"/>
          </a:xfrm>
        </p:grpSpPr>
        <p:cxnSp>
          <p:nvCxnSpPr>
            <p:cNvPr id="62" name="直接连接符 101"/>
            <p:cNvCxnSpPr>
              <a:cxnSpLocks noChangeShapeType="1"/>
            </p:cNvCxnSpPr>
            <p:nvPr/>
          </p:nvCxnSpPr>
          <p:spPr bwMode="auto">
            <a:xfrm>
              <a:off x="1881127" y="3852204"/>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8236" name="矩形 103"/>
            <p:cNvSpPr>
              <a:spLocks noChangeArrowheads="1"/>
            </p:cNvSpPr>
            <p:nvPr/>
          </p:nvSpPr>
          <p:spPr bwMode="auto">
            <a:xfrm flipH="1">
              <a:off x="1988348" y="3351245"/>
              <a:ext cx="1994776" cy="49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1"/>
              <a:r>
                <a:rPr lang="zh-CN" altLang="en-US" sz="2400" dirty="0" smtClean="0">
                  <a:solidFill>
                    <a:srgbClr val="1353A2"/>
                  </a:solidFill>
                  <a:latin typeface="微软雅黑" charset="0"/>
                  <a:ea typeface="微软雅黑" charset="0"/>
                  <a:cs typeface="微软雅黑" charset="0"/>
                </a:rPr>
                <a:t>表视图</a:t>
              </a:r>
              <a:r>
                <a:rPr lang="en-US" altLang="zh-CN" sz="2400" dirty="0" smtClean="0">
                  <a:solidFill>
                    <a:srgbClr val="1353A2"/>
                  </a:solidFill>
                  <a:latin typeface="微软雅黑" charset="0"/>
                  <a:ea typeface="微软雅黑" charset="0"/>
                  <a:cs typeface="微软雅黑" charset="0"/>
                </a:rPr>
                <a:t>UI</a:t>
              </a:r>
              <a:r>
                <a:rPr lang="zh-CN" altLang="en-US" sz="2400" dirty="0" smtClean="0">
                  <a:solidFill>
                    <a:srgbClr val="1353A2"/>
                  </a:solidFill>
                  <a:latin typeface="微软雅黑" charset="0"/>
                  <a:ea typeface="微软雅黑" charset="0"/>
                  <a:cs typeface="微软雅黑" charset="0"/>
                </a:rPr>
                <a:t>设计模式</a:t>
              </a:r>
              <a:endParaRPr lang="zh-CN" altLang="en-US" sz="2400" dirty="0">
                <a:solidFill>
                  <a:srgbClr val="1353A2"/>
                </a:solidFill>
                <a:latin typeface="微软雅黑" charset="0"/>
                <a:ea typeface="微软雅黑" charset="0"/>
                <a:cs typeface="微软雅黑" charset="0"/>
              </a:endParaRPr>
            </a:p>
          </p:txBody>
        </p:sp>
        <p:grpSp>
          <p:nvGrpSpPr>
            <p:cNvPr id="8237" name="组合 121"/>
            <p:cNvGrpSpPr>
              <a:grpSpLocks/>
            </p:cNvGrpSpPr>
            <p:nvPr/>
          </p:nvGrpSpPr>
          <p:grpSpPr bwMode="auto">
            <a:xfrm rot="-12767">
              <a:off x="741302" y="3376645"/>
              <a:ext cx="884237" cy="952500"/>
              <a:chOff x="1936620" y="1275606"/>
              <a:chExt cx="1296144" cy="1728192"/>
            </a:xfrm>
          </p:grpSpPr>
          <p:grpSp>
            <p:nvGrpSpPr>
              <p:cNvPr id="8238" name="组合 122"/>
              <p:cNvGrpSpPr>
                <a:grpSpLocks/>
              </p:cNvGrpSpPr>
              <p:nvPr/>
            </p:nvGrpSpPr>
            <p:grpSpPr bwMode="auto">
              <a:xfrm>
                <a:off x="1936620" y="1275606"/>
                <a:ext cx="1296142" cy="1728192"/>
                <a:chOff x="1907704" y="1275606"/>
                <a:chExt cx="1296142" cy="1728192"/>
              </a:xfrm>
            </p:grpSpPr>
            <p:sp>
              <p:nvSpPr>
                <p:cNvPr id="67" name="圆角矩形 66"/>
                <p:cNvSpPr>
                  <a:spLocks noChangeArrowheads="1"/>
                </p:cNvSpPr>
                <p:nvPr/>
              </p:nvSpPr>
              <p:spPr bwMode="auto">
                <a:xfrm>
                  <a:off x="1907703" y="1276214"/>
                  <a:ext cx="1296145" cy="1727584"/>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defRPr/>
                  </a:pPr>
                  <a:r>
                    <a:rPr lang="en-US" altLang="zh-CN" sz="3200" b="1" smtClean="0">
                      <a:solidFill>
                        <a:srgbClr val="FFFFFF"/>
                      </a:solidFill>
                      <a:latin typeface="Cambria Math" charset="0"/>
                      <a:ea typeface="汉仪综艺体简" charset="0"/>
                      <a:cs typeface="汉仪综艺体简" charset="0"/>
                    </a:rPr>
                    <a:t>3.6</a:t>
                  </a:r>
                  <a:endParaRPr lang="zh-CN" altLang="en-US" sz="3200" b="1" dirty="0">
                    <a:solidFill>
                      <a:srgbClr val="FFFFFF"/>
                    </a:solidFill>
                    <a:latin typeface="Cambria Math" charset="0"/>
                    <a:ea typeface="汉仪综艺体简" charset="0"/>
                    <a:cs typeface="汉仪综艺体简" charset="0"/>
                  </a:endParaRPr>
                </a:p>
              </p:txBody>
            </p:sp>
            <p:sp>
              <p:nvSpPr>
                <p:cNvPr id="68" name="圆角矩形 67"/>
                <p:cNvSpPr/>
                <p:nvPr/>
              </p:nvSpPr>
              <p:spPr>
                <a:xfrm>
                  <a:off x="1961225" y="1347806"/>
                  <a:ext cx="1189101" cy="158439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6" name="圆角矩形 5"/>
              <p:cNvSpPr/>
              <p:nvPr/>
            </p:nvSpPr>
            <p:spPr>
              <a:xfrm>
                <a:off x="1865720" y="2063387"/>
                <a:ext cx="1293818" cy="936944"/>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cs typeface="+mn-cs"/>
                </a:endParaRPr>
              </a:p>
            </p:txBody>
          </p:sp>
        </p:grpSp>
      </p:grpSp>
      <p:sp>
        <p:nvSpPr>
          <p:cNvPr id="29" name="TextBox 127">
            <a:hlinkClick r:id="rId4" action="ppaction://hlinksldjump"/>
          </p:cNvPr>
          <p:cNvSpPr txBox="1">
            <a:spLocks noChangeArrowheads="1"/>
          </p:cNvSpPr>
          <p:nvPr/>
        </p:nvSpPr>
        <p:spPr bwMode="auto">
          <a:xfrm>
            <a:off x="4360950" y="4550439"/>
            <a:ext cx="4748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u="sng" dirty="0">
                <a:solidFill>
                  <a:srgbClr val="D9D9D9"/>
                </a:solidFill>
                <a:latin typeface="微软雅黑" charset="0"/>
                <a:ea typeface="微软雅黑" charset="0"/>
                <a:cs typeface="微软雅黑" charset="0"/>
              </a:rPr>
              <a:t>☞</a:t>
            </a:r>
            <a:r>
              <a:rPr kumimoji="0" lang="zh-CN" altLang="en-US" sz="1800" u="sng" dirty="0">
                <a:solidFill>
                  <a:srgbClr val="D9D9D9"/>
                </a:solidFill>
                <a:latin typeface="微软雅黑" charset="0"/>
                <a:ea typeface="微软雅黑" charset="0"/>
                <a:cs typeface="微软雅黑" charset="0"/>
              </a:rPr>
              <a:t>点击查看本小节知识架构</a:t>
            </a:r>
          </a:p>
        </p:txBody>
      </p:sp>
      <p:sp>
        <p:nvSpPr>
          <p:cNvPr id="30" name="TextBox 127">
            <a:hlinkClick r:id="rId5" action="ppaction://hlinksldjump"/>
          </p:cNvPr>
          <p:cNvSpPr txBox="1">
            <a:spLocks noChangeArrowheads="1"/>
          </p:cNvSpPr>
          <p:nvPr/>
        </p:nvSpPr>
        <p:spPr bwMode="auto">
          <a:xfrm>
            <a:off x="5687639" y="3236950"/>
            <a:ext cx="4748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u="sng" dirty="0">
                <a:solidFill>
                  <a:srgbClr val="D9D9D9"/>
                </a:solidFill>
                <a:latin typeface="微软雅黑" charset="0"/>
                <a:ea typeface="微软雅黑" charset="0"/>
                <a:cs typeface="微软雅黑" charset="0"/>
              </a:rPr>
              <a:t>☞</a:t>
            </a:r>
            <a:r>
              <a:rPr kumimoji="0" lang="zh-CN" altLang="en-US" sz="1800" u="sng" dirty="0">
                <a:solidFill>
                  <a:srgbClr val="D9D9D9"/>
                </a:solidFill>
                <a:latin typeface="微软雅黑" charset="0"/>
                <a:ea typeface="微软雅黑" charset="0"/>
                <a:cs typeface="微软雅黑" charset="0"/>
              </a:rPr>
              <a:t>点击查看本小节知识架构</a:t>
            </a:r>
          </a:p>
        </p:txBody>
      </p:sp>
      <p:sp>
        <p:nvSpPr>
          <p:cNvPr id="31" name="标题 1"/>
          <p:cNvSpPr>
            <a:spLocks noChangeArrowheads="1"/>
          </p:cNvSpPr>
          <p:nvPr/>
        </p:nvSpPr>
        <p:spPr bwMode="auto">
          <a:xfrm>
            <a:off x="2325122" y="322731"/>
            <a:ext cx="686435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a:buFont typeface="Wingdings" charset="0"/>
              <a:buNone/>
            </a:pPr>
            <a:r>
              <a:rPr lang="en-US" altLang="zh-CN" sz="3600" b="1" dirty="0">
                <a:solidFill>
                  <a:srgbClr val="1353A2"/>
                </a:solidFill>
                <a:latin typeface="微软雅黑" charset="0"/>
                <a:ea typeface="微软雅黑" charset="0"/>
                <a:cs typeface="微软雅黑" charset="0"/>
                <a:sym typeface="Wingdings" charset="0"/>
              </a:rPr>
              <a:t> </a:t>
            </a:r>
            <a:r>
              <a:rPr lang="zh-CN" altLang="en-US" sz="3600" b="1" dirty="0">
                <a:solidFill>
                  <a:srgbClr val="1353A2"/>
                </a:solidFill>
                <a:latin typeface="微软雅黑" charset="0"/>
                <a:ea typeface="微软雅黑" charset="0"/>
                <a:cs typeface="微软雅黑" charset="0"/>
                <a:sym typeface="Wingdings" charset="0"/>
              </a:rPr>
              <a:t>目录</a:t>
            </a:r>
            <a:endParaRPr lang="zh-CN" altLang="en-US" sz="3600" b="1" dirty="0">
              <a:solidFill>
                <a:srgbClr val="1353A2"/>
              </a:solidFill>
              <a:latin typeface="微软雅黑" charset="0"/>
              <a:ea typeface="微软雅黑" charset="0"/>
              <a:cs typeface="微软雅黑" charset="0"/>
              <a:sym typeface="宋体" charset="0"/>
            </a:endParaRPr>
          </a:p>
        </p:txBody>
      </p:sp>
    </p:spTree>
    <p:custDataLst>
      <p:tags r:id="rId1"/>
    </p:custDataLst>
    <p:extLst>
      <p:ext uri="{BB962C8B-B14F-4D97-AF65-F5344CB8AC3E}">
        <p14:creationId xmlns:p14="http://schemas.microsoft.com/office/powerpoint/2010/main" val="3037348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55700" y="2798762"/>
            <a:ext cx="2643717" cy="3219934"/>
          </a:xfrm>
          <a:prstGeom prst="rect">
            <a:avLst/>
          </a:prstGeom>
          <a:noFill/>
          <a:ln>
            <a:noFill/>
          </a:ln>
        </p:spPr>
      </p:pic>
      <p:sp>
        <p:nvSpPr>
          <p:cNvPr id="7" name="剪去对角的矩形 3"/>
          <p:cNvSpPr>
            <a:spLocks/>
          </p:cNvSpPr>
          <p:nvPr/>
        </p:nvSpPr>
        <p:spPr bwMode="auto">
          <a:xfrm>
            <a:off x="573617" y="1302372"/>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a:solidFill>
                  <a:schemeClr val="bg1"/>
                </a:solidFill>
                <a:latin typeface="微软雅黑" pitchFamily="34" charset="-122"/>
                <a:ea typeface="微软雅黑" pitchFamily="34" charset="-122"/>
                <a:cs typeface="+mn-cs"/>
              </a:rPr>
              <a:t> 案例演示</a:t>
            </a:r>
          </a:p>
        </p:txBody>
      </p:sp>
      <p:cxnSp>
        <p:nvCxnSpPr>
          <p:cNvPr id="8" name="直线连接符 9"/>
          <p:cNvCxnSpPr>
            <a:cxnSpLocks noChangeShapeType="1"/>
          </p:cNvCxnSpPr>
          <p:nvPr/>
        </p:nvCxnSpPr>
        <p:spPr bwMode="auto">
          <a:xfrm flipV="1">
            <a:off x="552174" y="1937924"/>
            <a:ext cx="11125477" cy="16772"/>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矩形 19"/>
          <p:cNvSpPr>
            <a:spLocks noChangeArrowheads="1"/>
          </p:cNvSpPr>
          <p:nvPr/>
        </p:nvSpPr>
        <p:spPr bwMode="auto">
          <a:xfrm>
            <a:off x="1041401" y="1989138"/>
            <a:ext cx="97176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自定义单元格</a:t>
            </a:r>
            <a:endParaRPr lang="en-US" altLang="zh-CN" dirty="0">
              <a:solidFill>
                <a:srgbClr val="2D65B4"/>
              </a:solidFill>
              <a:latin typeface="微软雅黑" charset="0"/>
              <a:ea typeface="微软雅黑" charset="0"/>
              <a:cs typeface="微软雅黑" charset="0"/>
            </a:endParaRPr>
          </a:p>
        </p:txBody>
      </p:sp>
      <p:grpSp>
        <p:nvGrpSpPr>
          <p:cNvPr id="10" name="组合 18"/>
          <p:cNvGrpSpPr>
            <a:grpSpLocks/>
          </p:cNvGrpSpPr>
          <p:nvPr/>
        </p:nvGrpSpPr>
        <p:grpSpPr bwMode="auto">
          <a:xfrm>
            <a:off x="4527550" y="5633002"/>
            <a:ext cx="2897717" cy="387350"/>
            <a:chOff x="6356350" y="4693965"/>
            <a:chExt cx="1941009" cy="387349"/>
          </a:xfrm>
        </p:grpSpPr>
        <p:grpSp>
          <p:nvGrpSpPr>
            <p:cNvPr id="13" name="组合 15"/>
            <p:cNvGrpSpPr>
              <a:grpSpLocks/>
            </p:cNvGrpSpPr>
            <p:nvPr/>
          </p:nvGrpSpPr>
          <p:grpSpPr bwMode="auto">
            <a:xfrm>
              <a:off x="6356350" y="4728492"/>
              <a:ext cx="1941009" cy="344881"/>
              <a:chOff x="2225739" y="5060870"/>
              <a:chExt cx="2306523" cy="410866"/>
            </a:xfrm>
          </p:grpSpPr>
          <p:sp>
            <p:nvSpPr>
              <p:cNvPr id="15" name="矩形 10">
                <a:hlinkClick r:id="rId4" action="ppaction://hlinkfile"/>
              </p:cNvPr>
              <p:cNvSpPr>
                <a:spLocks noChangeArrowheads="1"/>
              </p:cNvSpPr>
              <p:nvPr/>
            </p:nvSpPr>
            <p:spPr bwMode="auto">
              <a:xfrm>
                <a:off x="2519540" y="5060870"/>
                <a:ext cx="1099891"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16"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17" name="半闭框 16"/>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18" name="半闭框 17"/>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19"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14"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矩形 19"/>
          <p:cNvSpPr>
            <a:spLocks noChangeArrowheads="1"/>
          </p:cNvSpPr>
          <p:nvPr/>
        </p:nvSpPr>
        <p:spPr bwMode="auto">
          <a:xfrm>
            <a:off x="4315883" y="3806608"/>
            <a:ext cx="787611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表格罗列出了十二条信息。</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单元格左侧放置了四个标签，图标位于最右侧。</a:t>
            </a:r>
          </a:p>
        </p:txBody>
      </p:sp>
      <p:sp>
        <p:nvSpPr>
          <p:cNvPr id="20"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a:t>
            </a:r>
            <a:r>
              <a:rPr lang="zh-CN" altLang="zh-CN" sz="2800" dirty="0">
                <a:solidFill>
                  <a:srgbClr val="1353A2"/>
                </a:solidFill>
                <a:latin typeface="微软雅黑" charset="0"/>
                <a:ea typeface="微软雅黑" charset="0"/>
                <a:cs typeface="微软雅黑" charset="0"/>
              </a:rPr>
              <a:t>3</a:t>
            </a:r>
            <a:r>
              <a:rPr lang="en-US" altLang="zh-CN" sz="2800" dirty="0" smtClean="0">
                <a:solidFill>
                  <a:srgbClr val="1353A2"/>
                </a:solidFill>
                <a:latin typeface="微软雅黑" charset="0"/>
                <a:ea typeface="微软雅黑" charset="0"/>
                <a:cs typeface="微软雅黑" charset="0"/>
              </a:rPr>
              <a:t> </a:t>
            </a:r>
            <a:r>
              <a:rPr lang="zh-CN" altLang="en-US" sz="2800" dirty="0" smtClean="0">
                <a:solidFill>
                  <a:srgbClr val="1353A2"/>
                </a:solidFill>
                <a:latin typeface="微软雅黑" charset="0"/>
                <a:ea typeface="微软雅黑" charset="0"/>
                <a:cs typeface="微软雅黑" charset="0"/>
              </a:rPr>
              <a:t>自定义单元格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35041984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p:nvPr/>
        </p:nvPicPr>
        <p:blipFill rotWithShape="1">
          <a:blip r:embed="rId3" cstate="email">
            <a:extLst>
              <a:ext uri="{28A0092B-C50C-407E-A947-70E740481C1C}">
                <a14:useLocalDpi xmlns:a14="http://schemas.microsoft.com/office/drawing/2010/main" val="0"/>
              </a:ext>
            </a:extLst>
          </a:blip>
          <a:srcRect t="3956"/>
          <a:stretch/>
        </p:blipFill>
        <p:spPr bwMode="auto">
          <a:xfrm>
            <a:off x="4147096" y="2287215"/>
            <a:ext cx="3167816" cy="3955897"/>
          </a:xfrm>
          <a:prstGeom prst="rect">
            <a:avLst/>
          </a:prstGeom>
          <a:noFill/>
          <a:ln>
            <a:noFill/>
          </a:ln>
          <a:extLst>
            <a:ext uri="{53640926-AAD7-44d8-BBD7-CCE9431645EC}">
              <a14:shadowObscured xmlns:a14="http://schemas.microsoft.com/office/drawing/2010/main"/>
            </a:ext>
          </a:extLst>
        </p:spPr>
      </p:pic>
      <p:sp>
        <p:nvSpPr>
          <p:cNvPr id="2" name="矩形 1"/>
          <p:cNvSpPr/>
          <p:nvPr/>
        </p:nvSpPr>
        <p:spPr bwMode="auto">
          <a:xfrm>
            <a:off x="4147096" y="3965760"/>
            <a:ext cx="3167816" cy="115776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 name="矩形 2"/>
          <p:cNvSpPr/>
          <p:nvPr/>
        </p:nvSpPr>
        <p:spPr bwMode="auto">
          <a:xfrm>
            <a:off x="4147096" y="2548800"/>
            <a:ext cx="3167816" cy="40608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0" name="矩形 59"/>
          <p:cNvSpPr/>
          <p:nvPr/>
        </p:nvSpPr>
        <p:spPr bwMode="auto">
          <a:xfrm>
            <a:off x="4147096" y="3058560"/>
            <a:ext cx="3167816" cy="80352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0" name="TextBox 22"/>
          <p:cNvSpPr txBox="1"/>
          <p:nvPr/>
        </p:nvSpPr>
        <p:spPr>
          <a:xfrm>
            <a:off x="14817" y="1304098"/>
            <a:ext cx="4078816" cy="1082675"/>
          </a:xfrm>
          <a:prstGeom prst="rect">
            <a:avLst/>
          </a:prstGeom>
          <a:gradFill flip="none" rotWithShape="1">
            <a:gsLst>
              <a:gs pos="0">
                <a:schemeClr val="accent1">
                  <a:lumMod val="90000"/>
                </a:schemeClr>
              </a:gs>
              <a:gs pos="100000">
                <a:srgbClr val="FFFFFF"/>
              </a:gs>
            </a:gsLst>
            <a:lin ang="0" scaled="1"/>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50000"/>
              </a:lnSpc>
              <a:defRPr/>
            </a:pPr>
            <a:r>
              <a:rPr lang="zh-CN" altLang="en-US" sz="2400" b="1" dirty="0" smtClean="0">
                <a:latin typeface="宋体" charset="0"/>
              </a:rPr>
              <a:t>  案例</a:t>
            </a:r>
          </a:p>
          <a:p>
            <a:pPr>
              <a:lnSpc>
                <a:spcPct val="150000"/>
              </a:lnSpc>
              <a:defRPr/>
            </a:pPr>
            <a:r>
              <a:rPr lang="zh-CN" altLang="en-US" sz="2000" dirty="0" smtClean="0">
                <a:latin typeface="楷体_GB2312" charset="0"/>
                <a:ea typeface="楷体_GB2312" charset="0"/>
                <a:cs typeface="楷体_GB2312" charset="0"/>
              </a:rPr>
              <a:t>   </a:t>
            </a:r>
            <a:r>
              <a:rPr lang="zh-CN" altLang="zh-CN" sz="2000" dirty="0" smtClean="0">
                <a:latin typeface="楷体_GB2312" charset="0"/>
                <a:ea typeface="楷体_GB2312" charset="0"/>
                <a:cs typeface="楷体_GB2312" charset="0"/>
              </a:rPr>
              <a:t> </a:t>
            </a:r>
            <a:r>
              <a:rPr lang="en-US" altLang="zh-CN" sz="2000" dirty="0" smtClean="0">
                <a:latin typeface="楷体_GB2312" charset="0"/>
                <a:ea typeface="楷体_GB2312" charset="0"/>
                <a:cs typeface="楷体_GB2312" charset="0"/>
              </a:rPr>
              <a:t>QQ</a:t>
            </a:r>
            <a:r>
              <a:rPr lang="zh-CN" altLang="en-US" sz="2000" dirty="0" smtClean="0">
                <a:latin typeface="楷体_GB2312" charset="0"/>
                <a:ea typeface="楷体_GB2312" charset="0"/>
                <a:cs typeface="楷体_GB2312" charset="0"/>
              </a:rPr>
              <a:t>的界面</a:t>
            </a:r>
          </a:p>
        </p:txBody>
      </p:sp>
      <p:sp>
        <p:nvSpPr>
          <p:cNvPr id="13" name="圆角矩形标注 12"/>
          <p:cNvSpPr/>
          <p:nvPr/>
        </p:nvSpPr>
        <p:spPr bwMode="auto">
          <a:xfrm>
            <a:off x="7418592" y="3391200"/>
            <a:ext cx="2810771" cy="388800"/>
          </a:xfrm>
          <a:prstGeom prst="wedgeRoundRectCallout">
            <a:avLst>
              <a:gd name="adj1" fmla="val -61369"/>
              <a:gd name="adj2" fmla="val -42582"/>
              <a:gd name="adj3" fmla="val 16667"/>
            </a:avLst>
          </a:prstGeom>
          <a:noFill/>
          <a:ln w="1905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600" dirty="0">
                <a:latin typeface="Arial" pitchFamily="34" charset="0"/>
                <a:ea typeface="宋体" pitchFamily="2" charset="-122"/>
              </a:rPr>
              <a:t>它们都是静态单元格</a:t>
            </a:r>
          </a:p>
        </p:txBody>
      </p:sp>
      <p:sp>
        <p:nvSpPr>
          <p:cNvPr id="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3.4 </a:t>
            </a:r>
            <a:r>
              <a:rPr lang="zh-CN" altLang="en-US" sz="2800" dirty="0" smtClean="0">
                <a:solidFill>
                  <a:srgbClr val="1353A2"/>
                </a:solidFill>
                <a:latin typeface="微软雅黑" charset="0"/>
                <a:ea typeface="微软雅黑" charset="0"/>
                <a:cs typeface="微软雅黑" charset="0"/>
              </a:rPr>
              <a:t>静态单元格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40927644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0" grpId="0" animBg="1"/>
      <p:bldP spid="10"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a:spLocks noChangeArrowheads="1"/>
          </p:cNvSpPr>
          <p:nvPr/>
        </p:nvSpPr>
        <p:spPr bwMode="auto">
          <a:xfrm>
            <a:off x="2311957" y="1304958"/>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smtClean="0">
                <a:solidFill>
                  <a:srgbClr val="1353A2"/>
                </a:solidFill>
                <a:latin typeface="微软雅黑" pitchFamily="34" charset="-122"/>
                <a:ea typeface="微软雅黑" pitchFamily="34" charset="-122"/>
              </a:rPr>
              <a:t>什么情况下使用静态单元格？</a:t>
            </a:r>
            <a:endParaRPr lang="zh-CN" altLang="en-US" sz="2400" b="1" dirty="0">
              <a:solidFill>
                <a:srgbClr val="1353A2"/>
              </a:solidFill>
              <a:latin typeface="微软雅黑" pitchFamily="34" charset="-122"/>
              <a:ea typeface="微软雅黑" pitchFamily="34" charset="-122"/>
            </a:endParaRPr>
          </a:p>
        </p:txBody>
      </p:sp>
      <p:pic>
        <p:nvPicPr>
          <p:cNvPr id="11" name="Picture 8" descr="问小人"/>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6784" y="1035017"/>
            <a:ext cx="1141348" cy="12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 3"/>
          <p:cNvGrpSpPr/>
          <p:nvPr/>
        </p:nvGrpSpPr>
        <p:grpSpPr>
          <a:xfrm>
            <a:off x="1188798" y="2568599"/>
            <a:ext cx="10060415" cy="2010987"/>
            <a:chOff x="949576" y="2625710"/>
            <a:chExt cx="7545311" cy="2010987"/>
          </a:xfrm>
        </p:grpSpPr>
        <p:grpSp>
          <p:nvGrpSpPr>
            <p:cNvPr id="14" name="组 13"/>
            <p:cNvGrpSpPr/>
            <p:nvPr/>
          </p:nvGrpSpPr>
          <p:grpSpPr>
            <a:xfrm>
              <a:off x="949576" y="2625710"/>
              <a:ext cx="7545311" cy="2010987"/>
              <a:chOff x="949576" y="2356729"/>
              <a:chExt cx="7545311" cy="2141374"/>
            </a:xfrm>
          </p:grpSpPr>
          <p:cxnSp>
            <p:nvCxnSpPr>
              <p:cNvPr id="16" name="直接连接符 19"/>
              <p:cNvCxnSpPr/>
              <p:nvPr/>
            </p:nvCxnSpPr>
            <p:spPr bwMode="auto">
              <a:xfrm>
                <a:off x="949576" y="2632126"/>
                <a:ext cx="7545311" cy="23376"/>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sp>
            <p:nvSpPr>
              <p:cNvPr id="17" name="矩形 18"/>
              <p:cNvSpPr>
                <a:spLocks noChangeArrowheads="1"/>
              </p:cNvSpPr>
              <p:nvPr/>
            </p:nvSpPr>
            <p:spPr bwMode="auto">
              <a:xfrm>
                <a:off x="3833517" y="2356729"/>
                <a:ext cx="1694743" cy="491598"/>
              </a:xfrm>
              <a:prstGeom prst="rect">
                <a:avLst/>
              </a:prstGeom>
              <a:solidFill>
                <a:schemeClr val="bg1"/>
              </a:solidFill>
              <a:ln w="9525">
                <a:solidFill>
                  <a:srgbClr val="FF0000"/>
                </a:solidFill>
                <a:miter lim="800000"/>
                <a:headEnd/>
                <a:tailEnd/>
              </a:ln>
            </p:spPr>
            <p:txBody>
              <a:bodyPr wrap="square" anchor="ctr">
                <a:spAutoFit/>
              </a:bodyPr>
              <a:lstStyle/>
              <a:p>
                <a:pPr algn="ctr"/>
                <a:r>
                  <a:rPr lang="en-US" altLang="zh-CN" sz="2400">
                    <a:solidFill>
                      <a:srgbClr val="FF0000"/>
                    </a:solidFill>
                    <a:latin typeface="微软雅黑" pitchFamily="34" charset="-122"/>
                    <a:ea typeface="微软雅黑" pitchFamily="34" charset="-122"/>
                  </a:rPr>
                  <a:t>【</a:t>
                </a:r>
                <a:r>
                  <a:rPr lang="zh-CN" altLang="en-US" sz="2400">
                    <a:solidFill>
                      <a:srgbClr val="FF0000"/>
                    </a:solidFill>
                    <a:latin typeface="微软雅黑" pitchFamily="34" charset="-122"/>
                    <a:ea typeface="微软雅黑" pitchFamily="34" charset="-122"/>
                  </a:rPr>
                  <a:t>结论</a:t>
                </a:r>
                <a:r>
                  <a:rPr lang="en-US" altLang="zh-CN" sz="2400">
                    <a:solidFill>
                      <a:srgbClr val="FF0000"/>
                    </a:solidFill>
                    <a:latin typeface="微软雅黑" pitchFamily="34" charset="-122"/>
                    <a:ea typeface="微软雅黑" pitchFamily="34" charset="-122"/>
                  </a:rPr>
                  <a:t>】</a:t>
                </a:r>
                <a:endParaRPr lang="zh-CN" altLang="en-US" sz="2400">
                  <a:solidFill>
                    <a:srgbClr val="FF0000"/>
                  </a:solidFill>
                </a:endParaRPr>
              </a:p>
            </p:txBody>
          </p:sp>
          <p:cxnSp>
            <p:nvCxnSpPr>
              <p:cNvPr id="18" name="直接连接符 21"/>
              <p:cNvCxnSpPr/>
              <p:nvPr/>
            </p:nvCxnSpPr>
            <p:spPr bwMode="auto">
              <a:xfrm>
                <a:off x="949576" y="4498103"/>
                <a:ext cx="7422168" cy="0"/>
              </a:xfrm>
              <a:prstGeom prst="line">
                <a:avLst/>
              </a:prstGeom>
              <a:ln>
                <a:solidFill>
                  <a:srgbClr val="1353A2"/>
                </a:solidFill>
              </a:ln>
            </p:spPr>
            <p:style>
              <a:lnRef idx="1">
                <a:schemeClr val="accent6"/>
              </a:lnRef>
              <a:fillRef idx="0">
                <a:schemeClr val="accent6"/>
              </a:fillRef>
              <a:effectRef idx="0">
                <a:schemeClr val="accent6"/>
              </a:effectRef>
              <a:fontRef idx="minor">
                <a:schemeClr val="tx1"/>
              </a:fontRef>
            </p:style>
          </p:cxnSp>
        </p:grpSp>
        <p:sp>
          <p:nvSpPr>
            <p:cNvPr id="15" name="矩形 14"/>
            <p:cNvSpPr/>
            <p:nvPr/>
          </p:nvSpPr>
          <p:spPr>
            <a:xfrm>
              <a:off x="1287320" y="2932073"/>
              <a:ext cx="6994865" cy="1272143"/>
            </a:xfrm>
            <a:prstGeom prst="rect">
              <a:avLst/>
            </a:prstGeom>
            <a:noFill/>
            <a:ln>
              <a:noFill/>
            </a:ln>
          </p:spPr>
          <p:txBody>
            <a:bodyPr wrap="square">
              <a:spAutoFit/>
            </a:bodyPr>
            <a:lstStyle/>
            <a:p>
              <a:pPr>
                <a:lnSpc>
                  <a:spcPct val="200000"/>
                </a:lnSpc>
              </a:pPr>
              <a:r>
                <a:rPr lang="zh-CN" altLang="en-US" sz="2000" dirty="0" smtClean="0">
                  <a:latin typeface="微软雅黑" pitchFamily="34" charset="-122"/>
                  <a:ea typeface="微软雅黑" pitchFamily="34" charset="-122"/>
                </a:rPr>
                <a:t>静态单元格的数据是静态的，不会改变。</a:t>
              </a:r>
              <a:r>
                <a:rPr lang="zh-CN" altLang="zh-CN" sz="2000" dirty="0" smtClean="0">
                  <a:latin typeface="微软雅黑" pitchFamily="34" charset="-122"/>
                  <a:ea typeface="微软雅黑" pitchFamily="34" charset="-122"/>
                </a:rPr>
                <a:t>如果表视图</a:t>
              </a:r>
              <a:r>
                <a:rPr lang="zh-CN" altLang="zh-CN" sz="2000" dirty="0">
                  <a:latin typeface="微软雅黑" pitchFamily="34" charset="-122"/>
                  <a:ea typeface="微软雅黑" pitchFamily="34" charset="-122"/>
                </a:rPr>
                <a:t>中的</a:t>
              </a:r>
              <a:r>
                <a:rPr lang="zh-CN" altLang="zh-CN" sz="2000" dirty="0">
                  <a:solidFill>
                    <a:srgbClr val="FF0000"/>
                  </a:solidFill>
                  <a:latin typeface="微软雅黑" pitchFamily="34" charset="-122"/>
                  <a:ea typeface="微软雅黑" pitchFamily="34" charset="-122"/>
                </a:rPr>
                <a:t>数据有限</a:t>
              </a:r>
              <a:r>
                <a:rPr lang="zh-CN" altLang="zh-CN" sz="2000" dirty="0">
                  <a:latin typeface="微软雅黑" pitchFamily="34" charset="-122"/>
                  <a:ea typeface="微软雅黑" pitchFamily="34" charset="-122"/>
                </a:rPr>
                <a:t>，且结构</a:t>
              </a:r>
              <a:r>
                <a:rPr lang="zh-CN" altLang="zh-CN" sz="2000" dirty="0" smtClean="0">
                  <a:latin typeface="微软雅黑" pitchFamily="34" charset="-122"/>
                  <a:ea typeface="微软雅黑" pitchFamily="34" charset="-122"/>
                </a:rPr>
                <a:t>和内容</a:t>
              </a:r>
              <a:r>
                <a:rPr lang="zh-CN" altLang="en-US" sz="2000" dirty="0" smtClean="0">
                  <a:solidFill>
                    <a:srgbClr val="FF0000"/>
                  </a:solidFill>
                  <a:latin typeface="微软雅黑" pitchFamily="34" charset="-122"/>
                  <a:ea typeface="微软雅黑" pitchFamily="34" charset="-122"/>
                </a:rPr>
                <a:t>无</a:t>
              </a:r>
              <a:r>
                <a:rPr lang="zh-CN" altLang="zh-CN" sz="2000" dirty="0" smtClean="0">
                  <a:solidFill>
                    <a:srgbClr val="FF0000"/>
                  </a:solidFill>
                  <a:latin typeface="微软雅黑" pitchFamily="34" charset="-122"/>
                  <a:ea typeface="微软雅黑" pitchFamily="34" charset="-122"/>
                </a:rPr>
                <a:t>需动态加载</a:t>
              </a:r>
              <a:r>
                <a:rPr lang="zh-CN" altLang="zh-CN" sz="2000" dirty="0" smtClean="0">
                  <a:latin typeface="微软雅黑" pitchFamily="34" charset="-122"/>
                  <a:ea typeface="微软雅黑" pitchFamily="34" charset="-122"/>
                </a:rPr>
                <a:t>时，则使用静态单元格比较简便</a:t>
              </a:r>
              <a:r>
                <a:rPr lang="zh-CN" altLang="en-US"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grpSp>
      <p:grpSp>
        <p:nvGrpSpPr>
          <p:cNvPr id="12" name="组合 11"/>
          <p:cNvGrpSpPr>
            <a:grpSpLocks/>
          </p:cNvGrpSpPr>
          <p:nvPr/>
        </p:nvGrpSpPr>
        <p:grpSpPr bwMode="auto">
          <a:xfrm>
            <a:off x="7899399" y="1220522"/>
            <a:ext cx="2895600" cy="546101"/>
            <a:chOff x="4176716" y="1071564"/>
            <a:chExt cx="2654816" cy="668156"/>
          </a:xfrm>
        </p:grpSpPr>
        <p:sp>
          <p:nvSpPr>
            <p:cNvPr id="13" name="矩形 12">
              <a:hlinkClick r:id="rId4" action="ppaction://hlinkfile"/>
            </p:cNvPr>
            <p:cNvSpPr>
              <a:spLocks noChangeArrowheads="1"/>
            </p:cNvSpPr>
            <p:nvPr/>
          </p:nvSpPr>
          <p:spPr bwMode="auto">
            <a:xfrm>
              <a:off x="4482037" y="1224669"/>
              <a:ext cx="1266904" cy="37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19" name="图片 18">
              <a:hlinkClick r:id="rId4" action="ppaction://hlinkfile"/>
            </p:cNvPr>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立方体 19"/>
            <p:cNvSpPr>
              <a:spLocks noChangeArrowheads="1"/>
            </p:cNvSpPr>
            <p:nvPr/>
          </p:nvSpPr>
          <p:spPr bwMode="auto">
            <a:xfrm>
              <a:off x="4241794" y="1295845"/>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pPr>
              <a:endParaRPr lang="zh-CN" altLang="en-US"/>
            </a:p>
          </p:txBody>
        </p:sp>
        <p:sp>
          <p:nvSpPr>
            <p:cNvPr id="21" name="半闭框 20"/>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sp>
          <p:nvSpPr>
            <p:cNvPr id="22" name="半闭框 21"/>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buFont typeface="Arial" pitchFamily="34" charset="0"/>
                <a:buNone/>
                <a:defRPr/>
              </a:pPr>
              <a:endParaRPr lang="zh-CN" altLang="en-US"/>
            </a:p>
          </p:txBody>
        </p:sp>
        <p:cxnSp>
          <p:nvCxnSpPr>
            <p:cNvPr id="23" name="直接连接符 22"/>
            <p:cNvCxnSpPr>
              <a:cxnSpLocks noChangeShapeType="1"/>
            </p:cNvCxnSpPr>
            <p:nvPr/>
          </p:nvCxnSpPr>
          <p:spPr bwMode="auto">
            <a:xfrm>
              <a:off x="4249414" y="1618751"/>
              <a:ext cx="1821984"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3.4 </a:t>
            </a:r>
            <a:r>
              <a:rPr lang="zh-CN" altLang="en-US" sz="2800" dirty="0" smtClean="0">
                <a:solidFill>
                  <a:srgbClr val="1353A2"/>
                </a:solidFill>
                <a:latin typeface="微软雅黑" charset="0"/>
                <a:ea typeface="微软雅黑" charset="0"/>
                <a:cs typeface="微软雅黑" charset="0"/>
              </a:rPr>
              <a:t>静态单元格</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2092197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35"/>
          <p:cNvSpPr>
            <a:spLocks noChangeArrowheads="1"/>
          </p:cNvSpPr>
          <p:nvPr/>
        </p:nvSpPr>
        <p:spPr bwMode="auto">
          <a:xfrm>
            <a:off x="2323549" y="1099378"/>
            <a:ext cx="9327322" cy="101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lang="zh-CN" altLang="en-US" sz="2200" b="1" dirty="0" smtClean="0">
                <a:solidFill>
                  <a:srgbClr val="1353A2"/>
                </a:solidFill>
                <a:latin typeface="微软雅黑" charset="0"/>
                <a:ea typeface="微软雅黑" charset="0"/>
                <a:cs typeface="微软雅黑" charset="0"/>
              </a:rPr>
              <a:t>通常</a:t>
            </a:r>
            <a:r>
              <a:rPr lang="zh-CN" altLang="zh-CN" sz="2200" b="1" dirty="0" smtClean="0">
                <a:solidFill>
                  <a:srgbClr val="1353A2"/>
                </a:solidFill>
                <a:latin typeface="微软雅黑" charset="0"/>
                <a:ea typeface="微软雅黑" charset="0"/>
                <a:cs typeface="微软雅黑" charset="0"/>
              </a:rPr>
              <a:t>，</a:t>
            </a:r>
            <a:r>
              <a:rPr lang="zh-CN" altLang="en-US" sz="2200" b="1" dirty="0" smtClean="0">
                <a:solidFill>
                  <a:srgbClr val="1353A2"/>
                </a:solidFill>
                <a:latin typeface="微软雅黑" charset="0"/>
                <a:ea typeface="微软雅黑" charset="0"/>
                <a:cs typeface="微软雅黑" charset="0"/>
              </a:rPr>
              <a:t>若要使用静态单元格，直接</a:t>
            </a:r>
            <a:r>
              <a:rPr lang="zh-CN" altLang="zh-CN" sz="2200" b="1" dirty="0" smtClean="0">
                <a:solidFill>
                  <a:srgbClr val="1353A2"/>
                </a:solidFill>
                <a:latin typeface="微软雅黑" charset="0"/>
                <a:ea typeface="微软雅黑" charset="0"/>
                <a:cs typeface="微软雅黑" charset="0"/>
              </a:rPr>
              <a:t>将</a:t>
            </a:r>
            <a:r>
              <a:rPr lang="en-US" altLang="zh-CN" sz="2200" b="1" dirty="0" smtClean="0">
                <a:solidFill>
                  <a:srgbClr val="1353A2"/>
                </a:solidFill>
                <a:latin typeface="微软雅黑" charset="0"/>
                <a:ea typeface="微软雅黑" charset="0"/>
                <a:cs typeface="微软雅黑" charset="0"/>
              </a:rPr>
              <a:t>Table</a:t>
            </a:r>
            <a:r>
              <a:rPr lang="zh-CN" altLang="en-US" sz="2200" b="1" dirty="0" smtClean="0">
                <a:solidFill>
                  <a:srgbClr val="1353A2"/>
                </a:solidFill>
                <a:latin typeface="微软雅黑" charset="0"/>
                <a:ea typeface="微软雅黑" charset="0"/>
                <a:cs typeface="微软雅黑" charset="0"/>
              </a:rPr>
              <a:t> </a:t>
            </a:r>
            <a:r>
              <a:rPr lang="en-US" altLang="zh-CN" sz="2200" b="1" dirty="0" smtClean="0">
                <a:solidFill>
                  <a:srgbClr val="1353A2"/>
                </a:solidFill>
                <a:latin typeface="微软雅黑" charset="0"/>
                <a:ea typeface="微软雅黑" charset="0"/>
                <a:cs typeface="微软雅黑" charset="0"/>
              </a:rPr>
              <a:t>View</a:t>
            </a:r>
            <a:r>
              <a:rPr lang="zh-CN" altLang="zh-CN" sz="2200" b="1" dirty="0" smtClean="0">
                <a:solidFill>
                  <a:srgbClr val="1353A2"/>
                </a:solidFill>
                <a:latin typeface="微软雅黑" charset="0"/>
                <a:ea typeface="微软雅黑" charset="0"/>
                <a:cs typeface="微软雅黑" charset="0"/>
              </a:rPr>
              <a:t>属性</a:t>
            </a:r>
            <a:r>
              <a:rPr lang="zh-CN" altLang="en-US" sz="2200" b="1" dirty="0" smtClean="0">
                <a:solidFill>
                  <a:srgbClr val="1353A2"/>
                </a:solidFill>
                <a:latin typeface="微软雅黑" charset="0"/>
                <a:ea typeface="微软雅黑" charset="0"/>
                <a:cs typeface="微软雅黑" charset="0"/>
              </a:rPr>
              <a:t>检查器</a:t>
            </a:r>
            <a:r>
              <a:rPr lang="zh-CN" altLang="zh-CN" sz="2200" b="1" dirty="0" smtClean="0">
                <a:solidFill>
                  <a:srgbClr val="1353A2"/>
                </a:solidFill>
                <a:latin typeface="微软雅黑" charset="0"/>
                <a:ea typeface="微软雅黑" charset="0"/>
                <a:cs typeface="微软雅黑" charset="0"/>
              </a:rPr>
              <a:t>中</a:t>
            </a:r>
            <a:r>
              <a:rPr lang="zh-CN" altLang="en-US" sz="2200" b="1" dirty="0" smtClean="0">
                <a:solidFill>
                  <a:srgbClr val="1353A2"/>
                </a:solidFill>
                <a:latin typeface="微软雅黑" charset="0"/>
                <a:ea typeface="微软雅黑" charset="0"/>
                <a:cs typeface="微软雅黑" charset="0"/>
              </a:rPr>
              <a:t>的</a:t>
            </a:r>
            <a:r>
              <a:rPr lang="en-US" altLang="zh-CN" sz="2200" b="1" dirty="0" smtClean="0">
                <a:solidFill>
                  <a:srgbClr val="FF0000"/>
                </a:solidFill>
                <a:latin typeface="微软雅黑" charset="0"/>
                <a:ea typeface="微软雅黑" charset="0"/>
                <a:cs typeface="微软雅黑" charset="0"/>
              </a:rPr>
              <a:t>Content</a:t>
            </a:r>
            <a:r>
              <a:rPr lang="zh-CN" altLang="zh-CN" sz="2200" b="1" dirty="0" smtClean="0">
                <a:solidFill>
                  <a:srgbClr val="FF0000"/>
                </a:solidFill>
                <a:latin typeface="微软雅黑" charset="0"/>
                <a:ea typeface="微软雅黑" charset="0"/>
                <a:cs typeface="微软雅黑" charset="0"/>
              </a:rPr>
              <a:t>设置为</a:t>
            </a:r>
            <a:r>
              <a:rPr lang="en-US" altLang="zh-CN" sz="2200" b="1" dirty="0" smtClean="0">
                <a:solidFill>
                  <a:srgbClr val="FF0000"/>
                </a:solidFill>
                <a:latin typeface="微软雅黑" charset="0"/>
                <a:ea typeface="微软雅黑" charset="0"/>
                <a:cs typeface="微软雅黑" charset="0"/>
              </a:rPr>
              <a:t>Static Cells</a:t>
            </a:r>
            <a:r>
              <a:rPr lang="zh-CN" altLang="en-US" sz="2200" b="1" dirty="0" smtClean="0">
                <a:solidFill>
                  <a:srgbClr val="1353A2"/>
                </a:solidFill>
                <a:latin typeface="微软雅黑" charset="0"/>
                <a:ea typeface="微软雅黑" charset="0"/>
                <a:cs typeface="微软雅黑" charset="0"/>
              </a:rPr>
              <a:t>即可。</a:t>
            </a:r>
            <a:r>
              <a:rPr lang="zh-CN" altLang="zh-CN" sz="2200" b="1" dirty="0" smtClean="0">
                <a:solidFill>
                  <a:srgbClr val="1353A2"/>
                </a:solidFill>
                <a:latin typeface="微软雅黑" charset="0"/>
                <a:ea typeface="微软雅黑" charset="0"/>
                <a:cs typeface="微软雅黑" charset="0"/>
              </a:rPr>
              <a:t> </a:t>
            </a:r>
            <a:endParaRPr lang="zh-CN" altLang="en-US" sz="2200" b="1" dirty="0">
              <a:solidFill>
                <a:srgbClr val="1353A2"/>
              </a:solidFill>
              <a:latin typeface="微软雅黑" charset="0"/>
              <a:ea typeface="微软雅黑" charset="0"/>
              <a:cs typeface="微软雅黑" charset="0"/>
            </a:endParaRPr>
          </a:p>
        </p:txBody>
      </p:sp>
      <p:pic>
        <p:nvPicPr>
          <p:cNvPr id="3" name="图片 2"/>
          <p:cNvPicPr>
            <a:picLocks noChangeAspect="1"/>
          </p:cNvPicPr>
          <p:nvPr/>
        </p:nvPicPr>
        <p:blipFill>
          <a:blip r:embed="rId3"/>
          <a:stretch>
            <a:fillRect/>
          </a:stretch>
        </p:blipFill>
        <p:spPr>
          <a:xfrm>
            <a:off x="1900728" y="2137085"/>
            <a:ext cx="8340152" cy="4384426"/>
          </a:xfrm>
          <a:prstGeom prst="rect">
            <a:avLst/>
          </a:prstGeom>
        </p:spPr>
      </p:pic>
      <p:sp>
        <p:nvSpPr>
          <p:cNvPr id="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3.4 </a:t>
            </a:r>
            <a:r>
              <a:rPr lang="zh-CN" altLang="en-US" sz="2800" dirty="0" smtClean="0">
                <a:solidFill>
                  <a:srgbClr val="1353A2"/>
                </a:solidFill>
                <a:latin typeface="微软雅黑" charset="0"/>
                <a:ea typeface="微软雅黑" charset="0"/>
                <a:cs typeface="微软雅黑" charset="0"/>
              </a:rPr>
              <a:t>静态单元格</a:t>
            </a:r>
            <a:endParaRPr lang="zh-CN" altLang="en-US" sz="2800" dirty="0">
              <a:solidFill>
                <a:srgbClr val="1353A2"/>
              </a:solidFill>
              <a:latin typeface="微软雅黑" charset="0"/>
              <a:ea typeface="微软雅黑" charset="0"/>
              <a:cs typeface="微软雅黑" charset="0"/>
            </a:endParaRPr>
          </a:p>
        </p:txBody>
      </p:sp>
      <p:pic>
        <p:nvPicPr>
          <p:cNvPr id="7"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3778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1"/>
          <p:cNvSpPr>
            <a:spLocks noChangeArrowheads="1"/>
          </p:cNvSpPr>
          <p:nvPr/>
        </p:nvSpPr>
        <p:spPr bwMode="auto">
          <a:xfrm>
            <a:off x="2279375" y="1081780"/>
            <a:ext cx="9404626"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2400" b="1" dirty="0">
                <a:solidFill>
                  <a:srgbClr val="1353A2"/>
                </a:solidFill>
                <a:latin typeface="微软雅黑" pitchFamily="34" charset="-122"/>
                <a:ea typeface="微软雅黑" pitchFamily="34" charset="-122"/>
              </a:rPr>
              <a:t>表视图不仅</a:t>
            </a:r>
            <a:r>
              <a:rPr lang="zh-CN" altLang="en-US" sz="2400" b="1" dirty="0">
                <a:solidFill>
                  <a:srgbClr val="1353A2"/>
                </a:solidFill>
                <a:latin typeface="微软雅黑" pitchFamily="34" charset="-122"/>
                <a:ea typeface="微软雅黑" pitchFamily="34" charset="-122"/>
              </a:rPr>
              <a:t>能</a:t>
            </a:r>
            <a:r>
              <a:rPr lang="zh-CN" altLang="zh-CN" sz="2400" b="1" dirty="0">
                <a:solidFill>
                  <a:srgbClr val="1353A2"/>
                </a:solidFill>
                <a:latin typeface="微软雅黑" pitchFamily="34" charset="-122"/>
                <a:ea typeface="微软雅黑" pitchFamily="34" charset="-122"/>
              </a:rPr>
              <a:t>浏览，</a:t>
            </a:r>
            <a:r>
              <a:rPr lang="zh-CN" altLang="en-US" sz="2400" b="1" dirty="0" smtClean="0">
                <a:solidFill>
                  <a:srgbClr val="1353A2"/>
                </a:solidFill>
                <a:latin typeface="微软雅黑" pitchFamily="34" charset="-122"/>
                <a:ea typeface="微软雅黑" pitchFamily="34" charset="-122"/>
              </a:rPr>
              <a:t>还可以修改单元格</a:t>
            </a:r>
            <a:r>
              <a:rPr lang="zh-CN" altLang="zh-CN" sz="2400" b="1" dirty="0" smtClean="0">
                <a:solidFill>
                  <a:srgbClr val="1353A2"/>
                </a:solidFill>
                <a:latin typeface="微软雅黑" pitchFamily="34" charset="-122"/>
                <a:ea typeface="微软雅黑" pitchFamily="34" charset="-122"/>
              </a:rPr>
              <a:t>，</a:t>
            </a:r>
            <a:r>
              <a:rPr lang="zh-CN" altLang="zh-CN" sz="2400" b="1" dirty="0">
                <a:solidFill>
                  <a:srgbClr val="1353A2"/>
                </a:solidFill>
                <a:latin typeface="微软雅黑" pitchFamily="34" charset="-122"/>
                <a:ea typeface="微软雅黑" pitchFamily="34" charset="-122"/>
              </a:rPr>
              <a:t>比如动态的</a:t>
            </a:r>
            <a:r>
              <a:rPr lang="zh-CN" altLang="zh-CN" sz="2400" b="1" dirty="0">
                <a:solidFill>
                  <a:srgbClr val="FF0000"/>
                </a:solidFill>
                <a:latin typeface="微软雅黑" pitchFamily="34" charset="-122"/>
                <a:ea typeface="微软雅黑" pitchFamily="34" charset="-122"/>
              </a:rPr>
              <a:t>删除，插入和移动单元格</a:t>
            </a:r>
            <a:r>
              <a:rPr lang="zh-CN" altLang="en-US" sz="2400" b="1" dirty="0">
                <a:solidFill>
                  <a:srgbClr val="1353A2"/>
                </a:solidFill>
                <a:latin typeface="微软雅黑" pitchFamily="34" charset="-122"/>
                <a:ea typeface="微软雅黑" pitchFamily="34" charset="-122"/>
              </a:rPr>
              <a:t>。</a:t>
            </a:r>
            <a:r>
              <a:rPr lang="zh-CN" altLang="zh-CN" sz="2400" b="1" dirty="0">
                <a:solidFill>
                  <a:srgbClr val="1353A2"/>
                </a:solidFill>
                <a:latin typeface="微软雅黑" pitchFamily="34" charset="-122"/>
                <a:ea typeface="微软雅黑" pitchFamily="34" charset="-122"/>
              </a:rPr>
              <a:t> </a:t>
            </a:r>
            <a:endParaRPr lang="zh-CN" altLang="en-US" sz="2400" b="1" dirty="0">
              <a:solidFill>
                <a:srgbClr val="1353A2"/>
              </a:solidFill>
              <a:latin typeface="微软雅黑" pitchFamily="34" charset="-122"/>
              <a:ea typeface="微软雅黑" pitchFamily="34" charset="-122"/>
            </a:endParaRPr>
          </a:p>
        </p:txBody>
      </p:sp>
      <p:pic>
        <p:nvPicPr>
          <p:cNvPr id="30" name="图片 29" descr="未命名:Users:itcast:Desktop:3.4.3.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7156" y="2545268"/>
            <a:ext cx="2580187" cy="3442253"/>
          </a:xfrm>
          <a:prstGeom prst="rect">
            <a:avLst/>
          </a:prstGeom>
          <a:noFill/>
          <a:ln>
            <a:noFill/>
          </a:ln>
        </p:spPr>
      </p:pic>
      <p:pic>
        <p:nvPicPr>
          <p:cNvPr id="31" name="图片 30" descr="未命名:Users:itcast:Desktop:iOS Simulator Screen Shot 2015年2月28日 11.01.22.pn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399051" y="2545268"/>
            <a:ext cx="2581795" cy="3444766"/>
          </a:xfrm>
          <a:prstGeom prst="rect">
            <a:avLst/>
          </a:prstGeom>
          <a:noFill/>
          <a:ln>
            <a:noFill/>
          </a:ln>
        </p:spPr>
      </p:pic>
      <p:sp>
        <p:nvSpPr>
          <p:cNvPr id="32" name="圆角矩形标注 31"/>
          <p:cNvSpPr/>
          <p:nvPr/>
        </p:nvSpPr>
        <p:spPr bwMode="auto">
          <a:xfrm>
            <a:off x="3421308" y="2937600"/>
            <a:ext cx="829408" cy="336960"/>
          </a:xfrm>
          <a:prstGeom prst="wedgeRoundRectCallout">
            <a:avLst>
              <a:gd name="adj1" fmla="val -73157"/>
              <a:gd name="adj2" fmla="val -35702"/>
              <a:gd name="adj3" fmla="val 16667"/>
            </a:avLst>
          </a:prstGeom>
          <a:noFill/>
          <a:ln w="1270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删除</a:t>
            </a:r>
          </a:p>
        </p:txBody>
      </p:sp>
      <p:sp>
        <p:nvSpPr>
          <p:cNvPr id="33" name="圆角矩形标注 32"/>
          <p:cNvSpPr/>
          <p:nvPr/>
        </p:nvSpPr>
        <p:spPr bwMode="auto">
          <a:xfrm>
            <a:off x="6877169" y="3352320"/>
            <a:ext cx="829408" cy="336960"/>
          </a:xfrm>
          <a:prstGeom prst="wedgeRoundRectCallout">
            <a:avLst>
              <a:gd name="adj1" fmla="val -73157"/>
              <a:gd name="adj2" fmla="val -35702"/>
              <a:gd name="adj3" fmla="val 16667"/>
            </a:avLst>
          </a:prstGeom>
          <a:noFill/>
          <a:ln w="1270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Arial" pitchFamily="34" charset="0"/>
                <a:ea typeface="宋体" pitchFamily="2" charset="-122"/>
              </a:rPr>
              <a:t>移动</a:t>
            </a:r>
          </a:p>
        </p:txBody>
      </p:sp>
      <p:pic>
        <p:nvPicPr>
          <p:cNvPr id="9" name="图片 8" descr="未命名:Users:itcast:Desktop:3.4.6.pn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66436" y="2545267"/>
            <a:ext cx="2581793" cy="3444764"/>
          </a:xfrm>
          <a:prstGeom prst="rect">
            <a:avLst/>
          </a:prstGeom>
          <a:noFill/>
          <a:ln>
            <a:noFill/>
          </a:ln>
        </p:spPr>
      </p:pic>
      <p:sp>
        <p:nvSpPr>
          <p:cNvPr id="10" name="圆角矩形标注 9"/>
          <p:cNvSpPr/>
          <p:nvPr/>
        </p:nvSpPr>
        <p:spPr bwMode="auto">
          <a:xfrm>
            <a:off x="10362364" y="3183840"/>
            <a:ext cx="829408" cy="336960"/>
          </a:xfrm>
          <a:prstGeom prst="wedgeRoundRectCallout">
            <a:avLst>
              <a:gd name="adj1" fmla="val -73157"/>
              <a:gd name="adj2" fmla="val -35702"/>
              <a:gd name="adj3" fmla="val 16667"/>
            </a:avLst>
          </a:prstGeom>
          <a:noFill/>
          <a:ln w="1270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1400" dirty="0" smtClean="0">
                <a:latin typeface="Arial" pitchFamily="34" charset="0"/>
                <a:ea typeface="宋体" pitchFamily="2" charset="-122"/>
              </a:rPr>
              <a:t>插入</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3.5 </a:t>
            </a:r>
            <a:r>
              <a:rPr lang="zh-CN" altLang="en-US" sz="2800" dirty="0" smtClean="0">
                <a:solidFill>
                  <a:srgbClr val="1353A2"/>
                </a:solidFill>
                <a:latin typeface="微软雅黑" charset="0"/>
                <a:ea typeface="微软雅黑" charset="0"/>
                <a:cs typeface="微软雅黑" charset="0"/>
              </a:rPr>
              <a:t>实战演练</a:t>
            </a:r>
            <a:r>
              <a:rPr lang="en-US" altLang="zh-CN" sz="2800" dirty="0" smtClean="0">
                <a:solidFill>
                  <a:srgbClr val="1353A2"/>
                </a:solidFill>
                <a:latin typeface="微软雅黑" charset="0"/>
                <a:ea typeface="微软雅黑" charset="0"/>
                <a:cs typeface="微软雅黑" charset="0"/>
              </a:rPr>
              <a:t>-</a:t>
            </a:r>
            <a:r>
              <a:rPr lang="zh-CN" altLang="en-US" sz="2800" dirty="0" smtClean="0">
                <a:solidFill>
                  <a:srgbClr val="1353A2"/>
                </a:solidFill>
                <a:latin typeface="微软雅黑" charset="0"/>
                <a:ea typeface="微软雅黑" charset="0"/>
                <a:cs typeface="微软雅黑" charset="0"/>
              </a:rPr>
              <a:t>通讯录</a:t>
            </a:r>
            <a:endParaRPr lang="zh-CN" altLang="en-US" sz="2800" dirty="0">
              <a:solidFill>
                <a:srgbClr val="1353A2"/>
              </a:solidFill>
              <a:latin typeface="微软雅黑" charset="0"/>
              <a:ea typeface="微软雅黑" charset="0"/>
              <a:cs typeface="微软雅黑" charset="0"/>
            </a:endParaRPr>
          </a:p>
        </p:txBody>
      </p:sp>
      <p:pic>
        <p:nvPicPr>
          <p:cNvPr id="13" name="Picture 8" descr="http://www.61tree.org/UploadFiles/BlogPic/20121016131903279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6564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animBg="1"/>
      <p:bldP spid="33"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未命名:Users:itcast:Desktop:3.4.3.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7147" y="2798764"/>
            <a:ext cx="2168939" cy="3527009"/>
          </a:xfrm>
          <a:prstGeom prst="rect">
            <a:avLst/>
          </a:prstGeom>
          <a:noFill/>
          <a:ln>
            <a:noFill/>
          </a:ln>
        </p:spPr>
      </p:pic>
      <p:sp>
        <p:nvSpPr>
          <p:cNvPr id="7" name="剪去对角的矩形 3"/>
          <p:cNvSpPr>
            <a:spLocks/>
          </p:cNvSpPr>
          <p:nvPr/>
        </p:nvSpPr>
        <p:spPr bwMode="auto">
          <a:xfrm>
            <a:off x="591930" y="1335502"/>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cs typeface="+mn-cs"/>
              </a:rPr>
              <a:t> 案例演示</a:t>
            </a:r>
          </a:p>
        </p:txBody>
      </p:sp>
      <p:cxnSp>
        <p:nvCxnSpPr>
          <p:cNvPr id="8" name="直线连接符 9"/>
          <p:cNvCxnSpPr>
            <a:cxnSpLocks noChangeShapeType="1"/>
          </p:cNvCxnSpPr>
          <p:nvPr/>
        </p:nvCxnSpPr>
        <p:spPr bwMode="auto">
          <a:xfrm>
            <a:off x="591930" y="2059402"/>
            <a:ext cx="10937461" cy="0"/>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矩形 19"/>
          <p:cNvSpPr>
            <a:spLocks noChangeArrowheads="1"/>
          </p:cNvSpPr>
          <p:nvPr/>
        </p:nvSpPr>
        <p:spPr bwMode="auto">
          <a:xfrm>
            <a:off x="569844" y="1989138"/>
            <a:ext cx="97176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删除和插入单元格</a:t>
            </a:r>
            <a:endParaRPr lang="en-US" altLang="zh-CN" dirty="0">
              <a:solidFill>
                <a:srgbClr val="2D65B4"/>
              </a:solidFill>
              <a:latin typeface="微软雅黑" charset="0"/>
              <a:ea typeface="微软雅黑" charset="0"/>
              <a:cs typeface="微软雅黑" charset="0"/>
            </a:endParaRPr>
          </a:p>
        </p:txBody>
      </p:sp>
      <p:grpSp>
        <p:nvGrpSpPr>
          <p:cNvPr id="14" name="组合 18"/>
          <p:cNvGrpSpPr>
            <a:grpSpLocks/>
          </p:cNvGrpSpPr>
          <p:nvPr/>
        </p:nvGrpSpPr>
        <p:grpSpPr bwMode="auto">
          <a:xfrm>
            <a:off x="6002396" y="5945409"/>
            <a:ext cx="2897717" cy="387350"/>
            <a:chOff x="6356350" y="4693965"/>
            <a:chExt cx="1941009" cy="387349"/>
          </a:xfrm>
        </p:grpSpPr>
        <p:grpSp>
          <p:nvGrpSpPr>
            <p:cNvPr id="15" name="组合 15"/>
            <p:cNvGrpSpPr>
              <a:grpSpLocks/>
            </p:cNvGrpSpPr>
            <p:nvPr/>
          </p:nvGrpSpPr>
          <p:grpSpPr bwMode="auto">
            <a:xfrm>
              <a:off x="6356350" y="4728492"/>
              <a:ext cx="1941009" cy="344881"/>
              <a:chOff x="2225739" y="5060870"/>
              <a:chExt cx="2306523" cy="410866"/>
            </a:xfrm>
          </p:grpSpPr>
          <p:sp>
            <p:nvSpPr>
              <p:cNvPr id="17" name="矩形 10">
                <a:hlinkClick r:id="rId4" action="ppaction://hlinkfile"/>
              </p:cNvPr>
              <p:cNvSpPr>
                <a:spLocks noChangeArrowheads="1"/>
              </p:cNvSpPr>
              <p:nvPr/>
            </p:nvSpPr>
            <p:spPr bwMode="auto">
              <a:xfrm>
                <a:off x="2519540" y="5060870"/>
                <a:ext cx="1099891"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18"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19" name="半闭框 18"/>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20" name="半闭框 19"/>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21"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16"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矩形 19"/>
          <p:cNvSpPr>
            <a:spLocks noChangeArrowheads="1"/>
          </p:cNvSpPr>
          <p:nvPr/>
        </p:nvSpPr>
        <p:spPr bwMode="auto">
          <a:xfrm>
            <a:off x="5790729" y="3086053"/>
            <a:ext cx="669645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点击删除图标，单元格左侧弹出红色标记。</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点击红色标记，弹出</a:t>
            </a:r>
            <a:r>
              <a:rPr lang="en-US" altLang="zh-CN" dirty="0" smtClean="0">
                <a:solidFill>
                  <a:srgbClr val="404040"/>
                </a:solidFill>
                <a:latin typeface="微软雅黑" charset="0"/>
                <a:ea typeface="微软雅黑" charset="0"/>
                <a:cs typeface="微软雅黑" charset="0"/>
              </a:rPr>
              <a:t>Delete</a:t>
            </a:r>
            <a:r>
              <a:rPr lang="zh-CN" altLang="en-US" dirty="0" smtClean="0">
                <a:solidFill>
                  <a:srgbClr val="404040"/>
                </a:solidFill>
                <a:latin typeface="微软雅黑" charset="0"/>
                <a:ea typeface="微软雅黑" charset="0"/>
                <a:cs typeface="微软雅黑" charset="0"/>
              </a:rPr>
              <a:t>单击即可删除。</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点击添加图标，单元格左侧弹出绿色标记。</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点击绿色标记，插入单元格到下一行。</a:t>
            </a:r>
            <a:endParaRPr lang="en-US" altLang="zh-CN" dirty="0" smtClean="0">
              <a:solidFill>
                <a:srgbClr val="404040"/>
              </a:solidFill>
              <a:latin typeface="微软雅黑" charset="0"/>
              <a:ea typeface="微软雅黑" charset="0"/>
              <a:cs typeface="微软雅黑" charset="0"/>
            </a:endParaRPr>
          </a:p>
        </p:txBody>
      </p:sp>
      <p:pic>
        <p:nvPicPr>
          <p:cNvPr id="25" name="图片 24" descr="未命名:Users:itcast:Desktop:3.4.6.pn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001740" y="2798764"/>
            <a:ext cx="2232869" cy="3527386"/>
          </a:xfrm>
          <a:prstGeom prst="rect">
            <a:avLst/>
          </a:prstGeom>
          <a:noFill/>
          <a:ln>
            <a:noFill/>
          </a:ln>
        </p:spPr>
      </p:pic>
      <p:sp>
        <p:nvSpPr>
          <p:cNvPr id="23"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3.5 </a:t>
            </a:r>
            <a:r>
              <a:rPr lang="zh-CN" altLang="en-US" sz="2800" dirty="0" smtClean="0">
                <a:solidFill>
                  <a:srgbClr val="1353A2"/>
                </a:solidFill>
                <a:latin typeface="微软雅黑" charset="0"/>
                <a:ea typeface="微软雅黑" charset="0"/>
                <a:cs typeface="微软雅黑" charset="0"/>
              </a:rPr>
              <a:t>实战演练</a:t>
            </a:r>
            <a:r>
              <a:rPr lang="en-US" altLang="zh-CN" sz="2800" dirty="0" smtClean="0">
                <a:solidFill>
                  <a:srgbClr val="1353A2"/>
                </a:solidFill>
                <a:latin typeface="微软雅黑" charset="0"/>
                <a:ea typeface="微软雅黑" charset="0"/>
                <a:cs typeface="微软雅黑" charset="0"/>
              </a:rPr>
              <a:t>-</a:t>
            </a:r>
            <a:r>
              <a:rPr lang="zh-CN" altLang="en-US" sz="2800" dirty="0" smtClean="0">
                <a:solidFill>
                  <a:srgbClr val="1353A2"/>
                </a:solidFill>
                <a:latin typeface="微软雅黑" charset="0"/>
                <a:ea typeface="微软雅黑" charset="0"/>
                <a:cs typeface="微软雅黑" charset="0"/>
              </a:rPr>
              <a:t>通讯录</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37061010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未命名:Users:itcast:Desktop:iOS Simulator Screen Shot 2015年2月28日 11.01.22.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55701" y="2807970"/>
            <a:ext cx="2565952" cy="3527386"/>
          </a:xfrm>
          <a:prstGeom prst="rect">
            <a:avLst/>
          </a:prstGeom>
          <a:noFill/>
          <a:ln>
            <a:noFill/>
          </a:ln>
        </p:spPr>
      </p:pic>
      <p:sp>
        <p:nvSpPr>
          <p:cNvPr id="28" name="矩形 19"/>
          <p:cNvSpPr>
            <a:spLocks noChangeArrowheads="1"/>
          </p:cNvSpPr>
          <p:nvPr/>
        </p:nvSpPr>
        <p:spPr bwMode="auto">
          <a:xfrm>
            <a:off x="1041401" y="1989138"/>
            <a:ext cx="971761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移动单元格</a:t>
            </a:r>
            <a:endParaRPr lang="en-US" altLang="zh-CN" dirty="0">
              <a:solidFill>
                <a:srgbClr val="2D65B4"/>
              </a:solidFill>
              <a:latin typeface="微软雅黑" charset="0"/>
              <a:ea typeface="微软雅黑" charset="0"/>
              <a:cs typeface="微软雅黑" charset="0"/>
            </a:endParaRPr>
          </a:p>
        </p:txBody>
      </p:sp>
      <p:grpSp>
        <p:nvGrpSpPr>
          <p:cNvPr id="30" name="组合 18"/>
          <p:cNvGrpSpPr>
            <a:grpSpLocks/>
          </p:cNvGrpSpPr>
          <p:nvPr/>
        </p:nvGrpSpPr>
        <p:grpSpPr bwMode="auto">
          <a:xfrm>
            <a:off x="4326467" y="5948330"/>
            <a:ext cx="2897717" cy="387350"/>
            <a:chOff x="6356350" y="4693965"/>
            <a:chExt cx="1941009" cy="387349"/>
          </a:xfrm>
        </p:grpSpPr>
        <p:grpSp>
          <p:nvGrpSpPr>
            <p:cNvPr id="31" name="组合 15"/>
            <p:cNvGrpSpPr>
              <a:grpSpLocks/>
            </p:cNvGrpSpPr>
            <p:nvPr/>
          </p:nvGrpSpPr>
          <p:grpSpPr bwMode="auto">
            <a:xfrm>
              <a:off x="6356350" y="4728492"/>
              <a:ext cx="1941009" cy="344881"/>
              <a:chOff x="2225739" y="5060870"/>
              <a:chExt cx="2306523" cy="410866"/>
            </a:xfrm>
          </p:grpSpPr>
          <p:sp>
            <p:nvSpPr>
              <p:cNvPr id="33" name="矩形 10">
                <a:hlinkClick r:id="rId4" action="ppaction://hlinkfile"/>
              </p:cNvPr>
              <p:cNvSpPr>
                <a:spLocks noChangeArrowheads="1"/>
              </p:cNvSpPr>
              <p:nvPr/>
            </p:nvSpPr>
            <p:spPr bwMode="auto">
              <a:xfrm>
                <a:off x="2519540" y="5060870"/>
                <a:ext cx="1099891"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34"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35" name="半闭框 34"/>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36" name="半闭框 35"/>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37"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32"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矩形 19"/>
          <p:cNvSpPr>
            <a:spLocks noChangeArrowheads="1"/>
          </p:cNvSpPr>
          <p:nvPr/>
        </p:nvSpPr>
        <p:spPr bwMode="auto">
          <a:xfrm>
            <a:off x="4114800" y="3533743"/>
            <a:ext cx="7876117"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a:solidFill>
                  <a:srgbClr val="404040"/>
                </a:solidFill>
                <a:latin typeface="微软雅黑" charset="0"/>
                <a:ea typeface="微软雅黑" charset="0"/>
                <a:cs typeface="微软雅黑" charset="0"/>
              </a:rPr>
              <a:t>说明：</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点击删除图标，进入编辑模式。</a:t>
            </a:r>
            <a:endParaRPr lang="en-US" altLang="zh-CN" dirty="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全部单元格左侧出现一个带有删除标记的红色圆点。</a:t>
            </a: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选中某单元格拖拽，松手后表格移动到指定位置。</a:t>
            </a:r>
            <a:endParaRPr lang="en-US" altLang="zh-CN" dirty="0" smtClean="0">
              <a:solidFill>
                <a:srgbClr val="404040"/>
              </a:solidFill>
              <a:latin typeface="微软雅黑" charset="0"/>
              <a:ea typeface="微软雅黑" charset="0"/>
              <a:cs typeface="微软雅黑" charset="0"/>
            </a:endParaRPr>
          </a:p>
        </p:txBody>
      </p:sp>
      <p:sp>
        <p:nvSpPr>
          <p:cNvPr id="1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3.5 </a:t>
            </a:r>
            <a:r>
              <a:rPr lang="zh-CN" altLang="en-US" sz="2800" dirty="0" smtClean="0">
                <a:solidFill>
                  <a:srgbClr val="1353A2"/>
                </a:solidFill>
                <a:latin typeface="微软雅黑" charset="0"/>
                <a:ea typeface="微软雅黑" charset="0"/>
                <a:cs typeface="微软雅黑" charset="0"/>
              </a:rPr>
              <a:t>实战演练</a:t>
            </a:r>
            <a:r>
              <a:rPr lang="en-US" altLang="zh-CN" sz="2800" dirty="0" smtClean="0">
                <a:solidFill>
                  <a:srgbClr val="1353A2"/>
                </a:solidFill>
                <a:latin typeface="微软雅黑" charset="0"/>
                <a:ea typeface="微软雅黑" charset="0"/>
                <a:cs typeface="微软雅黑" charset="0"/>
              </a:rPr>
              <a:t>-</a:t>
            </a:r>
            <a:r>
              <a:rPr lang="zh-CN" altLang="en-US" sz="2800" dirty="0" smtClean="0">
                <a:solidFill>
                  <a:srgbClr val="1353A2"/>
                </a:solidFill>
                <a:latin typeface="微软雅黑" charset="0"/>
                <a:ea typeface="微软雅黑" charset="0"/>
                <a:cs typeface="微软雅黑" charset="0"/>
              </a:rPr>
              <a:t>通讯录</a:t>
            </a:r>
            <a:endParaRPr lang="zh-CN" altLang="en-US" sz="2800" dirty="0">
              <a:solidFill>
                <a:srgbClr val="1353A2"/>
              </a:solidFill>
              <a:latin typeface="微软雅黑" charset="0"/>
              <a:ea typeface="微软雅黑" charset="0"/>
              <a:cs typeface="微软雅黑" charset="0"/>
            </a:endParaRPr>
          </a:p>
        </p:txBody>
      </p:sp>
      <p:sp>
        <p:nvSpPr>
          <p:cNvPr id="17" name="剪去对角的矩形 3"/>
          <p:cNvSpPr>
            <a:spLocks/>
          </p:cNvSpPr>
          <p:nvPr/>
        </p:nvSpPr>
        <p:spPr bwMode="auto">
          <a:xfrm>
            <a:off x="591930" y="1335502"/>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cs typeface="+mn-cs"/>
              </a:rPr>
              <a:t> 案例演示</a:t>
            </a:r>
          </a:p>
        </p:txBody>
      </p:sp>
      <p:cxnSp>
        <p:nvCxnSpPr>
          <p:cNvPr id="18" name="直线连接符 9"/>
          <p:cNvCxnSpPr>
            <a:cxnSpLocks noChangeShapeType="1"/>
          </p:cNvCxnSpPr>
          <p:nvPr/>
        </p:nvCxnSpPr>
        <p:spPr bwMode="auto">
          <a:xfrm>
            <a:off x="591930" y="2059402"/>
            <a:ext cx="10937461" cy="0"/>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798706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pic>
        <p:nvPicPr>
          <p:cNvPr id="10" name="图片 4" descr="b858e9fc1a8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1165" y="2702811"/>
            <a:ext cx="1943678" cy="250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 10"/>
          <p:cNvGrpSpPr>
            <a:grpSpLocks/>
          </p:cNvGrpSpPr>
          <p:nvPr/>
        </p:nvGrpSpPr>
        <p:grpSpPr bwMode="auto">
          <a:xfrm>
            <a:off x="777310" y="1393640"/>
            <a:ext cx="3691411" cy="1885434"/>
            <a:chOff x="691840" y="1015488"/>
            <a:chExt cx="2715323" cy="1849266"/>
          </a:xfrm>
        </p:grpSpPr>
        <p:sp>
          <p:nvSpPr>
            <p:cNvPr id="12" name="云形标注 8"/>
            <p:cNvSpPr>
              <a:spLocks noChangeArrowheads="1"/>
            </p:cNvSpPr>
            <p:nvPr/>
          </p:nvSpPr>
          <p:spPr bwMode="auto">
            <a:xfrm>
              <a:off x="691840" y="1015488"/>
              <a:ext cx="2715323" cy="1849266"/>
            </a:xfrm>
            <a:prstGeom prst="cloudCallout">
              <a:avLst>
                <a:gd name="adj1" fmla="val 73944"/>
                <a:gd name="adj2" fmla="val 66282"/>
              </a:avLst>
            </a:prstGeom>
            <a:noFill/>
            <a:ln w="19050">
              <a:solidFill>
                <a:srgbClr val="7F7F7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buFont typeface="Arial" charset="0"/>
                <a:buNone/>
                <a:defRPr/>
              </a:pPr>
              <a:endParaRPr lang="zh-CN" altLang="en-US">
                <a:solidFill>
                  <a:srgbClr val="139BE0"/>
                </a:solidFill>
                <a:latin typeface="华文新魏" charset="0"/>
                <a:ea typeface="华文新魏" charset="0"/>
                <a:cs typeface="华文新魏" charset="0"/>
              </a:endParaRPr>
            </a:p>
          </p:txBody>
        </p:sp>
        <p:sp>
          <p:nvSpPr>
            <p:cNvPr id="19" name="文本框 9"/>
            <p:cNvSpPr txBox="1">
              <a:spLocks noChangeArrowheads="1"/>
            </p:cNvSpPr>
            <p:nvPr/>
          </p:nvSpPr>
          <p:spPr bwMode="auto">
            <a:xfrm>
              <a:off x="1002196" y="1328524"/>
              <a:ext cx="2063760" cy="116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a:lnSpc>
                  <a:spcPct val="120000"/>
                </a:lnSpc>
              </a:pPr>
              <a:r>
                <a:rPr kumimoji="0" lang="zh-CN" altLang="en-US" sz="2000" b="1" dirty="0">
                  <a:solidFill>
                    <a:srgbClr val="1353A2"/>
                  </a:solidFill>
                  <a:latin typeface="华文新魏" charset="0"/>
                  <a:ea typeface="华文新魏" charset="0"/>
                  <a:cs typeface="华文新魏" charset="0"/>
                </a:rPr>
                <a:t>想一想，</a:t>
              </a:r>
              <a:endParaRPr kumimoji="0" lang="en-US" altLang="zh-CN" sz="2000" b="1" dirty="0">
                <a:solidFill>
                  <a:srgbClr val="1353A2"/>
                </a:solidFill>
                <a:latin typeface="华文新魏" charset="0"/>
                <a:ea typeface="华文新魏" charset="0"/>
                <a:cs typeface="华文新魏" charset="0"/>
              </a:endParaRPr>
            </a:p>
            <a:p>
              <a:pPr algn="ctr">
                <a:lnSpc>
                  <a:spcPct val="120000"/>
                </a:lnSpc>
              </a:pPr>
              <a:r>
                <a:rPr kumimoji="0" lang="zh-CN" altLang="en-US" sz="2000" b="1" dirty="0" smtClean="0">
                  <a:solidFill>
                    <a:srgbClr val="1353A2"/>
                  </a:solidFill>
                  <a:latin typeface="华文新魏" charset="0"/>
                  <a:ea typeface="华文新魏" charset="0"/>
                  <a:cs typeface="华文新魏" charset="0"/>
                </a:rPr>
                <a:t>表视图</a:t>
              </a:r>
              <a:r>
                <a:rPr kumimoji="0" lang="en-US" altLang="zh-CN" sz="2000" b="1" dirty="0" smtClean="0">
                  <a:solidFill>
                    <a:srgbClr val="1353A2"/>
                  </a:solidFill>
                  <a:latin typeface="华文新魏" charset="0"/>
                  <a:ea typeface="华文新魏" charset="0"/>
                  <a:cs typeface="华文新魏" charset="0"/>
                </a:rPr>
                <a:t>UI</a:t>
              </a:r>
              <a:r>
                <a:rPr kumimoji="0" lang="zh-CN" altLang="en-US" sz="2000" b="1" dirty="0" smtClean="0">
                  <a:solidFill>
                    <a:srgbClr val="1353A2"/>
                  </a:solidFill>
                  <a:latin typeface="华文新魏" charset="0"/>
                  <a:ea typeface="华文新魏" charset="0"/>
                  <a:cs typeface="华文新魏" charset="0"/>
                </a:rPr>
                <a:t>设计模式</a:t>
              </a:r>
              <a:endParaRPr kumimoji="0" lang="en-US" altLang="zh-CN" sz="2000" b="1" dirty="0" smtClean="0">
                <a:solidFill>
                  <a:srgbClr val="1353A2"/>
                </a:solidFill>
                <a:latin typeface="华文新魏" charset="0"/>
                <a:ea typeface="华文新魏" charset="0"/>
                <a:cs typeface="华文新魏" charset="0"/>
              </a:endParaRPr>
            </a:p>
            <a:p>
              <a:pPr algn="ctr">
                <a:lnSpc>
                  <a:spcPct val="120000"/>
                </a:lnSpc>
              </a:pPr>
              <a:r>
                <a:rPr kumimoji="0" lang="zh-CN" altLang="en-US" sz="2000" b="1" dirty="0" smtClean="0">
                  <a:solidFill>
                    <a:srgbClr val="1353A2"/>
                  </a:solidFill>
                  <a:latin typeface="华文新魏" charset="0"/>
                  <a:ea typeface="华文新魏" charset="0"/>
                  <a:cs typeface="华文新魏" charset="0"/>
                </a:rPr>
                <a:t>有哪些？</a:t>
              </a:r>
              <a:endParaRPr kumimoji="0" lang="zh-CN" altLang="en-US" sz="2000" dirty="0">
                <a:solidFill>
                  <a:srgbClr val="1353A2"/>
                </a:solidFill>
                <a:latin typeface="华文新魏" charset="0"/>
                <a:ea typeface="华文新魏" charset="0"/>
                <a:cs typeface="华文新魏" charset="0"/>
              </a:endParaRPr>
            </a:p>
          </p:txBody>
        </p:sp>
      </p:grpSp>
      <p:sp>
        <p:nvSpPr>
          <p:cNvPr id="20" name="虚尾箭头 19"/>
          <p:cNvSpPr/>
          <p:nvPr/>
        </p:nvSpPr>
        <p:spPr>
          <a:xfrm rot="5400000">
            <a:off x="5720720" y="5159339"/>
            <a:ext cx="581025" cy="570828"/>
          </a:xfrm>
          <a:prstGeom prst="stripedRightArrow">
            <a:avLst/>
          </a:prstGeom>
          <a:solidFill>
            <a:srgbClr val="1353A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9"/>
          <p:cNvSpPr txBox="1"/>
          <p:nvPr/>
        </p:nvSpPr>
        <p:spPr>
          <a:xfrm>
            <a:off x="0" y="5735264"/>
            <a:ext cx="12192000" cy="460375"/>
          </a:xfrm>
          <a:prstGeom prst="rect">
            <a:avLst/>
          </a:prstGeom>
          <a:gradFill flip="none" rotWithShape="1">
            <a:gsLst>
              <a:gs pos="100000">
                <a:schemeClr val="bg1"/>
              </a:gs>
              <a:gs pos="0">
                <a:srgbClr val="7EAAEE"/>
              </a:gs>
              <a:gs pos="51000">
                <a:srgbClr val="87B4FC"/>
              </a:gs>
            </a:gsLst>
            <a:path path="circle">
              <a:fillToRect l="50000" t="50000" r="50000" b="50000"/>
            </a:path>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defRPr/>
            </a:pPr>
            <a:r>
              <a:rPr lang="zh-CN" altLang="en-US" sz="2400" b="1" dirty="0"/>
              <a:t>主要有两种，分别是</a:t>
            </a:r>
            <a:r>
              <a:rPr lang="zh-CN" altLang="en-US" sz="2400" b="1" dirty="0">
                <a:solidFill>
                  <a:srgbClr val="FF0000"/>
                </a:solidFill>
              </a:rPr>
              <a:t>分页模式</a:t>
            </a:r>
            <a:r>
              <a:rPr lang="zh-CN" altLang="en-US" sz="2400" b="1" dirty="0"/>
              <a:t>和</a:t>
            </a:r>
            <a:r>
              <a:rPr lang="zh-CN" altLang="en-US" sz="2400" b="1" dirty="0">
                <a:solidFill>
                  <a:srgbClr val="FF0000"/>
                </a:solidFill>
              </a:rPr>
              <a:t>下拉刷新模式</a:t>
            </a:r>
            <a:endParaRPr lang="zh-CN" altLang="en-US" sz="2400" b="1" dirty="0">
              <a:solidFill>
                <a:srgbClr val="FF0000"/>
              </a:solidFill>
              <a:latin typeface="宋体" charset="0"/>
            </a:endParaRPr>
          </a:p>
        </p:txBody>
      </p:sp>
    </p:spTree>
    <p:extLst>
      <p:ext uri="{BB962C8B-B14F-4D97-AF65-F5344CB8AC3E}">
        <p14:creationId xmlns:p14="http://schemas.microsoft.com/office/powerpoint/2010/main" val="57146701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Vertic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2"/>
          <p:cNvSpPr txBox="1"/>
          <p:nvPr/>
        </p:nvSpPr>
        <p:spPr>
          <a:xfrm>
            <a:off x="14817" y="1315142"/>
            <a:ext cx="4078816" cy="1082675"/>
          </a:xfrm>
          <a:prstGeom prst="rect">
            <a:avLst/>
          </a:prstGeom>
          <a:gradFill flip="none" rotWithShape="1">
            <a:gsLst>
              <a:gs pos="0">
                <a:schemeClr val="accent1">
                  <a:lumMod val="90000"/>
                </a:schemeClr>
              </a:gs>
              <a:gs pos="100000">
                <a:srgbClr val="FFFFFF"/>
              </a:gs>
            </a:gsLst>
            <a:lin ang="0" scaled="1"/>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50000"/>
              </a:lnSpc>
              <a:defRPr/>
            </a:pPr>
            <a:r>
              <a:rPr lang="zh-CN" altLang="en-US" sz="2400" b="1" dirty="0" smtClean="0">
                <a:latin typeface="宋体" charset="0"/>
              </a:rPr>
              <a:t>  案例</a:t>
            </a:r>
          </a:p>
          <a:p>
            <a:pPr>
              <a:lnSpc>
                <a:spcPct val="150000"/>
              </a:lnSpc>
              <a:defRPr/>
            </a:pPr>
            <a:r>
              <a:rPr lang="zh-CN" altLang="en-US" sz="2000" dirty="0" smtClean="0">
                <a:latin typeface="楷体_GB2312" charset="0"/>
                <a:ea typeface="楷体_GB2312" charset="0"/>
                <a:cs typeface="楷体_GB2312" charset="0"/>
              </a:rPr>
              <a:t>   </a:t>
            </a:r>
            <a:r>
              <a:rPr lang="zh-CN" altLang="zh-CN" sz="2000" dirty="0" smtClean="0">
                <a:latin typeface="楷体_GB2312" charset="0"/>
                <a:ea typeface="楷体_GB2312" charset="0"/>
                <a:cs typeface="楷体_GB2312" charset="0"/>
              </a:rPr>
              <a:t> </a:t>
            </a:r>
            <a:r>
              <a:rPr lang="zh-CN" altLang="en-US" sz="2000" dirty="0" smtClean="0">
                <a:latin typeface="楷体_GB2312" charset="0"/>
                <a:ea typeface="楷体_GB2312" charset="0"/>
                <a:cs typeface="楷体_GB2312" charset="0"/>
              </a:rPr>
              <a:t>美团和网易新闻的界面</a:t>
            </a:r>
          </a:p>
        </p:txBody>
      </p:sp>
      <p:pic>
        <p:nvPicPr>
          <p:cNvPr id="7" name="图片 6"/>
          <p:cNvPicPr/>
          <p:nvPr/>
        </p:nvPicPr>
        <p:blipFill rotWithShape="1">
          <a:blip r:embed="rId3" cstate="email">
            <a:extLst>
              <a:ext uri="{28A0092B-C50C-407E-A947-70E740481C1C}">
                <a14:useLocalDpi xmlns:a14="http://schemas.microsoft.com/office/drawing/2010/main" val="0"/>
              </a:ext>
            </a:extLst>
          </a:blip>
          <a:srcRect t="3910" b="6857"/>
          <a:stretch/>
        </p:blipFill>
        <p:spPr bwMode="auto">
          <a:xfrm>
            <a:off x="1647540" y="2471014"/>
            <a:ext cx="3201944" cy="3805947"/>
          </a:xfrm>
          <a:prstGeom prst="rect">
            <a:avLst/>
          </a:prstGeom>
          <a:noFill/>
          <a:ln>
            <a:noFill/>
          </a:ln>
          <a:extLst>
            <a:ext uri="{53640926-AAD7-44d8-BBD7-CCE9431645EC}">
              <a14:shadowObscured xmlns:a14="http://schemas.microsoft.com/office/drawing/2010/main"/>
            </a:ext>
          </a:extLst>
        </p:spPr>
      </p:pic>
      <p:sp>
        <p:nvSpPr>
          <p:cNvPr id="5" name="矩形 4"/>
          <p:cNvSpPr/>
          <p:nvPr/>
        </p:nvSpPr>
        <p:spPr bwMode="auto">
          <a:xfrm>
            <a:off x="1647540" y="5893286"/>
            <a:ext cx="3201944" cy="375034"/>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 name="圆角矩形标注 5"/>
          <p:cNvSpPr/>
          <p:nvPr/>
        </p:nvSpPr>
        <p:spPr bwMode="auto">
          <a:xfrm>
            <a:off x="4941907" y="6073920"/>
            <a:ext cx="2223272" cy="388800"/>
          </a:xfrm>
          <a:prstGeom prst="wedgeRoundRectCallout">
            <a:avLst>
              <a:gd name="adj1" fmla="val -58647"/>
              <a:gd name="adj2" fmla="val -35915"/>
              <a:gd name="adj3" fmla="val 16667"/>
            </a:avLst>
          </a:prstGeom>
          <a:noFill/>
          <a:ln w="1905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这就是分页模式</a:t>
            </a:r>
          </a:p>
        </p:txBody>
      </p:sp>
      <p:pic>
        <p:nvPicPr>
          <p:cNvPr id="8" name="图片 7" descr="未命名:Users:gaomeiyun:Downloads:Screenshot_2015-03-16-18-29-00.png"/>
          <p:cNvPicPr/>
          <p:nvPr/>
        </p:nvPicPr>
        <p:blipFill rotWithShape="1">
          <a:blip r:embed="rId4" cstate="email">
            <a:extLst>
              <a:ext uri="{28A0092B-C50C-407E-A947-70E740481C1C}">
                <a14:useLocalDpi xmlns:a14="http://schemas.microsoft.com/office/drawing/2010/main" val="0"/>
              </a:ext>
            </a:extLst>
          </a:blip>
          <a:srcRect t="3946"/>
          <a:stretch/>
        </p:blipFill>
        <p:spPr bwMode="auto">
          <a:xfrm>
            <a:off x="7378900" y="2471014"/>
            <a:ext cx="2983464" cy="3820833"/>
          </a:xfrm>
          <a:prstGeom prst="rect">
            <a:avLst/>
          </a:prstGeom>
          <a:noFill/>
          <a:ln>
            <a:noFill/>
          </a:ln>
          <a:extLst>
            <a:ext uri="{53640926-AAD7-44d8-BBD7-CCE9431645EC}">
              <a14:shadowObscured xmlns:a14="http://schemas.microsoft.com/office/drawing/2010/main"/>
            </a:ext>
          </a:extLst>
        </p:spPr>
      </p:pic>
      <p:sp>
        <p:nvSpPr>
          <p:cNvPr id="9" name="矩形 8"/>
          <p:cNvSpPr/>
          <p:nvPr/>
        </p:nvSpPr>
        <p:spPr bwMode="auto">
          <a:xfrm>
            <a:off x="7378900" y="3015360"/>
            <a:ext cx="2983464" cy="509760"/>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圆角矩形标注 10"/>
          <p:cNvSpPr/>
          <p:nvPr/>
        </p:nvSpPr>
        <p:spPr bwMode="auto">
          <a:xfrm>
            <a:off x="10224131" y="3332880"/>
            <a:ext cx="1698503" cy="615600"/>
          </a:xfrm>
          <a:prstGeom prst="wedgeRoundRectCallout">
            <a:avLst>
              <a:gd name="adj1" fmla="val -62422"/>
              <a:gd name="adj2" fmla="val -34071"/>
              <a:gd name="adj3" fmla="val 16667"/>
            </a:avLst>
          </a:prstGeom>
          <a:noFill/>
          <a:ln w="19050" cap="flat" cmpd="sng" algn="ctr">
            <a:solidFill>
              <a:srgbClr val="0D77C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Arial" pitchFamily="34" charset="0"/>
                <a:ea typeface="宋体" pitchFamily="2" charset="-122"/>
              </a:rPr>
              <a:t>这就是下拉刷新模式</a:t>
            </a:r>
          </a:p>
        </p:txBody>
      </p:sp>
      <p:sp>
        <p:nvSpPr>
          <p:cNvPr id="10"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18927737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9"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bwMode="auto">
          <a:xfrm>
            <a:off x="3984271" y="1575150"/>
            <a:ext cx="2038960" cy="501120"/>
          </a:xfrm>
          <a:prstGeom prst="snip2DiagRect">
            <a:avLst/>
          </a:prstGeom>
          <a:solidFill>
            <a:srgbClr val="6861E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b="0" i="0" u="none" strike="noStrike" cap="none" normalizeH="0" baseline="0" dirty="0" smtClean="0">
                <a:ln>
                  <a:noFill/>
                </a:ln>
                <a:solidFill>
                  <a:schemeClr val="bg1"/>
                </a:solidFill>
                <a:effectLst/>
                <a:latin typeface="Arial" pitchFamily="34" charset="0"/>
                <a:ea typeface="宋体" pitchFamily="2" charset="-122"/>
              </a:rPr>
              <a:t>分页模式</a:t>
            </a:r>
          </a:p>
        </p:txBody>
      </p:sp>
      <p:sp>
        <p:nvSpPr>
          <p:cNvPr id="8" name="剪去对角的矩形 7"/>
          <p:cNvSpPr/>
          <p:nvPr/>
        </p:nvSpPr>
        <p:spPr bwMode="auto">
          <a:xfrm>
            <a:off x="7336461" y="3450030"/>
            <a:ext cx="2684055" cy="501120"/>
          </a:xfrm>
          <a:prstGeom prst="snip2DiagRect">
            <a:avLst/>
          </a:prstGeom>
          <a:solidFill>
            <a:srgbClr val="6861EF"/>
          </a:solidFill>
          <a:ln w="19050" cap="flat" cmpd="sng" algn="ctr">
            <a:noFill/>
            <a:prstDash val="solid"/>
            <a:round/>
            <a:headEnd type="none" w="med" len="med"/>
            <a:tailEnd type="none" w="med" len="med"/>
          </a:ln>
          <a:effectLst>
            <a:outerShdw blurRad="50800" dist="38100" dir="2700000" algn="tl" rotWithShape="0">
              <a:srgbClr val="000000">
                <a:alpha val="43000"/>
              </a:srgbClr>
            </a:outerShdw>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2200" dirty="0" smtClean="0">
                <a:solidFill>
                  <a:schemeClr val="bg1"/>
                </a:solidFill>
                <a:latin typeface="Arial" pitchFamily="34" charset="0"/>
                <a:ea typeface="宋体" pitchFamily="2" charset="-122"/>
              </a:rPr>
              <a:t>下拉刷新模式</a:t>
            </a:r>
            <a:endParaRPr kumimoji="0" lang="zh-CN" altLang="en-US" sz="22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5" name="对角圆角矩形 14"/>
          <p:cNvSpPr/>
          <p:nvPr/>
        </p:nvSpPr>
        <p:spPr bwMode="auto">
          <a:xfrm>
            <a:off x="1933793" y="2076270"/>
            <a:ext cx="4089439" cy="1952640"/>
          </a:xfrm>
          <a:prstGeom prst="round2DiagRect">
            <a:avLst/>
          </a:prstGeom>
          <a:solidFill>
            <a:schemeClr val="bg1">
              <a:lumMod val="95000"/>
            </a:schemeClr>
          </a:solidFill>
          <a:ln w="31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1" compatLnSpc="1">
            <a:prstTxWarp prst="textNoShape">
              <a:avLst/>
            </a:prstTxWarp>
          </a:bodyPr>
          <a:lstStyle/>
          <a:p>
            <a:pPr marL="285750" indent="-285750" eaLnBrk="1" hangingPunct="1">
              <a:buFont typeface="Wingdings" charset="2"/>
              <a:buChar char="ü"/>
            </a:pPr>
            <a:r>
              <a:rPr lang="zh-CN" altLang="en-US" dirty="0" smtClean="0">
                <a:solidFill>
                  <a:srgbClr val="996633"/>
                </a:solidFill>
                <a:latin typeface="华文新魏"/>
                <a:ea typeface="华文新魏"/>
                <a:cs typeface="华文新魏"/>
              </a:rPr>
              <a:t>应</a:t>
            </a:r>
            <a:r>
              <a:rPr lang="zh-CN" altLang="zh-CN" dirty="0" smtClean="0">
                <a:solidFill>
                  <a:srgbClr val="996633"/>
                </a:solidFill>
                <a:latin typeface="华文新魏"/>
                <a:ea typeface="华文新魏"/>
                <a:cs typeface="华文新魏"/>
              </a:rPr>
              <a:t>用展示列表时</a:t>
            </a:r>
            <a:r>
              <a:rPr lang="zh-CN" altLang="zh-CN" dirty="0">
                <a:solidFill>
                  <a:srgbClr val="996633"/>
                </a:solidFill>
                <a:latin typeface="华文新魏"/>
                <a:ea typeface="华文新魏"/>
                <a:cs typeface="华文新魏"/>
              </a:rPr>
              <a:t>，</a:t>
            </a:r>
            <a:r>
              <a:rPr lang="zh-CN" altLang="zh-CN" dirty="0" smtClean="0">
                <a:solidFill>
                  <a:srgbClr val="996633"/>
                </a:solidFill>
                <a:latin typeface="华文新魏"/>
                <a:ea typeface="华文新魏"/>
                <a:cs typeface="华文新魏"/>
              </a:rPr>
              <a:t>先请求</a:t>
            </a:r>
            <a:r>
              <a:rPr lang="zh-CN" altLang="en-US" dirty="0" smtClean="0">
                <a:solidFill>
                  <a:srgbClr val="996633"/>
                </a:solidFill>
                <a:latin typeface="华文新魏"/>
                <a:ea typeface="华文新魏"/>
                <a:cs typeface="华文新魏"/>
              </a:rPr>
              <a:t>固定数量</a:t>
            </a:r>
            <a:r>
              <a:rPr lang="zh-CN" altLang="zh-CN" dirty="0" smtClean="0">
                <a:solidFill>
                  <a:srgbClr val="996633"/>
                </a:solidFill>
                <a:latin typeface="华文新魏"/>
                <a:ea typeface="华文新魏"/>
                <a:cs typeface="华文新魏"/>
              </a:rPr>
              <a:t>的数据</a:t>
            </a:r>
            <a:r>
              <a:rPr lang="zh-CN" altLang="zh-CN" dirty="0">
                <a:solidFill>
                  <a:srgbClr val="996633"/>
                </a:solidFill>
                <a:latin typeface="华文新魏"/>
                <a:ea typeface="华文新魏"/>
                <a:cs typeface="华文新魏"/>
              </a:rPr>
              <a:t>，</a:t>
            </a:r>
            <a:r>
              <a:rPr lang="zh-CN" altLang="zh-CN" dirty="0" smtClean="0">
                <a:solidFill>
                  <a:srgbClr val="996633"/>
                </a:solidFill>
                <a:latin typeface="华文新魏"/>
                <a:ea typeface="华文新魏"/>
                <a:cs typeface="华文新魏"/>
              </a:rPr>
              <a:t>然后翻动屏幕显示最后一条数据</a:t>
            </a:r>
            <a:r>
              <a:rPr lang="zh-CN" altLang="zh-CN" dirty="0">
                <a:solidFill>
                  <a:srgbClr val="996633"/>
                </a:solidFill>
                <a:latin typeface="华文新魏"/>
                <a:ea typeface="华文新魏"/>
                <a:cs typeface="华文新魏"/>
              </a:rPr>
              <a:t>后，会再次请</a:t>
            </a:r>
            <a:r>
              <a:rPr lang="zh-CN" altLang="zh-CN" dirty="0" smtClean="0">
                <a:solidFill>
                  <a:srgbClr val="996633"/>
                </a:solidFill>
                <a:latin typeface="华文新魏"/>
                <a:ea typeface="华文新魏"/>
                <a:cs typeface="华文新魏"/>
              </a:rPr>
              <a:t>求</a:t>
            </a:r>
            <a:r>
              <a:rPr lang="zh-CN" altLang="en-US" dirty="0" smtClean="0">
                <a:solidFill>
                  <a:srgbClr val="996633"/>
                </a:solidFill>
                <a:latin typeface="华文新魏"/>
                <a:ea typeface="华文新魏"/>
                <a:cs typeface="华文新魏"/>
              </a:rPr>
              <a:t>固定</a:t>
            </a:r>
            <a:r>
              <a:rPr lang="zh-CN" altLang="zh-CN" dirty="0" smtClean="0">
                <a:solidFill>
                  <a:srgbClr val="996633"/>
                </a:solidFill>
                <a:latin typeface="华文新魏"/>
                <a:ea typeface="华文新魏"/>
                <a:cs typeface="华文新魏"/>
              </a:rPr>
              <a:t>数量的数据</a:t>
            </a:r>
            <a:r>
              <a:rPr lang="zh-CN" altLang="zh-CN" dirty="0">
                <a:solidFill>
                  <a:srgbClr val="996633"/>
                </a:solidFill>
                <a:latin typeface="华文新魏"/>
                <a:ea typeface="华文新魏"/>
                <a:cs typeface="华文新魏"/>
              </a:rPr>
              <a:t>，实现分页</a:t>
            </a:r>
            <a:r>
              <a:rPr lang="zh-CN" altLang="zh-CN" dirty="0" smtClean="0">
                <a:solidFill>
                  <a:srgbClr val="996633"/>
                </a:solidFill>
                <a:latin typeface="华文新魏"/>
                <a:ea typeface="华文新魏"/>
                <a:cs typeface="华文新魏"/>
              </a:rPr>
              <a:t>的效果 </a:t>
            </a:r>
            <a:r>
              <a:rPr lang="en-US" altLang="zh-CN" dirty="0" smtClean="0">
                <a:solidFill>
                  <a:srgbClr val="996633"/>
                </a:solidFill>
                <a:latin typeface="华文新魏"/>
                <a:ea typeface="华文新魏"/>
                <a:cs typeface="华文新魏"/>
              </a:rPr>
              <a:t>。</a:t>
            </a:r>
            <a:endParaRPr lang="zh-CN" altLang="en-US" dirty="0">
              <a:solidFill>
                <a:srgbClr val="996633"/>
              </a:solidFill>
              <a:latin typeface="华文新魏"/>
              <a:ea typeface="华文新魏"/>
              <a:cs typeface="华文新魏"/>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rgbClr val="996633"/>
              </a:solidFill>
              <a:effectLst/>
              <a:latin typeface="华文新魏"/>
              <a:ea typeface="华文新魏"/>
              <a:cs typeface="华文新魏"/>
            </a:endParaRPr>
          </a:p>
        </p:txBody>
      </p:sp>
      <p:sp>
        <p:nvSpPr>
          <p:cNvPr id="24" name="对角圆角矩形 23"/>
          <p:cNvSpPr/>
          <p:nvPr/>
        </p:nvSpPr>
        <p:spPr bwMode="auto">
          <a:xfrm>
            <a:off x="5931077" y="3951150"/>
            <a:ext cx="4089439" cy="1952640"/>
          </a:xfrm>
          <a:prstGeom prst="round2DiagRect">
            <a:avLst/>
          </a:prstGeom>
          <a:solidFill>
            <a:schemeClr val="bg1">
              <a:lumMod val="95000"/>
            </a:schemeClr>
          </a:solidFill>
          <a:ln w="317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285750" indent="-285750" eaLnBrk="1" hangingPunct="1">
              <a:buFont typeface="Wingdings" charset="2"/>
              <a:buChar char="ü"/>
            </a:pPr>
            <a:r>
              <a:rPr lang="zh-CN" altLang="zh-CN" dirty="0" smtClean="0">
                <a:solidFill>
                  <a:srgbClr val="996633"/>
                </a:solidFill>
                <a:latin typeface="华文新魏"/>
                <a:ea typeface="华文新魏"/>
                <a:cs typeface="华文新魏"/>
              </a:rPr>
              <a:t>当翻动到屏幕顶部</a:t>
            </a:r>
            <a:r>
              <a:rPr lang="zh-CN" altLang="zh-CN" dirty="0">
                <a:solidFill>
                  <a:srgbClr val="996633"/>
                </a:solidFill>
                <a:latin typeface="华文新魏"/>
                <a:ea typeface="华文新魏"/>
                <a:cs typeface="华文新魏"/>
              </a:rPr>
              <a:t>后，如果继续</a:t>
            </a:r>
            <a:r>
              <a:rPr lang="zh-CN" altLang="zh-CN" dirty="0" smtClean="0">
                <a:solidFill>
                  <a:srgbClr val="996633"/>
                </a:solidFill>
                <a:latin typeface="华文新魏"/>
                <a:ea typeface="华文新魏"/>
                <a:cs typeface="华文新魏"/>
              </a:rPr>
              <a:t>向下</a:t>
            </a:r>
            <a:r>
              <a:rPr lang="zh-CN" altLang="en-US" dirty="0" smtClean="0">
                <a:solidFill>
                  <a:srgbClr val="996633"/>
                </a:solidFill>
                <a:latin typeface="华文新魏"/>
                <a:ea typeface="华文新魏"/>
                <a:cs typeface="华文新魏"/>
              </a:rPr>
              <a:t>拖动</a:t>
            </a:r>
            <a:r>
              <a:rPr lang="zh-CN" altLang="zh-CN" dirty="0" smtClean="0">
                <a:solidFill>
                  <a:srgbClr val="996633"/>
                </a:solidFill>
                <a:latin typeface="华文新魏"/>
                <a:ea typeface="华文新魏"/>
                <a:cs typeface="华文新魏"/>
              </a:rPr>
              <a:t>，会</a:t>
            </a:r>
            <a:r>
              <a:rPr lang="zh-CN" altLang="zh-CN" dirty="0">
                <a:solidFill>
                  <a:srgbClr val="996633"/>
                </a:solidFill>
                <a:latin typeface="华文新魏"/>
                <a:ea typeface="华文新魏"/>
                <a:cs typeface="华文新魏"/>
              </a:rPr>
              <a:t>重新请求数据，同时表视图表头部分会出现等待指示器</a:t>
            </a:r>
            <a:r>
              <a:rPr lang="zh-CN" altLang="zh-CN" dirty="0" smtClean="0">
                <a:solidFill>
                  <a:srgbClr val="996633"/>
                </a:solidFill>
                <a:latin typeface="华文新魏"/>
                <a:ea typeface="华文新魏"/>
                <a:cs typeface="华文新魏"/>
              </a:rPr>
              <a:t>，请求结束</a:t>
            </a:r>
            <a:r>
              <a:rPr lang="zh-CN" altLang="en-US" dirty="0" smtClean="0">
                <a:solidFill>
                  <a:srgbClr val="996633"/>
                </a:solidFill>
                <a:latin typeface="华文新魏"/>
                <a:ea typeface="华文新魏"/>
                <a:cs typeface="华文新魏"/>
              </a:rPr>
              <a:t>后</a:t>
            </a:r>
            <a:r>
              <a:rPr lang="zh-CN" altLang="zh-CN" dirty="0" smtClean="0">
                <a:solidFill>
                  <a:srgbClr val="996633"/>
                </a:solidFill>
                <a:latin typeface="华文新魏"/>
                <a:ea typeface="华文新魏"/>
                <a:cs typeface="华文新魏"/>
              </a:rPr>
              <a:t>表视图表头</a:t>
            </a:r>
            <a:r>
              <a:rPr lang="zh-CN" altLang="zh-CN" dirty="0">
                <a:solidFill>
                  <a:srgbClr val="996633"/>
                </a:solidFill>
                <a:latin typeface="华文新魏"/>
                <a:ea typeface="华文新魏"/>
                <a:cs typeface="华文新魏"/>
              </a:rPr>
              <a:t>消失。 </a:t>
            </a:r>
            <a:endParaRPr kumimoji="0" lang="zh-CN" altLang="en-US" sz="1800" b="0" i="0" u="none" strike="noStrike" cap="none" normalizeH="0" baseline="0" dirty="0" smtClean="0">
              <a:ln>
                <a:noFill/>
              </a:ln>
              <a:solidFill>
                <a:srgbClr val="996633"/>
              </a:solidFill>
              <a:effectLst/>
              <a:latin typeface="华文新魏"/>
              <a:ea typeface="华文新魏"/>
              <a:cs typeface="华文新魏"/>
            </a:endParaRPr>
          </a:p>
        </p:txBody>
      </p:sp>
      <p:sp>
        <p:nvSpPr>
          <p:cNvPr id="4" name="除 3"/>
          <p:cNvSpPr/>
          <p:nvPr/>
        </p:nvSpPr>
        <p:spPr bwMode="auto">
          <a:xfrm rot="18736476">
            <a:off x="5722877" y="3608707"/>
            <a:ext cx="571859" cy="731387"/>
          </a:xfrm>
          <a:prstGeom prst="mathDivide">
            <a:avLst/>
          </a:prstGeom>
          <a:solidFill>
            <a:schemeClr val="tx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21588783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311151" y="1127125"/>
            <a:ext cx="116332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7" name="AutoShape 132"/>
          <p:cNvSpPr>
            <a:spLocks noChangeArrowheads="1"/>
          </p:cNvSpPr>
          <p:nvPr/>
        </p:nvSpPr>
        <p:spPr bwMode="auto">
          <a:xfrm>
            <a:off x="522818" y="1301175"/>
            <a:ext cx="2688167"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 name="AutoShape 208"/>
          <p:cNvSpPr>
            <a:spLocks noChangeArrowheads="1"/>
          </p:cNvSpPr>
          <p:nvPr/>
        </p:nvSpPr>
        <p:spPr bwMode="auto">
          <a:xfrm>
            <a:off x="3560233" y="1530350"/>
            <a:ext cx="7969251" cy="850900"/>
          </a:xfrm>
          <a:prstGeom prst="roundRect">
            <a:avLst>
              <a:gd name="adj" fmla="val 17352"/>
            </a:avLst>
          </a:prstGeom>
          <a:solidFill>
            <a:srgbClr val="FFFFFF"/>
          </a:solidFill>
          <a:ln w="19050">
            <a:solidFill>
              <a:srgbClr val="F2F2F2"/>
            </a:solidFill>
            <a:round/>
            <a:headEnd/>
            <a:tailEnd/>
          </a:ln>
          <a:effectLst>
            <a:outerShdw blurRad="76200" sy="23000" kx="1199993" algn="br" rotWithShape="0">
              <a:srgbClr val="000000">
                <a:alpha val="20000"/>
              </a:srgb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223" name="TextBox 154"/>
          <p:cNvSpPr txBox="1">
            <a:spLocks noChangeArrowheads="1"/>
          </p:cNvSpPr>
          <p:nvPr/>
        </p:nvSpPr>
        <p:spPr bwMode="auto">
          <a:xfrm>
            <a:off x="4593364" y="1666771"/>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1"/>
            <a:r>
              <a:rPr kumimoji="0" lang="en-US" altLang="zh-CN" sz="2800" b="1" dirty="0">
                <a:solidFill>
                  <a:srgbClr val="1353A2"/>
                </a:solidFill>
                <a:latin typeface="微软雅黑" charset="0"/>
                <a:ea typeface="微软雅黑" charset="0"/>
                <a:cs typeface="微软雅黑" charset="0"/>
              </a:rPr>
              <a:t>3.1  </a:t>
            </a:r>
            <a:r>
              <a:rPr kumimoji="0" lang="zh-CN" altLang="en-US" sz="2800" b="1" dirty="0" smtClean="0">
                <a:solidFill>
                  <a:srgbClr val="1353A2"/>
                </a:solidFill>
                <a:latin typeface="微软雅黑" charset="0"/>
                <a:ea typeface="微软雅黑" charset="0"/>
                <a:cs typeface="微软雅黑" charset="0"/>
              </a:rPr>
              <a:t>表视图基础</a:t>
            </a:r>
            <a:endParaRPr kumimoji="0" lang="zh-CN" altLang="en-US" sz="2800" b="1" dirty="0">
              <a:solidFill>
                <a:srgbClr val="1353A2"/>
              </a:solidFill>
              <a:latin typeface="微软雅黑" charset="0"/>
              <a:ea typeface="微软雅黑" charset="0"/>
              <a:cs typeface="微软雅黑" charset="0"/>
            </a:endParaRPr>
          </a:p>
        </p:txBody>
      </p:sp>
      <p:pic>
        <p:nvPicPr>
          <p:cNvPr id="9225" name="Picture 3">
            <a:hlinkClick r:id="rId4" action="ppaction://hlinksldjump"/>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6818" y="1885950"/>
            <a:ext cx="218016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 name="图片 181">
            <a:hlinkClick r:id="rId4" action="ppaction://hlinksldjump"/>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67834" y="1906589"/>
            <a:ext cx="63923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矩形 31">
            <a:hlinkClick r:id="rId4" action="ppaction://hlinksldjump"/>
          </p:cNvPr>
          <p:cNvSpPr>
            <a:spLocks noChangeArrowheads="1"/>
          </p:cNvSpPr>
          <p:nvPr/>
        </p:nvSpPr>
        <p:spPr bwMode="auto">
          <a:xfrm>
            <a:off x="1565283" y="19542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b="1">
                <a:solidFill>
                  <a:schemeClr val="bg1"/>
                </a:solidFill>
                <a:latin typeface="微软雅黑" charset="0"/>
                <a:ea typeface="微软雅黑" charset="0"/>
                <a:cs typeface="微软雅黑" charset="0"/>
              </a:rPr>
              <a:t>返回目录</a:t>
            </a:r>
          </a:p>
        </p:txBody>
      </p:sp>
      <p:grpSp>
        <p:nvGrpSpPr>
          <p:cNvPr id="9227" name="组合 311"/>
          <p:cNvGrpSpPr>
            <a:grpSpLocks/>
          </p:cNvGrpSpPr>
          <p:nvPr/>
        </p:nvGrpSpPr>
        <p:grpSpPr bwMode="auto">
          <a:xfrm>
            <a:off x="1475318" y="2592567"/>
            <a:ext cx="10172700" cy="668338"/>
            <a:chOff x="1029300" y="5045322"/>
            <a:chExt cx="7628925" cy="669008"/>
          </a:xfrm>
        </p:grpSpPr>
        <p:grpSp>
          <p:nvGrpSpPr>
            <p:cNvPr id="9243"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9249"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9245"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grpSp>
        <p:nvGrpSpPr>
          <p:cNvPr id="9228" name="组合 313"/>
          <p:cNvGrpSpPr>
            <a:grpSpLocks/>
          </p:cNvGrpSpPr>
          <p:nvPr/>
        </p:nvGrpSpPr>
        <p:grpSpPr bwMode="auto">
          <a:xfrm>
            <a:off x="1733551" y="3325115"/>
            <a:ext cx="9876367" cy="668337"/>
            <a:chOff x="1252258" y="5045323"/>
            <a:chExt cx="7405967" cy="669007"/>
          </a:xfrm>
        </p:grpSpPr>
        <p:grpSp>
          <p:nvGrpSpPr>
            <p:cNvPr id="9236"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9240"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9229" name="组合 315"/>
          <p:cNvGrpSpPr>
            <a:grpSpLocks/>
          </p:cNvGrpSpPr>
          <p:nvPr/>
        </p:nvGrpSpPr>
        <p:grpSpPr bwMode="auto">
          <a:xfrm>
            <a:off x="1483784" y="3319470"/>
            <a:ext cx="846667"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9230" name="TextBox 317"/>
          <p:cNvSpPr txBox="1">
            <a:spLocks noChangeArrowheads="1"/>
          </p:cNvSpPr>
          <p:nvPr/>
        </p:nvSpPr>
        <p:spPr bwMode="auto">
          <a:xfrm>
            <a:off x="1445213" y="2710042"/>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a:t>3.1.1</a:t>
            </a:r>
            <a:endParaRPr kumimoji="0" lang="zh-CN" altLang="en-US" sz="1800" dirty="0"/>
          </a:p>
        </p:txBody>
      </p:sp>
      <p:sp>
        <p:nvSpPr>
          <p:cNvPr id="9231" name="TextBox 320"/>
          <p:cNvSpPr txBox="1">
            <a:spLocks noChangeArrowheads="1"/>
          </p:cNvSpPr>
          <p:nvPr/>
        </p:nvSpPr>
        <p:spPr bwMode="auto">
          <a:xfrm>
            <a:off x="4284134" y="2719567"/>
            <a:ext cx="405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表视图的组成</a:t>
            </a:r>
            <a:endParaRPr kumimoji="0" lang="zh-CN" altLang="en-US" sz="1800" dirty="0">
              <a:latin typeface="微软雅黑" charset="0"/>
              <a:ea typeface="微软雅黑" charset="0"/>
              <a:cs typeface="微软雅黑" charset="0"/>
            </a:endParaRPr>
          </a:p>
        </p:txBody>
      </p:sp>
      <p:sp>
        <p:nvSpPr>
          <p:cNvPr id="9232" name="TextBox 321"/>
          <p:cNvSpPr txBox="1">
            <a:spLocks noChangeArrowheads="1"/>
          </p:cNvSpPr>
          <p:nvPr/>
        </p:nvSpPr>
        <p:spPr bwMode="auto">
          <a:xfrm>
            <a:off x="4284134" y="3421951"/>
            <a:ext cx="35623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表视图样式设置</a:t>
            </a:r>
            <a:endParaRPr kumimoji="0" lang="zh-CN" altLang="en-US" sz="1800" dirty="0">
              <a:latin typeface="微软雅黑" charset="0"/>
              <a:ea typeface="微软雅黑" charset="0"/>
              <a:cs typeface="微软雅黑" charset="0"/>
            </a:endParaRPr>
          </a:p>
        </p:txBody>
      </p:sp>
      <p:sp>
        <p:nvSpPr>
          <p:cNvPr id="9233" name="TextBox 318"/>
          <p:cNvSpPr txBox="1">
            <a:spLocks noChangeArrowheads="1"/>
          </p:cNvSpPr>
          <p:nvPr/>
        </p:nvSpPr>
        <p:spPr bwMode="auto">
          <a:xfrm>
            <a:off x="1453681" y="3425126"/>
            <a:ext cx="10181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a:t>3.1.2</a:t>
            </a:r>
            <a:endParaRPr kumimoji="0" lang="zh-CN" altLang="en-US" sz="1800" dirty="0"/>
          </a:p>
        </p:txBody>
      </p:sp>
      <p:grpSp>
        <p:nvGrpSpPr>
          <p:cNvPr id="35" name="组合 313"/>
          <p:cNvGrpSpPr>
            <a:grpSpLocks/>
          </p:cNvGrpSpPr>
          <p:nvPr/>
        </p:nvGrpSpPr>
        <p:grpSpPr bwMode="auto">
          <a:xfrm>
            <a:off x="1686984" y="4098399"/>
            <a:ext cx="9876367" cy="668337"/>
            <a:chOff x="1252258" y="5045323"/>
            <a:chExt cx="7405967" cy="669007"/>
          </a:xfrm>
        </p:grpSpPr>
        <p:grpSp>
          <p:nvGrpSpPr>
            <p:cNvPr id="36" name="组合 338"/>
            <p:cNvGrpSpPr>
              <a:grpSpLocks/>
            </p:cNvGrpSpPr>
            <p:nvPr/>
          </p:nvGrpSpPr>
          <p:grpSpPr bwMode="auto">
            <a:xfrm>
              <a:off x="2520950" y="5045323"/>
              <a:ext cx="6137275" cy="669007"/>
              <a:chOff x="2520950" y="4924673"/>
              <a:chExt cx="6137275" cy="789657"/>
            </a:xfrm>
          </p:grpSpPr>
          <p:sp>
            <p:nvSpPr>
              <p:cNvPr id="39"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40" name="组合 342"/>
              <p:cNvGrpSpPr>
                <a:grpSpLocks/>
              </p:cNvGrpSpPr>
              <p:nvPr/>
            </p:nvGrpSpPr>
            <p:grpSpPr bwMode="auto">
              <a:xfrm>
                <a:off x="2520950" y="4924673"/>
                <a:ext cx="6137275" cy="664245"/>
                <a:chOff x="2520950" y="4868193"/>
                <a:chExt cx="6137275" cy="720725"/>
              </a:xfrm>
            </p:grpSpPr>
            <p:sp>
              <p:nvSpPr>
                <p:cNvPr id="41"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42"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3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38"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43" name="组合 315"/>
          <p:cNvGrpSpPr>
            <a:grpSpLocks/>
          </p:cNvGrpSpPr>
          <p:nvPr/>
        </p:nvGrpSpPr>
        <p:grpSpPr bwMode="auto">
          <a:xfrm>
            <a:off x="1493661" y="4022199"/>
            <a:ext cx="846667" cy="638175"/>
            <a:chOff x="1190461" y="2772022"/>
            <a:chExt cx="635025" cy="637257"/>
          </a:xfrm>
        </p:grpSpPr>
        <p:sp>
          <p:nvSpPr>
            <p:cNvPr id="4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4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46" name="TextBox 321"/>
          <p:cNvSpPr txBox="1">
            <a:spLocks noChangeArrowheads="1"/>
          </p:cNvSpPr>
          <p:nvPr/>
        </p:nvSpPr>
        <p:spPr bwMode="auto">
          <a:xfrm>
            <a:off x="4237567" y="4195235"/>
            <a:ext cx="35623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数据源协议</a:t>
            </a:r>
            <a:endParaRPr kumimoji="0" lang="zh-CN" altLang="en-US" sz="1800" dirty="0">
              <a:latin typeface="微软雅黑" charset="0"/>
              <a:ea typeface="微软雅黑" charset="0"/>
              <a:cs typeface="微软雅黑" charset="0"/>
            </a:endParaRPr>
          </a:p>
        </p:txBody>
      </p:sp>
      <p:sp>
        <p:nvSpPr>
          <p:cNvPr id="47" name="TextBox 318"/>
          <p:cNvSpPr txBox="1">
            <a:spLocks noChangeArrowheads="1"/>
          </p:cNvSpPr>
          <p:nvPr/>
        </p:nvSpPr>
        <p:spPr bwMode="auto">
          <a:xfrm>
            <a:off x="1444743" y="4156077"/>
            <a:ext cx="10181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3.1.3</a:t>
            </a:r>
            <a:endParaRPr kumimoji="0" lang="zh-CN" altLang="en-US" sz="1800" dirty="0"/>
          </a:p>
        </p:txBody>
      </p:sp>
      <p:grpSp>
        <p:nvGrpSpPr>
          <p:cNvPr id="48" name="组合 313"/>
          <p:cNvGrpSpPr>
            <a:grpSpLocks/>
          </p:cNvGrpSpPr>
          <p:nvPr/>
        </p:nvGrpSpPr>
        <p:grpSpPr bwMode="auto">
          <a:xfrm>
            <a:off x="1653118" y="4848898"/>
            <a:ext cx="9876367" cy="668337"/>
            <a:chOff x="1252258" y="5045323"/>
            <a:chExt cx="7405967" cy="669007"/>
          </a:xfrm>
        </p:grpSpPr>
        <p:grpSp>
          <p:nvGrpSpPr>
            <p:cNvPr id="49"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53"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56" name="组合 315"/>
          <p:cNvGrpSpPr>
            <a:grpSpLocks/>
          </p:cNvGrpSpPr>
          <p:nvPr/>
        </p:nvGrpSpPr>
        <p:grpSpPr bwMode="auto">
          <a:xfrm>
            <a:off x="1459794" y="4772698"/>
            <a:ext cx="846667" cy="638175"/>
            <a:chOff x="1190461" y="2772022"/>
            <a:chExt cx="635025" cy="637257"/>
          </a:xfrm>
        </p:grpSpPr>
        <p:sp>
          <p:nvSpPr>
            <p:cNvPr id="5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5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59" name="TextBox 321"/>
          <p:cNvSpPr txBox="1">
            <a:spLocks noChangeArrowheads="1"/>
          </p:cNvSpPr>
          <p:nvPr/>
        </p:nvSpPr>
        <p:spPr bwMode="auto">
          <a:xfrm>
            <a:off x="4203701" y="4959845"/>
            <a:ext cx="35623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委托协议</a:t>
            </a:r>
            <a:endParaRPr kumimoji="0" lang="zh-CN" altLang="en-US" sz="1800" dirty="0">
              <a:latin typeface="微软雅黑" charset="0"/>
              <a:ea typeface="微软雅黑" charset="0"/>
              <a:cs typeface="微软雅黑" charset="0"/>
            </a:endParaRPr>
          </a:p>
        </p:txBody>
      </p:sp>
      <p:sp>
        <p:nvSpPr>
          <p:cNvPr id="60" name="TextBox 318"/>
          <p:cNvSpPr txBox="1">
            <a:spLocks noChangeArrowheads="1"/>
          </p:cNvSpPr>
          <p:nvPr/>
        </p:nvSpPr>
        <p:spPr bwMode="auto">
          <a:xfrm>
            <a:off x="1429691" y="4878354"/>
            <a:ext cx="10181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3.1.4</a:t>
            </a:r>
            <a:endParaRPr kumimoji="0" lang="zh-CN" altLang="en-US" sz="1800" dirty="0"/>
          </a:p>
        </p:txBody>
      </p:sp>
      <p:grpSp>
        <p:nvGrpSpPr>
          <p:cNvPr id="61" name="组合 313"/>
          <p:cNvGrpSpPr>
            <a:grpSpLocks/>
          </p:cNvGrpSpPr>
          <p:nvPr/>
        </p:nvGrpSpPr>
        <p:grpSpPr bwMode="auto">
          <a:xfrm>
            <a:off x="1686984" y="5641941"/>
            <a:ext cx="9876367" cy="668337"/>
            <a:chOff x="1252258" y="5045323"/>
            <a:chExt cx="7405967" cy="669007"/>
          </a:xfrm>
        </p:grpSpPr>
        <p:grpSp>
          <p:nvGrpSpPr>
            <p:cNvPr id="62" name="组合 338"/>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66" name="组合 342"/>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68"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64"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69" name="组合 315"/>
          <p:cNvGrpSpPr>
            <a:grpSpLocks/>
          </p:cNvGrpSpPr>
          <p:nvPr/>
        </p:nvGrpSpPr>
        <p:grpSpPr bwMode="auto">
          <a:xfrm>
            <a:off x="1493661" y="5537519"/>
            <a:ext cx="846667" cy="638175"/>
            <a:chOff x="1190461" y="2772022"/>
            <a:chExt cx="635025" cy="637257"/>
          </a:xfrm>
        </p:grpSpPr>
        <p:sp>
          <p:nvSpPr>
            <p:cNvPr id="7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71"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72" name="TextBox 321"/>
          <p:cNvSpPr txBox="1">
            <a:spLocks noChangeArrowheads="1"/>
          </p:cNvSpPr>
          <p:nvPr/>
        </p:nvSpPr>
        <p:spPr bwMode="auto">
          <a:xfrm>
            <a:off x="4237567" y="5738777"/>
            <a:ext cx="35623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单元格的组成和样式</a:t>
            </a:r>
            <a:endParaRPr kumimoji="0" lang="zh-CN" altLang="en-US" sz="1800" dirty="0">
              <a:latin typeface="微软雅黑" charset="0"/>
              <a:ea typeface="微软雅黑" charset="0"/>
              <a:cs typeface="微软雅黑" charset="0"/>
            </a:endParaRPr>
          </a:p>
        </p:txBody>
      </p:sp>
      <p:sp>
        <p:nvSpPr>
          <p:cNvPr id="73" name="TextBox 318"/>
          <p:cNvSpPr txBox="1">
            <a:spLocks noChangeArrowheads="1"/>
          </p:cNvSpPr>
          <p:nvPr/>
        </p:nvSpPr>
        <p:spPr bwMode="auto">
          <a:xfrm>
            <a:off x="1444743" y="5671397"/>
            <a:ext cx="1018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3.1.5</a:t>
            </a:r>
            <a:endParaRPr kumimoji="0" lang="zh-CN" altLang="en-US" sz="1800" dirty="0"/>
          </a:p>
        </p:txBody>
      </p:sp>
      <p:sp>
        <p:nvSpPr>
          <p:cNvPr id="74" name="标题 1"/>
          <p:cNvSpPr>
            <a:spLocks noChangeArrowheads="1"/>
          </p:cNvSpPr>
          <p:nvPr/>
        </p:nvSpPr>
        <p:spPr bwMode="auto">
          <a:xfrm>
            <a:off x="2344752" y="364756"/>
            <a:ext cx="68643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eaLnBrk="1" hangingPunct="1">
              <a:buFont typeface="Wingdings" charset="0"/>
              <a:buNone/>
              <a:defRPr/>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知识架构</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xmlns:p14="http://schemas.microsoft.com/office/powerpoint/2010/mai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4"/>
                                        </p:tgtEl>
                                      </p:cBhvr>
                                    </p:animEffect>
                                    <p:animScale>
                                      <p:cBhvr>
                                        <p:cTn id="7" dur="250" autoRev="1" fill="hold"/>
                                        <p:tgtEl>
                                          <p:spTgt spid="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a:spLocks noChangeArrowheads="1"/>
          </p:cNvSpPr>
          <p:nvPr/>
        </p:nvSpPr>
        <p:spPr bwMode="auto">
          <a:xfrm>
            <a:off x="2332567" y="1116292"/>
            <a:ext cx="9274129" cy="9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nSpc>
                <a:spcPts val="3500"/>
              </a:lnSpc>
            </a:pPr>
            <a:r>
              <a:rPr kumimoji="0" lang="zh-CN" altLang="en-US" b="1" dirty="0" smtClean="0">
                <a:solidFill>
                  <a:srgbClr val="1353A2"/>
                </a:solidFill>
                <a:latin typeface="微软雅黑" charset="0"/>
                <a:ea typeface="微软雅黑" charset="0"/>
                <a:cs typeface="微软雅黑" charset="0"/>
              </a:rPr>
              <a:t>根据</a:t>
            </a:r>
            <a:r>
              <a:rPr kumimoji="0" lang="zh-CN" altLang="en-US" b="1" dirty="0">
                <a:solidFill>
                  <a:srgbClr val="1353A2"/>
                </a:solidFill>
                <a:latin typeface="微软雅黑" charset="0"/>
                <a:ea typeface="微软雅黑" charset="0"/>
                <a:cs typeface="微软雅黑" charset="0"/>
              </a:rPr>
              <a:t>触发方式的</a:t>
            </a:r>
            <a:r>
              <a:rPr kumimoji="0" lang="zh-CN" altLang="en-US" b="1" dirty="0" smtClean="0">
                <a:solidFill>
                  <a:srgbClr val="1353A2"/>
                </a:solidFill>
                <a:latin typeface="微软雅黑" charset="0"/>
                <a:ea typeface="微软雅黑" charset="0"/>
                <a:cs typeface="微软雅黑" charset="0"/>
              </a:rPr>
              <a:t>不同，分页模式中的请求可分为</a:t>
            </a:r>
            <a:r>
              <a:rPr kumimoji="0" lang="zh-CN" altLang="en-US" b="1" dirty="0" smtClean="0">
                <a:solidFill>
                  <a:srgbClr val="FF0000"/>
                </a:solidFill>
                <a:latin typeface="微软雅黑" charset="0"/>
                <a:ea typeface="微软雅黑" charset="0"/>
                <a:cs typeface="微软雅黑" charset="0"/>
              </a:rPr>
              <a:t>主动请求</a:t>
            </a:r>
            <a:r>
              <a:rPr kumimoji="0" lang="zh-CN" altLang="en-US" b="1" dirty="0">
                <a:solidFill>
                  <a:srgbClr val="FF0000"/>
                </a:solidFill>
                <a:latin typeface="微软雅黑" charset="0"/>
                <a:ea typeface="微软雅黑" charset="0"/>
                <a:cs typeface="微软雅黑" charset="0"/>
              </a:rPr>
              <a:t>和</a:t>
            </a:r>
            <a:r>
              <a:rPr kumimoji="0" lang="zh-CN" altLang="en-US" b="1" dirty="0" smtClean="0">
                <a:solidFill>
                  <a:srgbClr val="FF0000"/>
                </a:solidFill>
                <a:latin typeface="微软雅黑" charset="0"/>
                <a:ea typeface="微软雅黑" charset="0"/>
                <a:cs typeface="微软雅黑" charset="0"/>
              </a:rPr>
              <a:t>被动请求</a:t>
            </a:r>
            <a:r>
              <a:rPr kumimoji="0" lang="zh-CN" altLang="en-US" b="1" dirty="0" smtClean="0">
                <a:solidFill>
                  <a:srgbClr val="1353A2"/>
                </a:solidFill>
                <a:latin typeface="微软雅黑" charset="0"/>
                <a:ea typeface="微软雅黑" charset="0"/>
                <a:cs typeface="微软雅黑" charset="0"/>
              </a:rPr>
              <a:t>两种。</a:t>
            </a:r>
            <a:endParaRPr kumimoji="0" lang="zh-CN" altLang="en-US" sz="3200" b="1" dirty="0">
              <a:solidFill>
                <a:srgbClr val="1353A2"/>
              </a:solidFill>
              <a:latin typeface="微软雅黑" charset="0"/>
              <a:ea typeface="微软雅黑" charset="0"/>
              <a:cs typeface="微软雅黑" charset="0"/>
            </a:endParaRPr>
          </a:p>
        </p:txBody>
      </p:sp>
      <p:pic>
        <p:nvPicPr>
          <p:cNvPr id="12"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9886" y="980739"/>
            <a:ext cx="1171745" cy="119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 name="图片 19" descr="11副本.jpg"/>
          <p:cNvPicPr/>
          <p:nvPr/>
        </p:nvPicPr>
        <p:blipFill>
          <a:blip r:embed="rId4">
            <a:extLst>
              <a:ext uri="{28A0092B-C50C-407E-A947-70E740481C1C}">
                <a14:useLocalDpi xmlns:a14="http://schemas.microsoft.com/office/drawing/2010/main" val="0"/>
              </a:ext>
            </a:extLst>
          </a:blip>
          <a:stretch>
            <a:fillRect/>
          </a:stretch>
        </p:blipFill>
        <p:spPr>
          <a:xfrm>
            <a:off x="2471056" y="2419233"/>
            <a:ext cx="2724261" cy="4074727"/>
          </a:xfrm>
          <a:prstGeom prst="rect">
            <a:avLst/>
          </a:prstGeom>
        </p:spPr>
      </p:pic>
      <p:pic>
        <p:nvPicPr>
          <p:cNvPr id="21" name="图片 20"/>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97390" y="2415541"/>
            <a:ext cx="2713588" cy="4078419"/>
          </a:xfrm>
          <a:prstGeom prst="rect">
            <a:avLst/>
          </a:prstGeom>
          <a:noFill/>
          <a:ln>
            <a:noFill/>
          </a:ln>
        </p:spPr>
      </p:pic>
      <p:sp>
        <p:nvSpPr>
          <p:cNvPr id="3" name="圆角矩形 2"/>
          <p:cNvSpPr/>
          <p:nvPr/>
        </p:nvSpPr>
        <p:spPr bwMode="auto">
          <a:xfrm>
            <a:off x="2672537" y="3136320"/>
            <a:ext cx="2326948" cy="2229120"/>
          </a:xfrm>
          <a:prstGeom prst="roundRect">
            <a:avLst>
              <a:gd name="adj" fmla="val 6271"/>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zh-CN" sz="1500" dirty="0">
                <a:latin typeface="楷体"/>
                <a:ea typeface="楷体"/>
                <a:cs typeface="楷体"/>
              </a:rPr>
              <a:t>满足条件时，再次请求的</a:t>
            </a:r>
            <a:r>
              <a:rPr lang="en-US" altLang="zh-CN" sz="1500" dirty="0">
                <a:latin typeface="楷体"/>
                <a:ea typeface="楷体"/>
                <a:cs typeface="楷体"/>
              </a:rPr>
              <a:t>20</a:t>
            </a:r>
            <a:r>
              <a:rPr lang="zh-CN" altLang="zh-CN" sz="1500" dirty="0">
                <a:latin typeface="楷体"/>
                <a:ea typeface="楷体"/>
                <a:cs typeface="楷体"/>
              </a:rPr>
              <a:t>条数据是自动发出的，并且一般在表视图的表脚会出现活动指示器，请求结束后，活动指示器会自动隐藏起</a:t>
            </a:r>
            <a:r>
              <a:rPr lang="zh-CN" altLang="zh-CN" sz="1500" dirty="0" smtClean="0">
                <a:latin typeface="楷体"/>
                <a:ea typeface="楷体"/>
                <a:cs typeface="楷体"/>
              </a:rPr>
              <a:t>来</a:t>
            </a:r>
            <a:r>
              <a:rPr lang="zh-CN" altLang="en-US" sz="1500" dirty="0" smtClean="0">
                <a:latin typeface="楷体"/>
                <a:ea typeface="楷体"/>
                <a:cs typeface="楷体"/>
              </a:rPr>
              <a:t>。</a:t>
            </a:r>
            <a:r>
              <a:rPr lang="zh-CN" altLang="zh-CN" sz="1500" dirty="0" smtClean="0">
                <a:latin typeface="楷体"/>
                <a:ea typeface="楷体"/>
                <a:cs typeface="楷体"/>
              </a:rPr>
              <a:t> </a:t>
            </a:r>
            <a:endParaRPr kumimoji="0" lang="zh-CN" altLang="en-US" sz="1500" b="0" i="0" u="none" strike="noStrike" cap="none" normalizeH="0" baseline="0" dirty="0" smtClean="0">
              <a:ln>
                <a:noFill/>
              </a:ln>
              <a:solidFill>
                <a:schemeClr val="tx1"/>
              </a:solidFill>
              <a:effectLst/>
              <a:latin typeface="楷体"/>
              <a:ea typeface="楷体"/>
              <a:cs typeface="楷体"/>
            </a:endParaRPr>
          </a:p>
        </p:txBody>
      </p:sp>
      <p:sp>
        <p:nvSpPr>
          <p:cNvPr id="22" name="圆角矩形 21"/>
          <p:cNvSpPr/>
          <p:nvPr/>
        </p:nvSpPr>
        <p:spPr bwMode="auto">
          <a:xfrm>
            <a:off x="7188199" y="3136320"/>
            <a:ext cx="2326948" cy="2229120"/>
          </a:xfrm>
          <a:prstGeom prst="roundRect">
            <a:avLst>
              <a:gd name="adj" fmla="val 6271"/>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zh-CN" sz="1500" dirty="0">
                <a:latin typeface="楷体"/>
                <a:ea typeface="楷体"/>
                <a:cs typeface="楷体"/>
              </a:rPr>
              <a:t>条件满足时</a:t>
            </a:r>
            <a:r>
              <a:rPr lang="zh-CN" altLang="zh-CN" sz="1500" dirty="0" smtClean="0">
                <a:latin typeface="楷体"/>
                <a:ea typeface="楷体"/>
                <a:cs typeface="楷体"/>
              </a:rPr>
              <a:t>，表脚会显示一个响应点击事件的</a:t>
            </a:r>
            <a:r>
              <a:rPr lang="zh-CN" altLang="en-US" sz="1500" dirty="0" smtClean="0">
                <a:latin typeface="楷体"/>
                <a:ea typeface="楷体"/>
                <a:cs typeface="楷体"/>
              </a:rPr>
              <a:t>“更多”</a:t>
            </a:r>
            <a:r>
              <a:rPr lang="zh-CN" altLang="zh-CN" sz="1500" dirty="0" smtClean="0">
                <a:latin typeface="楷体"/>
                <a:ea typeface="楷体"/>
                <a:cs typeface="楷体"/>
              </a:rPr>
              <a:t>按钮</a:t>
            </a:r>
            <a:r>
              <a:rPr lang="zh-CN" altLang="en-US" sz="1500" dirty="0" smtClean="0">
                <a:latin typeface="楷体"/>
                <a:ea typeface="楷体"/>
                <a:cs typeface="楷体"/>
              </a:rPr>
              <a:t>。</a:t>
            </a:r>
            <a:r>
              <a:rPr lang="zh-CN" altLang="zh-CN" sz="1500" dirty="0" smtClean="0">
                <a:latin typeface="楷体"/>
                <a:ea typeface="楷体"/>
                <a:cs typeface="楷体"/>
              </a:rPr>
              <a:t>点击</a:t>
            </a:r>
            <a:r>
              <a:rPr lang="zh-CN" altLang="en-US" sz="1500" dirty="0" smtClean="0">
                <a:latin typeface="楷体"/>
                <a:ea typeface="楷体"/>
                <a:cs typeface="楷体"/>
              </a:rPr>
              <a:t>该按钮，</a:t>
            </a:r>
            <a:r>
              <a:rPr lang="zh-CN" altLang="zh-CN" sz="1500" dirty="0" smtClean="0">
                <a:latin typeface="楷体"/>
                <a:ea typeface="楷体"/>
                <a:cs typeface="楷体"/>
              </a:rPr>
              <a:t>应用会向服务器发送请</a:t>
            </a:r>
            <a:r>
              <a:rPr lang="zh-CN" altLang="zh-CN" sz="1500" dirty="0">
                <a:latin typeface="楷体"/>
                <a:ea typeface="楷体"/>
                <a:cs typeface="楷体"/>
              </a:rPr>
              <a:t>求，</a:t>
            </a:r>
            <a:r>
              <a:rPr lang="zh-CN" altLang="zh-CN" sz="1500" dirty="0" smtClean="0">
                <a:latin typeface="楷体"/>
                <a:ea typeface="楷体"/>
                <a:cs typeface="楷体"/>
              </a:rPr>
              <a:t>请求结束后按钮会隐藏起来</a:t>
            </a:r>
            <a:r>
              <a:rPr lang="zh-CN" altLang="en-US" sz="1500" dirty="0" smtClean="0">
                <a:latin typeface="楷体"/>
                <a:ea typeface="楷体"/>
                <a:cs typeface="楷体"/>
              </a:rPr>
              <a:t>。</a:t>
            </a:r>
            <a:r>
              <a:rPr lang="zh-CN" altLang="zh-CN" sz="1500" dirty="0" smtClean="0">
                <a:latin typeface="楷体"/>
                <a:ea typeface="楷体"/>
                <a:cs typeface="楷体"/>
              </a:rPr>
              <a:t> </a:t>
            </a:r>
            <a:endParaRPr kumimoji="0" lang="zh-CN" altLang="en-US" sz="1500" b="0" i="0" u="none" strike="noStrike" cap="none" normalizeH="0" baseline="0" dirty="0" smtClean="0">
              <a:ln>
                <a:noFill/>
              </a:ln>
              <a:solidFill>
                <a:schemeClr val="tx1"/>
              </a:solidFill>
              <a:effectLst/>
              <a:latin typeface="楷体"/>
              <a:ea typeface="楷体"/>
              <a:cs typeface="楷体"/>
            </a:endParaRPr>
          </a:p>
        </p:txBody>
      </p:sp>
      <p:sp>
        <p:nvSpPr>
          <p:cNvPr id="9" name="圆角矩形标注 8"/>
          <p:cNvSpPr/>
          <p:nvPr/>
        </p:nvSpPr>
        <p:spPr bwMode="auto">
          <a:xfrm>
            <a:off x="1048280" y="5460480"/>
            <a:ext cx="1514933" cy="362880"/>
          </a:xfrm>
          <a:prstGeom prst="wedgeRoundRectCallout">
            <a:avLst>
              <a:gd name="adj1" fmla="val 63048"/>
              <a:gd name="adj2" fmla="val -32668"/>
              <a:gd name="adj3" fmla="val 16667"/>
            </a:avLst>
          </a:prstGeom>
          <a:noFill/>
          <a:ln w="190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宋体"/>
                <a:ea typeface="宋体"/>
                <a:cs typeface="宋体"/>
              </a:rPr>
              <a:t>主动请求</a:t>
            </a:r>
          </a:p>
        </p:txBody>
      </p:sp>
      <p:sp>
        <p:nvSpPr>
          <p:cNvPr id="10" name="圆角矩形标注 9"/>
          <p:cNvSpPr/>
          <p:nvPr/>
        </p:nvSpPr>
        <p:spPr bwMode="auto">
          <a:xfrm>
            <a:off x="9604898" y="5451840"/>
            <a:ext cx="1514933" cy="362880"/>
          </a:xfrm>
          <a:prstGeom prst="wedgeRoundRectCallout">
            <a:avLst>
              <a:gd name="adj1" fmla="val -64699"/>
              <a:gd name="adj2" fmla="val -35049"/>
              <a:gd name="adj3" fmla="val 16667"/>
            </a:avLst>
          </a:prstGeom>
          <a:noFill/>
          <a:ln w="190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eaLnBrk="1" hangingPunct="1"/>
            <a:r>
              <a:rPr kumimoji="0" lang="zh-CN" altLang="en-US" sz="1600" b="0" i="0" u="none" strike="noStrike" cap="none" normalizeH="0" baseline="0" dirty="0" smtClean="0">
                <a:ln>
                  <a:noFill/>
                </a:ln>
                <a:solidFill>
                  <a:schemeClr val="tx1"/>
                </a:solidFill>
                <a:effectLst/>
                <a:latin typeface="宋体"/>
                <a:ea typeface="宋体"/>
                <a:cs typeface="宋体"/>
              </a:rPr>
              <a:t>被动请求</a:t>
            </a:r>
          </a:p>
        </p:txBody>
      </p:sp>
      <p:sp>
        <p:nvSpPr>
          <p:cNvPr id="13"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41423689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22" grpId="0" animBg="1"/>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14595" y="2116873"/>
            <a:ext cx="3571060" cy="4017443"/>
          </a:xfrm>
          <a:prstGeom prst="rect">
            <a:avLst/>
          </a:prstGeom>
        </p:spPr>
      </p:pic>
      <p:sp>
        <p:nvSpPr>
          <p:cNvPr id="13" name="TextBox 11"/>
          <p:cNvSpPr txBox="1">
            <a:spLocks noChangeArrowheads="1"/>
          </p:cNvSpPr>
          <p:nvPr/>
        </p:nvSpPr>
        <p:spPr bwMode="auto">
          <a:xfrm>
            <a:off x="2314436" y="1295992"/>
            <a:ext cx="10407651" cy="5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nSpc>
                <a:spcPts val="3500"/>
              </a:lnSpc>
            </a:pPr>
            <a:r>
              <a:rPr kumimoji="0" lang="zh-CN" altLang="en-US" sz="2600" b="1" dirty="0" smtClean="0">
                <a:solidFill>
                  <a:srgbClr val="1353A2"/>
                </a:solidFill>
                <a:latin typeface="微软雅黑" charset="0"/>
                <a:ea typeface="微软雅黑" charset="0"/>
                <a:cs typeface="微软雅黑" charset="0"/>
              </a:rPr>
              <a:t>以刷新微博为例，展示下拉刷新的整个过程。</a:t>
            </a:r>
            <a:endParaRPr kumimoji="0" lang="zh-CN" altLang="en-US" sz="2600" b="1" dirty="0">
              <a:solidFill>
                <a:srgbClr val="1353A2"/>
              </a:solidFill>
              <a:latin typeface="微软雅黑" charset="0"/>
              <a:ea typeface="微软雅黑" charset="0"/>
              <a:cs typeface="微软雅黑" charset="0"/>
            </a:endParaRPr>
          </a:p>
        </p:txBody>
      </p:sp>
      <p:pic>
        <p:nvPicPr>
          <p:cNvPr id="15" name="Picture 21" descr="http://t04.pic.sogou.com/34097cb676539c67-a962c8fa1616ec75-a3d8379bbe3d6e7fb6addbe135e69c6a.jpg"/>
          <p:cNvPicPr>
            <a:picLocks noChangeAspect="1" noChangeArrowheads="1" noCrop="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80850" y="1185186"/>
            <a:ext cx="830280" cy="78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9706053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35"/>
          <p:cNvSpPr>
            <a:spLocks noChangeArrowheads="1"/>
          </p:cNvSpPr>
          <p:nvPr/>
        </p:nvSpPr>
        <p:spPr bwMode="auto">
          <a:xfrm>
            <a:off x="2365607" y="1106122"/>
            <a:ext cx="9274220" cy="9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2200" b="1" dirty="0" smtClean="0">
                <a:solidFill>
                  <a:srgbClr val="1353A2"/>
                </a:solidFill>
                <a:latin typeface="微软雅黑" charset="0"/>
                <a:ea typeface="微软雅黑" charset="0"/>
                <a:cs typeface="微软雅黑" charset="0"/>
              </a:rPr>
              <a:t>下拉刷新控件使用</a:t>
            </a:r>
            <a:r>
              <a:rPr lang="en-US" altLang="zh-CN" sz="2200" b="1" dirty="0" err="1" smtClean="0">
                <a:solidFill>
                  <a:srgbClr val="FF0000"/>
                </a:solidFill>
                <a:latin typeface="微软雅黑" charset="0"/>
                <a:ea typeface="微软雅黑" charset="0"/>
                <a:cs typeface="微软雅黑" charset="0"/>
              </a:rPr>
              <a:t>UIRefreshControl</a:t>
            </a:r>
            <a:r>
              <a:rPr lang="zh-CN" altLang="en-US" sz="2200" b="1" dirty="0" smtClean="0">
                <a:solidFill>
                  <a:srgbClr val="1353A2"/>
                </a:solidFill>
                <a:latin typeface="微软雅黑" charset="0"/>
                <a:ea typeface="微软雅黑" charset="0"/>
                <a:cs typeface="微软雅黑" charset="0"/>
              </a:rPr>
              <a:t>表示</a:t>
            </a:r>
            <a:r>
              <a:rPr lang="zh-CN" altLang="en-US" sz="2200" b="1" dirty="0">
                <a:solidFill>
                  <a:srgbClr val="1353A2"/>
                </a:solidFill>
                <a:latin typeface="微软雅黑" charset="0"/>
                <a:ea typeface="微软雅黑" charset="0"/>
                <a:cs typeface="微软雅黑" charset="0"/>
              </a:rPr>
              <a:t>，</a:t>
            </a:r>
            <a:r>
              <a:rPr lang="zh-CN" altLang="en-US" sz="2200" b="1" dirty="0" smtClean="0">
                <a:solidFill>
                  <a:srgbClr val="1353A2"/>
                </a:solidFill>
                <a:latin typeface="微软雅黑" charset="0"/>
                <a:ea typeface="微软雅黑" charset="0"/>
                <a:cs typeface="微软雅黑" charset="0"/>
              </a:rPr>
              <a:t>它继承</a:t>
            </a:r>
            <a:r>
              <a:rPr lang="en-US" altLang="en-US" sz="2200" b="1" dirty="0" err="1" smtClean="0">
                <a:solidFill>
                  <a:srgbClr val="1353A2"/>
                </a:solidFill>
                <a:latin typeface="微软雅黑" charset="0"/>
                <a:ea typeface="微软雅黑" charset="0"/>
                <a:cs typeface="微软雅黑" charset="0"/>
              </a:rPr>
              <a:t>于</a:t>
            </a:r>
            <a:r>
              <a:rPr lang="en-US" altLang="zh-CN" sz="2200" b="1" dirty="0" err="1" smtClean="0">
                <a:solidFill>
                  <a:srgbClr val="1353A2"/>
                </a:solidFill>
                <a:latin typeface="微软雅黑" charset="0"/>
                <a:ea typeface="微软雅黑" charset="0"/>
                <a:cs typeface="微软雅黑" charset="0"/>
              </a:rPr>
              <a:t>UIControl</a:t>
            </a:r>
            <a:r>
              <a:rPr lang="zh-CN" altLang="en-US" sz="2200" b="1" dirty="0" smtClean="0">
                <a:solidFill>
                  <a:srgbClr val="1353A2"/>
                </a:solidFill>
                <a:latin typeface="微软雅黑" charset="0"/>
                <a:ea typeface="微软雅黑" charset="0"/>
                <a:cs typeface="微软雅黑" charset="0"/>
              </a:rPr>
              <a:t>，是一个可以和用户交互，</a:t>
            </a:r>
            <a:r>
              <a:rPr lang="zh-CN" altLang="en-US" sz="2200" b="1" dirty="0">
                <a:solidFill>
                  <a:srgbClr val="1353A2"/>
                </a:solidFill>
                <a:latin typeface="微软雅黑" charset="0"/>
                <a:ea typeface="微软雅黑" charset="0"/>
                <a:cs typeface="微软雅黑" charset="0"/>
              </a:rPr>
              <a:t>仅适用于表视图的活动</a:t>
            </a:r>
            <a:r>
              <a:rPr lang="zh-CN" altLang="en-US" sz="2200" b="1" dirty="0" smtClean="0">
                <a:solidFill>
                  <a:srgbClr val="1353A2"/>
                </a:solidFill>
                <a:latin typeface="微软雅黑" charset="0"/>
                <a:ea typeface="微软雅黑" charset="0"/>
                <a:cs typeface="微软雅黑" charset="0"/>
              </a:rPr>
              <a:t>控件。</a:t>
            </a:r>
            <a:endParaRPr lang="zh-CN" altLang="en-US" sz="2200" b="1" dirty="0">
              <a:solidFill>
                <a:srgbClr val="1353A2"/>
              </a:solidFill>
              <a:latin typeface="微软雅黑" charset="0"/>
              <a:ea typeface="微软雅黑" charset="0"/>
              <a:cs typeface="微软雅黑" charset="0"/>
            </a:endParaRPr>
          </a:p>
        </p:txBody>
      </p:sp>
      <p:grpSp>
        <p:nvGrpSpPr>
          <p:cNvPr id="74" name="组合 13"/>
          <p:cNvGrpSpPr>
            <a:grpSpLocks/>
          </p:cNvGrpSpPr>
          <p:nvPr/>
        </p:nvGrpSpPr>
        <p:grpSpPr bwMode="auto">
          <a:xfrm>
            <a:off x="530087" y="3100389"/>
            <a:ext cx="2722954" cy="3067785"/>
            <a:chOff x="152302" y="1226217"/>
            <a:chExt cx="2584518" cy="3068215"/>
          </a:xfrm>
        </p:grpSpPr>
        <p:sp>
          <p:nvSpPr>
            <p:cNvPr id="75" name="椭圆 74"/>
            <p:cNvSpPr/>
            <p:nvPr/>
          </p:nvSpPr>
          <p:spPr>
            <a:xfrm>
              <a:off x="399959" y="1226217"/>
              <a:ext cx="2127306" cy="2127548"/>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cap="flat" cmpd="sng" algn="ctr">
              <a:solidFill>
                <a:srgbClr val="C00000"/>
              </a:solidFill>
              <a:prstDash val="solid"/>
            </a:ln>
            <a:effectLst/>
          </p:spPr>
          <p:txBody>
            <a:bodyPr anchor="ctr"/>
            <a:lstStyle/>
            <a:p>
              <a:pPr algn="ctr" eaLnBrk="1" fontAlgn="auto" hangingPunct="1">
                <a:spcBef>
                  <a:spcPts val="0"/>
                </a:spcBef>
                <a:spcAft>
                  <a:spcPts val="0"/>
                </a:spcAft>
                <a:defRPr/>
              </a:pPr>
              <a:endParaRPr lang="zh-CN" altLang="en-US" kern="0">
                <a:ln>
                  <a:solidFill>
                    <a:srgbClr val="1F497D">
                      <a:lumMod val="40000"/>
                      <a:lumOff val="60000"/>
                    </a:srgbClr>
                  </a:solidFill>
                </a:ln>
                <a:solidFill>
                  <a:prstClr val="white"/>
                </a:solidFill>
                <a:latin typeface="Broadway BT"/>
                <a:ea typeface="微软雅黑"/>
              </a:endParaRPr>
            </a:p>
          </p:txBody>
        </p:sp>
        <p:sp>
          <p:nvSpPr>
            <p:cNvPr id="76" name="TextBox 15"/>
            <p:cNvSpPr txBox="1"/>
            <p:nvPr/>
          </p:nvSpPr>
          <p:spPr>
            <a:xfrm>
              <a:off x="152302" y="3463318"/>
              <a:ext cx="2584518" cy="831114"/>
            </a:xfrm>
            <a:prstGeom prst="rect">
              <a:avLst/>
            </a:prstGeom>
            <a:noFill/>
          </p:spPr>
          <p:txBody>
            <a:bodyPr>
              <a:spAutoFit/>
            </a:bodyPr>
            <a:lstStyle/>
            <a:p>
              <a:pPr algn="ctr" eaLnBrk="1" fontAlgn="auto" hangingPunct="1">
                <a:spcBef>
                  <a:spcPts val="0"/>
                </a:spcBef>
                <a:spcAft>
                  <a:spcPts val="0"/>
                </a:spcAft>
                <a:defRPr/>
              </a:pPr>
              <a:r>
                <a:rPr lang="zh-CN" altLang="en-US" sz="2400" b="1" kern="0" dirty="0" smtClean="0">
                  <a:solidFill>
                    <a:srgbClr val="C00000"/>
                  </a:solidFill>
                  <a:latin typeface="Broadway BT"/>
                  <a:ea typeface="微软雅黑"/>
                </a:rPr>
                <a:t>下拉刷新控</a:t>
              </a:r>
              <a:r>
                <a:rPr lang="zh-CN" altLang="en-US" sz="2400" b="1" kern="0" dirty="0">
                  <a:solidFill>
                    <a:srgbClr val="C00000"/>
                  </a:solidFill>
                  <a:latin typeface="Broadway BT"/>
                  <a:ea typeface="微软雅黑"/>
                </a:rPr>
                <a:t>件</a:t>
              </a:r>
              <a:endParaRPr lang="en-US" altLang="zh-CN" sz="2400" b="1" kern="0" dirty="0">
                <a:solidFill>
                  <a:srgbClr val="C00000"/>
                </a:solidFill>
                <a:latin typeface="Broadway BT"/>
                <a:ea typeface="微软雅黑"/>
              </a:endParaRPr>
            </a:p>
            <a:p>
              <a:pPr algn="ctr" eaLnBrk="1" fontAlgn="auto" hangingPunct="1">
                <a:spcBef>
                  <a:spcPts val="0"/>
                </a:spcBef>
                <a:spcAft>
                  <a:spcPts val="0"/>
                </a:spcAft>
                <a:defRPr/>
              </a:pPr>
              <a:r>
                <a:rPr lang="zh-CN" altLang="en-US" sz="2400" b="1" kern="0" dirty="0">
                  <a:solidFill>
                    <a:srgbClr val="C00000"/>
                  </a:solidFill>
                  <a:latin typeface="Broadway BT"/>
                  <a:ea typeface="微软雅黑"/>
                </a:rPr>
                <a:t>创建方式</a:t>
              </a:r>
            </a:p>
          </p:txBody>
        </p:sp>
      </p:grpSp>
      <p:sp>
        <p:nvSpPr>
          <p:cNvPr id="83" name="TextBox 23"/>
          <p:cNvSpPr txBox="1">
            <a:spLocks noChangeArrowheads="1"/>
          </p:cNvSpPr>
          <p:nvPr/>
        </p:nvSpPr>
        <p:spPr bwMode="auto">
          <a:xfrm>
            <a:off x="3778251" y="3125788"/>
            <a:ext cx="207221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a:r>
              <a:rPr kumimoji="0" lang="zh-CN" altLang="en-US" b="1" dirty="0">
                <a:solidFill>
                  <a:srgbClr val="FFFFFF"/>
                </a:solidFill>
                <a:latin typeface="微软雅黑" charset="0"/>
                <a:ea typeface="微软雅黑" charset="0"/>
                <a:cs typeface="微软雅黑" charset="0"/>
              </a:rPr>
              <a:t>拖拽控件</a:t>
            </a:r>
          </a:p>
        </p:txBody>
      </p:sp>
      <p:sp>
        <p:nvSpPr>
          <p:cNvPr id="84" name="矩形 83"/>
          <p:cNvSpPr/>
          <p:nvPr/>
        </p:nvSpPr>
        <p:spPr>
          <a:xfrm>
            <a:off x="4814527" y="3285779"/>
            <a:ext cx="6720747" cy="187220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85" name="矩形 84"/>
          <p:cNvSpPr/>
          <p:nvPr/>
        </p:nvSpPr>
        <p:spPr>
          <a:xfrm>
            <a:off x="4955118" y="3386175"/>
            <a:ext cx="6432549" cy="1671638"/>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86" name="矩形 85"/>
          <p:cNvSpPr/>
          <p:nvPr/>
        </p:nvSpPr>
        <p:spPr>
          <a:xfrm>
            <a:off x="5988051" y="3456026"/>
            <a:ext cx="5325533" cy="1554163"/>
          </a:xfrm>
          <a:prstGeom prst="rect">
            <a:avLst/>
          </a:prstGeom>
          <a:solidFill>
            <a:srgbClr val="FFFFFF"/>
          </a:solidFill>
          <a:ln w="1905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87" name="矩形 86"/>
          <p:cNvSpPr/>
          <p:nvPr/>
        </p:nvSpPr>
        <p:spPr>
          <a:xfrm>
            <a:off x="3845984" y="3717963"/>
            <a:ext cx="1919816" cy="1008062"/>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Broadway BT"/>
              <a:ea typeface="微软雅黑"/>
            </a:endParaRPr>
          </a:p>
        </p:txBody>
      </p:sp>
      <p:sp>
        <p:nvSpPr>
          <p:cNvPr id="88" name="TextBox 28"/>
          <p:cNvSpPr txBox="1">
            <a:spLocks noChangeArrowheads="1"/>
          </p:cNvSpPr>
          <p:nvPr/>
        </p:nvSpPr>
        <p:spPr bwMode="auto">
          <a:xfrm>
            <a:off x="3845984" y="4029114"/>
            <a:ext cx="199601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zh-CN" altLang="en-US" b="1">
                <a:solidFill>
                  <a:srgbClr val="FFFFFF"/>
                </a:solidFill>
                <a:latin typeface="微软雅黑" charset="0"/>
                <a:ea typeface="微软雅黑" charset="0"/>
                <a:cs typeface="微软雅黑" charset="0"/>
              </a:rPr>
              <a:t>编写代码</a:t>
            </a:r>
          </a:p>
        </p:txBody>
      </p:sp>
      <p:sp>
        <p:nvSpPr>
          <p:cNvPr id="89" name="TextBox 30"/>
          <p:cNvSpPr txBox="1">
            <a:spLocks noChangeArrowheads="1"/>
          </p:cNvSpPr>
          <p:nvPr/>
        </p:nvSpPr>
        <p:spPr bwMode="auto">
          <a:xfrm>
            <a:off x="6199718" y="3871951"/>
            <a:ext cx="517313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nSpc>
                <a:spcPct val="130000"/>
              </a:lnSpc>
            </a:pPr>
            <a:r>
              <a:rPr kumimoji="0" lang="zh-CN" altLang="en-US" sz="1600" dirty="0" smtClean="0">
                <a:solidFill>
                  <a:srgbClr val="7F7F7F"/>
                </a:solidFill>
                <a:latin typeface="微软雅黑" charset="0"/>
                <a:ea typeface="微软雅黑" charset="0"/>
                <a:cs typeface="微软雅黑" charset="0"/>
              </a:rPr>
              <a:t>下拉刷新控件只能通过创建</a:t>
            </a:r>
            <a:r>
              <a:rPr kumimoji="0" lang="en-US" altLang="zh-CN" sz="1600" dirty="0">
                <a:solidFill>
                  <a:srgbClr val="7F7F7F"/>
                </a:solidFill>
                <a:latin typeface="微软雅黑" charset="0"/>
                <a:ea typeface="微软雅黑" charset="0"/>
                <a:cs typeface="微软雅黑" charset="0"/>
              </a:rPr>
              <a:t>UIRefreshControl</a:t>
            </a:r>
            <a:r>
              <a:rPr kumimoji="0" lang="zh-CN" altLang="en-US" sz="1600" dirty="0" smtClean="0">
                <a:solidFill>
                  <a:srgbClr val="7F7F7F"/>
                </a:solidFill>
                <a:latin typeface="微软雅黑" charset="0"/>
                <a:ea typeface="微软雅黑" charset="0"/>
                <a:cs typeface="微软雅黑" charset="0"/>
              </a:rPr>
              <a:t>类</a:t>
            </a:r>
            <a:r>
              <a:rPr kumimoji="0" lang="zh-CN" altLang="en-US" sz="1600" dirty="0">
                <a:solidFill>
                  <a:srgbClr val="7F7F7F"/>
                </a:solidFill>
                <a:latin typeface="微软雅黑" charset="0"/>
                <a:ea typeface="微软雅黑" charset="0"/>
                <a:cs typeface="微软雅黑" charset="0"/>
              </a:rPr>
              <a:t>型的对象来创建。</a:t>
            </a:r>
            <a:endParaRPr kumimoji="0" lang="en-US" altLang="zh-CN" sz="1600" dirty="0">
              <a:solidFill>
                <a:srgbClr val="7F7F7F"/>
              </a:solidFill>
              <a:latin typeface="微软雅黑" charset="0"/>
              <a:ea typeface="微软雅黑" charset="0"/>
              <a:cs typeface="微软雅黑" charset="0"/>
            </a:endParaRPr>
          </a:p>
        </p:txBody>
      </p:sp>
      <p:cxnSp>
        <p:nvCxnSpPr>
          <p:cNvPr id="3" name="直线连接符 2"/>
          <p:cNvCxnSpPr>
            <a:endCxn id="87" idx="1"/>
          </p:cNvCxnSpPr>
          <p:nvPr/>
        </p:nvCxnSpPr>
        <p:spPr bwMode="auto">
          <a:xfrm flipV="1">
            <a:off x="3183467" y="4221994"/>
            <a:ext cx="662517" cy="2966"/>
          </a:xfrm>
          <a:prstGeom prst="line">
            <a:avLst/>
          </a:prstGeom>
          <a:noFill/>
          <a:ln w="28575" cap="flat" cmpd="sng" algn="ctr">
            <a:solidFill>
              <a:srgbClr val="7E7E7E"/>
            </a:solidFill>
            <a:prstDash val="dash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pic>
        <p:nvPicPr>
          <p:cNvPr id="17" name="Picture 8" descr="http://www.61tree.org/UploadFiles/BlogPic/2012101613190327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96797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wipe(left)">
                                      <p:cBhvr>
                                        <p:cTn id="15" dur="500"/>
                                        <p:tgtEl>
                                          <p:spTgt spid="83"/>
                                        </p:tgtEl>
                                      </p:cBhvr>
                                    </p:animEffect>
                                  </p:childTnLst>
                                </p:cTn>
                              </p:par>
                              <p:par>
                                <p:cTn id="16" presetID="22" presetClass="entr" presetSubtype="8"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wipe(left)">
                                      <p:cBhvr>
                                        <p:cTn id="18" dur="500"/>
                                        <p:tgtEl>
                                          <p:spTgt spid="8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left)">
                                      <p:cBhvr>
                                        <p:cTn id="21" dur="500"/>
                                        <p:tgtEl>
                                          <p:spTgt spid="8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left)">
                                      <p:cBhvr>
                                        <p:cTn id="24" dur="500"/>
                                        <p:tgtEl>
                                          <p:spTgt spid="8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left)">
                                      <p:cBhvr>
                                        <p:cTn id="27" dur="500"/>
                                        <p:tgtEl>
                                          <p:spTgt spid="8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left)">
                                      <p:cBhvr>
                                        <p:cTn id="30" dur="500"/>
                                        <p:tgtEl>
                                          <p:spTgt spid="8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wipe(left)">
                                      <p:cBhvr>
                                        <p:cTn id="33" dur="500"/>
                                        <p:tgtEl>
                                          <p:spTgt spid="89"/>
                                        </p:tgtEl>
                                      </p:cBhvr>
                                    </p:animEffect>
                                  </p:childTnLst>
                                </p:cTn>
                              </p:par>
                              <p:par>
                                <p:cTn id="34" presetID="22" presetClass="entr" presetSubtype="8"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83" grpId="0"/>
      <p:bldP spid="85" grpId="0" animBg="1"/>
      <p:bldP spid="86" grpId="0" animBg="1"/>
      <p:bldP spid="87" grpId="0" animBg="1"/>
      <p:bldP spid="88" grpId="0"/>
      <p:bldP spid="8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5"/>
          <p:cNvSpPr>
            <a:spLocks noChangeArrowheads="1"/>
          </p:cNvSpPr>
          <p:nvPr/>
        </p:nvSpPr>
        <p:spPr bwMode="auto">
          <a:xfrm>
            <a:off x="2220385" y="1222177"/>
            <a:ext cx="1050078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b="1" dirty="0" smtClean="0">
                <a:solidFill>
                  <a:srgbClr val="1353A2"/>
                </a:solidFill>
                <a:latin typeface="微软雅黑" charset="0"/>
                <a:ea typeface="微软雅黑" charset="0"/>
                <a:cs typeface="微软雅黑" charset="0"/>
              </a:rPr>
              <a:t>UIRefreshControl</a:t>
            </a:r>
            <a:r>
              <a:rPr lang="zh-CN" altLang="en-US" sz="2400" b="1" dirty="0">
                <a:solidFill>
                  <a:srgbClr val="1353A2"/>
                </a:solidFill>
                <a:latin typeface="微软雅黑" charset="0"/>
                <a:ea typeface="微软雅黑" charset="0"/>
                <a:cs typeface="微软雅黑" charset="0"/>
              </a:rPr>
              <a:t>类定义了一系列属性和方法</a:t>
            </a:r>
            <a:r>
              <a:rPr lang="zh-CN" altLang="en-US" sz="2400" b="1" dirty="0" smtClean="0">
                <a:solidFill>
                  <a:srgbClr val="1353A2"/>
                </a:solidFill>
                <a:latin typeface="微软雅黑" charset="0"/>
                <a:ea typeface="微软雅黑" charset="0"/>
                <a:cs typeface="微软雅黑" charset="0"/>
              </a:rPr>
              <a:t>。</a:t>
            </a:r>
            <a:endParaRPr lang="zh-CN" altLang="en-US" sz="2400" b="1" dirty="0">
              <a:solidFill>
                <a:srgbClr val="1353A2"/>
              </a:solidFill>
              <a:latin typeface="微软雅黑" charset="0"/>
              <a:ea typeface="微软雅黑" charset="0"/>
              <a:cs typeface="微软雅黑" charset="0"/>
            </a:endParaRPr>
          </a:p>
        </p:txBody>
      </p:sp>
      <p:grpSp>
        <p:nvGrpSpPr>
          <p:cNvPr id="82" name="组合 36"/>
          <p:cNvGrpSpPr>
            <a:grpSpLocks/>
          </p:cNvGrpSpPr>
          <p:nvPr/>
        </p:nvGrpSpPr>
        <p:grpSpPr bwMode="auto">
          <a:xfrm>
            <a:off x="1574800" y="2700338"/>
            <a:ext cx="3048000" cy="2500312"/>
            <a:chOff x="5357818" y="2357430"/>
            <a:chExt cx="2286016" cy="2500330"/>
          </a:xfrm>
        </p:grpSpPr>
        <p:sp>
          <p:nvSpPr>
            <p:cNvPr id="90" name="矩形 89"/>
            <p:cNvSpPr/>
            <p:nvPr/>
          </p:nvSpPr>
          <p:spPr>
            <a:xfrm>
              <a:off x="5357818" y="2357430"/>
              <a:ext cx="2286016" cy="2500330"/>
            </a:xfrm>
            <a:prstGeom prst="rect">
              <a:avLst/>
            </a:prstGeom>
            <a:solidFill>
              <a:sysClr val="window" lastClr="FFFFFF">
                <a:lumMod val="65000"/>
                <a:alpha val="43000"/>
              </a:sysClr>
            </a:solidFill>
            <a:ln w="3175" cap="flat" cmpd="sng" algn="ctr">
              <a:solidFill>
                <a:sysClr val="window" lastClr="FFFFFF"/>
              </a:solidFill>
              <a:prstDash val="solid"/>
            </a:ln>
            <a:effectLst/>
            <a:scene3d>
              <a:camera prst="orthographicFront"/>
              <a:lightRig rig="threePt" dir="t"/>
            </a:scene3d>
            <a:sp3d extrusionH="76200" contourW="6350">
              <a:bevelT prst="convex"/>
              <a:extrusionClr>
                <a:sysClr val="windowText" lastClr="000000">
                  <a:lumMod val="50000"/>
                  <a:lumOff val="50000"/>
                </a:sysClr>
              </a:extrusionClr>
              <a:contourClr>
                <a:sysClr val="window" lastClr="FFFFFF">
                  <a:lumMod val="85000"/>
                </a:sysClr>
              </a:contourClr>
            </a:sp3d>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cs typeface="+mn-cs"/>
              </a:endParaRPr>
            </a:p>
          </p:txBody>
        </p:sp>
        <p:pic>
          <p:nvPicPr>
            <p:cNvPr id="91" name="图片 35" descr="电工.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51725" y="2553809"/>
              <a:ext cx="2001018" cy="200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2" name="肘形连接符 13"/>
          <p:cNvCxnSpPr>
            <a:cxnSpLocks noChangeShapeType="1"/>
          </p:cNvCxnSpPr>
          <p:nvPr/>
        </p:nvCxnSpPr>
        <p:spPr bwMode="auto">
          <a:xfrm rot="10800000">
            <a:off x="4622801" y="4065588"/>
            <a:ext cx="1680633" cy="868362"/>
          </a:xfrm>
          <a:prstGeom prst="bentConnector3">
            <a:avLst>
              <a:gd name="adj1" fmla="val 50000"/>
            </a:avLst>
          </a:prstGeom>
          <a:noFill/>
          <a:ln w="31750">
            <a:solidFill>
              <a:srgbClr val="7F7F7F"/>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93" name="肘形连接符 14"/>
          <p:cNvCxnSpPr>
            <a:cxnSpLocks noChangeShapeType="1"/>
          </p:cNvCxnSpPr>
          <p:nvPr/>
        </p:nvCxnSpPr>
        <p:spPr bwMode="auto">
          <a:xfrm rot="10800000" flipV="1">
            <a:off x="4622801" y="2970213"/>
            <a:ext cx="1680633" cy="779462"/>
          </a:xfrm>
          <a:prstGeom prst="bentConnector3">
            <a:avLst>
              <a:gd name="adj1" fmla="val 50000"/>
            </a:avLst>
          </a:prstGeom>
          <a:noFill/>
          <a:ln w="31750">
            <a:solidFill>
              <a:srgbClr val="7F7F7F"/>
            </a:solidFill>
            <a:miter lim="800000"/>
            <a:headEnd type="oval" w="med" len="med"/>
            <a:tailEnd type="oval" w="med" len="med"/>
          </a:ln>
          <a:extLst>
            <a:ext uri="{909E8E84-426E-40dd-AFC4-6F175D3DCCD1}">
              <a14:hiddenFill xmlns:a14="http://schemas.microsoft.com/office/drawing/2010/main">
                <a:noFill/>
              </a14:hiddenFill>
            </a:ext>
          </a:extLst>
        </p:spPr>
      </p:cxnSp>
      <p:grpSp>
        <p:nvGrpSpPr>
          <p:cNvPr id="94" name="组 1"/>
          <p:cNvGrpSpPr>
            <a:grpSpLocks/>
          </p:cNvGrpSpPr>
          <p:nvPr/>
        </p:nvGrpSpPr>
        <p:grpSpPr bwMode="auto">
          <a:xfrm>
            <a:off x="6409267" y="2616994"/>
            <a:ext cx="4861069" cy="706438"/>
            <a:chOff x="4806950" y="2616994"/>
            <a:chExt cx="3645802" cy="706438"/>
          </a:xfrm>
        </p:grpSpPr>
        <p:sp>
          <p:nvSpPr>
            <p:cNvPr id="95" name="矩形 94"/>
            <p:cNvSpPr/>
            <p:nvPr/>
          </p:nvSpPr>
          <p:spPr bwMode="auto">
            <a:xfrm rot="10800000">
              <a:off x="4878387" y="2689225"/>
              <a:ext cx="2672675" cy="617538"/>
            </a:xfrm>
            <a:prstGeom prst="rect">
              <a:avLst/>
            </a:prstGeom>
            <a:gradFill flip="none" rotWithShape="1">
              <a:gsLst>
                <a:gs pos="0">
                  <a:srgbClr val="C73E01"/>
                </a:gs>
                <a:gs pos="17000">
                  <a:srgbClr val="C73E01">
                    <a:lumMod val="79000"/>
                    <a:lumOff val="21000"/>
                  </a:srgbClr>
                </a:gs>
                <a:gs pos="69000">
                  <a:srgbClr val="FFC000"/>
                </a:gs>
                <a:gs pos="100000">
                  <a:srgbClr val="FFC000"/>
                </a:gs>
              </a:gsLst>
              <a:lin ang="16200000" scaled="1"/>
              <a:tileRect/>
            </a:gradFill>
            <a:ln w="25400" cap="flat" cmpd="sng" algn="ctr">
              <a:solidFill>
                <a:sysClr val="window" lastClr="FFFFFF">
                  <a:lumMod val="85000"/>
                  <a:alpha val="80000"/>
                </a:sysClr>
              </a:solid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cs typeface="+mn-cs"/>
              </a:endParaRPr>
            </a:p>
          </p:txBody>
        </p:sp>
        <p:sp>
          <p:nvSpPr>
            <p:cNvPr id="96" name="TextBox 121"/>
            <p:cNvSpPr txBox="1">
              <a:spLocks noChangeArrowheads="1"/>
            </p:cNvSpPr>
            <p:nvPr/>
          </p:nvSpPr>
          <p:spPr bwMode="auto">
            <a:xfrm flipH="1">
              <a:off x="4878385" y="2697163"/>
              <a:ext cx="2767713" cy="461665"/>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en-US" altLang="zh-CN"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zh-CN"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UIRefreshControl</a:t>
              </a:r>
              <a:r>
                <a:rPr lang="zh-CN" altLang="en-US"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属性  </a:t>
              </a:r>
              <a:r>
                <a:rPr lang="en-US" altLang="zh-CN" sz="2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 </a:t>
              </a:r>
            </a:p>
          </p:txBody>
        </p:sp>
        <p:sp>
          <p:nvSpPr>
            <p:cNvPr id="97" name="矩形 96"/>
            <p:cNvSpPr/>
            <p:nvPr/>
          </p:nvSpPr>
          <p:spPr bwMode="auto">
            <a:xfrm rot="10800000">
              <a:off x="4806950" y="2863850"/>
              <a:ext cx="71438" cy="214313"/>
            </a:xfrm>
            <a:prstGeom prst="rect">
              <a:avLst/>
            </a:prstGeom>
            <a:solidFill>
              <a:sysClr val="window" lastClr="FFFFFF">
                <a:lumMod val="50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cs typeface="+mn-cs"/>
              </a:endParaRPr>
            </a:p>
          </p:txBody>
        </p:sp>
        <p:pic>
          <p:nvPicPr>
            <p:cNvPr id="98" name="图片 16" descr="1111111.png">
              <a:hlinkClick r:id="" action="ppaction://hlinkshowjump?jump=nextslide"/>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46315" y="2616994"/>
              <a:ext cx="7064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组 2"/>
          <p:cNvGrpSpPr>
            <a:grpSpLocks/>
          </p:cNvGrpSpPr>
          <p:nvPr/>
        </p:nvGrpSpPr>
        <p:grpSpPr bwMode="auto">
          <a:xfrm>
            <a:off x="6409267" y="4618039"/>
            <a:ext cx="4861069" cy="706437"/>
            <a:chOff x="4806950" y="4618038"/>
            <a:chExt cx="3645802" cy="706437"/>
          </a:xfrm>
        </p:grpSpPr>
        <p:sp>
          <p:nvSpPr>
            <p:cNvPr id="100" name="矩形 99"/>
            <p:cNvSpPr/>
            <p:nvPr/>
          </p:nvSpPr>
          <p:spPr bwMode="auto">
            <a:xfrm rot="10800000">
              <a:off x="4878387" y="4645025"/>
              <a:ext cx="2672675" cy="655638"/>
            </a:xfrm>
            <a:prstGeom prst="rect">
              <a:avLst/>
            </a:prstGeom>
            <a:gradFill flip="none" rotWithShape="1">
              <a:gsLst>
                <a:gs pos="0">
                  <a:srgbClr val="0070C0"/>
                </a:gs>
                <a:gs pos="17000">
                  <a:srgbClr val="0070C0"/>
                </a:gs>
                <a:gs pos="60000">
                  <a:srgbClr val="00B0F0">
                    <a:lumMod val="84000"/>
                    <a:lumOff val="16000"/>
                  </a:srgbClr>
                </a:gs>
                <a:gs pos="100000">
                  <a:srgbClr val="00B0F0"/>
                </a:gs>
              </a:gsLst>
              <a:lin ang="16200000" scaled="1"/>
              <a:tileRect/>
            </a:gradFill>
            <a:ln w="25400" cap="flat" cmpd="sng" algn="ctr">
              <a:solidFill>
                <a:srgbClr val="EEECE1">
                  <a:lumMod val="50000"/>
                </a:srgbClr>
              </a:solid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cs typeface="+mn-cs"/>
              </a:endParaRPr>
            </a:p>
          </p:txBody>
        </p:sp>
        <p:sp>
          <p:nvSpPr>
            <p:cNvPr id="101" name="矩形 100"/>
            <p:cNvSpPr/>
            <p:nvPr/>
          </p:nvSpPr>
          <p:spPr bwMode="auto">
            <a:xfrm rot="10800000">
              <a:off x="4806950" y="4819650"/>
              <a:ext cx="71438" cy="214313"/>
            </a:xfrm>
            <a:prstGeom prst="rect">
              <a:avLst/>
            </a:prstGeom>
            <a:solidFill>
              <a:sysClr val="window" lastClr="FFFFFF">
                <a:lumMod val="50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cs typeface="+mn-cs"/>
              </a:endParaRPr>
            </a:p>
          </p:txBody>
        </p:sp>
        <p:sp>
          <p:nvSpPr>
            <p:cNvPr id="102" name="TextBox 121"/>
            <p:cNvSpPr txBox="1">
              <a:spLocks noChangeArrowheads="1"/>
            </p:cNvSpPr>
            <p:nvPr/>
          </p:nvSpPr>
          <p:spPr bwMode="auto">
            <a:xfrm flipH="1">
              <a:off x="4878387" y="4703763"/>
              <a:ext cx="2767710" cy="461665"/>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spcBef>
                  <a:spcPts val="0"/>
                </a:spcBef>
                <a:spcAft>
                  <a:spcPts val="0"/>
                </a:spcAft>
                <a:defRPr/>
              </a:pPr>
              <a:r>
                <a:rPr lang="en-US" altLang="zh-CN"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UIRefreshControl</a:t>
              </a:r>
              <a:r>
                <a:rPr lang="zh-CN" altLang="en-US" sz="1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方法   </a:t>
              </a:r>
              <a:r>
                <a:rPr lang="en-US" altLang="zh-CN" sz="24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 </a:t>
              </a:r>
            </a:p>
          </p:txBody>
        </p:sp>
        <p:pic>
          <p:nvPicPr>
            <p:cNvPr id="103" name="图片 18" descr="1111111.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46315" y="4618038"/>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pic>
        <p:nvPicPr>
          <p:cNvPr id="21" name="Picture 8" descr="http://www.61tree.org/UploadFiles/BlogPic/20121016131903279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78" y="1170607"/>
            <a:ext cx="1473302" cy="9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423638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par>
                                <p:cTn id="8" presetID="22" presetClass="entr" presetSubtype="8"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wipe(left)">
                                      <p:cBhvr>
                                        <p:cTn id="10" dur="500"/>
                                        <p:tgtEl>
                                          <p:spTgt spid="92"/>
                                        </p:tgtEl>
                                      </p:cBhvr>
                                    </p:animEffect>
                                  </p:childTnLst>
                                </p:cTn>
                              </p:par>
                              <p:par>
                                <p:cTn id="11" presetID="22" presetClass="entr" presetSubtype="8"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wipe(left)">
                                      <p:cBhvr>
                                        <p:cTn id="13" dur="500"/>
                                        <p:tgtEl>
                                          <p:spTgt spid="93"/>
                                        </p:tgtEl>
                                      </p:cBhvr>
                                    </p:animEffect>
                                  </p:childTnLst>
                                </p:cTn>
                              </p:par>
                              <p:par>
                                <p:cTn id="14" presetID="22" presetClass="entr" presetSubtype="8"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left)">
                                      <p:cBhvr>
                                        <p:cTn id="16" dur="500"/>
                                        <p:tgtEl>
                                          <p:spTgt spid="94"/>
                                        </p:tgtEl>
                                      </p:cBhvr>
                                    </p:animEffect>
                                  </p:childTnLst>
                                </p:cTn>
                              </p:par>
                              <p:par>
                                <p:cTn id="17" presetID="22" presetClass="entr" presetSubtype="8"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wipe(left)">
                                      <p:cBhvr>
                                        <p:cTn id="1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53067" y="2711450"/>
            <a:ext cx="2592917" cy="3472897"/>
          </a:xfrm>
          <a:prstGeom prst="rect">
            <a:avLst/>
          </a:prstGeom>
          <a:noFill/>
          <a:ln>
            <a:noFill/>
          </a:ln>
        </p:spPr>
      </p:pic>
      <p:sp>
        <p:nvSpPr>
          <p:cNvPr id="23" name="剪去对角的矩形 3"/>
          <p:cNvSpPr>
            <a:spLocks/>
          </p:cNvSpPr>
          <p:nvPr/>
        </p:nvSpPr>
        <p:spPr bwMode="auto">
          <a:xfrm>
            <a:off x="573617" y="1346546"/>
            <a:ext cx="2142067" cy="469900"/>
          </a:xfrm>
          <a:custGeom>
            <a:avLst/>
            <a:gdLst>
              <a:gd name="T0" fmla="*/ 0 w 1606550"/>
              <a:gd name="T1" fmla="*/ 0 h 585787"/>
              <a:gd name="T2" fmla="*/ 1508917 w 1606550"/>
              <a:gd name="T3" fmla="*/ 0 h 585787"/>
              <a:gd name="T4" fmla="*/ 1606550 w 1606550"/>
              <a:gd name="T5" fmla="*/ 78318 h 585787"/>
              <a:gd name="T6" fmla="*/ 1606550 w 1606550"/>
              <a:gd name="T7" fmla="*/ 469900 h 585787"/>
              <a:gd name="T8" fmla="*/ 1606550 w 1606550"/>
              <a:gd name="T9" fmla="*/ 469900 h 585787"/>
              <a:gd name="T10" fmla="*/ 97633 w 1606550"/>
              <a:gd name="T11" fmla="*/ 469900 h 585787"/>
              <a:gd name="T12" fmla="*/ 0 w 1606550"/>
              <a:gd name="T13" fmla="*/ 391582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1353A2"/>
          </a:solidFill>
          <a:ln>
            <a:noFill/>
          </a:ln>
          <a:effectLst>
            <a:outerShdw blurRad="50800" dist="38100" dir="2700000" algn="tl" rotWithShape="0">
              <a:srgbClr val="000000">
                <a:alpha val="42998"/>
              </a:srgbClr>
            </a:outerShdw>
          </a:effectLst>
          <a:extLst/>
        </p:spPr>
        <p:txBody>
          <a:bodyPr/>
          <a:lstStyle/>
          <a:p>
            <a:pPr algn="ctr" eaLnBrk="1" hangingPunct="1">
              <a:buFont typeface="Arial" pitchFamily="34" charset="0"/>
              <a:buNone/>
              <a:defRPr/>
            </a:pPr>
            <a:r>
              <a:rPr lang="zh-CN" altLang="en-US" sz="2400" b="1">
                <a:solidFill>
                  <a:schemeClr val="bg1"/>
                </a:solidFill>
                <a:latin typeface="微软雅黑" pitchFamily="34" charset="-122"/>
                <a:ea typeface="微软雅黑" pitchFamily="34" charset="-122"/>
                <a:cs typeface="+mn-cs"/>
              </a:rPr>
              <a:t> 案例演示</a:t>
            </a:r>
          </a:p>
        </p:txBody>
      </p:sp>
      <p:cxnSp>
        <p:nvCxnSpPr>
          <p:cNvPr id="24" name="直线连接符 9"/>
          <p:cNvCxnSpPr>
            <a:cxnSpLocks noChangeShapeType="1"/>
          </p:cNvCxnSpPr>
          <p:nvPr/>
        </p:nvCxnSpPr>
        <p:spPr bwMode="auto">
          <a:xfrm>
            <a:off x="596348" y="2070446"/>
            <a:ext cx="10933043" cy="0"/>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矩形 19"/>
          <p:cNvSpPr>
            <a:spLocks noChangeArrowheads="1"/>
          </p:cNvSpPr>
          <p:nvPr/>
        </p:nvSpPr>
        <p:spPr bwMode="auto">
          <a:xfrm>
            <a:off x="1253067" y="1958975"/>
            <a:ext cx="971973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smtClean="0">
                <a:solidFill>
                  <a:srgbClr val="2D65B4"/>
                </a:solidFill>
                <a:latin typeface="微软雅黑" charset="0"/>
                <a:ea typeface="微软雅黑" charset="0"/>
                <a:cs typeface="微软雅黑" charset="0"/>
              </a:rPr>
              <a:t>下拉刷新时间数据</a:t>
            </a:r>
            <a:endParaRPr lang="en-US" altLang="zh-CN" dirty="0">
              <a:solidFill>
                <a:srgbClr val="2D65B4"/>
              </a:solidFill>
              <a:latin typeface="微软雅黑" charset="0"/>
              <a:ea typeface="微软雅黑" charset="0"/>
              <a:cs typeface="微软雅黑" charset="0"/>
            </a:endParaRPr>
          </a:p>
        </p:txBody>
      </p:sp>
      <p:grpSp>
        <p:nvGrpSpPr>
          <p:cNvPr id="26" name="组合 18"/>
          <p:cNvGrpSpPr>
            <a:grpSpLocks/>
          </p:cNvGrpSpPr>
          <p:nvPr/>
        </p:nvGrpSpPr>
        <p:grpSpPr bwMode="auto">
          <a:xfrm>
            <a:off x="4536018" y="5795203"/>
            <a:ext cx="2897716" cy="387350"/>
            <a:chOff x="6356350" y="4693965"/>
            <a:chExt cx="1941009" cy="387349"/>
          </a:xfrm>
        </p:grpSpPr>
        <p:grpSp>
          <p:nvGrpSpPr>
            <p:cNvPr id="27" name="组合 15"/>
            <p:cNvGrpSpPr>
              <a:grpSpLocks/>
            </p:cNvGrpSpPr>
            <p:nvPr/>
          </p:nvGrpSpPr>
          <p:grpSpPr bwMode="auto">
            <a:xfrm>
              <a:off x="6356350" y="4728492"/>
              <a:ext cx="1941009" cy="344881"/>
              <a:chOff x="2225739" y="5060870"/>
              <a:chExt cx="2306523" cy="410866"/>
            </a:xfrm>
          </p:grpSpPr>
          <p:sp>
            <p:nvSpPr>
              <p:cNvPr id="30" name="矩形 10">
                <a:hlinkClick r:id="rId4" action="ppaction://hlinkfile"/>
              </p:cNvPr>
              <p:cNvSpPr>
                <a:spLocks noChangeArrowheads="1"/>
              </p:cNvSpPr>
              <p:nvPr/>
            </p:nvSpPr>
            <p:spPr bwMode="auto">
              <a:xfrm>
                <a:off x="2519540" y="5060870"/>
                <a:ext cx="109989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500"/>
                  </a:spcBef>
                  <a:spcAft>
                    <a:spcPts val="500"/>
                  </a:spcAft>
                </a:pPr>
                <a:r>
                  <a:rPr lang="en-US" altLang="zh-CN" sz="1400" dirty="0">
                    <a:solidFill>
                      <a:srgbClr val="F0A000"/>
                    </a:solidFill>
                    <a:latin typeface="微软雅黑" charset="0"/>
                    <a:ea typeface="微软雅黑" charset="0"/>
                    <a:cs typeface="微软雅黑" charset="0"/>
                  </a:rPr>
                  <a:t>[</a:t>
                </a:r>
                <a:r>
                  <a:rPr lang="zh-CN" altLang="en-US" sz="1400" dirty="0">
                    <a:solidFill>
                      <a:srgbClr val="F0A000"/>
                    </a:solidFill>
                    <a:latin typeface="微软雅黑" charset="0"/>
                    <a:ea typeface="微软雅黑" charset="0"/>
                    <a:cs typeface="微软雅黑" charset="0"/>
                  </a:rPr>
                  <a:t>点击查看案例</a:t>
                </a:r>
                <a:r>
                  <a:rPr lang="en-US" altLang="zh-CN" sz="1400" dirty="0">
                    <a:solidFill>
                      <a:srgbClr val="F0A000"/>
                    </a:solidFill>
                    <a:latin typeface="微软雅黑" charset="0"/>
                    <a:ea typeface="微软雅黑" charset="0"/>
                    <a:cs typeface="微软雅黑" charset="0"/>
                  </a:rPr>
                  <a:t>]</a:t>
                </a:r>
                <a:endParaRPr lang="zh-CN" sz="1400" dirty="0">
                  <a:solidFill>
                    <a:srgbClr val="F0A000"/>
                  </a:solidFill>
                  <a:latin typeface="微软雅黑" charset="0"/>
                  <a:ea typeface="微软雅黑" charset="0"/>
                  <a:cs typeface="微软雅黑" charset="0"/>
                </a:endParaRPr>
              </a:p>
            </p:txBody>
          </p:sp>
          <p:sp>
            <p:nvSpPr>
              <p:cNvPr id="31" name="立方体 18"/>
              <p:cNvSpPr>
                <a:spLocks noChangeArrowheads="1"/>
              </p:cNvSpPr>
              <p:nvPr/>
            </p:nvSpPr>
            <p:spPr bwMode="auto">
              <a:xfrm>
                <a:off x="2288817" y="5125857"/>
                <a:ext cx="270137" cy="270137"/>
              </a:xfrm>
              <a:prstGeom prst="cube">
                <a:avLst>
                  <a:gd name="adj" fmla="val 25000"/>
                </a:avLst>
              </a:prstGeom>
              <a:solidFill>
                <a:srgbClr val="F3B600"/>
              </a:solidFill>
              <a:ln w="19050">
                <a:solidFill>
                  <a:schemeClr val="bg1"/>
                </a:solidFill>
                <a:round/>
                <a:headEnd/>
                <a:tailEnd/>
              </a:ln>
            </p:spPr>
            <p:txBody>
              <a:bodyPr/>
              <a:lstStyle/>
              <a:p>
                <a:pPr eaLnBrk="1" hangingPunct="1">
                  <a:buFont typeface="Arial" charset="0"/>
                  <a:buNone/>
                </a:pPr>
                <a:endParaRPr lang="zh-CN" altLang="en-US"/>
              </a:p>
            </p:txBody>
          </p:sp>
          <p:sp>
            <p:nvSpPr>
              <p:cNvPr id="32" name="半闭框 31"/>
              <p:cNvSpPr/>
              <p:nvPr/>
            </p:nvSpPr>
            <p:spPr bwMode="auto">
              <a:xfrm>
                <a:off x="2225739" y="5068904"/>
                <a:ext cx="107829" cy="13616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sp>
            <p:nvSpPr>
              <p:cNvPr id="33" name="半闭框 32"/>
              <p:cNvSpPr/>
              <p:nvPr/>
            </p:nvSpPr>
            <p:spPr bwMode="auto">
              <a:xfrm flipH="1" flipV="1">
                <a:off x="4424433" y="5337458"/>
                <a:ext cx="107829" cy="134278"/>
              </a:xfrm>
              <a:prstGeom prst="halfFrame">
                <a:avLst/>
              </a:prstGeom>
              <a:solidFill>
                <a:srgbClr val="F3B600"/>
              </a:soli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latin typeface="Arial" pitchFamily="34" charset="0"/>
                  <a:ea typeface="宋体" pitchFamily="2" charset="-122"/>
                  <a:cs typeface="+mn-cs"/>
                </a:endParaRPr>
              </a:p>
            </p:txBody>
          </p:sp>
          <p:cxnSp>
            <p:nvCxnSpPr>
              <p:cNvPr id="34" name="直接连接符 21"/>
              <p:cNvCxnSpPr>
                <a:cxnSpLocks noChangeShapeType="1"/>
              </p:cNvCxnSpPr>
              <p:nvPr/>
            </p:nvCxnSpPr>
            <p:spPr bwMode="auto">
              <a:xfrm>
                <a:off x="2293132" y="5449041"/>
                <a:ext cx="1804446" cy="0"/>
              </a:xfrm>
              <a:prstGeom prst="line">
                <a:avLst/>
              </a:prstGeom>
              <a:noFill/>
              <a:ln w="19050">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grpSp>
        <p:pic>
          <p:nvPicPr>
            <p:cNvPr id="28" name="Picture 13" descr="C:\Users\Administrator\Desktop\未标题-2.png">
              <a:hlinkClick r:id="rId4" action="ppaction://hlinkfile"/>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42276" y="4693965"/>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矩形 19"/>
          <p:cNvSpPr>
            <a:spLocks noChangeArrowheads="1"/>
          </p:cNvSpPr>
          <p:nvPr/>
        </p:nvSpPr>
        <p:spPr bwMode="auto">
          <a:xfrm>
            <a:off x="4339167" y="3404428"/>
            <a:ext cx="7876117"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dirty="0">
                <a:solidFill>
                  <a:srgbClr val="404040"/>
                </a:solidFill>
                <a:latin typeface="微软雅黑" charset="0"/>
                <a:ea typeface="微软雅黑" charset="0"/>
                <a:cs typeface="微软雅黑" charset="0"/>
              </a:rPr>
              <a:t>说明：</a:t>
            </a: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向下拖拽列表，表头出现一个等待指示器。</a:t>
            </a:r>
            <a:endParaRPr lang="en-US" altLang="zh-CN" dirty="0" smtClean="0">
              <a:solidFill>
                <a:srgbClr val="404040"/>
              </a:solidFill>
              <a:latin typeface="微软雅黑" charset="0"/>
              <a:ea typeface="微软雅黑" charset="0"/>
              <a:cs typeface="微软雅黑" charset="0"/>
            </a:endParaRP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松手后，状态文字改变为“加载中”。</a:t>
            </a:r>
          </a:p>
          <a:p>
            <a:pPr>
              <a:lnSpc>
                <a:spcPct val="200000"/>
              </a:lnSpc>
              <a:buFont typeface="Wingdings" charset="0"/>
              <a:buChar char="Ø"/>
            </a:pPr>
            <a:r>
              <a:rPr lang="zh-CN" altLang="en-US" dirty="0" smtClean="0">
                <a:solidFill>
                  <a:srgbClr val="404040"/>
                </a:solidFill>
                <a:latin typeface="微软雅黑" charset="0"/>
                <a:ea typeface="微软雅黑" charset="0"/>
                <a:cs typeface="微软雅黑" charset="0"/>
              </a:rPr>
              <a:t>更新后的数据展示到列表第一行，重新隐藏指示器。</a:t>
            </a:r>
            <a:endParaRPr lang="en-US" altLang="zh-CN" dirty="0">
              <a:solidFill>
                <a:srgbClr val="404040"/>
              </a:solidFill>
              <a:latin typeface="微软雅黑" charset="0"/>
              <a:ea typeface="微软雅黑" charset="0"/>
              <a:cs typeface="微软雅黑" charset="0"/>
            </a:endParaRPr>
          </a:p>
        </p:txBody>
      </p:sp>
      <p:sp>
        <p:nvSpPr>
          <p:cNvPr id="16"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3.6 </a:t>
            </a:r>
            <a:r>
              <a:rPr lang="zh-CN" altLang="en-US" sz="2800" dirty="0" smtClean="0">
                <a:solidFill>
                  <a:srgbClr val="1353A2"/>
                </a:solidFill>
                <a:latin typeface="微软雅黑" charset="0"/>
                <a:ea typeface="微软雅黑" charset="0"/>
                <a:cs typeface="微软雅黑" charset="0"/>
              </a:rPr>
              <a:t>表视图</a:t>
            </a:r>
            <a:r>
              <a:rPr lang="en-US" altLang="zh-CN" sz="2800" dirty="0" smtClean="0">
                <a:solidFill>
                  <a:srgbClr val="1353A2"/>
                </a:solidFill>
                <a:latin typeface="微软雅黑" charset="0"/>
                <a:ea typeface="微软雅黑" charset="0"/>
                <a:cs typeface="微软雅黑" charset="0"/>
              </a:rPr>
              <a:t>UI</a:t>
            </a:r>
            <a:r>
              <a:rPr lang="zh-CN" altLang="en-US" sz="2800" dirty="0" smtClean="0">
                <a:solidFill>
                  <a:srgbClr val="1353A2"/>
                </a:solidFill>
                <a:latin typeface="微软雅黑" charset="0"/>
                <a:ea typeface="微软雅黑" charset="0"/>
                <a:cs typeface="微软雅黑" charset="0"/>
              </a:rPr>
              <a:t>设计模式</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1964776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
          <p:cNvSpPr>
            <a:spLocks noGrp="1"/>
          </p:cNvSpPr>
          <p:nvPr>
            <p:ph idx="1"/>
          </p:nvPr>
        </p:nvSpPr>
        <p:spPr bwMode="auto">
          <a:xfrm>
            <a:off x="421218" y="1360488"/>
            <a:ext cx="11233149" cy="4514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200000"/>
              </a:lnSpc>
              <a:buSzPct val="70000"/>
              <a:buFont typeface="Arial" charset="0"/>
              <a:buChar char="−"/>
            </a:pPr>
            <a:r>
              <a:rPr lang="zh-CN" altLang="zh-CN" dirty="0" smtClean="0"/>
              <a:t>本章</a:t>
            </a:r>
            <a:r>
              <a:rPr lang="zh-CN" altLang="zh-CN" dirty="0"/>
              <a:t>首先针对表视图的基础知识进行了讲解，包含表视图的组成、样式设置以及</a:t>
            </a:r>
            <a:r>
              <a:rPr lang="zh-CN" altLang="zh-CN" dirty="0">
                <a:solidFill>
                  <a:srgbClr val="FF0000"/>
                </a:solidFill>
              </a:rPr>
              <a:t>相关的协议</a:t>
            </a:r>
            <a:r>
              <a:rPr lang="zh-CN" altLang="zh-CN" dirty="0"/>
              <a:t>，然后通过实战演练的方式，使用展示汽车品牌的案例讲解将了如何</a:t>
            </a:r>
            <a:r>
              <a:rPr lang="zh-CN" altLang="zh-CN" dirty="0">
                <a:solidFill>
                  <a:srgbClr val="FF0000"/>
                </a:solidFill>
              </a:rPr>
              <a:t>创建表视图</a:t>
            </a:r>
            <a:r>
              <a:rPr lang="zh-CN" altLang="zh-CN" dirty="0"/>
              <a:t>、为表视图</a:t>
            </a:r>
            <a:r>
              <a:rPr lang="zh-CN" altLang="zh-CN" dirty="0">
                <a:solidFill>
                  <a:srgbClr val="FF0000"/>
                </a:solidFill>
              </a:rPr>
              <a:t>添加搜索栏</a:t>
            </a:r>
            <a:r>
              <a:rPr lang="zh-CN" altLang="zh-CN" dirty="0"/>
              <a:t>和</a:t>
            </a:r>
            <a:r>
              <a:rPr lang="zh-CN" altLang="zh-CN" dirty="0">
                <a:solidFill>
                  <a:srgbClr val="FF0000"/>
                </a:solidFill>
              </a:rPr>
              <a:t>添加索引</a:t>
            </a:r>
            <a:r>
              <a:rPr lang="zh-CN" altLang="zh-CN" dirty="0"/>
              <a:t>，使用通讯录的案例讲解了如何</a:t>
            </a:r>
            <a:r>
              <a:rPr lang="zh-CN" altLang="zh-CN" dirty="0">
                <a:solidFill>
                  <a:srgbClr val="FF0000"/>
                </a:solidFill>
              </a:rPr>
              <a:t>删除、插入和移动单元格</a:t>
            </a:r>
            <a:r>
              <a:rPr lang="zh-CN" altLang="zh-CN" dirty="0"/>
              <a:t>，最后针对表视图中</a:t>
            </a:r>
            <a:r>
              <a:rPr lang="en-US" altLang="zh-CN" dirty="0">
                <a:solidFill>
                  <a:srgbClr val="FF0000"/>
                </a:solidFill>
              </a:rPr>
              <a:t>UI</a:t>
            </a:r>
            <a:r>
              <a:rPr lang="zh-CN" altLang="zh-CN" dirty="0">
                <a:solidFill>
                  <a:srgbClr val="FF0000"/>
                </a:solidFill>
              </a:rPr>
              <a:t>设计模式</a:t>
            </a:r>
            <a:r>
              <a:rPr lang="zh-CN" altLang="zh-CN" dirty="0"/>
              <a:t>进行了讲解， </a:t>
            </a:r>
            <a:endParaRPr lang="en-US" altLang="zh-CN" dirty="0">
              <a:latin typeface="Arial" charset="0"/>
              <a:ea typeface="宋体" charset="0"/>
            </a:endParaRPr>
          </a:p>
          <a:p>
            <a:pPr>
              <a:lnSpc>
                <a:spcPct val="200000"/>
              </a:lnSpc>
              <a:buSzPct val="70000"/>
              <a:buFont typeface="Arial" charset="0"/>
              <a:buChar char="−"/>
            </a:pPr>
            <a:r>
              <a:rPr lang="zh-CN" altLang="en-US" dirty="0"/>
              <a:t>通过本章的学习，大家应该</a:t>
            </a:r>
            <a:r>
              <a:rPr lang="zh-CN" altLang="zh-CN" dirty="0"/>
              <a:t>熟练掌握表视图的应用，为步入本书后面的知识打下基础。 </a:t>
            </a:r>
            <a:r>
              <a:rPr lang="zh-CN" dirty="0" smtClean="0">
                <a:latin typeface="Arial" charset="0"/>
                <a:ea typeface="宋体" charset="0"/>
              </a:rPr>
              <a:t> </a:t>
            </a:r>
            <a:endParaRPr lang="en-US" altLang="zh-CN" dirty="0">
              <a:latin typeface="Arial" charset="0"/>
              <a:ea typeface="宋体" charset="0"/>
            </a:endParaRPr>
          </a:p>
          <a:p>
            <a:pPr>
              <a:lnSpc>
                <a:spcPct val="200000"/>
              </a:lnSpc>
              <a:buSzPct val="70000"/>
              <a:buFont typeface="Arial" charset="0"/>
              <a:buChar char="−"/>
            </a:pPr>
            <a:endParaRPr lang="zh-CN" dirty="0">
              <a:latin typeface="Arial" charset="0"/>
              <a:ea typeface="宋体" charset="0"/>
            </a:endParaRPr>
          </a:p>
          <a:p>
            <a:pPr>
              <a:lnSpc>
                <a:spcPct val="200000"/>
              </a:lnSpc>
              <a:buSzPct val="70000"/>
              <a:buFont typeface="Arial" charset="0"/>
              <a:buChar char="−"/>
            </a:pPr>
            <a:endParaRPr lang="zh-CN" dirty="0">
              <a:latin typeface="Arial" charset="0"/>
              <a:ea typeface="宋体" charset="0"/>
            </a:endParaRPr>
          </a:p>
          <a:p>
            <a:pPr>
              <a:buSzPct val="70000"/>
              <a:buFontTx/>
              <a:buNone/>
            </a:pPr>
            <a:endParaRPr lang="en-US" altLang="zh-CN" b="1" dirty="0">
              <a:solidFill>
                <a:srgbClr val="009ED6"/>
              </a:solidFill>
              <a:latin typeface="Arial" charset="0"/>
              <a:ea typeface="宋体" charset="0"/>
            </a:endParaRPr>
          </a:p>
        </p:txBody>
      </p:sp>
      <p:sp>
        <p:nvSpPr>
          <p:cNvPr id="4"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3.7 </a:t>
            </a:r>
            <a:r>
              <a:rPr lang="zh-CN" altLang="en-US" sz="2800" dirty="0" smtClean="0">
                <a:solidFill>
                  <a:srgbClr val="1353A2"/>
                </a:solidFill>
                <a:latin typeface="微软雅黑" charset="0"/>
                <a:ea typeface="微软雅黑" charset="0"/>
                <a:cs typeface="微软雅黑" charset="0"/>
              </a:rPr>
              <a:t>本章小结</a:t>
            </a:r>
            <a:endParaRPr lang="zh-CN" altLang="en-US" sz="2800" dirty="0">
              <a:solidFill>
                <a:srgbClr val="1353A2"/>
              </a:solidFill>
              <a:latin typeface="微软雅黑" charset="0"/>
              <a:ea typeface="微软雅黑" charset="0"/>
              <a:cs typeface="微软雅黑" charset="0"/>
            </a:endParaRPr>
          </a:p>
        </p:txBody>
      </p:sp>
    </p:spTree>
    <p:extLst>
      <p:ext uri="{BB962C8B-B14F-4D97-AF65-F5344CB8AC3E}">
        <p14:creationId xmlns:p14="http://schemas.microsoft.com/office/powerpoint/2010/main" val="19521317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780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311151" y="1127125"/>
            <a:ext cx="116332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7" name="AutoShape 132"/>
          <p:cNvSpPr>
            <a:spLocks noChangeArrowheads="1"/>
          </p:cNvSpPr>
          <p:nvPr/>
        </p:nvSpPr>
        <p:spPr bwMode="auto">
          <a:xfrm>
            <a:off x="522818" y="1301175"/>
            <a:ext cx="2688167"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 name="AutoShape 208"/>
          <p:cNvSpPr>
            <a:spLocks noChangeArrowheads="1"/>
          </p:cNvSpPr>
          <p:nvPr/>
        </p:nvSpPr>
        <p:spPr bwMode="auto">
          <a:xfrm>
            <a:off x="3560233" y="1530350"/>
            <a:ext cx="7969251" cy="850900"/>
          </a:xfrm>
          <a:prstGeom prst="roundRect">
            <a:avLst>
              <a:gd name="adj" fmla="val 17352"/>
            </a:avLst>
          </a:prstGeom>
          <a:solidFill>
            <a:srgbClr val="FFFFFF"/>
          </a:solidFill>
          <a:ln w="19050">
            <a:solidFill>
              <a:srgbClr val="F2F2F2"/>
            </a:solidFill>
            <a:round/>
            <a:headEnd/>
            <a:tailEnd/>
          </a:ln>
          <a:effectLst>
            <a:outerShdw blurRad="76200" sy="23000" kx="1199993" algn="br" rotWithShape="0">
              <a:srgbClr val="000000">
                <a:alpha val="20000"/>
              </a:srgb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11271" name="TextBox 154"/>
          <p:cNvSpPr txBox="1">
            <a:spLocks noChangeArrowheads="1"/>
          </p:cNvSpPr>
          <p:nvPr/>
        </p:nvSpPr>
        <p:spPr bwMode="auto">
          <a:xfrm>
            <a:off x="4616336" y="1697920"/>
            <a:ext cx="6014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1"/>
            <a:r>
              <a:rPr kumimoji="0" lang="en-US" altLang="zh-CN" sz="2800" b="1" dirty="0" smtClean="0">
                <a:solidFill>
                  <a:srgbClr val="1353A2"/>
                </a:solidFill>
                <a:latin typeface="微软雅黑" charset="0"/>
                <a:ea typeface="微软雅黑" charset="0"/>
                <a:cs typeface="微软雅黑" charset="0"/>
              </a:rPr>
              <a:t>3.2  </a:t>
            </a:r>
            <a:r>
              <a:rPr kumimoji="0" lang="zh-CN" altLang="en-US" sz="2800" b="1" dirty="0" smtClean="0">
                <a:solidFill>
                  <a:srgbClr val="1353A2"/>
                </a:solidFill>
                <a:latin typeface="微软雅黑" charset="0"/>
                <a:ea typeface="微软雅黑" charset="0"/>
                <a:cs typeface="微软雅黑" charset="0"/>
              </a:rPr>
              <a:t>实战演练</a:t>
            </a:r>
            <a:r>
              <a:rPr kumimoji="0" lang="en-US" altLang="zh-CN" sz="2800" b="1" dirty="0" smtClean="0">
                <a:solidFill>
                  <a:srgbClr val="1353A2"/>
                </a:solidFill>
                <a:latin typeface="微软雅黑" charset="0"/>
                <a:ea typeface="微软雅黑" charset="0"/>
                <a:cs typeface="微软雅黑" charset="0"/>
              </a:rPr>
              <a:t>—</a:t>
            </a:r>
            <a:r>
              <a:rPr kumimoji="0" lang="zh-CN" altLang="en-US" sz="2800" b="1" dirty="0" smtClean="0">
                <a:solidFill>
                  <a:srgbClr val="1353A2"/>
                </a:solidFill>
                <a:latin typeface="微软雅黑" charset="0"/>
                <a:ea typeface="微软雅黑" charset="0"/>
                <a:cs typeface="微软雅黑" charset="0"/>
              </a:rPr>
              <a:t>汽车品牌</a:t>
            </a:r>
            <a:endParaRPr kumimoji="0" lang="zh-CN" altLang="en-US" sz="2800" b="1" dirty="0">
              <a:solidFill>
                <a:srgbClr val="1353A2"/>
              </a:solidFill>
              <a:latin typeface="微软雅黑" charset="0"/>
              <a:ea typeface="微软雅黑" charset="0"/>
              <a:cs typeface="微软雅黑" charset="0"/>
            </a:endParaRPr>
          </a:p>
        </p:txBody>
      </p:sp>
      <p:pic>
        <p:nvPicPr>
          <p:cNvPr id="9225" name="Picture 3">
            <a:hlinkClick r:id="rId4" action="ppaction://hlinksldjump"/>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6818" y="1885950"/>
            <a:ext cx="218016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273" name="图片 181">
            <a:hlinkClick r:id="rId4" action="ppaction://hlinksldjump"/>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67834" y="1906589"/>
            <a:ext cx="63923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矩形 31">
            <a:hlinkClick r:id="rId4" action="ppaction://hlinksldjump"/>
          </p:cNvPr>
          <p:cNvSpPr>
            <a:spLocks noChangeArrowheads="1"/>
          </p:cNvSpPr>
          <p:nvPr/>
        </p:nvSpPr>
        <p:spPr bwMode="auto">
          <a:xfrm>
            <a:off x="1565283" y="19542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b="1">
                <a:solidFill>
                  <a:schemeClr val="bg1"/>
                </a:solidFill>
                <a:latin typeface="微软雅黑" charset="0"/>
                <a:ea typeface="微软雅黑" charset="0"/>
                <a:cs typeface="微软雅黑" charset="0"/>
              </a:rPr>
              <a:t>返回目录</a:t>
            </a:r>
          </a:p>
        </p:txBody>
      </p:sp>
      <p:grpSp>
        <p:nvGrpSpPr>
          <p:cNvPr id="11275" name="组合 311"/>
          <p:cNvGrpSpPr>
            <a:grpSpLocks/>
          </p:cNvGrpSpPr>
          <p:nvPr/>
        </p:nvGrpSpPr>
        <p:grpSpPr bwMode="auto">
          <a:xfrm>
            <a:off x="1475318" y="2987675"/>
            <a:ext cx="10172700" cy="668338"/>
            <a:chOff x="1029300" y="5045322"/>
            <a:chExt cx="7628925" cy="669008"/>
          </a:xfrm>
        </p:grpSpPr>
        <p:grpSp>
          <p:nvGrpSpPr>
            <p:cNvPr id="11304"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1310"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1306"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grpSp>
        <p:nvGrpSpPr>
          <p:cNvPr id="11276" name="组合 313"/>
          <p:cNvGrpSpPr>
            <a:grpSpLocks/>
          </p:cNvGrpSpPr>
          <p:nvPr/>
        </p:nvGrpSpPr>
        <p:grpSpPr bwMode="auto">
          <a:xfrm>
            <a:off x="1771651" y="3824289"/>
            <a:ext cx="9876367" cy="668337"/>
            <a:chOff x="1252258" y="5045323"/>
            <a:chExt cx="7405967" cy="669007"/>
          </a:xfrm>
        </p:grpSpPr>
        <p:grpSp>
          <p:nvGrpSpPr>
            <p:cNvPr id="11297"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1301"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11277" name="组合 315"/>
          <p:cNvGrpSpPr>
            <a:grpSpLocks/>
          </p:cNvGrpSpPr>
          <p:nvPr/>
        </p:nvGrpSpPr>
        <p:grpSpPr bwMode="auto">
          <a:xfrm>
            <a:off x="1483784" y="3802064"/>
            <a:ext cx="846667"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11278" name="TextBox 317"/>
          <p:cNvSpPr txBox="1">
            <a:spLocks noChangeArrowheads="1"/>
          </p:cNvSpPr>
          <p:nvPr/>
        </p:nvSpPr>
        <p:spPr bwMode="auto">
          <a:xfrm>
            <a:off x="1407584" y="3105150"/>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3.2.1</a:t>
            </a:r>
            <a:endParaRPr kumimoji="0" lang="zh-CN" altLang="en-US" sz="1800" dirty="0"/>
          </a:p>
        </p:txBody>
      </p:sp>
      <p:sp>
        <p:nvSpPr>
          <p:cNvPr id="11279" name="TextBox 320"/>
          <p:cNvSpPr txBox="1">
            <a:spLocks noChangeArrowheads="1"/>
          </p:cNvSpPr>
          <p:nvPr/>
        </p:nvSpPr>
        <p:spPr bwMode="auto">
          <a:xfrm>
            <a:off x="4284133" y="3114675"/>
            <a:ext cx="5254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实战演练</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创建简单表视图</a:t>
            </a:r>
            <a:endParaRPr kumimoji="0" lang="zh-CN" altLang="en-US" sz="1800" dirty="0">
              <a:latin typeface="微软雅黑" charset="0"/>
              <a:ea typeface="微软雅黑" charset="0"/>
              <a:cs typeface="微软雅黑" charset="0"/>
            </a:endParaRPr>
          </a:p>
        </p:txBody>
      </p:sp>
      <p:sp>
        <p:nvSpPr>
          <p:cNvPr id="11280" name="TextBox 321"/>
          <p:cNvSpPr txBox="1">
            <a:spLocks noChangeArrowheads="1"/>
          </p:cNvSpPr>
          <p:nvPr/>
        </p:nvSpPr>
        <p:spPr bwMode="auto">
          <a:xfrm>
            <a:off x="4284134" y="3951288"/>
            <a:ext cx="3562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实战演练</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添加索引</a:t>
            </a:r>
            <a:endParaRPr kumimoji="0" lang="zh-CN" altLang="en-US" sz="1800" dirty="0">
              <a:latin typeface="微软雅黑" charset="0"/>
              <a:ea typeface="微软雅黑" charset="0"/>
              <a:cs typeface="微软雅黑" charset="0"/>
            </a:endParaRPr>
          </a:p>
        </p:txBody>
      </p:sp>
      <p:grpSp>
        <p:nvGrpSpPr>
          <p:cNvPr id="11281" name="组合 313"/>
          <p:cNvGrpSpPr>
            <a:grpSpLocks/>
          </p:cNvGrpSpPr>
          <p:nvPr/>
        </p:nvGrpSpPr>
        <p:grpSpPr bwMode="auto">
          <a:xfrm>
            <a:off x="1826685" y="4660020"/>
            <a:ext cx="9876367" cy="668337"/>
            <a:chOff x="1252258" y="5045323"/>
            <a:chExt cx="7405967" cy="669007"/>
          </a:xfrm>
        </p:grpSpPr>
        <p:grpSp>
          <p:nvGrpSpPr>
            <p:cNvPr id="11288"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1292"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11282" name="组合 315"/>
          <p:cNvGrpSpPr>
            <a:grpSpLocks/>
          </p:cNvGrpSpPr>
          <p:nvPr/>
        </p:nvGrpSpPr>
        <p:grpSpPr bwMode="auto">
          <a:xfrm>
            <a:off x="1502833" y="4620332"/>
            <a:ext cx="846667" cy="638175"/>
            <a:chOff x="1190461" y="2772022"/>
            <a:chExt cx="635025" cy="637257"/>
          </a:xfrm>
        </p:grpSpPr>
        <p:sp>
          <p:nvSpPr>
            <p:cNvPr id="58"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59"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11283" name="TextBox 318"/>
          <p:cNvSpPr txBox="1">
            <a:spLocks noChangeArrowheads="1"/>
          </p:cNvSpPr>
          <p:nvPr/>
        </p:nvSpPr>
        <p:spPr bwMode="auto">
          <a:xfrm>
            <a:off x="1455562" y="4750506"/>
            <a:ext cx="205951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3.2.3</a:t>
            </a:r>
            <a:endParaRPr kumimoji="0" lang="zh-CN" altLang="en-US" sz="1800" dirty="0"/>
          </a:p>
        </p:txBody>
      </p:sp>
      <p:sp>
        <p:nvSpPr>
          <p:cNvPr id="11284" name="TextBox 318"/>
          <p:cNvSpPr txBox="1">
            <a:spLocks noChangeArrowheads="1"/>
          </p:cNvSpPr>
          <p:nvPr/>
        </p:nvSpPr>
        <p:spPr bwMode="auto">
          <a:xfrm>
            <a:off x="1445685" y="3933825"/>
            <a:ext cx="10181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3.2.2</a:t>
            </a:r>
            <a:endParaRPr kumimoji="0" lang="zh-CN" altLang="en-US" sz="1800" dirty="0"/>
          </a:p>
        </p:txBody>
      </p:sp>
      <p:sp>
        <p:nvSpPr>
          <p:cNvPr id="11285" name="TextBox 321"/>
          <p:cNvSpPr txBox="1">
            <a:spLocks noChangeArrowheads="1"/>
          </p:cNvSpPr>
          <p:nvPr/>
        </p:nvSpPr>
        <p:spPr bwMode="auto">
          <a:xfrm>
            <a:off x="4284133" y="4748919"/>
            <a:ext cx="3562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实战演练</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添加搜索栏</a:t>
            </a:r>
            <a:endParaRPr kumimoji="0" lang="zh-CN" altLang="en-US" sz="1800" dirty="0">
              <a:latin typeface="微软雅黑" charset="0"/>
              <a:ea typeface="微软雅黑" charset="0"/>
              <a:cs typeface="微软雅黑" charset="0"/>
            </a:endParaRPr>
          </a:p>
        </p:txBody>
      </p:sp>
      <p:sp>
        <p:nvSpPr>
          <p:cNvPr id="48" name="标题 1"/>
          <p:cNvSpPr>
            <a:spLocks noChangeArrowheads="1"/>
          </p:cNvSpPr>
          <p:nvPr/>
        </p:nvSpPr>
        <p:spPr bwMode="auto">
          <a:xfrm>
            <a:off x="2344752" y="364756"/>
            <a:ext cx="68643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eaLnBrk="1" hangingPunct="1">
              <a:buFont typeface="Wingdings" charset="0"/>
              <a:buNone/>
              <a:defRPr/>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知识架构</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xmlns:p14="http://schemas.microsoft.com/office/powerpoint/2010/mai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8"/>
                                        </p:tgtEl>
                                      </p:cBhvr>
                                    </p:animEffect>
                                    <p:animScale>
                                      <p:cBhvr>
                                        <p:cTn id="7"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311151" y="1127125"/>
            <a:ext cx="116332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7" name="AutoShape 132"/>
          <p:cNvSpPr>
            <a:spLocks noChangeArrowheads="1"/>
          </p:cNvSpPr>
          <p:nvPr/>
        </p:nvSpPr>
        <p:spPr bwMode="auto">
          <a:xfrm>
            <a:off x="522818" y="1301175"/>
            <a:ext cx="2688167"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 name="AutoShape 208"/>
          <p:cNvSpPr>
            <a:spLocks noChangeArrowheads="1"/>
          </p:cNvSpPr>
          <p:nvPr/>
        </p:nvSpPr>
        <p:spPr bwMode="auto">
          <a:xfrm>
            <a:off x="3560233" y="1530350"/>
            <a:ext cx="7969251" cy="850900"/>
          </a:xfrm>
          <a:prstGeom prst="roundRect">
            <a:avLst>
              <a:gd name="adj" fmla="val 17352"/>
            </a:avLst>
          </a:prstGeom>
          <a:solidFill>
            <a:srgbClr val="FFFFFF"/>
          </a:solidFill>
          <a:ln w="19050">
            <a:solidFill>
              <a:srgbClr val="F2F2F2"/>
            </a:solidFill>
            <a:round/>
            <a:headEnd/>
            <a:tailEnd/>
          </a:ln>
          <a:effectLst>
            <a:outerShdw blurRad="76200" sy="23000" kx="1199993" algn="br" rotWithShape="0">
              <a:srgbClr val="000000">
                <a:alpha val="20000"/>
              </a:srgb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12295" name="TextBox 154"/>
          <p:cNvSpPr txBox="1">
            <a:spLocks noChangeArrowheads="1"/>
          </p:cNvSpPr>
          <p:nvPr/>
        </p:nvSpPr>
        <p:spPr bwMode="auto">
          <a:xfrm>
            <a:off x="4652433" y="1700213"/>
            <a:ext cx="5778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1"/>
            <a:r>
              <a:rPr kumimoji="0" lang="en-US" altLang="zh-CN" sz="2800" b="1" dirty="0" smtClean="0">
                <a:solidFill>
                  <a:srgbClr val="1353A2"/>
                </a:solidFill>
                <a:latin typeface="微软雅黑" charset="0"/>
                <a:ea typeface="微软雅黑" charset="0"/>
                <a:cs typeface="微软雅黑" charset="0"/>
              </a:rPr>
              <a:t>3.5 </a:t>
            </a:r>
            <a:r>
              <a:rPr kumimoji="0" lang="zh-CN" altLang="en-US" sz="2800" b="1" dirty="0" smtClean="0">
                <a:solidFill>
                  <a:srgbClr val="1353A2"/>
                </a:solidFill>
                <a:latin typeface="微软雅黑" charset="0"/>
                <a:ea typeface="微软雅黑" charset="0"/>
                <a:cs typeface="微软雅黑" charset="0"/>
              </a:rPr>
              <a:t> 实战演练</a:t>
            </a:r>
            <a:r>
              <a:rPr kumimoji="0" lang="en-US" altLang="zh-CN" sz="2800" b="1" dirty="0" smtClean="0">
                <a:solidFill>
                  <a:srgbClr val="1353A2"/>
                </a:solidFill>
                <a:latin typeface="微软雅黑" charset="0"/>
                <a:ea typeface="微软雅黑" charset="0"/>
                <a:cs typeface="微软雅黑" charset="0"/>
              </a:rPr>
              <a:t>—</a:t>
            </a:r>
            <a:r>
              <a:rPr kumimoji="0" lang="zh-CN" altLang="en-US" sz="2800" b="1" dirty="0" smtClean="0">
                <a:solidFill>
                  <a:srgbClr val="1353A2"/>
                </a:solidFill>
                <a:latin typeface="微软雅黑" charset="0"/>
                <a:ea typeface="微软雅黑" charset="0"/>
                <a:cs typeface="微软雅黑" charset="0"/>
              </a:rPr>
              <a:t>通讯录</a:t>
            </a:r>
            <a:endParaRPr kumimoji="0" lang="zh-CN" altLang="en-US" sz="2800" b="1" dirty="0">
              <a:solidFill>
                <a:srgbClr val="1353A2"/>
              </a:solidFill>
              <a:latin typeface="微软雅黑" charset="0"/>
              <a:ea typeface="微软雅黑" charset="0"/>
              <a:cs typeface="微软雅黑" charset="0"/>
            </a:endParaRPr>
          </a:p>
        </p:txBody>
      </p:sp>
      <p:pic>
        <p:nvPicPr>
          <p:cNvPr id="9225" name="Picture 3">
            <a:hlinkClick r:id="rId4" action="ppaction://hlinksldjump"/>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6818" y="1885950"/>
            <a:ext cx="218016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297" name="图片 181">
            <a:hlinkClick r:id="rId4" action="ppaction://hlinksldjump"/>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67834" y="1906589"/>
            <a:ext cx="63923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矩形 31">
            <a:hlinkClick r:id="rId7" action="ppaction://hlinksldjump"/>
          </p:cNvPr>
          <p:cNvSpPr>
            <a:spLocks noChangeArrowheads="1"/>
          </p:cNvSpPr>
          <p:nvPr/>
        </p:nvSpPr>
        <p:spPr bwMode="auto">
          <a:xfrm>
            <a:off x="1565283" y="19542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b="1">
                <a:solidFill>
                  <a:schemeClr val="bg1"/>
                </a:solidFill>
                <a:latin typeface="微软雅黑" charset="0"/>
                <a:ea typeface="微软雅黑" charset="0"/>
                <a:cs typeface="微软雅黑" charset="0"/>
              </a:rPr>
              <a:t>返回目录</a:t>
            </a:r>
          </a:p>
        </p:txBody>
      </p:sp>
      <p:grpSp>
        <p:nvGrpSpPr>
          <p:cNvPr id="12299" name="组合 311"/>
          <p:cNvGrpSpPr>
            <a:grpSpLocks/>
          </p:cNvGrpSpPr>
          <p:nvPr/>
        </p:nvGrpSpPr>
        <p:grpSpPr bwMode="auto">
          <a:xfrm>
            <a:off x="1475318" y="2987675"/>
            <a:ext cx="10172700" cy="668338"/>
            <a:chOff x="1029300" y="5045322"/>
            <a:chExt cx="7628925" cy="669008"/>
          </a:xfrm>
        </p:grpSpPr>
        <p:grpSp>
          <p:nvGrpSpPr>
            <p:cNvPr id="1231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2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17"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grpSp>
        <p:nvGrpSpPr>
          <p:cNvPr id="12300" name="组合 313"/>
          <p:cNvGrpSpPr>
            <a:grpSpLocks/>
          </p:cNvGrpSpPr>
          <p:nvPr/>
        </p:nvGrpSpPr>
        <p:grpSpPr bwMode="auto">
          <a:xfrm>
            <a:off x="1771651" y="3824289"/>
            <a:ext cx="9876367" cy="668337"/>
            <a:chOff x="1252258" y="5045323"/>
            <a:chExt cx="7405967" cy="669007"/>
          </a:xfrm>
        </p:grpSpPr>
        <p:grpSp>
          <p:nvGrpSpPr>
            <p:cNvPr id="12308"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12"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12301" name="组合 315"/>
          <p:cNvGrpSpPr>
            <a:grpSpLocks/>
          </p:cNvGrpSpPr>
          <p:nvPr/>
        </p:nvGrpSpPr>
        <p:grpSpPr bwMode="auto">
          <a:xfrm>
            <a:off x="1483784" y="3802064"/>
            <a:ext cx="846667"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12302" name="TextBox 317"/>
          <p:cNvSpPr txBox="1">
            <a:spLocks noChangeArrowheads="1"/>
          </p:cNvSpPr>
          <p:nvPr/>
        </p:nvSpPr>
        <p:spPr bwMode="auto">
          <a:xfrm>
            <a:off x="1407584" y="3105150"/>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3.5.1</a:t>
            </a:r>
            <a:endParaRPr kumimoji="0" lang="zh-CN" altLang="en-US" sz="1800" dirty="0"/>
          </a:p>
        </p:txBody>
      </p:sp>
      <p:sp>
        <p:nvSpPr>
          <p:cNvPr id="12303" name="TextBox 318"/>
          <p:cNvSpPr txBox="1">
            <a:spLocks noChangeArrowheads="1"/>
          </p:cNvSpPr>
          <p:nvPr/>
        </p:nvSpPr>
        <p:spPr bwMode="auto">
          <a:xfrm>
            <a:off x="1424517" y="3949700"/>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3.5.2</a:t>
            </a:r>
            <a:endParaRPr kumimoji="0" lang="zh-CN" altLang="en-US" sz="1800" dirty="0"/>
          </a:p>
        </p:txBody>
      </p:sp>
      <p:sp>
        <p:nvSpPr>
          <p:cNvPr id="12304" name="TextBox 320"/>
          <p:cNvSpPr txBox="1">
            <a:spLocks noChangeArrowheads="1"/>
          </p:cNvSpPr>
          <p:nvPr/>
        </p:nvSpPr>
        <p:spPr bwMode="auto">
          <a:xfrm>
            <a:off x="4284132" y="3114675"/>
            <a:ext cx="5254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实战演练</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删除和插入单元格</a:t>
            </a:r>
            <a:endParaRPr kumimoji="0" lang="zh-CN" altLang="en-US" sz="1800" dirty="0">
              <a:latin typeface="微软雅黑" charset="0"/>
              <a:ea typeface="微软雅黑" charset="0"/>
              <a:cs typeface="微软雅黑" charset="0"/>
            </a:endParaRPr>
          </a:p>
        </p:txBody>
      </p:sp>
      <p:sp>
        <p:nvSpPr>
          <p:cNvPr id="12305" name="TextBox 321"/>
          <p:cNvSpPr txBox="1">
            <a:spLocks noChangeArrowheads="1"/>
          </p:cNvSpPr>
          <p:nvPr/>
        </p:nvSpPr>
        <p:spPr bwMode="auto">
          <a:xfrm>
            <a:off x="4284134" y="3951288"/>
            <a:ext cx="3562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实战演练</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移动单元格</a:t>
            </a:r>
            <a:endParaRPr kumimoji="0" lang="zh-CN" altLang="en-US" sz="1800" dirty="0">
              <a:latin typeface="微软雅黑" charset="0"/>
              <a:ea typeface="微软雅黑" charset="0"/>
              <a:cs typeface="微软雅黑" charset="0"/>
            </a:endParaRPr>
          </a:p>
        </p:txBody>
      </p:sp>
      <p:sp>
        <p:nvSpPr>
          <p:cNvPr id="35" name="标题 1"/>
          <p:cNvSpPr>
            <a:spLocks noChangeArrowheads="1"/>
          </p:cNvSpPr>
          <p:nvPr/>
        </p:nvSpPr>
        <p:spPr bwMode="auto">
          <a:xfrm>
            <a:off x="2344752" y="364756"/>
            <a:ext cx="68643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eaLnBrk="1" hangingPunct="1">
              <a:buFont typeface="Wingdings" charset="0"/>
              <a:buNone/>
              <a:defRPr/>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知识架构</a:t>
            </a:r>
          </a:p>
        </p:txBody>
      </p:sp>
    </p:spTree>
    <p:custDataLst>
      <p:tags r:id="rId1"/>
    </p:custDataLst>
  </p:cSld>
  <p:clrMapOvr>
    <a:masterClrMapping/>
  </p:clrMapOvr>
  <p:transition xmlns:p14="http://schemas.microsoft.com/office/powerpoint/2010/main" spd="slow"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311151" y="1127125"/>
            <a:ext cx="116332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7" name="AutoShape 132"/>
          <p:cNvSpPr>
            <a:spLocks noChangeArrowheads="1"/>
          </p:cNvSpPr>
          <p:nvPr/>
        </p:nvSpPr>
        <p:spPr bwMode="auto">
          <a:xfrm>
            <a:off x="522818" y="1301175"/>
            <a:ext cx="2688167"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 name="AutoShape 208"/>
          <p:cNvSpPr>
            <a:spLocks noChangeArrowheads="1"/>
          </p:cNvSpPr>
          <p:nvPr/>
        </p:nvSpPr>
        <p:spPr bwMode="auto">
          <a:xfrm>
            <a:off x="3560233" y="1530350"/>
            <a:ext cx="7969251" cy="850900"/>
          </a:xfrm>
          <a:prstGeom prst="roundRect">
            <a:avLst>
              <a:gd name="adj" fmla="val 17352"/>
            </a:avLst>
          </a:prstGeom>
          <a:solidFill>
            <a:srgbClr val="FFFFFF"/>
          </a:solidFill>
          <a:ln w="19050">
            <a:solidFill>
              <a:srgbClr val="F2F2F2"/>
            </a:solidFill>
            <a:round/>
            <a:headEnd/>
            <a:tailEnd/>
          </a:ln>
          <a:effectLst>
            <a:outerShdw blurRad="76200" sy="23000" kx="1199993" algn="br" rotWithShape="0">
              <a:srgbClr val="000000">
                <a:alpha val="20000"/>
              </a:srgb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12295" name="TextBox 154"/>
          <p:cNvSpPr txBox="1">
            <a:spLocks noChangeArrowheads="1"/>
          </p:cNvSpPr>
          <p:nvPr/>
        </p:nvSpPr>
        <p:spPr bwMode="auto">
          <a:xfrm>
            <a:off x="4652433" y="1700213"/>
            <a:ext cx="56430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1"/>
            <a:r>
              <a:rPr kumimoji="0" lang="en-US" altLang="zh-CN" sz="2800" b="1" dirty="0" smtClean="0">
                <a:solidFill>
                  <a:srgbClr val="1353A2"/>
                </a:solidFill>
                <a:latin typeface="微软雅黑" charset="0"/>
                <a:ea typeface="微软雅黑" charset="0"/>
                <a:cs typeface="微软雅黑" charset="0"/>
              </a:rPr>
              <a:t>3.6 </a:t>
            </a:r>
            <a:r>
              <a:rPr kumimoji="0" lang="zh-CN" altLang="en-US" sz="2800" b="1" dirty="0" smtClean="0">
                <a:solidFill>
                  <a:srgbClr val="1353A2"/>
                </a:solidFill>
                <a:latin typeface="微软雅黑" charset="0"/>
                <a:ea typeface="微软雅黑" charset="0"/>
                <a:cs typeface="微软雅黑" charset="0"/>
              </a:rPr>
              <a:t> 表视图</a:t>
            </a:r>
            <a:r>
              <a:rPr kumimoji="0" lang="en-US" altLang="zh-CN" sz="2800" b="1" dirty="0" smtClean="0">
                <a:solidFill>
                  <a:srgbClr val="1353A2"/>
                </a:solidFill>
                <a:latin typeface="微软雅黑" charset="0"/>
                <a:ea typeface="微软雅黑" charset="0"/>
                <a:cs typeface="微软雅黑" charset="0"/>
              </a:rPr>
              <a:t>UI</a:t>
            </a:r>
            <a:r>
              <a:rPr kumimoji="0" lang="zh-CN" altLang="en-US" sz="2800" b="1" dirty="0" smtClean="0">
                <a:solidFill>
                  <a:srgbClr val="1353A2"/>
                </a:solidFill>
                <a:latin typeface="微软雅黑" charset="0"/>
                <a:ea typeface="微软雅黑" charset="0"/>
                <a:cs typeface="微软雅黑" charset="0"/>
              </a:rPr>
              <a:t>设计模式</a:t>
            </a:r>
            <a:endParaRPr kumimoji="0" lang="zh-CN" altLang="en-US" sz="2800" b="1" dirty="0">
              <a:solidFill>
                <a:srgbClr val="1353A2"/>
              </a:solidFill>
              <a:latin typeface="微软雅黑" charset="0"/>
              <a:ea typeface="微软雅黑" charset="0"/>
              <a:cs typeface="微软雅黑" charset="0"/>
            </a:endParaRPr>
          </a:p>
        </p:txBody>
      </p:sp>
      <p:pic>
        <p:nvPicPr>
          <p:cNvPr id="9225" name="Picture 3">
            <a:hlinkClick r:id="rId4" action="ppaction://hlinksldjump"/>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6818" y="1885950"/>
            <a:ext cx="218016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297" name="图片 181">
            <a:hlinkClick r:id="rId4" action="ppaction://hlinksldjump"/>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67834" y="1906589"/>
            <a:ext cx="63923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矩形 31">
            <a:hlinkClick r:id="rId7" action="ppaction://hlinksldjump"/>
          </p:cNvPr>
          <p:cNvSpPr>
            <a:spLocks noChangeArrowheads="1"/>
          </p:cNvSpPr>
          <p:nvPr/>
        </p:nvSpPr>
        <p:spPr bwMode="auto">
          <a:xfrm>
            <a:off x="1565283" y="19542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b="1">
                <a:solidFill>
                  <a:schemeClr val="bg1"/>
                </a:solidFill>
                <a:latin typeface="微软雅黑" charset="0"/>
                <a:ea typeface="微软雅黑" charset="0"/>
                <a:cs typeface="微软雅黑" charset="0"/>
              </a:rPr>
              <a:t>返回目录</a:t>
            </a:r>
          </a:p>
        </p:txBody>
      </p:sp>
      <p:grpSp>
        <p:nvGrpSpPr>
          <p:cNvPr id="12299" name="组合 311"/>
          <p:cNvGrpSpPr>
            <a:grpSpLocks/>
          </p:cNvGrpSpPr>
          <p:nvPr/>
        </p:nvGrpSpPr>
        <p:grpSpPr bwMode="auto">
          <a:xfrm>
            <a:off x="1475318" y="2776010"/>
            <a:ext cx="10172700" cy="668338"/>
            <a:chOff x="1029300" y="5045322"/>
            <a:chExt cx="7628925" cy="669008"/>
          </a:xfrm>
        </p:grpSpPr>
        <p:grpSp>
          <p:nvGrpSpPr>
            <p:cNvPr id="1231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2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17"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grpSp>
        <p:nvGrpSpPr>
          <p:cNvPr id="12300" name="组合 313"/>
          <p:cNvGrpSpPr>
            <a:grpSpLocks/>
          </p:cNvGrpSpPr>
          <p:nvPr/>
        </p:nvGrpSpPr>
        <p:grpSpPr bwMode="auto">
          <a:xfrm>
            <a:off x="1771651" y="3612624"/>
            <a:ext cx="9876367" cy="668337"/>
            <a:chOff x="1252258" y="5045323"/>
            <a:chExt cx="7405967" cy="669007"/>
          </a:xfrm>
        </p:grpSpPr>
        <p:grpSp>
          <p:nvGrpSpPr>
            <p:cNvPr id="12308"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12312"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12301" name="组合 315"/>
          <p:cNvGrpSpPr>
            <a:grpSpLocks/>
          </p:cNvGrpSpPr>
          <p:nvPr/>
        </p:nvGrpSpPr>
        <p:grpSpPr bwMode="auto">
          <a:xfrm>
            <a:off x="1483784" y="3590399"/>
            <a:ext cx="846667"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12304" name="TextBox 320"/>
          <p:cNvSpPr txBox="1">
            <a:spLocks noChangeArrowheads="1"/>
          </p:cNvSpPr>
          <p:nvPr/>
        </p:nvSpPr>
        <p:spPr bwMode="auto">
          <a:xfrm>
            <a:off x="4284132" y="2874788"/>
            <a:ext cx="5254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分页模式</a:t>
            </a:r>
            <a:endParaRPr kumimoji="0" lang="zh-CN" altLang="en-US" sz="1800" dirty="0">
              <a:latin typeface="微软雅黑" charset="0"/>
              <a:ea typeface="微软雅黑" charset="0"/>
              <a:cs typeface="微软雅黑" charset="0"/>
            </a:endParaRPr>
          </a:p>
        </p:txBody>
      </p:sp>
      <p:sp>
        <p:nvSpPr>
          <p:cNvPr id="12305" name="TextBox 321"/>
          <p:cNvSpPr txBox="1">
            <a:spLocks noChangeArrowheads="1"/>
          </p:cNvSpPr>
          <p:nvPr/>
        </p:nvSpPr>
        <p:spPr bwMode="auto">
          <a:xfrm>
            <a:off x="4284134" y="3725512"/>
            <a:ext cx="3562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下拉刷新模式</a:t>
            </a:r>
            <a:endParaRPr kumimoji="0" lang="zh-CN" altLang="en-US" sz="1800" dirty="0">
              <a:latin typeface="微软雅黑" charset="0"/>
              <a:ea typeface="微软雅黑" charset="0"/>
              <a:cs typeface="微软雅黑" charset="0"/>
            </a:endParaRPr>
          </a:p>
        </p:txBody>
      </p:sp>
      <p:sp>
        <p:nvSpPr>
          <p:cNvPr id="35" name="TextBox 317"/>
          <p:cNvSpPr txBox="1">
            <a:spLocks noChangeArrowheads="1"/>
          </p:cNvSpPr>
          <p:nvPr/>
        </p:nvSpPr>
        <p:spPr bwMode="auto">
          <a:xfrm>
            <a:off x="1451093" y="2875229"/>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3.6.1</a:t>
            </a:r>
            <a:endParaRPr kumimoji="0" lang="zh-CN" altLang="en-US" sz="1800" dirty="0"/>
          </a:p>
        </p:txBody>
      </p:sp>
      <p:sp>
        <p:nvSpPr>
          <p:cNvPr id="36" name="TextBox 317"/>
          <p:cNvSpPr txBox="1">
            <a:spLocks noChangeArrowheads="1"/>
          </p:cNvSpPr>
          <p:nvPr/>
        </p:nvSpPr>
        <p:spPr bwMode="auto">
          <a:xfrm>
            <a:off x="1448507" y="3695438"/>
            <a:ext cx="10562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3.6.2</a:t>
            </a:r>
            <a:endParaRPr kumimoji="0" lang="zh-CN" altLang="en-US" sz="1800" dirty="0"/>
          </a:p>
        </p:txBody>
      </p:sp>
      <p:grpSp>
        <p:nvGrpSpPr>
          <p:cNvPr id="37" name="组合 313"/>
          <p:cNvGrpSpPr>
            <a:grpSpLocks/>
          </p:cNvGrpSpPr>
          <p:nvPr/>
        </p:nvGrpSpPr>
        <p:grpSpPr bwMode="auto">
          <a:xfrm>
            <a:off x="1830211" y="4442359"/>
            <a:ext cx="9876367" cy="668337"/>
            <a:chOff x="1252258" y="5045323"/>
            <a:chExt cx="7405967" cy="669007"/>
          </a:xfrm>
        </p:grpSpPr>
        <p:grpSp>
          <p:nvGrpSpPr>
            <p:cNvPr id="38" name="组合 338"/>
            <p:cNvGrpSpPr>
              <a:grpSpLocks/>
            </p:cNvGrpSpPr>
            <p:nvPr/>
          </p:nvGrpSpPr>
          <p:grpSpPr bwMode="auto">
            <a:xfrm>
              <a:off x="2520950" y="5045323"/>
              <a:ext cx="6137275" cy="669007"/>
              <a:chOff x="2520950" y="4924673"/>
              <a:chExt cx="6137275" cy="789657"/>
            </a:xfrm>
          </p:grpSpPr>
          <p:sp>
            <p:nvSpPr>
              <p:cNvPr id="4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42" name="组合 342"/>
              <p:cNvGrpSpPr>
                <a:grpSpLocks/>
              </p:cNvGrpSpPr>
              <p:nvPr/>
            </p:nvGrpSpPr>
            <p:grpSpPr bwMode="auto">
              <a:xfrm>
                <a:off x="2520950" y="4924673"/>
                <a:ext cx="6137275" cy="664245"/>
                <a:chOff x="2520950" y="4868193"/>
                <a:chExt cx="6137275" cy="720725"/>
              </a:xfrm>
            </p:grpSpPr>
            <p:sp>
              <p:nvSpPr>
                <p:cNvPr id="4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4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3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4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45" name="组合 315"/>
          <p:cNvGrpSpPr>
            <a:grpSpLocks/>
          </p:cNvGrpSpPr>
          <p:nvPr/>
        </p:nvGrpSpPr>
        <p:grpSpPr bwMode="auto">
          <a:xfrm>
            <a:off x="1542344" y="4420134"/>
            <a:ext cx="846667" cy="638175"/>
            <a:chOff x="1190461" y="2772022"/>
            <a:chExt cx="635025" cy="637257"/>
          </a:xfrm>
        </p:grpSpPr>
        <p:sp>
          <p:nvSpPr>
            <p:cNvPr id="4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4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48" name="TextBox 321"/>
          <p:cNvSpPr txBox="1">
            <a:spLocks noChangeArrowheads="1"/>
          </p:cNvSpPr>
          <p:nvPr/>
        </p:nvSpPr>
        <p:spPr bwMode="auto">
          <a:xfrm>
            <a:off x="4342694" y="4555247"/>
            <a:ext cx="5196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en-US" altLang="zh-CN" sz="1800" dirty="0" smtClean="0">
                <a:latin typeface="微软雅黑" charset="0"/>
                <a:ea typeface="微软雅黑" charset="0"/>
                <a:cs typeface="微软雅黑" charset="0"/>
              </a:rPr>
              <a:t>iOS7</a:t>
            </a:r>
            <a:r>
              <a:rPr kumimoji="0" lang="zh-CN" altLang="en-US" sz="1800" dirty="0" smtClean="0">
                <a:latin typeface="微软雅黑" charset="0"/>
                <a:ea typeface="微软雅黑" charset="0"/>
                <a:cs typeface="微软雅黑" charset="0"/>
              </a:rPr>
              <a:t>新特性</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下拉刷新控件</a:t>
            </a:r>
            <a:endParaRPr kumimoji="0" lang="zh-CN" altLang="en-US" sz="1800" dirty="0">
              <a:latin typeface="微软雅黑" charset="0"/>
              <a:ea typeface="微软雅黑" charset="0"/>
              <a:cs typeface="微软雅黑" charset="0"/>
            </a:endParaRPr>
          </a:p>
        </p:txBody>
      </p:sp>
      <p:sp>
        <p:nvSpPr>
          <p:cNvPr id="49" name="TextBox 317"/>
          <p:cNvSpPr txBox="1">
            <a:spLocks noChangeArrowheads="1"/>
          </p:cNvSpPr>
          <p:nvPr/>
        </p:nvSpPr>
        <p:spPr bwMode="auto">
          <a:xfrm>
            <a:off x="1507067" y="4525173"/>
            <a:ext cx="1056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3.6.3</a:t>
            </a:r>
            <a:endParaRPr kumimoji="0" lang="zh-CN" altLang="en-US" sz="1800" dirty="0"/>
          </a:p>
        </p:txBody>
      </p:sp>
      <p:grpSp>
        <p:nvGrpSpPr>
          <p:cNvPr id="50" name="组合 313"/>
          <p:cNvGrpSpPr>
            <a:grpSpLocks/>
          </p:cNvGrpSpPr>
          <p:nvPr/>
        </p:nvGrpSpPr>
        <p:grpSpPr bwMode="auto">
          <a:xfrm>
            <a:off x="1865489" y="5274914"/>
            <a:ext cx="9876367" cy="668337"/>
            <a:chOff x="1252258" y="5045323"/>
            <a:chExt cx="7405967" cy="669007"/>
          </a:xfrm>
        </p:grpSpPr>
        <p:grpSp>
          <p:nvGrpSpPr>
            <p:cNvPr id="51" name="组合 338"/>
            <p:cNvGrpSpPr>
              <a:grpSpLocks/>
            </p:cNvGrpSpPr>
            <p:nvPr/>
          </p:nvGrpSpPr>
          <p:grpSpPr bwMode="auto">
            <a:xfrm>
              <a:off x="2520950" y="5045323"/>
              <a:ext cx="6137275" cy="669007"/>
              <a:chOff x="2520950" y="4924673"/>
              <a:chExt cx="6137275" cy="789657"/>
            </a:xfrm>
          </p:grpSpPr>
          <p:sp>
            <p:nvSpPr>
              <p:cNvPr id="54"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nvGrpSpPr>
              <p:cNvPr id="55" name="组合 342"/>
              <p:cNvGrpSpPr>
                <a:grpSpLocks/>
              </p:cNvGrpSpPr>
              <p:nvPr/>
            </p:nvGrpSpPr>
            <p:grpSpPr bwMode="auto">
              <a:xfrm>
                <a:off x="2520950" y="4924673"/>
                <a:ext cx="6137275" cy="664245"/>
                <a:chOff x="2520950" y="4868193"/>
                <a:chExt cx="6137275" cy="720725"/>
              </a:xfrm>
            </p:grpSpPr>
            <p:sp>
              <p:nvSpPr>
                <p:cNvPr id="56"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7"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sp>
          <p:nvSpPr>
            <p:cNvPr id="52"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sp>
          <p:nvSpPr>
            <p:cNvPr id="53"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grpSp>
        <p:nvGrpSpPr>
          <p:cNvPr id="58" name="组合 315"/>
          <p:cNvGrpSpPr>
            <a:grpSpLocks/>
          </p:cNvGrpSpPr>
          <p:nvPr/>
        </p:nvGrpSpPr>
        <p:grpSpPr bwMode="auto">
          <a:xfrm>
            <a:off x="1577621" y="5252689"/>
            <a:ext cx="846667" cy="638175"/>
            <a:chOff x="1190461" y="2772022"/>
            <a:chExt cx="635025" cy="637257"/>
          </a:xfrm>
        </p:grpSpPr>
        <p:sp>
          <p:nvSpPr>
            <p:cNvPr id="5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cs typeface="+mn-cs"/>
              </a:endParaRPr>
            </a:p>
          </p:txBody>
        </p:sp>
        <p:sp>
          <p:nvSpPr>
            <p:cNvPr id="60"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cs typeface="+mn-cs"/>
              </a:endParaRPr>
            </a:p>
          </p:txBody>
        </p:sp>
      </p:grpSp>
      <p:sp>
        <p:nvSpPr>
          <p:cNvPr id="61" name="TextBox 321"/>
          <p:cNvSpPr txBox="1">
            <a:spLocks noChangeArrowheads="1"/>
          </p:cNvSpPr>
          <p:nvPr/>
        </p:nvSpPr>
        <p:spPr bwMode="auto">
          <a:xfrm>
            <a:off x="4377971" y="5373691"/>
            <a:ext cx="4521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marL="0" lvl="2"/>
            <a:r>
              <a:rPr kumimoji="0" lang="zh-CN" altLang="en-US" sz="1800" dirty="0" smtClean="0">
                <a:latin typeface="微软雅黑" charset="0"/>
                <a:ea typeface="微软雅黑" charset="0"/>
                <a:cs typeface="微软雅黑" charset="0"/>
              </a:rPr>
              <a:t>项目实战</a:t>
            </a:r>
            <a:r>
              <a:rPr kumimoji="0" lang="en-US" altLang="zh-CN" sz="1800" dirty="0" smtClean="0">
                <a:latin typeface="微软雅黑" charset="0"/>
                <a:ea typeface="微软雅黑" charset="0"/>
                <a:cs typeface="微软雅黑" charset="0"/>
              </a:rPr>
              <a:t>—</a:t>
            </a:r>
            <a:r>
              <a:rPr kumimoji="0" lang="zh-CN" altLang="en-US" sz="1800" dirty="0" smtClean="0">
                <a:latin typeface="微软雅黑" charset="0"/>
                <a:ea typeface="微软雅黑" charset="0"/>
                <a:cs typeface="微软雅黑" charset="0"/>
              </a:rPr>
              <a:t>下拉刷新数据</a:t>
            </a:r>
            <a:endParaRPr kumimoji="0" lang="zh-CN" altLang="en-US" sz="1800" dirty="0">
              <a:latin typeface="微软雅黑" charset="0"/>
              <a:ea typeface="微软雅黑" charset="0"/>
              <a:cs typeface="微软雅黑" charset="0"/>
            </a:endParaRPr>
          </a:p>
        </p:txBody>
      </p:sp>
      <p:sp>
        <p:nvSpPr>
          <p:cNvPr id="62" name="TextBox 317"/>
          <p:cNvSpPr txBox="1">
            <a:spLocks noChangeArrowheads="1"/>
          </p:cNvSpPr>
          <p:nvPr/>
        </p:nvSpPr>
        <p:spPr bwMode="auto">
          <a:xfrm>
            <a:off x="1542344" y="5357728"/>
            <a:ext cx="1056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r>
              <a:rPr kumimoji="0" lang="en-US" altLang="zh-CN" sz="1800" dirty="0" smtClean="0"/>
              <a:t>3.6.4</a:t>
            </a:r>
            <a:endParaRPr kumimoji="0" lang="zh-CN" altLang="en-US" sz="1800" dirty="0"/>
          </a:p>
        </p:txBody>
      </p:sp>
      <p:sp>
        <p:nvSpPr>
          <p:cNvPr id="63" name="标题 1"/>
          <p:cNvSpPr>
            <a:spLocks noChangeArrowheads="1"/>
          </p:cNvSpPr>
          <p:nvPr/>
        </p:nvSpPr>
        <p:spPr bwMode="auto">
          <a:xfrm>
            <a:off x="2344752" y="364756"/>
            <a:ext cx="68643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eaLnBrk="1" hangingPunct="1">
              <a:buFont typeface="Wingdings" charset="0"/>
              <a:buNone/>
              <a:defRPr/>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知识架构</a:t>
            </a:r>
          </a:p>
        </p:txBody>
      </p:sp>
    </p:spTree>
    <p:custDataLst>
      <p:tags r:id="rId1"/>
    </p:custDataLst>
    <p:extLst>
      <p:ext uri="{BB962C8B-B14F-4D97-AF65-F5344CB8AC3E}">
        <p14:creationId xmlns:p14="http://schemas.microsoft.com/office/powerpoint/2010/main" val="2005466219"/>
      </p:ext>
    </p:extLst>
  </p:cSld>
  <p:clrMapOvr>
    <a:masterClrMapping/>
  </p:clrMapOvr>
  <p:transition xmlns:p14="http://schemas.microsoft.com/office/powerpoint/2010/main" spd="slow"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3"/>
                                        </p:tgtEl>
                                      </p:cBhvr>
                                    </p:animEffect>
                                    <p:animScale>
                                      <p:cBhvr>
                                        <p:cTn id="7"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133866" y="1131888"/>
            <a:ext cx="4044948" cy="5393266"/>
          </a:xfrm>
          <a:prstGeom prst="rect">
            <a:avLst/>
          </a:prstGeom>
        </p:spPr>
      </p:pic>
      <p:grpSp>
        <p:nvGrpSpPr>
          <p:cNvPr id="5" name="组合 3"/>
          <p:cNvGrpSpPr/>
          <p:nvPr/>
        </p:nvGrpSpPr>
        <p:grpSpPr>
          <a:xfrm flipH="1">
            <a:off x="802500" y="3573119"/>
            <a:ext cx="4907195" cy="1795787"/>
            <a:chOff x="4552072" y="3573117"/>
            <a:chExt cx="3316767" cy="1795787"/>
          </a:xfrm>
        </p:grpSpPr>
        <p:sp>
          <p:nvSpPr>
            <p:cNvPr id="6" name="矩形 5"/>
            <p:cNvSpPr/>
            <p:nvPr/>
          </p:nvSpPr>
          <p:spPr>
            <a:xfrm>
              <a:off x="4653454" y="3801597"/>
              <a:ext cx="3215385" cy="900246"/>
            </a:xfrm>
            <a:prstGeom prst="rect">
              <a:avLst/>
            </a:prstGeom>
          </p:spPr>
          <p:txBody>
            <a:bodyPr wrap="square">
              <a:spAutoFit/>
            </a:bodyPr>
            <a:lstStyle/>
            <a:p>
              <a:pPr>
                <a:lnSpc>
                  <a:spcPct val="150000"/>
                </a:lnSpc>
              </a:pPr>
              <a:r>
                <a:rPr lang="en-US" altLang="zh-CN" dirty="0" smtClean="0"/>
                <a:t>Setting</a:t>
              </a:r>
              <a:r>
                <a:rPr lang="zh-CN" altLang="en-US" dirty="0" smtClean="0"/>
                <a:t>界面显示的是一个数据列表，这样的数据列表就是通过</a:t>
              </a:r>
              <a:r>
                <a:rPr lang="zh-CN" altLang="en-US" dirty="0" smtClean="0">
                  <a:solidFill>
                    <a:srgbClr val="FF0000"/>
                  </a:solidFill>
                </a:rPr>
                <a:t>表视图</a:t>
              </a:r>
              <a:r>
                <a:rPr lang="zh-CN" altLang="en-US" dirty="0" smtClean="0"/>
                <a:t>展示的。</a:t>
              </a:r>
              <a:endParaRPr lang="zh-CN" altLang="en-US" dirty="0"/>
            </a:p>
          </p:txBody>
        </p:sp>
        <p:sp>
          <p:nvSpPr>
            <p:cNvPr id="7" name="矩形标注 6"/>
            <p:cNvSpPr/>
            <p:nvPr/>
          </p:nvSpPr>
          <p:spPr bwMode="auto">
            <a:xfrm>
              <a:off x="4552072" y="3573117"/>
              <a:ext cx="3316767" cy="1795787"/>
            </a:xfrm>
            <a:prstGeom prst="wedgeRectCallout">
              <a:avLst>
                <a:gd name="adj1" fmla="val -57171"/>
                <a:gd name="adj2" fmla="val 6964"/>
              </a:avLst>
            </a:prstGeom>
            <a:noFill/>
            <a:ln w="6350" cap="flat" cmpd="sng" algn="ctr">
              <a:solidFill>
                <a:srgbClr val="1353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9" name="标题 1"/>
          <p:cNvSpPr txBox="1">
            <a:spLocks/>
          </p:cNvSpPr>
          <p:nvPr/>
        </p:nvSpPr>
        <p:spPr>
          <a:xfrm>
            <a:off x="2326805" y="412152"/>
            <a:ext cx="7766050" cy="723900"/>
          </a:xfrm>
          <a:prstGeom prst="rect">
            <a:avLst/>
          </a:prstGeom>
          <a:noFill/>
          <a:ln>
            <a:noFill/>
          </a:ln>
        </p:spPr>
        <p:txBody>
          <a:bodyPr vert="horz" lIns="91440" tIns="45720" rIns="91440" bIns="45720" rtlCol="0" anchor="ctr">
            <a:normAutofit/>
          </a:bodyPr>
          <a:lstStyle>
            <a:lvl1pPr algn="l" rtl="0" eaLnBrk="0" fontAlgn="base" hangingPunct="0">
              <a:spcBef>
                <a:spcPct val="0"/>
              </a:spcBef>
              <a:spcAft>
                <a:spcPct val="0"/>
              </a:spcAft>
              <a:defRPr kumimoji="1" sz="3600" b="1" spc="300">
                <a:solidFill>
                  <a:srgbClr val="FFFF00"/>
                </a:solidFill>
                <a:latin typeface="微软雅黑" panose="020B0503020204020204" pitchFamily="34" charset="-122"/>
                <a:ea typeface="微软雅黑" panose="020B0503020204020204" pitchFamily="34" charset="-122"/>
                <a:cs typeface="宋体" charset="0"/>
              </a:defRPr>
            </a:lvl1pPr>
            <a:lvl2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571500" indent="-571500" eaLnBrk="1" hangingPunct="1">
              <a:buFont typeface="Wingdings" charset="0"/>
              <a:buNone/>
            </a:pPr>
            <a:r>
              <a:rPr lang="en-US" altLang="zh-CN" sz="2800" dirty="0" smtClean="0">
                <a:solidFill>
                  <a:srgbClr val="1353A2"/>
                </a:solidFill>
                <a:latin typeface="微软雅黑" charset="0"/>
                <a:ea typeface="微软雅黑" charset="0"/>
                <a:cs typeface="微软雅黑" charset="0"/>
              </a:rPr>
              <a:t>3.1</a:t>
            </a:r>
            <a:r>
              <a:rPr lang="zh-CN" altLang="en-US" sz="2800" dirty="0" smtClean="0">
                <a:solidFill>
                  <a:srgbClr val="1353A2"/>
                </a:solidFill>
                <a:latin typeface="微软雅黑" charset="0"/>
                <a:ea typeface="微软雅黑" charset="0"/>
                <a:cs typeface="微软雅黑" charset="0"/>
              </a:rPr>
              <a:t> 表视图基础</a:t>
            </a:r>
            <a:endParaRPr lang="zh-CN" altLang="en-US" sz="2800" dirty="0">
              <a:solidFill>
                <a:srgbClr val="1353A2"/>
              </a:solidFill>
              <a:latin typeface="微软雅黑" charset="0"/>
              <a:ea typeface="微软雅黑" charset="0"/>
              <a:cs typeface="微软雅黑" charset="0"/>
            </a:endParaRPr>
          </a:p>
        </p:txBody>
      </p:sp>
      <p:sp>
        <p:nvSpPr>
          <p:cNvPr id="10" name="TextBox 22"/>
          <p:cNvSpPr txBox="1"/>
          <p:nvPr/>
        </p:nvSpPr>
        <p:spPr>
          <a:xfrm>
            <a:off x="14817" y="1233653"/>
            <a:ext cx="4078816" cy="1082348"/>
          </a:xfrm>
          <a:prstGeom prst="rect">
            <a:avLst/>
          </a:prstGeom>
          <a:gradFill flip="none" rotWithShape="1">
            <a:gsLst>
              <a:gs pos="0">
                <a:schemeClr val="accent1">
                  <a:lumMod val="90000"/>
                </a:schemeClr>
              </a:gs>
              <a:gs pos="100000">
                <a:srgbClr val="FFFFFF"/>
              </a:gs>
            </a:gsLst>
            <a:lin ang="0" scaled="1"/>
            <a:tileRect/>
          </a:gradFill>
          <a:ln w="3175">
            <a:noFill/>
          </a:ln>
        </p:spPr>
        <p:txBody>
          <a:bodyPr anchor="ct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nSpc>
                <a:spcPct val="150000"/>
              </a:lnSpc>
              <a:defRPr/>
            </a:pPr>
            <a:r>
              <a:rPr lang="zh-CN" altLang="en-US" sz="2400" b="1" dirty="0" smtClean="0">
                <a:latin typeface="宋体" charset="0"/>
              </a:rPr>
              <a:t>  案例</a:t>
            </a:r>
          </a:p>
          <a:p>
            <a:pPr>
              <a:lnSpc>
                <a:spcPct val="150000"/>
              </a:lnSpc>
              <a:defRPr/>
            </a:pPr>
            <a:r>
              <a:rPr lang="zh-CN" altLang="en-US" sz="2000" dirty="0" smtClean="0">
                <a:latin typeface="楷体_GB2312" charset="0"/>
                <a:ea typeface="楷体_GB2312" charset="0"/>
                <a:cs typeface="楷体_GB2312" charset="0"/>
              </a:rPr>
              <a:t>    </a:t>
            </a:r>
            <a:r>
              <a:rPr lang="en-US" altLang="zh-CN" sz="2000" dirty="0" smtClean="0">
                <a:latin typeface="楷体_GB2312" charset="0"/>
                <a:ea typeface="楷体_GB2312" charset="0"/>
                <a:cs typeface="楷体_GB2312" charset="0"/>
              </a:rPr>
              <a:t>iPhone</a:t>
            </a:r>
            <a:r>
              <a:rPr lang="zh-CN" altLang="en-US" sz="2000" dirty="0">
                <a:latin typeface="楷体_GB2312" charset="0"/>
                <a:ea typeface="楷体_GB2312" charset="0"/>
                <a:cs typeface="楷体_GB2312" charset="0"/>
              </a:rPr>
              <a:t>中的</a:t>
            </a:r>
            <a:r>
              <a:rPr lang="en-US" altLang="zh-CN" sz="2000" dirty="0">
                <a:latin typeface="楷体_GB2312" charset="0"/>
                <a:ea typeface="楷体_GB2312" charset="0"/>
                <a:cs typeface="楷体_GB2312" charset="0"/>
              </a:rPr>
              <a:t>Setting</a:t>
            </a:r>
            <a:r>
              <a:rPr lang="zh-CN" altLang="en-US" sz="2000" dirty="0">
                <a:latin typeface="楷体_GB2312" charset="0"/>
                <a:ea typeface="楷体_GB2312" charset="0"/>
                <a:cs typeface="楷体_GB2312" charset="0"/>
              </a:rPr>
              <a:t>界面</a:t>
            </a:r>
            <a:endParaRPr lang="zh-CN" altLang="en-US" sz="2000" dirty="0" smtClean="0">
              <a:latin typeface="楷体_GB2312" charset="0"/>
              <a:ea typeface="楷体_GB2312" charset="0"/>
              <a:cs typeface="楷体_GB2312"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TotalTime>
  <Words>1615</Words>
  <Application>Microsoft Macintosh PowerPoint</Application>
  <PresentationFormat>自定义</PresentationFormat>
  <Paragraphs>463</Paragraphs>
  <Slides>56</Slides>
  <Notes>55</Notes>
  <HiddenSlides>4</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56</vt:i4>
      </vt:variant>
    </vt:vector>
  </HeadingPairs>
  <TitlesOfParts>
    <vt:vector size="59" baseType="lpstr">
      <vt:lpstr>Office 主题​​</vt:lpstr>
      <vt:lpstr>工作表</vt:lpstr>
      <vt:lpstr>文档</vt:lpstr>
      <vt:lpstr>第三章  表视图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王小娟 wang</cp:lastModifiedBy>
  <cp:revision>211</cp:revision>
  <dcterms:created xsi:type="dcterms:W3CDTF">2016-08-25T05:35:30Z</dcterms:created>
  <dcterms:modified xsi:type="dcterms:W3CDTF">2016-08-29T11:49:58Z</dcterms:modified>
</cp:coreProperties>
</file>