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7" r:id="rId3"/>
    <p:sldId id="273" r:id="rId4"/>
    <p:sldId id="312" r:id="rId5"/>
    <p:sldId id="309" r:id="rId6"/>
    <p:sldId id="316" r:id="rId7"/>
    <p:sldId id="310" r:id="rId8"/>
    <p:sldId id="323" r:id="rId9"/>
    <p:sldId id="321" r:id="rId10"/>
    <p:sldId id="330" r:id="rId11"/>
    <p:sldId id="331" r:id="rId12"/>
    <p:sldId id="322" r:id="rId13"/>
    <p:sldId id="324" r:id="rId14"/>
    <p:sldId id="332" r:id="rId15"/>
    <p:sldId id="334" r:id="rId16"/>
    <p:sldId id="333" r:id="rId17"/>
    <p:sldId id="335" r:id="rId18"/>
    <p:sldId id="311" r:id="rId19"/>
    <p:sldId id="325" r:id="rId20"/>
    <p:sldId id="32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3547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AAF-A42A-46E4-B225-EB0462239781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B4C7-13A1-4108-BAB6-8B7C5EE6D1A3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373-C7EB-4A1A-A5A7-33048F409FCE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B6A8-A2B9-46E7-BBD6-FB756EA7EF6C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58B9-F57B-4623-A7AE-99A374C9AEC4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65DF-FE6A-49FE-BBB4-6FCAD6344AFE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132E-6839-42EB-BCBC-DED490AA7981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7D68-0F73-4482-AF1D-C2079C7B034A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17A-F39F-4FAC-A4D5-334B8AA11576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D5D-CF2E-4E1A-AEF2-38CDA8C69E44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8929-3224-4C81-9973-37D2DC0FAD8A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35EBDEBE-0FB7-4F68-AE6C-A31E0AE2D756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xue.fm/archives/7359" TargetMode="External"/><Relationship Id="rId2" Type="http://schemas.openxmlformats.org/officeDocument/2006/relationships/hyperlink" Target="https://kexue.fm/archives/837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zhihu.com/?target=https://arxiv.org/pdf/2010.12812.pdf" TargetMode="External"/><Relationship Id="rId4" Type="http://schemas.openxmlformats.org/officeDocument/2006/relationships/hyperlink" Target="https://kexue.fm/archives/826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18854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8683" y="2505670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医疗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实体及关系识别挑战赛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命名实体识别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645896" y="1176230"/>
            <a:ext cx="6419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GlobalPointer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的基本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思想：假设文本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序列长度为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，每个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待识别实体是该序列的一个</a:t>
            </a:r>
            <a:r>
              <a:rPr lang="zh-CN" altLang="en-US" sz="1600" b="1" i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连续片段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，并且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可以相互嵌套（两个实体之间有交集），那么该序列有多少个“候选实体”呢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n(n+1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)/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。所以要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做的就是从这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n(n+1)/2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个“候选实体”里边挑出真正的实体，其实就是一个“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n(n+1)/2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k”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1600" b="1" i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多标签分类</a:t>
            </a:r>
            <a:r>
              <a:rPr lang="zh-CN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。如果有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种实体类型需要识别，那么就做成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个“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n(n+1)/2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k”</a:t>
            </a:r>
            <a:r>
              <a:rPr lang="zh-CN" alt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的多标签分类问题。</a:t>
            </a:r>
            <a:endParaRPr lang="en-US" altLang="zh-CN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5933"/>
              </p:ext>
            </p:extLst>
          </p:nvPr>
        </p:nvGraphicFramePr>
        <p:xfrm>
          <a:off x="896614" y="1123601"/>
          <a:ext cx="3060000" cy="30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73239389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11914559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05502092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23492882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09084718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60169557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68196897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553590064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099492880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451697920"/>
                    </a:ext>
                  </a:extLst>
                </a:gridCol>
              </a:tblGrid>
              <a:tr h="3695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8282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9120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76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0583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16377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8597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63425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530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68466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726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06324" y="4218463"/>
            <a:ext cx="184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Head-1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  <a:endParaRPr lang="zh-CN" altLang="en-US" sz="16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45896" y="3641567"/>
                <a:ext cx="6419267" cy="23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多标签分类问题：</a:t>
                </a:r>
                <a:endParaRPr lang="en-US" altLang="zh-CN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charset="-122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charset="-122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其中，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是该类型实体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的首尾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集合，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是非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或者非该类型实体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的首尾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集合；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𝑖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𝑗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连续片段是一个实体的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打分，推理阶段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𝑗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&gt;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𝑡h𝑟𝑒𝑠h𝑜𝑙𝑑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实体输出；</a:t>
                </a:r>
                <a:endParaRPr lang="zh-CN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96" y="3641567"/>
                <a:ext cx="6419267" cy="2393284"/>
              </a:xfrm>
              <a:prstGeom prst="rect">
                <a:avLst/>
              </a:prstGeom>
              <a:blipFill>
                <a:blip r:embed="rId2"/>
                <a:stretch>
                  <a:fillRect l="-475" t="-763" r="-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07402" y="4818857"/>
                <a:ext cx="2438424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</m:ctrlPr>
                        </m:dPr>
                        <m:e>
                          <m:r>
                            <a:rPr lang="zh-CN" altLang="en-US" b="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骨骼骨质</m:t>
                          </m:r>
                        </m:e>
                      </m:d>
                    </m:oMath>
                  </m:oMathPara>
                </a14:m>
                <a:endParaRPr lang="en-US" altLang="zh-CN" b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b="1" i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如何计算？</a:t>
                </a:r>
                <a:endParaRPr lang="zh-CN" altLang="en-US" b="1" i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02" y="4818857"/>
                <a:ext cx="2438424" cy="861774"/>
              </a:xfrm>
              <a:prstGeom prst="rect">
                <a:avLst/>
              </a:prstGeom>
              <a:blipFill>
                <a:blip r:embed="rId3"/>
                <a:stretch>
                  <a:fillRect l="-2000" b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命名实体识别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18973"/>
              </p:ext>
            </p:extLst>
          </p:nvPr>
        </p:nvGraphicFramePr>
        <p:xfrm>
          <a:off x="896614" y="1123601"/>
          <a:ext cx="3060000" cy="30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73239389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11914559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05502092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23492882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09084718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60169557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68196897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553590064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099492880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451697920"/>
                    </a:ext>
                  </a:extLst>
                </a:gridCol>
              </a:tblGrid>
              <a:tr h="3695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8282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9120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76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0583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16377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8597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63425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530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68466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726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06324" y="4218463"/>
            <a:ext cx="184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Head-1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  <a:endParaRPr lang="zh-CN" altLang="en-US" sz="16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150" y="4596985"/>
            <a:ext cx="33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仿照</a:t>
            </a:r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transformer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结构？内积？</a:t>
            </a:r>
            <a:endParaRPr lang="zh-CN" altLang="en-US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35053" y="1086658"/>
                <a:ext cx="6446981" cy="4160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设长度为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𝒏</m:t>
                    </m:r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文本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经过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编码后得到向量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…</m:t>
                        </m:r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，经过变换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，</m:t>
                    </m:r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  <a:cs typeface="仿宋" panose="02010609060101010101" charset="-122"/>
                      </a:rPr>
                      <m:t>𝒔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作为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𝒊</m:t>
                    </m:r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𝒋</m:t>
                    </m:r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连续片段是一个实体的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打分</a:t>
                </a:r>
                <a:r>
                  <a:rPr lang="en-US" altLang="zh-CN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在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这样的设计下，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GlobalPointer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事实上就是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Multi-Head Attention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的一个简化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版，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有多少种实体就对应多少个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head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，相比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Multi-Head Attention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去掉了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V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相关的运算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。</a:t>
                </a:r>
                <a:endParaRPr lang="en-US" altLang="zh-CN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理论上</a:t>
                </a: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来说，内积已经足够，为了加速收敛，加入显式的相对位置信息，变成：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  <a:cs typeface="仿宋" panose="02010609060101010101" charset="-122"/>
                      </a:rPr>
                      <m:t>𝒔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sub>
                    </m:sSub>
                    <m:r>
                      <a:rPr lang="zh-CN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，</m:t>
                    </m:r>
                  </m:oMath>
                </a14:m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为变换矩阵；</a:t>
                </a:r>
                <a:endParaRPr lang="en-US" altLang="zh-CN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53" y="1086658"/>
                <a:ext cx="6446981" cy="4160819"/>
              </a:xfrm>
              <a:prstGeom prst="rect">
                <a:avLst/>
              </a:prstGeom>
              <a:blipFill>
                <a:blip r:embed="rId2"/>
                <a:stretch>
                  <a:fillRect l="-851" r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命名实体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识别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22793" y="5311108"/>
            <a:ext cx="2986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GlobalPointer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总体结构</a:t>
            </a:r>
            <a:endParaRPr lang="en-US" altLang="zh-CN" sz="20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02315" y="2260598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15" y="2260598"/>
                <a:ext cx="685463" cy="297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02309" y="3396525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9" y="3396525"/>
                <a:ext cx="685463" cy="297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052612" y="3128522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02310" y="2753638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10" y="2753638"/>
                <a:ext cx="685463" cy="297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1961327" y="2226232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61327" y="2720094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61327" y="3362981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051156" y="2226232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051156" y="2720094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051156" y="3362981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40985" y="2260598"/>
                <a:ext cx="685463" cy="297180"/>
              </a:xfrm>
              <a:prstGeom prst="rect">
                <a:avLst/>
              </a:prstGeom>
              <a:ln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85" y="2260598"/>
                <a:ext cx="685463" cy="297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beve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140979" y="3396525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79" y="3396525"/>
                <a:ext cx="685463" cy="297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291282" y="3128522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40980" y="2753638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80" y="2753638"/>
                <a:ext cx="685463" cy="297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 33"/>
          <p:cNvSpPr/>
          <p:nvPr/>
        </p:nvSpPr>
        <p:spPr>
          <a:xfrm>
            <a:off x="673547" y="2043729"/>
            <a:ext cx="4389120" cy="216803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559491" y="3734413"/>
            <a:ext cx="702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Bert</a:t>
            </a:r>
          </a:p>
        </p:txBody>
      </p:sp>
      <p:cxnSp>
        <p:nvCxnSpPr>
          <p:cNvPr id="42" name="直接箭头连接符 41"/>
          <p:cNvCxnSpPr>
            <a:stCxn id="18" idx="3"/>
            <a:endCxn id="25" idx="2"/>
          </p:cNvCxnSpPr>
          <p:nvPr/>
        </p:nvCxnSpPr>
        <p:spPr>
          <a:xfrm>
            <a:off x="1587778" y="2409188"/>
            <a:ext cx="373549" cy="493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  <a:endCxn id="26" idx="2"/>
          </p:cNvCxnSpPr>
          <p:nvPr/>
        </p:nvCxnSpPr>
        <p:spPr>
          <a:xfrm>
            <a:off x="1587778" y="2409188"/>
            <a:ext cx="373549" cy="113592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3"/>
            <a:endCxn id="23" idx="2"/>
          </p:cNvCxnSpPr>
          <p:nvPr/>
        </p:nvCxnSpPr>
        <p:spPr>
          <a:xfrm flipV="1">
            <a:off x="1587773" y="2408366"/>
            <a:ext cx="373554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3"/>
            <a:endCxn id="23" idx="2"/>
          </p:cNvCxnSpPr>
          <p:nvPr/>
        </p:nvCxnSpPr>
        <p:spPr>
          <a:xfrm flipV="1">
            <a:off x="1587772" y="2408366"/>
            <a:ext cx="373555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6" idx="2"/>
          </p:cNvCxnSpPr>
          <p:nvPr/>
        </p:nvCxnSpPr>
        <p:spPr>
          <a:xfrm>
            <a:off x="1587773" y="2902228"/>
            <a:ext cx="373554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0" idx="3"/>
            <a:endCxn id="25" idx="2"/>
          </p:cNvCxnSpPr>
          <p:nvPr/>
        </p:nvCxnSpPr>
        <p:spPr>
          <a:xfrm flipV="1">
            <a:off x="1587772" y="2902228"/>
            <a:ext cx="373555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8" idx="3"/>
            <a:endCxn id="23" idx="2"/>
          </p:cNvCxnSpPr>
          <p:nvPr/>
        </p:nvCxnSpPr>
        <p:spPr>
          <a:xfrm flipV="1">
            <a:off x="1587778" y="2408366"/>
            <a:ext cx="373549" cy="8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3"/>
            <a:endCxn id="25" idx="2"/>
          </p:cNvCxnSpPr>
          <p:nvPr/>
        </p:nvCxnSpPr>
        <p:spPr>
          <a:xfrm>
            <a:off x="1587773" y="2902228"/>
            <a:ext cx="37355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0" idx="3"/>
            <a:endCxn id="26" idx="2"/>
          </p:cNvCxnSpPr>
          <p:nvPr/>
        </p:nvCxnSpPr>
        <p:spPr>
          <a:xfrm>
            <a:off x="1587772" y="3545115"/>
            <a:ext cx="37355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3" idx="6"/>
            <a:endCxn id="27" idx="2"/>
          </p:cNvCxnSpPr>
          <p:nvPr/>
        </p:nvCxnSpPr>
        <p:spPr>
          <a:xfrm>
            <a:off x="2677607" y="2408366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6"/>
            <a:endCxn id="28" idx="2"/>
          </p:cNvCxnSpPr>
          <p:nvPr/>
        </p:nvCxnSpPr>
        <p:spPr>
          <a:xfrm>
            <a:off x="2677607" y="2408366"/>
            <a:ext cx="373549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3" idx="6"/>
            <a:endCxn id="29" idx="2"/>
          </p:cNvCxnSpPr>
          <p:nvPr/>
        </p:nvCxnSpPr>
        <p:spPr>
          <a:xfrm>
            <a:off x="2677607" y="2408366"/>
            <a:ext cx="373549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5" idx="6"/>
            <a:endCxn id="27" idx="2"/>
          </p:cNvCxnSpPr>
          <p:nvPr/>
        </p:nvCxnSpPr>
        <p:spPr>
          <a:xfrm flipV="1">
            <a:off x="2677607" y="2408366"/>
            <a:ext cx="373549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5" idx="6"/>
            <a:endCxn id="28" idx="2"/>
          </p:cNvCxnSpPr>
          <p:nvPr/>
        </p:nvCxnSpPr>
        <p:spPr>
          <a:xfrm>
            <a:off x="2677607" y="2902228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5" idx="6"/>
            <a:endCxn id="29" idx="2"/>
          </p:cNvCxnSpPr>
          <p:nvPr/>
        </p:nvCxnSpPr>
        <p:spPr>
          <a:xfrm>
            <a:off x="2677607" y="2902228"/>
            <a:ext cx="373549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6" idx="6"/>
            <a:endCxn id="28" idx="2"/>
          </p:cNvCxnSpPr>
          <p:nvPr/>
        </p:nvCxnSpPr>
        <p:spPr>
          <a:xfrm flipV="1">
            <a:off x="2677607" y="2902228"/>
            <a:ext cx="373549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6" idx="6"/>
            <a:endCxn id="27" idx="2"/>
          </p:cNvCxnSpPr>
          <p:nvPr/>
        </p:nvCxnSpPr>
        <p:spPr>
          <a:xfrm flipV="1">
            <a:off x="2677607" y="2408366"/>
            <a:ext cx="373549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6" idx="6"/>
            <a:endCxn id="29" idx="2"/>
          </p:cNvCxnSpPr>
          <p:nvPr/>
        </p:nvCxnSpPr>
        <p:spPr>
          <a:xfrm>
            <a:off x="2677607" y="3545115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6"/>
            <a:endCxn id="30" idx="1"/>
          </p:cNvCxnSpPr>
          <p:nvPr/>
        </p:nvCxnSpPr>
        <p:spPr>
          <a:xfrm>
            <a:off x="3767436" y="2408366"/>
            <a:ext cx="373549" cy="8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7" idx="6"/>
            <a:endCxn id="33" idx="1"/>
          </p:cNvCxnSpPr>
          <p:nvPr/>
        </p:nvCxnSpPr>
        <p:spPr>
          <a:xfrm>
            <a:off x="3767436" y="2408366"/>
            <a:ext cx="373544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7" idx="6"/>
            <a:endCxn id="31" idx="1"/>
          </p:cNvCxnSpPr>
          <p:nvPr/>
        </p:nvCxnSpPr>
        <p:spPr>
          <a:xfrm>
            <a:off x="3767436" y="2408366"/>
            <a:ext cx="373543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8" idx="6"/>
            <a:endCxn id="30" idx="1"/>
          </p:cNvCxnSpPr>
          <p:nvPr/>
        </p:nvCxnSpPr>
        <p:spPr>
          <a:xfrm flipV="1">
            <a:off x="3767436" y="2409188"/>
            <a:ext cx="373549" cy="493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8" idx="6"/>
            <a:endCxn id="33" idx="1"/>
          </p:cNvCxnSpPr>
          <p:nvPr/>
        </p:nvCxnSpPr>
        <p:spPr>
          <a:xfrm>
            <a:off x="3767436" y="2902228"/>
            <a:ext cx="37354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8" idx="6"/>
            <a:endCxn id="31" idx="1"/>
          </p:cNvCxnSpPr>
          <p:nvPr/>
        </p:nvCxnSpPr>
        <p:spPr>
          <a:xfrm>
            <a:off x="3767436" y="2902228"/>
            <a:ext cx="373543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9" idx="6"/>
            <a:endCxn id="33" idx="1"/>
          </p:cNvCxnSpPr>
          <p:nvPr/>
        </p:nvCxnSpPr>
        <p:spPr>
          <a:xfrm flipV="1">
            <a:off x="3767436" y="2902228"/>
            <a:ext cx="373544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9" idx="6"/>
            <a:endCxn id="31" idx="1"/>
          </p:cNvCxnSpPr>
          <p:nvPr/>
        </p:nvCxnSpPr>
        <p:spPr>
          <a:xfrm>
            <a:off x="3767436" y="3545115"/>
            <a:ext cx="37354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9" idx="6"/>
            <a:endCxn id="30" idx="1"/>
          </p:cNvCxnSpPr>
          <p:nvPr/>
        </p:nvCxnSpPr>
        <p:spPr>
          <a:xfrm flipV="1">
            <a:off x="3767436" y="2409188"/>
            <a:ext cx="373549" cy="113592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913173" y="1567469"/>
            <a:ext cx="2004291" cy="19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216279" y="1857789"/>
            <a:ext cx="2004291" cy="19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802798" y="2350180"/>
            <a:ext cx="2004291" cy="19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 rot="19378177">
            <a:off x="6421187" y="3831639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106" name="矩形 105"/>
          <p:cNvSpPr/>
          <p:nvPr/>
        </p:nvSpPr>
        <p:spPr>
          <a:xfrm>
            <a:off x="6994464" y="396758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Head-1</a:t>
            </a:r>
            <a:r>
              <a:rPr lang="en-US" altLang="zh-CN" sz="1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5554498" y="1348508"/>
            <a:ext cx="3583709" cy="35384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右箭头 117"/>
          <p:cNvSpPr/>
          <p:nvPr/>
        </p:nvSpPr>
        <p:spPr>
          <a:xfrm>
            <a:off x="5106769" y="3000677"/>
            <a:ext cx="389561" cy="14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62398" y="4433122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GlobalPoniter Multi-Head </a:t>
            </a:r>
            <a:endParaRPr lang="zh-CN" altLang="en-US" dirty="0"/>
          </a:p>
        </p:txBody>
      </p:sp>
      <p:sp>
        <p:nvSpPr>
          <p:cNvPr id="120" name="右箭头 119"/>
          <p:cNvSpPr/>
          <p:nvPr/>
        </p:nvSpPr>
        <p:spPr>
          <a:xfrm>
            <a:off x="9195025" y="3000677"/>
            <a:ext cx="389561" cy="14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9904786" y="329648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多标签分类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9816664" y="256902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相对位置编码</a:t>
            </a:r>
            <a:endParaRPr lang="zh-CN" altLang="en-US" dirty="0"/>
          </a:p>
        </p:txBody>
      </p:sp>
      <p:sp>
        <p:nvSpPr>
          <p:cNvPr id="123" name="圆角矩形 122"/>
          <p:cNvSpPr/>
          <p:nvPr/>
        </p:nvSpPr>
        <p:spPr>
          <a:xfrm>
            <a:off x="9653056" y="2038569"/>
            <a:ext cx="1850304" cy="215832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10405135" y="2917365"/>
            <a:ext cx="34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关系抽取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7735" y="443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5411" y="443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骼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6342" y="443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97273" y="443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58204" y="443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</a:t>
            </a:r>
          </a:p>
        </p:txBody>
      </p:sp>
      <p:sp>
        <p:nvSpPr>
          <p:cNvPr id="26" name="矩形 25"/>
          <p:cNvSpPr/>
          <p:nvPr/>
        </p:nvSpPr>
        <p:spPr>
          <a:xfrm>
            <a:off x="2818049" y="443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构</a:t>
            </a:r>
          </a:p>
        </p:txBody>
      </p:sp>
      <p:sp>
        <p:nvSpPr>
          <p:cNvPr id="27" name="矩形 26"/>
          <p:cNvSpPr/>
          <p:nvPr/>
        </p:nvSpPr>
        <p:spPr>
          <a:xfrm>
            <a:off x="3279402" y="443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完</a:t>
            </a:r>
          </a:p>
        </p:txBody>
      </p:sp>
      <p:sp>
        <p:nvSpPr>
          <p:cNvPr id="28" name="矩形 27"/>
          <p:cNvSpPr/>
          <p:nvPr/>
        </p:nvSpPr>
        <p:spPr>
          <a:xfrm>
            <a:off x="3740755" y="443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整</a:t>
            </a:r>
          </a:p>
        </p:txBody>
      </p:sp>
      <p:sp>
        <p:nvSpPr>
          <p:cNvPr id="29" name="矩形 28"/>
          <p:cNvSpPr/>
          <p:nvPr/>
        </p:nvSpPr>
        <p:spPr>
          <a:xfrm>
            <a:off x="4202108" y="443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663461" y="4434674"/>
            <a:ext cx="1070690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9979" y="4434674"/>
            <a:ext cx="1185378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2003" y="4434674"/>
            <a:ext cx="710049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5312" y="4434674"/>
            <a:ext cx="736001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84758" y="4434674"/>
            <a:ext cx="1092149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32890" y="4434674"/>
            <a:ext cx="1188644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7735" y="2558298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5411" y="2558298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骼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36342" y="2558298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97273" y="2558298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58204" y="2558298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</a:t>
            </a:r>
          </a:p>
        </p:txBody>
      </p:sp>
      <p:sp>
        <p:nvSpPr>
          <p:cNvPr id="42" name="矩形 41"/>
          <p:cNvSpPr/>
          <p:nvPr/>
        </p:nvSpPr>
        <p:spPr>
          <a:xfrm>
            <a:off x="2818049" y="2558298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构</a:t>
            </a:r>
          </a:p>
        </p:txBody>
      </p:sp>
      <p:sp>
        <p:nvSpPr>
          <p:cNvPr id="43" name="矩形 42"/>
          <p:cNvSpPr/>
          <p:nvPr/>
        </p:nvSpPr>
        <p:spPr>
          <a:xfrm>
            <a:off x="3279402" y="2558298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完</a:t>
            </a:r>
          </a:p>
        </p:txBody>
      </p:sp>
      <p:sp>
        <p:nvSpPr>
          <p:cNvPr id="44" name="矩形 43"/>
          <p:cNvSpPr/>
          <p:nvPr/>
        </p:nvSpPr>
        <p:spPr>
          <a:xfrm>
            <a:off x="3740755" y="2558298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整</a:t>
            </a:r>
          </a:p>
        </p:txBody>
      </p:sp>
      <p:sp>
        <p:nvSpPr>
          <p:cNvPr id="45" name="矩形 44"/>
          <p:cNvSpPr/>
          <p:nvPr/>
        </p:nvSpPr>
        <p:spPr>
          <a:xfrm>
            <a:off x="4202108" y="2558298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</p:txBody>
      </p:sp>
      <p:cxnSp>
        <p:nvCxnSpPr>
          <p:cNvPr id="46" name="肘形连接符 45"/>
          <p:cNvCxnSpPr>
            <a:stCxn id="37" idx="0"/>
            <a:endCxn id="40" idx="0"/>
          </p:cNvCxnSpPr>
          <p:nvPr/>
        </p:nvCxnSpPr>
        <p:spPr>
          <a:xfrm rot="5400000" flipH="1" flipV="1">
            <a:off x="1362972" y="1868529"/>
            <a:ext cx="12700" cy="1379538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1" idx="0"/>
            <a:endCxn id="42" idx="0"/>
          </p:cNvCxnSpPr>
          <p:nvPr/>
        </p:nvCxnSpPr>
        <p:spPr>
          <a:xfrm rot="5400000" flipH="1" flipV="1">
            <a:off x="2743594" y="2328376"/>
            <a:ext cx="12700" cy="45984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0"/>
            <a:endCxn id="44" idx="0"/>
          </p:cNvCxnSpPr>
          <p:nvPr/>
        </p:nvCxnSpPr>
        <p:spPr>
          <a:xfrm rot="5400000" flipH="1" flipV="1">
            <a:off x="3665546" y="2327622"/>
            <a:ext cx="12700" cy="461353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367044" y="2064727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749944" y="2064726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71896" y="2064726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13054" y="171653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61" name="矩形 60"/>
          <p:cNvSpPr/>
          <p:nvPr/>
        </p:nvSpPr>
        <p:spPr>
          <a:xfrm>
            <a:off x="2420574" y="171277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62" name="矩形 61"/>
          <p:cNvSpPr/>
          <p:nvPr/>
        </p:nvSpPr>
        <p:spPr>
          <a:xfrm>
            <a:off x="3114692" y="170799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6425" y="1242155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命名实体</a:t>
            </a:r>
            <a:r>
              <a:rPr lang="zh-CN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识别模型</a:t>
            </a:r>
            <a:endParaRPr lang="zh-CN" altLang="en-US" sz="2000" i="1" dirty="0"/>
          </a:p>
        </p:txBody>
      </p:sp>
      <p:sp>
        <p:nvSpPr>
          <p:cNvPr id="64" name="矩形 63"/>
          <p:cNvSpPr/>
          <p:nvPr/>
        </p:nvSpPr>
        <p:spPr>
          <a:xfrm>
            <a:off x="414267" y="331978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关系抽取模型</a:t>
            </a:r>
            <a:endParaRPr lang="zh-CN" altLang="en-US" sz="2000" i="1" dirty="0"/>
          </a:p>
        </p:txBody>
      </p:sp>
      <p:sp>
        <p:nvSpPr>
          <p:cNvPr id="65" name="矩形 64"/>
          <p:cNvSpPr/>
          <p:nvPr/>
        </p:nvSpPr>
        <p:spPr>
          <a:xfrm>
            <a:off x="417189" y="4972750"/>
            <a:ext cx="8486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1.</a:t>
            </a:r>
            <a:r>
              <a:rPr lang="zh-CN" altLang="en-US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添加特殊标志符，</a:t>
            </a:r>
            <a:r>
              <a:rPr lang="en-US" altLang="zh-CN" dirty="0" smtClean="0"/>
              <a:t>[</a:t>
            </a:r>
            <a:r>
              <a:rPr lang="zh-CN" altLang="en-US" dirty="0" smtClean="0"/>
              <a:t>**</a:t>
            </a:r>
            <a:r>
              <a:rPr lang="en-US" altLang="zh-CN" dirty="0" smtClean="0"/>
              <a:t>] 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表示实体</a:t>
            </a:r>
            <a:r>
              <a:rPr lang="zh-CN" altLang="en-US" dirty="0" smtClean="0"/>
              <a:t>**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的开始</a:t>
            </a:r>
            <a:r>
              <a:rPr lang="zh-CN" altLang="en-US" b="1" i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smtClean="0"/>
              <a:t>[/</a:t>
            </a:r>
            <a:r>
              <a:rPr lang="zh-CN" altLang="en-US" dirty="0" smtClean="0"/>
              <a:t>**</a:t>
            </a:r>
            <a:r>
              <a:rPr lang="en-US" altLang="zh-CN" dirty="0" smtClean="0"/>
              <a:t>]</a:t>
            </a:r>
            <a:r>
              <a:rPr lang="zh-CN" altLang="en-US" b="1" i="1" dirty="0">
                <a:latin typeface="仿宋" panose="02010609060101010101" pitchFamily="49" charset="-122"/>
                <a:ea typeface="仿宋" panose="02010609060101010101" pitchFamily="49" charset="-122"/>
              </a:rPr>
              <a:t>表示实体</a:t>
            </a:r>
            <a:r>
              <a:rPr lang="zh-CN" altLang="en-US" dirty="0" smtClean="0"/>
              <a:t>**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的结束；</a:t>
            </a:r>
            <a:endParaRPr lang="en-US" altLang="zh-CN" b="1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共享位置信息（相同颜色）；</a:t>
            </a:r>
            <a:endParaRPr lang="en-US" altLang="zh-CN" b="1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3.</a:t>
            </a:r>
            <a:r>
              <a:rPr lang="zh-CN" altLang="en-US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特殊标志</a:t>
            </a:r>
            <a:r>
              <a:rPr lang="zh-CN" altLang="en-US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符，</a:t>
            </a:r>
            <a:r>
              <a:rPr lang="en-US" altLang="zh-CN" dirty="0" smtClean="0"/>
              <a:t>[</a:t>
            </a:r>
            <a:r>
              <a:rPr lang="zh-CN" altLang="en-US" dirty="0"/>
              <a:t>**</a:t>
            </a:r>
            <a:r>
              <a:rPr lang="en-US" altLang="zh-CN" dirty="0" smtClean="0"/>
              <a:t>] 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dirty="0" smtClean="0"/>
              <a:t>[/</a:t>
            </a:r>
            <a:r>
              <a:rPr lang="zh-CN" altLang="en-US" dirty="0"/>
              <a:t>**</a:t>
            </a:r>
            <a:r>
              <a:rPr lang="en-US" altLang="zh-CN" dirty="0" smtClean="0"/>
              <a:t>] 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的作为</a:t>
            </a:r>
            <a:r>
              <a:rPr lang="zh-CN" altLang="en-US" b="1" i="1" dirty="0">
                <a:latin typeface="仿宋" panose="02010609060101010101" pitchFamily="49" charset="-122"/>
                <a:ea typeface="仿宋" panose="02010609060101010101" pitchFamily="49" charset="-122"/>
              </a:rPr>
              <a:t>该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实体的表示</a:t>
            </a:r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en-US" altLang="zh-CN" b="1" i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7" name="肘形连接符 66"/>
          <p:cNvCxnSpPr>
            <a:stCxn id="30" idx="0"/>
            <a:endCxn id="31" idx="0"/>
          </p:cNvCxnSpPr>
          <p:nvPr/>
        </p:nvCxnSpPr>
        <p:spPr>
          <a:xfrm rot="5400000" flipH="1" flipV="1">
            <a:off x="5840737" y="3792743"/>
            <a:ext cx="12700" cy="1283862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32" idx="0"/>
            <a:endCxn id="33" idx="0"/>
          </p:cNvCxnSpPr>
          <p:nvPr/>
        </p:nvCxnSpPr>
        <p:spPr>
          <a:xfrm rot="5400000" flipH="1" flipV="1">
            <a:off x="8025170" y="3996532"/>
            <a:ext cx="12700" cy="87628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4" idx="0"/>
            <a:endCxn id="35" idx="0"/>
          </p:cNvCxnSpPr>
          <p:nvPr/>
        </p:nvCxnSpPr>
        <p:spPr>
          <a:xfrm rot="5400000" flipH="1" flipV="1">
            <a:off x="10179022" y="3786485"/>
            <a:ext cx="12700" cy="1296379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287579" y="356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73" name="矩形 72"/>
          <p:cNvSpPr/>
          <p:nvPr/>
        </p:nvSpPr>
        <p:spPr>
          <a:xfrm>
            <a:off x="7703695" y="3569093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74" name="矩形 73"/>
          <p:cNvSpPr/>
          <p:nvPr/>
        </p:nvSpPr>
        <p:spPr>
          <a:xfrm>
            <a:off x="9626651" y="356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5844783" y="393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8028464" y="393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10183855" y="3938424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关系抽取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7735" y="189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75411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骼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36342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97273" y="189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58204" y="189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</a:t>
            </a:r>
          </a:p>
        </p:txBody>
      </p:sp>
      <p:sp>
        <p:nvSpPr>
          <p:cNvPr id="55" name="矩形 54"/>
          <p:cNvSpPr/>
          <p:nvPr/>
        </p:nvSpPr>
        <p:spPr>
          <a:xfrm>
            <a:off x="2818049" y="189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构</a:t>
            </a:r>
          </a:p>
        </p:txBody>
      </p:sp>
      <p:sp>
        <p:nvSpPr>
          <p:cNvPr id="56" name="矩形 55"/>
          <p:cNvSpPr/>
          <p:nvPr/>
        </p:nvSpPr>
        <p:spPr>
          <a:xfrm>
            <a:off x="3279402" y="189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完</a:t>
            </a:r>
          </a:p>
        </p:txBody>
      </p:sp>
      <p:sp>
        <p:nvSpPr>
          <p:cNvPr id="57" name="矩形 56"/>
          <p:cNvSpPr/>
          <p:nvPr/>
        </p:nvSpPr>
        <p:spPr>
          <a:xfrm>
            <a:off x="3740755" y="189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整</a:t>
            </a:r>
          </a:p>
        </p:txBody>
      </p:sp>
      <p:sp>
        <p:nvSpPr>
          <p:cNvPr id="66" name="矩形 65"/>
          <p:cNvSpPr/>
          <p:nvPr/>
        </p:nvSpPr>
        <p:spPr>
          <a:xfrm>
            <a:off x="4202108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67" name="矩形 66"/>
          <p:cNvSpPr/>
          <p:nvPr/>
        </p:nvSpPr>
        <p:spPr>
          <a:xfrm>
            <a:off x="4663461" y="1894674"/>
            <a:ext cx="1070690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89979" y="1894674"/>
            <a:ext cx="1185378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32003" y="1894674"/>
            <a:ext cx="710049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95312" y="1894674"/>
            <a:ext cx="736001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984758" y="1894674"/>
            <a:ext cx="1092149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232890" y="1894674"/>
            <a:ext cx="1188644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67" idx="0"/>
            <a:endCxn id="68" idx="0"/>
          </p:cNvCxnSpPr>
          <p:nvPr/>
        </p:nvCxnSpPr>
        <p:spPr>
          <a:xfrm rot="5400000" flipH="1" flipV="1">
            <a:off x="5840737" y="1252743"/>
            <a:ext cx="12700" cy="1283862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9" idx="0"/>
            <a:endCxn id="70" idx="0"/>
          </p:cNvCxnSpPr>
          <p:nvPr/>
        </p:nvCxnSpPr>
        <p:spPr>
          <a:xfrm rot="5400000" flipH="1" flipV="1">
            <a:off x="8025170" y="1456532"/>
            <a:ext cx="12700" cy="87628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71" idx="0"/>
            <a:endCxn id="72" idx="0"/>
          </p:cNvCxnSpPr>
          <p:nvPr/>
        </p:nvCxnSpPr>
        <p:spPr>
          <a:xfrm rot="5400000" flipH="1" flipV="1">
            <a:off x="10179022" y="1246485"/>
            <a:ext cx="12700" cy="1296379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87579" y="102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77" name="矩形 76"/>
          <p:cNvSpPr/>
          <p:nvPr/>
        </p:nvSpPr>
        <p:spPr>
          <a:xfrm>
            <a:off x="7703695" y="1029093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78" name="矩形 77"/>
          <p:cNvSpPr/>
          <p:nvPr/>
        </p:nvSpPr>
        <p:spPr>
          <a:xfrm>
            <a:off x="9626651" y="102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5844783" y="139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8028464" y="139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10183855" y="1398424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864108" y="3925887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86" name="矩形 85"/>
          <p:cNvSpPr/>
          <p:nvPr/>
        </p:nvSpPr>
        <p:spPr>
          <a:xfrm>
            <a:off x="3408507" y="3925887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87" name="矩形 86"/>
          <p:cNvSpPr/>
          <p:nvPr/>
        </p:nvSpPr>
        <p:spPr>
          <a:xfrm>
            <a:off x="4471350" y="3925887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21526"/>
              </p:ext>
            </p:extLst>
          </p:nvPr>
        </p:nvGraphicFramePr>
        <p:xfrm>
          <a:off x="1740917" y="4430312"/>
          <a:ext cx="396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00">
                  <a:extLst>
                    <a:ext uri="{9D8B030D-6E8A-4147-A177-3AD203B41FA5}">
                      <a16:colId xmlns:a16="http://schemas.microsoft.com/office/drawing/2014/main" val="2652102195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1209668036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225904555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3822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751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5511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477400" y="4484560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90" name="矩形 89"/>
          <p:cNvSpPr/>
          <p:nvPr/>
        </p:nvSpPr>
        <p:spPr>
          <a:xfrm>
            <a:off x="709835" y="4964481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91" name="矩形 90"/>
          <p:cNvSpPr/>
          <p:nvPr/>
        </p:nvSpPr>
        <p:spPr>
          <a:xfrm>
            <a:off x="477400" y="5462875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4882" y="2508220"/>
            <a:ext cx="49854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思想：假设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文本实体数量为</a:t>
            </a: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，那么所有实体关系的集合数量为</a:t>
            </a: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n(n-1)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。所以就是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这个集合中挑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真正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关系的实体，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其实就是一个“</a:t>
            </a: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n(n-1)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k”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000" b="1" i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多标签分类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问题。如果有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种关系类型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需要识别，那么就做成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个“</a:t>
            </a: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n(n-1)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k”</a:t>
            </a:r>
            <a:r>
              <a:rPr lang="zh-CN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的多标签分类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问题。（本赛题只有一种关系）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80085" y="2355936"/>
            <a:ext cx="5244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标注数据，三元组（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subject, object, relation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endParaRPr lang="en-US" altLang="zh-CN" sz="1600" b="1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 (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骨骼骨质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 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完整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 (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r>
              <a:rPr lang="en-US" altLang="zh-CN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 </a:t>
            </a:r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关系抽取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864108" y="2483167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86" name="矩形 85"/>
          <p:cNvSpPr/>
          <p:nvPr/>
        </p:nvSpPr>
        <p:spPr>
          <a:xfrm>
            <a:off x="3408507" y="2483167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87" name="矩形 86"/>
          <p:cNvSpPr/>
          <p:nvPr/>
        </p:nvSpPr>
        <p:spPr>
          <a:xfrm>
            <a:off x="4471350" y="2483167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35010"/>
              </p:ext>
            </p:extLst>
          </p:nvPr>
        </p:nvGraphicFramePr>
        <p:xfrm>
          <a:off x="1740917" y="2987592"/>
          <a:ext cx="396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00">
                  <a:extLst>
                    <a:ext uri="{9D8B030D-6E8A-4147-A177-3AD203B41FA5}">
                      <a16:colId xmlns:a16="http://schemas.microsoft.com/office/drawing/2014/main" val="2652102195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1209668036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225904555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3822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751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5511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477400" y="3041840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90" name="矩形 89"/>
          <p:cNvSpPr/>
          <p:nvPr/>
        </p:nvSpPr>
        <p:spPr>
          <a:xfrm>
            <a:off x="709835" y="3521761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91" name="矩形 90"/>
          <p:cNvSpPr/>
          <p:nvPr/>
        </p:nvSpPr>
        <p:spPr>
          <a:xfrm>
            <a:off x="477400" y="4020155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89979" y="2416647"/>
                <a:ext cx="5530374" cy="3595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多标签分类问题（损失函数）：</a:t>
                </a:r>
                <a:endParaRPr lang="en-US" altLang="zh-CN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charset="-122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charset="-122"/>
                              <a:cs typeface="仿宋" panose="02010609060101010101" charset="-122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charset="-122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charset="-122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charset="-122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charset="-122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其中，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是该关系实体的集合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是非该关系实体的集合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表示</a:t>
                </a:r>
                <a:r>
                  <a:rPr lang="en-US" altLang="zh-CN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subject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𝑖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与</a:t>
                </a:r>
                <a:r>
                  <a:rPr lang="en-US" altLang="zh-CN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object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𝑗</m:t>
                    </m:r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的关系打分，定义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  <a:cs typeface="仿宋" panose="02010609060101010101" charset="-122"/>
                      </a:rPr>
                      <m:t>𝒔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文本经过编码后得到向量序列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，经过变换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sub>
                    </m:sSub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sub>
                    </m:sSub>
                    <m:r>
                      <a:rPr lang="zh-CN" alt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，</m:t>
                    </m:r>
                  </m:oMath>
                </a14:m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，推理</a:t>
                </a:r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阶段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𝑗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𝑡h𝑟𝑒𝑠h𝑜𝑙𝑑</m:t>
                    </m:r>
                  </m:oMath>
                </a14:m>
                <a:r>
                  <a:rPr lang="zh-CN" altLang="en-US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实体输出</a:t>
                </a:r>
                <a:r>
                  <a:rPr lang="zh-CN" altLang="en-US" sz="1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；</a:t>
                </a:r>
                <a:endParaRPr lang="zh-CN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979" y="2416647"/>
                <a:ext cx="5530374" cy="3595600"/>
              </a:xfrm>
              <a:prstGeom prst="rect">
                <a:avLst/>
              </a:prstGeom>
              <a:blipFill>
                <a:blip r:embed="rId2"/>
                <a:stretch>
                  <a:fillRect l="-551" t="-508" r="-4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17735" y="189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75411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骼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36342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97273" y="1894674"/>
            <a:ext cx="310936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58204" y="189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结</a:t>
            </a:r>
          </a:p>
        </p:txBody>
      </p:sp>
      <p:sp>
        <p:nvSpPr>
          <p:cNvPr id="52" name="矩形 51"/>
          <p:cNvSpPr/>
          <p:nvPr/>
        </p:nvSpPr>
        <p:spPr>
          <a:xfrm>
            <a:off x="2818049" y="1894674"/>
            <a:ext cx="310936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构</a:t>
            </a:r>
          </a:p>
        </p:txBody>
      </p:sp>
      <p:sp>
        <p:nvSpPr>
          <p:cNvPr id="54" name="矩形 53"/>
          <p:cNvSpPr/>
          <p:nvPr/>
        </p:nvSpPr>
        <p:spPr>
          <a:xfrm>
            <a:off x="3279402" y="189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完</a:t>
            </a:r>
          </a:p>
        </p:txBody>
      </p:sp>
      <p:sp>
        <p:nvSpPr>
          <p:cNvPr id="58" name="矩形 57"/>
          <p:cNvSpPr/>
          <p:nvPr/>
        </p:nvSpPr>
        <p:spPr>
          <a:xfrm>
            <a:off x="3740755" y="1894674"/>
            <a:ext cx="310936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整</a:t>
            </a:r>
          </a:p>
        </p:txBody>
      </p:sp>
      <p:sp>
        <p:nvSpPr>
          <p:cNvPr id="59" name="矩形 58"/>
          <p:cNvSpPr/>
          <p:nvPr/>
        </p:nvSpPr>
        <p:spPr>
          <a:xfrm>
            <a:off x="4202108" y="1894674"/>
            <a:ext cx="310936" cy="3017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60" name="矩形 59"/>
          <p:cNvSpPr/>
          <p:nvPr/>
        </p:nvSpPr>
        <p:spPr>
          <a:xfrm>
            <a:off x="4663461" y="1894674"/>
            <a:ext cx="1070690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89979" y="1894674"/>
            <a:ext cx="1185378" cy="301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器官组织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32003" y="1894674"/>
            <a:ext cx="710049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095312" y="1894674"/>
            <a:ext cx="736001" cy="3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>
                <a:solidFill>
                  <a:schemeClr val="tx1"/>
                </a:solidFill>
              </a:rPr>
              <a:t>属性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984758" y="1894674"/>
            <a:ext cx="1092149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232890" y="1894674"/>
            <a:ext cx="1188644" cy="30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[/</a:t>
            </a:r>
            <a:r>
              <a:rPr lang="zh-CN" altLang="en-US" sz="1600" dirty="0" smtClean="0">
                <a:solidFill>
                  <a:schemeClr val="tx1"/>
                </a:solidFill>
              </a:rPr>
              <a:t>阴性表现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肘形连接符 81"/>
          <p:cNvCxnSpPr>
            <a:stCxn id="60" idx="0"/>
            <a:endCxn id="61" idx="0"/>
          </p:cNvCxnSpPr>
          <p:nvPr/>
        </p:nvCxnSpPr>
        <p:spPr>
          <a:xfrm rot="5400000" flipH="1" flipV="1">
            <a:off x="5840737" y="1252743"/>
            <a:ext cx="12700" cy="1283862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63" idx="0"/>
          </p:cNvCxnSpPr>
          <p:nvPr/>
        </p:nvCxnSpPr>
        <p:spPr>
          <a:xfrm rot="5400000" flipH="1" flipV="1">
            <a:off x="8025170" y="1456532"/>
            <a:ext cx="12700" cy="87628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4" idx="0"/>
            <a:endCxn id="65" idx="0"/>
          </p:cNvCxnSpPr>
          <p:nvPr/>
        </p:nvCxnSpPr>
        <p:spPr>
          <a:xfrm rot="5400000" flipH="1" flipV="1">
            <a:off x="10179022" y="1246485"/>
            <a:ext cx="12700" cy="1296379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287579" y="102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</a:p>
        </p:txBody>
      </p:sp>
      <p:sp>
        <p:nvSpPr>
          <p:cNvPr id="92" name="矩形 91"/>
          <p:cNvSpPr/>
          <p:nvPr/>
        </p:nvSpPr>
        <p:spPr>
          <a:xfrm>
            <a:off x="7703695" y="1029093"/>
            <a:ext cx="649537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93" name="矩形 92"/>
          <p:cNvSpPr/>
          <p:nvPr/>
        </p:nvSpPr>
        <p:spPr>
          <a:xfrm>
            <a:off x="9626651" y="1029093"/>
            <a:ext cx="1114408" cy="36933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5844783" y="139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8028464" y="1398425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10183855" y="1398424"/>
            <a:ext cx="0" cy="270591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77400" y="4669034"/>
                <a:ext cx="5216416" cy="1407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为了区分加快收敛，需要加入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显式的相对位置信息，变成：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  <a:cs typeface="仿宋" panose="02010609060101010101" charset="-122"/>
                      </a:rPr>
                      <m:t>𝒔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</m:sub>
                    </m:sSub>
                    <m:r>
                      <a:rPr lang="zh-CN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charset="-122"/>
                      </a:rPr>
                      <m:t>，</m:t>
                    </m:r>
                  </m:oMath>
                </a14:m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𝒋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为变换矩阵；</a:t>
                </a:r>
                <a:endParaRPr lang="en-US" altLang="zh-CN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0" y="4669034"/>
                <a:ext cx="5216416" cy="1407629"/>
              </a:xfrm>
              <a:prstGeom prst="rect">
                <a:avLst/>
              </a:prstGeom>
              <a:blipFill>
                <a:blip r:embed="rId3"/>
                <a:stretch>
                  <a:fillRect l="-935" r="-105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关系抽取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079859" y="4995126"/>
            <a:ext cx="228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关系抽取总体结构</a:t>
            </a:r>
            <a:endParaRPr lang="en-US" altLang="zh-CN" sz="20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/>
              <p:cNvSpPr/>
              <p:nvPr/>
            </p:nvSpPr>
            <p:spPr>
              <a:xfrm>
                <a:off x="1217275" y="1698596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75" y="1698596"/>
                <a:ext cx="685463" cy="297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/>
              <p:cNvSpPr/>
              <p:nvPr/>
            </p:nvSpPr>
            <p:spPr>
              <a:xfrm>
                <a:off x="1217269" y="2834523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矩形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69" y="2834523"/>
                <a:ext cx="685463" cy="297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文本框 153"/>
          <p:cNvSpPr txBox="1"/>
          <p:nvPr/>
        </p:nvSpPr>
        <p:spPr>
          <a:xfrm>
            <a:off x="1359945" y="2559330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/>
              <p:cNvSpPr/>
              <p:nvPr/>
            </p:nvSpPr>
            <p:spPr>
              <a:xfrm>
                <a:off x="1217270" y="2191636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70" y="2191636"/>
                <a:ext cx="685463" cy="297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椭圆 155"/>
          <p:cNvSpPr/>
          <p:nvPr/>
        </p:nvSpPr>
        <p:spPr>
          <a:xfrm>
            <a:off x="2276287" y="1664230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2276287" y="2158092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2276287" y="2800979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3366116" y="1664230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3366116" y="2158092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3366116" y="2800979"/>
            <a:ext cx="716280" cy="364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Trm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/>
              <p:cNvSpPr/>
              <p:nvPr/>
            </p:nvSpPr>
            <p:spPr>
              <a:xfrm>
                <a:off x="4455945" y="1698596"/>
                <a:ext cx="685463" cy="297180"/>
              </a:xfrm>
              <a:prstGeom prst="rect">
                <a:avLst/>
              </a:prstGeom>
              <a:ln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矩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45" y="1698596"/>
                <a:ext cx="685463" cy="297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beve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/>
              <p:cNvSpPr/>
              <p:nvPr/>
            </p:nvSpPr>
            <p:spPr>
              <a:xfrm>
                <a:off x="4455939" y="2834523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矩形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39" y="2834523"/>
                <a:ext cx="685463" cy="297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/>
          <p:cNvSpPr txBox="1"/>
          <p:nvPr/>
        </p:nvSpPr>
        <p:spPr>
          <a:xfrm>
            <a:off x="4606242" y="2566520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/>
              <p:cNvSpPr/>
              <p:nvPr/>
            </p:nvSpPr>
            <p:spPr>
              <a:xfrm>
                <a:off x="4455940" y="2191636"/>
                <a:ext cx="685463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矩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40" y="2191636"/>
                <a:ext cx="685463" cy="297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圆角矩形 165"/>
          <p:cNvSpPr/>
          <p:nvPr/>
        </p:nvSpPr>
        <p:spPr>
          <a:xfrm>
            <a:off x="955789" y="1476897"/>
            <a:ext cx="4389120" cy="327784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2828067" y="4210331"/>
            <a:ext cx="702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Bert</a:t>
            </a:r>
          </a:p>
        </p:txBody>
      </p:sp>
      <p:cxnSp>
        <p:nvCxnSpPr>
          <p:cNvPr id="168" name="直接箭头连接符 167"/>
          <p:cNvCxnSpPr>
            <a:stCxn id="152" idx="3"/>
            <a:endCxn id="157" idx="2"/>
          </p:cNvCxnSpPr>
          <p:nvPr/>
        </p:nvCxnSpPr>
        <p:spPr>
          <a:xfrm>
            <a:off x="1902738" y="1847186"/>
            <a:ext cx="373549" cy="493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2" idx="3"/>
            <a:endCxn id="158" idx="2"/>
          </p:cNvCxnSpPr>
          <p:nvPr/>
        </p:nvCxnSpPr>
        <p:spPr>
          <a:xfrm>
            <a:off x="1902738" y="1847186"/>
            <a:ext cx="373549" cy="113592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5" idx="3"/>
            <a:endCxn id="156" idx="2"/>
          </p:cNvCxnSpPr>
          <p:nvPr/>
        </p:nvCxnSpPr>
        <p:spPr>
          <a:xfrm flipV="1">
            <a:off x="1902733" y="1846364"/>
            <a:ext cx="373554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3" idx="3"/>
            <a:endCxn id="156" idx="2"/>
          </p:cNvCxnSpPr>
          <p:nvPr/>
        </p:nvCxnSpPr>
        <p:spPr>
          <a:xfrm flipV="1">
            <a:off x="1902732" y="1846364"/>
            <a:ext cx="373555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5" idx="3"/>
            <a:endCxn id="158" idx="2"/>
          </p:cNvCxnSpPr>
          <p:nvPr/>
        </p:nvCxnSpPr>
        <p:spPr>
          <a:xfrm>
            <a:off x="1902733" y="2340226"/>
            <a:ext cx="373554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3" idx="3"/>
            <a:endCxn id="157" idx="2"/>
          </p:cNvCxnSpPr>
          <p:nvPr/>
        </p:nvCxnSpPr>
        <p:spPr>
          <a:xfrm flipV="1">
            <a:off x="1902732" y="2340226"/>
            <a:ext cx="373555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2" idx="3"/>
            <a:endCxn id="156" idx="2"/>
          </p:cNvCxnSpPr>
          <p:nvPr/>
        </p:nvCxnSpPr>
        <p:spPr>
          <a:xfrm flipV="1">
            <a:off x="1902738" y="1846364"/>
            <a:ext cx="373549" cy="8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5" idx="3"/>
            <a:endCxn id="157" idx="2"/>
          </p:cNvCxnSpPr>
          <p:nvPr/>
        </p:nvCxnSpPr>
        <p:spPr>
          <a:xfrm>
            <a:off x="1902733" y="2340226"/>
            <a:ext cx="37355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3" idx="3"/>
            <a:endCxn id="158" idx="2"/>
          </p:cNvCxnSpPr>
          <p:nvPr/>
        </p:nvCxnSpPr>
        <p:spPr>
          <a:xfrm>
            <a:off x="1902732" y="2983113"/>
            <a:ext cx="37355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6" idx="6"/>
            <a:endCxn id="159" idx="2"/>
          </p:cNvCxnSpPr>
          <p:nvPr/>
        </p:nvCxnSpPr>
        <p:spPr>
          <a:xfrm>
            <a:off x="2992567" y="1846364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6" idx="6"/>
            <a:endCxn id="160" idx="2"/>
          </p:cNvCxnSpPr>
          <p:nvPr/>
        </p:nvCxnSpPr>
        <p:spPr>
          <a:xfrm>
            <a:off x="2992567" y="1846364"/>
            <a:ext cx="373549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56" idx="6"/>
            <a:endCxn id="161" idx="2"/>
          </p:cNvCxnSpPr>
          <p:nvPr/>
        </p:nvCxnSpPr>
        <p:spPr>
          <a:xfrm>
            <a:off x="2992567" y="1846364"/>
            <a:ext cx="373549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6"/>
            <a:endCxn id="159" idx="2"/>
          </p:cNvCxnSpPr>
          <p:nvPr/>
        </p:nvCxnSpPr>
        <p:spPr>
          <a:xfrm flipV="1">
            <a:off x="2992567" y="1846364"/>
            <a:ext cx="373549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6"/>
            <a:endCxn id="160" idx="2"/>
          </p:cNvCxnSpPr>
          <p:nvPr/>
        </p:nvCxnSpPr>
        <p:spPr>
          <a:xfrm>
            <a:off x="2992567" y="2340226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7" idx="6"/>
            <a:endCxn id="161" idx="2"/>
          </p:cNvCxnSpPr>
          <p:nvPr/>
        </p:nvCxnSpPr>
        <p:spPr>
          <a:xfrm>
            <a:off x="2992567" y="2340226"/>
            <a:ext cx="373549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8" idx="6"/>
            <a:endCxn id="160" idx="2"/>
          </p:cNvCxnSpPr>
          <p:nvPr/>
        </p:nvCxnSpPr>
        <p:spPr>
          <a:xfrm flipV="1">
            <a:off x="2992567" y="2340226"/>
            <a:ext cx="373549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58" idx="6"/>
            <a:endCxn id="159" idx="2"/>
          </p:cNvCxnSpPr>
          <p:nvPr/>
        </p:nvCxnSpPr>
        <p:spPr>
          <a:xfrm flipV="1">
            <a:off x="2992567" y="1846364"/>
            <a:ext cx="373549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6"/>
            <a:endCxn id="161" idx="2"/>
          </p:cNvCxnSpPr>
          <p:nvPr/>
        </p:nvCxnSpPr>
        <p:spPr>
          <a:xfrm>
            <a:off x="2992567" y="2983113"/>
            <a:ext cx="37354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9" idx="6"/>
            <a:endCxn id="162" idx="1"/>
          </p:cNvCxnSpPr>
          <p:nvPr/>
        </p:nvCxnSpPr>
        <p:spPr>
          <a:xfrm>
            <a:off x="4082396" y="1846364"/>
            <a:ext cx="373549" cy="8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9" idx="6"/>
            <a:endCxn id="165" idx="1"/>
          </p:cNvCxnSpPr>
          <p:nvPr/>
        </p:nvCxnSpPr>
        <p:spPr>
          <a:xfrm>
            <a:off x="4082396" y="1846364"/>
            <a:ext cx="373544" cy="493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9" idx="6"/>
            <a:endCxn id="163" idx="1"/>
          </p:cNvCxnSpPr>
          <p:nvPr/>
        </p:nvCxnSpPr>
        <p:spPr>
          <a:xfrm>
            <a:off x="4082396" y="1846364"/>
            <a:ext cx="373543" cy="113674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60" idx="6"/>
            <a:endCxn id="162" idx="1"/>
          </p:cNvCxnSpPr>
          <p:nvPr/>
        </p:nvCxnSpPr>
        <p:spPr>
          <a:xfrm flipV="1">
            <a:off x="4082396" y="1847186"/>
            <a:ext cx="373549" cy="493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60" idx="6"/>
            <a:endCxn id="165" idx="1"/>
          </p:cNvCxnSpPr>
          <p:nvPr/>
        </p:nvCxnSpPr>
        <p:spPr>
          <a:xfrm>
            <a:off x="4082396" y="2340226"/>
            <a:ext cx="37354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60" idx="6"/>
            <a:endCxn id="163" idx="1"/>
          </p:cNvCxnSpPr>
          <p:nvPr/>
        </p:nvCxnSpPr>
        <p:spPr>
          <a:xfrm>
            <a:off x="4082396" y="2340226"/>
            <a:ext cx="373543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61" idx="6"/>
            <a:endCxn id="165" idx="1"/>
          </p:cNvCxnSpPr>
          <p:nvPr/>
        </p:nvCxnSpPr>
        <p:spPr>
          <a:xfrm flipV="1">
            <a:off x="4082396" y="2340226"/>
            <a:ext cx="373544" cy="642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61" idx="6"/>
            <a:endCxn id="163" idx="1"/>
          </p:cNvCxnSpPr>
          <p:nvPr/>
        </p:nvCxnSpPr>
        <p:spPr>
          <a:xfrm>
            <a:off x="4082396" y="2983113"/>
            <a:ext cx="37354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61" idx="6"/>
            <a:endCxn id="162" idx="1"/>
          </p:cNvCxnSpPr>
          <p:nvPr/>
        </p:nvCxnSpPr>
        <p:spPr>
          <a:xfrm flipV="1">
            <a:off x="4082396" y="1847186"/>
            <a:ext cx="373549" cy="113592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6654992" y="356921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Head-1</a:t>
            </a:r>
            <a:r>
              <a:rPr lang="en-US" altLang="zh-CN" sz="1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200" name="圆角矩形 199"/>
          <p:cNvSpPr/>
          <p:nvPr/>
        </p:nvSpPr>
        <p:spPr>
          <a:xfrm>
            <a:off x="5869459" y="1891479"/>
            <a:ext cx="2832950" cy="24570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右箭头 200"/>
          <p:cNvSpPr/>
          <p:nvPr/>
        </p:nvSpPr>
        <p:spPr>
          <a:xfrm>
            <a:off x="5421729" y="3000677"/>
            <a:ext cx="389561" cy="14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6102551" y="3863542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Relation</a:t>
            </a:r>
            <a:r>
              <a:rPr lang="zh-CN" altLang="en-US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Multi-Head </a:t>
            </a:r>
            <a:endParaRPr lang="zh-CN" altLang="en-US" dirty="0"/>
          </a:p>
        </p:txBody>
      </p:sp>
      <p:sp>
        <p:nvSpPr>
          <p:cNvPr id="203" name="右箭头 202"/>
          <p:cNvSpPr/>
          <p:nvPr/>
        </p:nvSpPr>
        <p:spPr>
          <a:xfrm>
            <a:off x="8759304" y="2988983"/>
            <a:ext cx="389561" cy="14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9457746" y="327616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多标签分类</a:t>
            </a:r>
            <a:endParaRPr lang="zh-CN" altLang="en-US" dirty="0"/>
          </a:p>
        </p:txBody>
      </p:sp>
      <p:sp>
        <p:nvSpPr>
          <p:cNvPr id="205" name="矩形 204"/>
          <p:cNvSpPr/>
          <p:nvPr/>
        </p:nvSpPr>
        <p:spPr>
          <a:xfrm>
            <a:off x="9369624" y="254870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相对位置编码</a:t>
            </a:r>
            <a:endParaRPr lang="zh-CN" altLang="en-US" dirty="0"/>
          </a:p>
        </p:txBody>
      </p:sp>
      <p:sp>
        <p:nvSpPr>
          <p:cNvPr id="206" name="圆角矩形 205"/>
          <p:cNvSpPr/>
          <p:nvPr/>
        </p:nvSpPr>
        <p:spPr>
          <a:xfrm>
            <a:off x="9211579" y="2038256"/>
            <a:ext cx="1850304" cy="215832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9958095" y="2897045"/>
            <a:ext cx="34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208" name="表格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9422"/>
              </p:ext>
            </p:extLst>
          </p:nvPr>
        </p:nvGraphicFramePr>
        <p:xfrm>
          <a:off x="6460133" y="2097117"/>
          <a:ext cx="16773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20">
                  <a:extLst>
                    <a:ext uri="{9D8B030D-6E8A-4147-A177-3AD203B41FA5}">
                      <a16:colId xmlns:a16="http://schemas.microsoft.com/office/drawing/2014/main" val="2652102195"/>
                    </a:ext>
                  </a:extLst>
                </a:gridCol>
                <a:gridCol w="559120">
                  <a:extLst>
                    <a:ext uri="{9D8B030D-6E8A-4147-A177-3AD203B41FA5}">
                      <a16:colId xmlns:a16="http://schemas.microsoft.com/office/drawing/2014/main" val="1209668036"/>
                    </a:ext>
                  </a:extLst>
                </a:gridCol>
                <a:gridCol w="559120">
                  <a:extLst>
                    <a:ext uri="{9D8B030D-6E8A-4147-A177-3AD203B41FA5}">
                      <a16:colId xmlns:a16="http://schemas.microsoft.com/office/drawing/2014/main" val="225904555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3822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751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5511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1217269" y="3283660"/>
                <a:ext cx="685463" cy="5167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69" y="3283660"/>
                <a:ext cx="685463" cy="516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1366700" y="3792889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1217269" y="4013122"/>
                <a:ext cx="685463" cy="5167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69" y="4013122"/>
                <a:ext cx="685463" cy="516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455939" y="3334261"/>
                <a:ext cx="685463" cy="2971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39" y="3334261"/>
                <a:ext cx="685463" cy="297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463565" y="3987750"/>
                <a:ext cx="685463" cy="2971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65" y="3987750"/>
                <a:ext cx="685463" cy="297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/>
          <p:cNvSpPr txBox="1"/>
          <p:nvPr/>
        </p:nvSpPr>
        <p:spPr>
          <a:xfrm>
            <a:off x="4607951" y="3685006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3" idx="3"/>
            <a:endCxn id="156" idx="2"/>
          </p:cNvCxnSpPr>
          <p:nvPr/>
        </p:nvCxnSpPr>
        <p:spPr>
          <a:xfrm flipV="1">
            <a:off x="1902732" y="1846364"/>
            <a:ext cx="373555" cy="169565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3" idx="3"/>
            <a:endCxn id="157" idx="2"/>
          </p:cNvCxnSpPr>
          <p:nvPr/>
        </p:nvCxnSpPr>
        <p:spPr>
          <a:xfrm flipV="1">
            <a:off x="1902732" y="2340226"/>
            <a:ext cx="373555" cy="120179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3" idx="3"/>
            <a:endCxn id="158" idx="2"/>
          </p:cNvCxnSpPr>
          <p:nvPr/>
        </p:nvCxnSpPr>
        <p:spPr>
          <a:xfrm flipV="1">
            <a:off x="1902732" y="2983113"/>
            <a:ext cx="373555" cy="55891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6" idx="3"/>
            <a:endCxn id="158" idx="2"/>
          </p:cNvCxnSpPr>
          <p:nvPr/>
        </p:nvCxnSpPr>
        <p:spPr>
          <a:xfrm flipV="1">
            <a:off x="1902732" y="2983113"/>
            <a:ext cx="373555" cy="128837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6" idx="3"/>
            <a:endCxn id="157" idx="2"/>
          </p:cNvCxnSpPr>
          <p:nvPr/>
        </p:nvCxnSpPr>
        <p:spPr>
          <a:xfrm flipV="1">
            <a:off x="1902732" y="2340226"/>
            <a:ext cx="373555" cy="193125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6" idx="3"/>
            <a:endCxn id="156" idx="2"/>
          </p:cNvCxnSpPr>
          <p:nvPr/>
        </p:nvCxnSpPr>
        <p:spPr>
          <a:xfrm flipV="1">
            <a:off x="1902732" y="1846364"/>
            <a:ext cx="373555" cy="242512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9" idx="6"/>
            <a:endCxn id="67" idx="1"/>
          </p:cNvCxnSpPr>
          <p:nvPr/>
        </p:nvCxnSpPr>
        <p:spPr>
          <a:xfrm>
            <a:off x="4082396" y="1846364"/>
            <a:ext cx="373543" cy="163648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0" idx="6"/>
            <a:endCxn id="67" idx="1"/>
          </p:cNvCxnSpPr>
          <p:nvPr/>
        </p:nvCxnSpPr>
        <p:spPr>
          <a:xfrm>
            <a:off x="4082396" y="2340226"/>
            <a:ext cx="373543" cy="114262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1" idx="6"/>
            <a:endCxn id="67" idx="1"/>
          </p:cNvCxnSpPr>
          <p:nvPr/>
        </p:nvCxnSpPr>
        <p:spPr>
          <a:xfrm>
            <a:off x="4082396" y="2983113"/>
            <a:ext cx="373543" cy="49973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1" idx="6"/>
            <a:endCxn id="68" idx="1"/>
          </p:cNvCxnSpPr>
          <p:nvPr/>
        </p:nvCxnSpPr>
        <p:spPr>
          <a:xfrm>
            <a:off x="4082396" y="2983113"/>
            <a:ext cx="381169" cy="115322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0" idx="6"/>
            <a:endCxn id="68" idx="1"/>
          </p:cNvCxnSpPr>
          <p:nvPr/>
        </p:nvCxnSpPr>
        <p:spPr>
          <a:xfrm>
            <a:off x="4082396" y="2340226"/>
            <a:ext cx="381169" cy="1796114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9" idx="6"/>
            <a:endCxn id="68" idx="1"/>
          </p:cNvCxnSpPr>
          <p:nvPr/>
        </p:nvCxnSpPr>
        <p:spPr>
          <a:xfrm>
            <a:off x="4082396" y="1846364"/>
            <a:ext cx="381169" cy="228997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2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模型训练技巧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0191" y="977428"/>
            <a:ext cx="945503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混合</a:t>
            </a:r>
            <a:r>
              <a:rPr lang="zh-CN" altLang="en-US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精度训练（</a:t>
            </a:r>
            <a:r>
              <a:rPr lang="en-US" altLang="zh-CN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FP16</a:t>
            </a:r>
            <a:r>
              <a:rPr lang="zh-CN" altLang="en-US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混合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精度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训练，在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内存中用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FP16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做存储和乘法来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加速，用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FP32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做累加避免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舍入误差损失放大；</a:t>
            </a:r>
            <a:endParaRPr lang="en-US" altLang="zh-CN" sz="1600" b="1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对抗训练（</a:t>
            </a: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FGM</a:t>
            </a: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b="1" i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对抗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训练是一种引入噪声的训练方式，可以对参数进行正则化，提升模型鲁棒性和泛化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能力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往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embedding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层在梯度方向添加扰动</a:t>
            </a:r>
            <a:endParaRPr lang="en-US" altLang="zh-CN" sz="16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半</a:t>
            </a: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en-US" altLang="zh-CN" b="1" i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半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监督学习（伪标签）充分利用未标注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testA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测试集；动态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伪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标签，使用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原始标注数据训练一个基准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模型，预测得到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testA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伪标签，将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伪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加入训练集，赋予伪标签一个动态可学习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权重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真实标签数据中共同训练得到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en-US" altLang="zh-CN" sz="1600" b="1" i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4.R-Drop</a:t>
            </a: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R-Dropout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可以看成是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Dropout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的改进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，其实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Dropout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是典型的训练和预测不一致的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方法；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R-Drop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增加一个正则项，来强化模型对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Dropout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的鲁棒性，使得不同的</a:t>
            </a:r>
            <a:r>
              <a:rPr lang="en-US" altLang="zh-CN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Dropout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下模型的输出基本一致，因此能降低这种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不一致性；</a:t>
            </a:r>
            <a:endParaRPr lang="zh-CN" altLang="en-US" sz="16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总结思考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总结思考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9"/>
          <p:cNvSpPr txBox="1"/>
          <p:nvPr/>
        </p:nvSpPr>
        <p:spPr>
          <a:xfrm>
            <a:off x="1566755" y="1618876"/>
            <a:ext cx="897382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主要创新</a:t>
            </a:r>
            <a:endParaRPr lang="en-US" altLang="zh-CN" b="1" i="1" dirty="0" smtClean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采用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GlobalPoniter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模型识别实体，相比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CRF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，效果好，</a:t>
            </a:r>
            <a:r>
              <a:rPr lang="zh-CN" altLang="en-US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时间复杂度低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2.</a:t>
            </a:r>
            <a:r>
              <a:rPr lang="zh-CN" altLang="en-US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提出一种基于多标签分类的关系抽取模型，鲁棒性强，时间复杂度低；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思考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缺少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badcase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的分析；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尝试联合式的关系抽取，</a:t>
            </a:r>
            <a:r>
              <a:rPr lang="zh-CN" altLang="en-US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CASREL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i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训练医疗领域的预训练模型</a:t>
            </a:r>
            <a:r>
              <a:rPr lang="en-US" altLang="zh-CN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BERT</a:t>
            </a:r>
            <a:r>
              <a:rPr lang="zh-CN" altLang="en-US" sz="2000" b="1" i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，添加专有词汇；</a:t>
            </a:r>
            <a:endParaRPr lang="en-US" altLang="zh-CN" sz="2000" b="1" i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284723" y="2282303"/>
            <a:ext cx="3147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7007171" y="143045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团队介绍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7007171" y="2454472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赛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题理解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7007171" y="349064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7007171" y="4522012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总结思考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464618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01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464618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02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464618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03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464618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04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2000" b="1" smtClean="0"/>
              <a:t>2</a:t>
            </a:fld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团队介绍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团队介绍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06890" y="6318201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19962" y="1608342"/>
            <a:ext cx="3105849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队名：五叶草</a:t>
            </a:r>
            <a:endParaRPr lang="zh-CN" altLang="en-US" sz="3600" b="1" i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99092" y="2335845"/>
            <a:ext cx="2824495" cy="25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7"/>
          <p:cNvSpPr/>
          <p:nvPr/>
        </p:nvSpPr>
        <p:spPr>
          <a:xfrm>
            <a:off x="1323066" y="2843035"/>
            <a:ext cx="240990" cy="249353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矩形: 圆角 16"/>
          <p:cNvSpPr/>
          <p:nvPr/>
        </p:nvSpPr>
        <p:spPr>
          <a:xfrm>
            <a:off x="1725096" y="2744406"/>
            <a:ext cx="177482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叶青照</a:t>
            </a:r>
            <a:r>
              <a:rPr lang="en-US" altLang="zh-CN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1167208" y="3378226"/>
            <a:ext cx="4444999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https://github.com/yeqingzhao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2020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年 华南理工大学  控制工程  硕士</a:t>
            </a:r>
            <a:r>
              <a:rPr lang="en-US" altLang="zh-CN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2020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年 智源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看山杯</a:t>
            </a: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专家发现算法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大赛 亚军</a:t>
            </a:r>
            <a:endParaRPr lang="en-US" altLang="zh-CN" sz="1600" b="1" i="1" dirty="0" smtClean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2019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年 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拍拍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贷</a:t>
            </a: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AI-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第四届魔镜杯大赛 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冠军</a:t>
            </a:r>
            <a:endParaRPr lang="en-US" altLang="zh-CN" sz="1600" b="1" i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2019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年 中国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联通</a:t>
            </a:r>
            <a:r>
              <a:rPr lang="en-US" altLang="zh-CN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-AIIA</a:t>
            </a:r>
            <a:r>
              <a:rPr lang="zh-CN" altLang="en-US" sz="1600" b="1" i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杯人工智能</a:t>
            </a:r>
            <a:r>
              <a:rPr lang="zh-CN" altLang="en-US" sz="1600" b="1" i="1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大赛 优胜奖</a:t>
            </a:r>
            <a:endParaRPr lang="en-US" altLang="zh-CN" sz="1600" b="1" i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39601" y="1221606"/>
            <a:ext cx="4414788" cy="4414788"/>
            <a:chOff x="6805727" y="1221606"/>
            <a:chExt cx="4414788" cy="441478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赛</a:t>
            </a: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题理解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赛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题理解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37419" y="3632459"/>
            <a:ext cx="107368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泪滴形 26"/>
          <p:cNvSpPr/>
          <p:nvPr/>
        </p:nvSpPr>
        <p:spPr>
          <a:xfrm rot="8100000">
            <a:off x="1572333" y="1640817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064805" y="348006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35" name="泪滴形 34"/>
          <p:cNvSpPr/>
          <p:nvPr/>
        </p:nvSpPr>
        <p:spPr>
          <a:xfrm rot="8100000">
            <a:off x="4192441" y="1640817"/>
            <a:ext cx="1289744" cy="1289744"/>
          </a:xfrm>
          <a:prstGeom prst="teardrop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84913" y="348006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38" name="泪滴形 37"/>
          <p:cNvSpPr/>
          <p:nvPr/>
        </p:nvSpPr>
        <p:spPr>
          <a:xfrm rot="8100000">
            <a:off x="6812549" y="1640817"/>
            <a:ext cx="1289744" cy="1289744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305021" y="348006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46" name="泪滴形 45"/>
          <p:cNvSpPr/>
          <p:nvPr/>
        </p:nvSpPr>
        <p:spPr>
          <a:xfrm rot="8100000">
            <a:off x="9432656" y="1640817"/>
            <a:ext cx="1289744" cy="1289744"/>
          </a:xfrm>
          <a:prstGeom prst="teardrop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925128" y="348006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45760" y="4067243"/>
            <a:ext cx="2542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电子病历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医</a:t>
            </a:r>
            <a:r>
              <a:rPr lang="zh-CN" altLang="en-US" sz="1600" b="1" i="1" dirty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技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报告文档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训练集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4000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i="1" dirty="0">
              <a:solidFill>
                <a:srgbClr val="7F7F7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</a:t>
            </a:r>
            <a:r>
              <a:rPr lang="zh-CN" altLang="en-US" sz="1600" b="1" i="1" dirty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A(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</a:t>
            </a:r>
            <a:r>
              <a:rPr lang="en-US" altLang="zh-CN" sz="1600" b="1" i="1" dirty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1000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i="1" dirty="0">
              <a:solidFill>
                <a:srgbClr val="7F7F7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测试集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B(</a:t>
            </a:r>
            <a:r>
              <a:rPr lang="zh-CN" altLang="en-US" sz="1600" b="1" i="1" dirty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</a:t>
            </a:r>
            <a:r>
              <a:rPr lang="en-US" altLang="zh-CN" sz="1600" b="1" i="1" dirty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1000</a:t>
            </a:r>
            <a:r>
              <a:rPr lang="zh-CN" altLang="en-US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</a:t>
            </a:r>
            <a:r>
              <a:rPr lang="en-US" altLang="zh-CN" sz="1600" b="1" i="1" dirty="0" smtClean="0">
                <a:solidFill>
                  <a:srgbClr val="7F7F7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</a:p>
        </p:txBody>
      </p:sp>
      <p:sp>
        <p:nvSpPr>
          <p:cNvPr id="66" name="矩形 65"/>
          <p:cNvSpPr/>
          <p:nvPr/>
        </p:nvSpPr>
        <p:spPr>
          <a:xfrm>
            <a:off x="1817094" y="20686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数据</a:t>
            </a:r>
          </a:p>
        </p:txBody>
      </p:sp>
      <p:sp>
        <p:nvSpPr>
          <p:cNvPr id="67" name="矩形 66"/>
          <p:cNvSpPr/>
          <p:nvPr/>
        </p:nvSpPr>
        <p:spPr>
          <a:xfrm>
            <a:off x="4437203" y="20753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目标</a:t>
            </a:r>
          </a:p>
        </p:txBody>
      </p:sp>
      <p:sp>
        <p:nvSpPr>
          <p:cNvPr id="68" name="矩形 67"/>
          <p:cNvSpPr/>
          <p:nvPr/>
        </p:nvSpPr>
        <p:spPr>
          <a:xfrm>
            <a:off x="7057311" y="206589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评估</a:t>
            </a:r>
            <a:endParaRPr lang="zh-CN" altLang="en-US" sz="2400" b="1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677418" y="207531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策略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562946" y="4067243"/>
            <a:ext cx="2542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预测文档中实体出现</a:t>
            </a:r>
            <a:r>
              <a:rPr lang="zh-CN" alt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的起止位置，</a:t>
            </a:r>
            <a:r>
              <a:rPr lang="zh-CN" alt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以及实体类别</a:t>
            </a:r>
            <a:endParaRPr lang="en-US" altLang="zh-CN" sz="16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</a:t>
            </a:r>
            <a:r>
              <a:rPr lang="zh-CN" alt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识别出来的实体，</a:t>
            </a:r>
            <a:r>
              <a:rPr lang="zh-CN" alt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需要判断相应的关系</a:t>
            </a:r>
            <a:endParaRPr lang="en-US" altLang="zh-CN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6185977" y="4062279"/>
                <a:ext cx="2542886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en-US" altLang="zh-CN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r>
                  <a:rPr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实体评价</a:t>
                </a:r>
                <a:r>
                  <a:rPr lang="zh-CN" altLang="en-US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指标</a:t>
                </a: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(F1</a:t>
                </a:r>
                <a:r>
                  <a:rPr lang="zh-CN" altLang="en-US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值</a:t>
                </a: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endParaRPr lang="en-US" altLang="zh-CN" sz="1600" b="1" i="1" dirty="0">
                  <a:solidFill>
                    <a:schemeClr val="accent5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2.</a:t>
                </a:r>
                <a:r>
                  <a:rPr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关系</a:t>
                </a:r>
                <a:r>
                  <a:rPr lang="zh-CN" altLang="en-US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评价</a:t>
                </a:r>
                <a:r>
                  <a:rPr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指标</a:t>
                </a: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LSA</a:t>
                </a: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endParaRPr lang="en-US" altLang="zh-CN" sz="1600" b="1" i="1" dirty="0">
                  <a:solidFill>
                    <a:schemeClr val="accent5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altLang="en-US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最终</a:t>
                </a:r>
                <a:r>
                  <a:rPr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评价</a:t>
                </a:r>
                <a:r>
                  <a:rPr lang="zh-CN" altLang="en-US" sz="16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指标：</a:t>
                </a:r>
                <a:endParaRPr lang="en-US" altLang="zh-CN" sz="1600" b="1" i="1" dirty="0" smtClean="0">
                  <a:solidFill>
                    <a:schemeClr val="accent5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𝑺𝒄𝒐𝒓𝒆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=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𝟎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.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𝟑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  <a:cs typeface="仿宋" panose="02010609060101010101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</m:ctrlPr>
                        </m:sSubPr>
                        <m:e>
                          <m: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𝒏𝒆𝒓</m:t>
                          </m:r>
                        </m:sub>
                      </m:sSub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+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𝟎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.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𝟕</m:t>
                      </m:r>
                      <m:r>
                        <a:rPr lang="en-US" altLang="zh-CN" sz="1500" b="1" i="1" spc="-1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</m:ctrlPr>
                        </m:sSubPr>
                        <m:e>
                          <m: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 spc="-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charset="-122"/>
                            </a:rPr>
                            <m:t>𝒓𝒆𝒍</m:t>
                          </m:r>
                        </m:sub>
                      </m:sSub>
                    </m:oMath>
                  </m:oMathPara>
                </a14:m>
                <a:endParaRPr lang="en-US" altLang="zh-CN" sz="1500" b="1" i="1" spc="-100" dirty="0" smtClean="0">
                  <a:solidFill>
                    <a:schemeClr val="accent5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77" y="4062279"/>
                <a:ext cx="2542886" cy="1585049"/>
              </a:xfrm>
              <a:prstGeom prst="rect">
                <a:avLst/>
              </a:prstGeo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8803163" y="4069227"/>
            <a:ext cx="254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联合式，</a:t>
            </a:r>
            <a:r>
              <a:rPr lang="zh-CN" altLang="en-US" sz="1600" b="1" i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</a:t>
            </a:r>
            <a:r>
              <a:rPr lang="zh-CN" altLang="en-US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</a:t>
            </a:r>
            <a:r>
              <a:rPr lang="en-US" altLang="zh-CN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CASREL</a:t>
            </a:r>
            <a:endParaRPr lang="en-US" altLang="zh-CN" sz="1600" b="1" i="1" dirty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2.Pipeline</a:t>
            </a:r>
            <a:r>
              <a:rPr lang="zh-CN" altLang="en-US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，比如</a:t>
            </a:r>
            <a:r>
              <a:rPr lang="en-US" altLang="zh-CN" sz="1600" b="1" i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PURE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7" grpId="0" animBg="1"/>
      <p:bldP spid="38" grpId="0" animBg="1"/>
      <p:bldP spid="45" grpId="0" animBg="1"/>
      <p:bldP spid="46" grpId="0" animBg="1"/>
      <p:bldP spid="51" grpId="0" animBg="1"/>
      <p:bldP spid="53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311910" y="3835873"/>
            <a:ext cx="2158584" cy="2158584"/>
            <a:chOff x="4931763" y="1933731"/>
            <a:chExt cx="2158584" cy="2158584"/>
          </a:xfrm>
        </p:grpSpPr>
        <p:sp>
          <p:nvSpPr>
            <p:cNvPr id="23" name="椭圆 22"/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11910" y="1299962"/>
            <a:ext cx="2158584" cy="2158584"/>
            <a:chOff x="1154242" y="1933731"/>
            <a:chExt cx="2158584" cy="2158584"/>
          </a:xfrm>
        </p:grpSpPr>
        <p:sp>
          <p:nvSpPr>
            <p:cNvPr id="39" name="椭圆 38"/>
            <p:cNvSpPr/>
            <p:nvPr/>
          </p:nvSpPr>
          <p:spPr>
            <a:xfrm>
              <a:off x="1229193" y="2008682"/>
              <a:ext cx="2008682" cy="2008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54242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749040" y="1871421"/>
            <a:ext cx="736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采用</a:t>
            </a: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GlobalPointer</a:t>
            </a:r>
            <a:r>
              <a:rPr lang="zh-CN" altLang="en-US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sz="2000" b="1" i="1" dirty="0" smtClean="0">
              <a:solidFill>
                <a:schemeClr val="accent1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GlobalPointer</a:t>
            </a:r>
            <a:r>
              <a:rPr lang="zh-CN" altLang="en-US" sz="2000" b="1" i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：用统一的方式处理嵌套和非嵌套</a:t>
            </a: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NER</a:t>
            </a: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000" b="1" i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苏剑</a:t>
            </a:r>
            <a:r>
              <a:rPr lang="zh-CN" altLang="en-US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林</a:t>
            </a:r>
            <a:r>
              <a:rPr lang="en-US" altLang="zh-CN" sz="2000" b="1" i="1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2000" b="1" i="1" dirty="0">
              <a:solidFill>
                <a:schemeClr val="accent1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44182" y="2148421"/>
            <a:ext cx="209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命名实体识别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43286" y="4684331"/>
            <a:ext cx="209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关系抽取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49040" y="3824632"/>
            <a:ext cx="7366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采用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</a:t>
            </a:r>
            <a:r>
              <a:rPr lang="zh-CN" altLang="en-US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研的关系抽取方法</a:t>
            </a:r>
            <a:endParaRPr lang="en-US" altLang="zh-CN" b="1" i="1" dirty="0" smtClean="0">
              <a:solidFill>
                <a:schemeClr val="accent2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3"/>
              </a:rPr>
              <a:t>将“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3"/>
              </a:rPr>
              <a:t>softmax+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3"/>
              </a:rPr>
              <a:t>交叉熵”推广到多标签分类问题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苏剑林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Transformer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升级之路：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2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、博采众长的旋转式位置</a:t>
            </a:r>
            <a:r>
              <a:rPr lang="zh-CN" altLang="en-US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编码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苏剑林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5"/>
              </a:rPr>
              <a:t>A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5"/>
              </a:rPr>
              <a:t>Frustratingly Easy Approach for Joint Entity and Relation Extraction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陈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丹琦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i="1" dirty="0">
              <a:solidFill>
                <a:schemeClr val="accent2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模型设计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命名实体识别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96620" y="5083633"/>
            <a:ext cx="103031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常规</a:t>
            </a:r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Pointer Network</a:t>
            </a:r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的设计在做实体识别或者阅读理解时，一般是用两个模块分别识别实体的首和尾，这会带来训练和预测时的不一致。而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GlobalPointer</a:t>
            </a:r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就是针对这个不一致而设计的，它将首尾视为一个整体去进行判别，所以它更有</a:t>
            </a:r>
            <a:r>
              <a:rPr lang="zh-CN" alt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b="1" i="1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全局观</a:t>
            </a:r>
            <a:r>
              <a:rPr lang="zh-CN" alt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”。</a:t>
            </a:r>
            <a:endParaRPr lang="zh-CN" alt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54454"/>
              </p:ext>
            </p:extLst>
          </p:nvPr>
        </p:nvGraphicFramePr>
        <p:xfrm>
          <a:off x="4232441" y="1123601"/>
          <a:ext cx="3060000" cy="30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73239389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11914559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05502092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23492882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09084718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60169557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68196897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553590064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099492880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451697920"/>
                    </a:ext>
                  </a:extLst>
                </a:gridCol>
              </a:tblGrid>
              <a:tr h="3695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8282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9120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76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0583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16377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8597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63425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530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68466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726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018"/>
              </p:ext>
            </p:extLst>
          </p:nvPr>
        </p:nvGraphicFramePr>
        <p:xfrm>
          <a:off x="7568262" y="1123601"/>
          <a:ext cx="3060000" cy="306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73239389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11914559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05502092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23492882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09084718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60169557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68196897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553590064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099492880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451697920"/>
                    </a:ext>
                  </a:extLst>
                </a:gridCol>
              </a:tblGrid>
              <a:tr h="3652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8282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91204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764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05833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16377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85973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63425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530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68466"/>
                  </a:ext>
                </a:extLst>
              </a:tr>
              <a:tr h="299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7268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70200"/>
              </p:ext>
            </p:extLst>
          </p:nvPr>
        </p:nvGraphicFramePr>
        <p:xfrm>
          <a:off x="896620" y="1123601"/>
          <a:ext cx="3060000" cy="30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73239389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11914559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05502092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23492882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09084718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60169557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68196897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553590064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099492880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1451697920"/>
                    </a:ext>
                  </a:extLst>
                </a:gridCol>
              </a:tblGrid>
              <a:tr h="3695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8282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  <a:endParaRPr lang="zh-CN" altLang="en-US" sz="16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9120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骼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10764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0583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质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16377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85973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63425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530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algn="ctr">
                        <a:lnSpc>
                          <a:spcPts val="2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整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0000" marR="90000" marT="45000" marB="45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68466"/>
                  </a:ext>
                </a:extLst>
              </a:tr>
              <a:tr h="29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"/>
                        </a:lnSpc>
                      </a:pPr>
                      <a:endParaRPr lang="zh-CN" altLang="en-US" dirty="0"/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726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06330" y="4218463"/>
            <a:ext cx="184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Head-1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器官组织</a:t>
            </a:r>
            <a:endParaRPr lang="zh-CN" altLang="en-US" sz="16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38246" y="4215286"/>
            <a:ext cx="144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Head-2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177972" y="4218460"/>
            <a:ext cx="184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Head-3</a:t>
            </a:r>
            <a:r>
              <a:rPr lang="en-US" altLang="zh-CN" sz="16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16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阴性表现</a:t>
            </a:r>
          </a:p>
        </p:txBody>
      </p:sp>
      <p:sp>
        <p:nvSpPr>
          <p:cNvPr id="15" name="矩形 14"/>
          <p:cNvSpPr/>
          <p:nvPr/>
        </p:nvSpPr>
        <p:spPr>
          <a:xfrm>
            <a:off x="3867637" y="4613237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GlobalPoniter</a:t>
            </a:r>
            <a:r>
              <a:rPr lang="zh-CN" altLang="en-US" sz="2000" b="1" i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多头</a:t>
            </a:r>
            <a:r>
              <a:rPr lang="zh-CN" altLang="en-US" sz="20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识别嵌套实体示意图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704462" y="2573616"/>
            <a:ext cx="80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sz="20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55A11"/>
      </a:hlink>
      <a:folHlink>
        <a:srgbClr val="2E75B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45930</TotalTime>
  <Words>1384</Words>
  <Application>Microsoft Office PowerPoint</Application>
  <PresentationFormat>宽屏</PresentationFormat>
  <Paragraphs>385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仿宋</vt:lpstr>
      <vt:lpstr>宋体</vt:lpstr>
      <vt:lpstr>Arial</vt:lpstr>
      <vt:lpstr>Book Antiqua</vt:lpstr>
      <vt:lpstr>Calibri</vt:lpstr>
      <vt:lpstr>Calibri Light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yeqingzhao</cp:lastModifiedBy>
  <cp:revision>373</cp:revision>
  <dcterms:created xsi:type="dcterms:W3CDTF">2018-07-10T18:03:00Z</dcterms:created>
  <dcterms:modified xsi:type="dcterms:W3CDTF">2021-10-28T11:48:02Z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