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23.svg" ContentType="image/svg+xml"/>
  <Override PartName="/ppt/media/image25.svg" ContentType="image/svg+xml"/>
  <Override PartName="/ppt/media/image34.svg" ContentType="image/svg+xml"/>
  <Override PartName="/ppt/media/image42.svg" ContentType="image/svg+xml"/>
  <Override PartName="/ppt/media/image44.svg" ContentType="image/svg+xml"/>
  <Override PartName="/ppt/media/image4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4"/>
  </p:handoutMasterIdLst>
  <p:sldIdLst>
    <p:sldId id="448" r:id="rId3"/>
    <p:sldId id="731" r:id="rId5"/>
    <p:sldId id="730" r:id="rId6"/>
    <p:sldId id="676" r:id="rId7"/>
    <p:sldId id="677" r:id="rId8"/>
    <p:sldId id="678" r:id="rId9"/>
    <p:sldId id="680" r:id="rId10"/>
    <p:sldId id="681" r:id="rId11"/>
    <p:sldId id="682" r:id="rId12"/>
    <p:sldId id="683" r:id="rId13"/>
    <p:sldId id="687" r:id="rId14"/>
    <p:sldId id="703" r:id="rId15"/>
    <p:sldId id="689" r:id="rId16"/>
    <p:sldId id="686" r:id="rId17"/>
    <p:sldId id="694" r:id="rId18"/>
    <p:sldId id="692" r:id="rId19"/>
    <p:sldId id="718" r:id="rId20"/>
    <p:sldId id="679" r:id="rId21"/>
    <p:sldId id="728" r:id="rId22"/>
    <p:sldId id="700" r:id="rId23"/>
    <p:sldId id="702" r:id="rId24"/>
    <p:sldId id="701" r:id="rId25"/>
    <p:sldId id="691" r:id="rId26"/>
    <p:sldId id="697" r:id="rId27"/>
    <p:sldId id="698" r:id="rId28"/>
    <p:sldId id="759" r:id="rId29"/>
    <p:sldId id="758" r:id="rId30"/>
    <p:sldId id="688" r:id="rId31"/>
    <p:sldId id="761" r:id="rId32"/>
    <p:sldId id="570" r:id="rId33"/>
  </p:sldIdLst>
  <p:sldSz cx="12192000" cy="6858000"/>
  <p:notesSz cx="6858000" cy="9144000"/>
  <p:custDataLst>
    <p:tags r:id="rId3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812e2b8-f0a5-4523-80fe-ecb402e53242}">
          <p14:sldIdLst>
            <p14:sldId id="448"/>
            <p14:sldId id="731"/>
            <p14:sldId id="730"/>
          </p14:sldIdLst>
        </p14:section>
        <p14:section name="类型推导" id="{499da49a-4f5b-42f1-8284-32d73f247f9a}">
          <p14:sldIdLst>
            <p14:sldId id="676"/>
            <p14:sldId id="677"/>
            <p14:sldId id="678"/>
            <p14:sldId id="680"/>
          </p14:sldIdLst>
        </p14:section>
        <p14:section name="其他" id="{327821f3-a638-47aa-89a3-cd26e70d474b}">
          <p14:sldIdLst>
            <p14:sldId id="681"/>
            <p14:sldId id="682"/>
            <p14:sldId id="683"/>
            <p14:sldId id="687"/>
            <p14:sldId id="703"/>
            <p14:sldId id="689"/>
            <p14:sldId id="686"/>
            <p14:sldId id="694"/>
            <p14:sldId id="692"/>
            <p14:sldId id="718"/>
          </p14:sldIdLst>
        </p14:section>
        <p14:section name="移动语义" id="{499ca911-8dfa-4442-b4d0-281f03c2101d}">
          <p14:sldIdLst>
            <p14:sldId id="679"/>
            <p14:sldId id="728"/>
            <p14:sldId id="700"/>
            <p14:sldId id="702"/>
            <p14:sldId id="701"/>
          </p14:sldIdLst>
        </p14:section>
        <p14:section name="泛型" id="{f05ffe0e-8e3b-487f-807d-1b5ad301cdf9}">
          <p14:sldIdLst>
            <p14:sldId id="691"/>
            <p14:sldId id="697"/>
            <p14:sldId id="698"/>
            <p14:sldId id="759"/>
            <p14:sldId id="758"/>
            <p14:sldId id="688"/>
            <p14:sldId id="761"/>
          </p14:sldIdLst>
        </p14:section>
        <p14:section name="无标题节" id="{956b705b-fbfd-471a-9fc0-c2c8be854854}">
          <p14:sldIdLst>
            <p14:sldId id="5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79" userDrawn="1">
          <p15:clr>
            <a:srgbClr val="A4A3A4"/>
          </p15:clr>
        </p15:guide>
        <p15:guide id="2" pos="378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ECD3D"/>
    <a:srgbClr val="FFCE3D"/>
    <a:srgbClr val="1A1D1A"/>
    <a:srgbClr val="F3F3F3"/>
    <a:srgbClr val="57B4D0"/>
    <a:srgbClr val="E5E5E5"/>
    <a:srgbClr val="FBFBFB"/>
    <a:srgbClr val="767676"/>
    <a:srgbClr val="8787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59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1002" y="78"/>
      </p:cViewPr>
      <p:guideLst>
        <p:guide orient="horz" pos="2079"/>
        <p:guide pos="378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9" Type="http://schemas.openxmlformats.org/officeDocument/2006/relationships/tags" Target="tags/tag114.xml"/><Relationship Id="rId38" Type="http://schemas.openxmlformats.org/officeDocument/2006/relationships/commentAuthors" Target="commentAuthors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230214-BCF4-40B1-AC81-91D8086898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781555"/>
            <a:ext cx="12192000" cy="3294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612380" y="204215"/>
            <a:ext cx="4579619" cy="66537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8301228" y="388797"/>
            <a:ext cx="3890772" cy="6083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56861" y="307715"/>
            <a:ext cx="1084381" cy="10857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380296" y="430950"/>
            <a:ext cx="652475" cy="65247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0773156" y="576072"/>
            <a:ext cx="745235" cy="4526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8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1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7E7E7E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016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1">
              <a:rPr lang="en-US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1">
              <a:rPr lang="en-US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1">
              <a:rPr lang="en-US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1">
              <a:rPr lang="en-US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1">
              <a:rPr lang="en-US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1">
              <a:rPr lang="en-US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1">
              <a:rPr lang="en-US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1">
              <a:rPr lang="en-US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1">
              <a:rPr lang="en-US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1">
              <a:rPr lang="en-US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8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1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7E7E7E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016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1">
              <a:rPr lang="en-US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1">
              <a:rPr lang="en-US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1">
              <a:rPr lang="en-US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1">
              <a:rPr lang="en-US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1">
              <a:rPr lang="en-US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1">
              <a:rPr lang="en-US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1">
              <a:rPr lang="en-US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1">
              <a:rPr lang="en-US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image" Target="../media/image11.png"/><Relationship Id="rId24" Type="http://schemas.openxmlformats.org/officeDocument/2006/relationships/image" Target="../media/image10.png"/><Relationship Id="rId23" Type="http://schemas.openxmlformats.org/officeDocument/2006/relationships/image" Target="../media/image9.png"/><Relationship Id="rId22" Type="http://schemas.openxmlformats.org/officeDocument/2006/relationships/image" Target="../media/image8.png"/><Relationship Id="rId21" Type="http://schemas.openxmlformats.org/officeDocument/2006/relationships/image" Target="../media/image7.png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27816" y="267365"/>
            <a:ext cx="874183" cy="87278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453417" y="390724"/>
            <a:ext cx="439358" cy="43933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1138979" y="5826923"/>
            <a:ext cx="1053020" cy="103107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1425428" y="6012726"/>
            <a:ext cx="766572" cy="84527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0541507" y="504444"/>
            <a:ext cx="990600" cy="371855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43705" y="2074240"/>
            <a:ext cx="1271904" cy="1366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8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1738" y="2126995"/>
            <a:ext cx="10288523" cy="2769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1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65609" y="6505912"/>
            <a:ext cx="204470" cy="153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7E7E7E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016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7" Type="http://schemas.openxmlformats.org/officeDocument/2006/relationships/tags" Target="../tags/tag3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tags" Target="../tags/tag30.xml"/><Relationship Id="rId3" Type="http://schemas.openxmlformats.org/officeDocument/2006/relationships/hyperlink" Target="https://eel.is/c++draft/dcl.init#def" TargetMode="Externa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7" Type="http://schemas.openxmlformats.org/officeDocument/2006/relationships/tags" Target="../tags/tag35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tags" Target="../tags/tag34.xml"/><Relationship Id="rId3" Type="http://schemas.openxmlformats.org/officeDocument/2006/relationships/image" Target="../media/image32.png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image" Target="../media/image33.png"/><Relationship Id="rId1" Type="http://schemas.openxmlformats.org/officeDocument/2006/relationships/tags" Target="../tags/tag3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image" Target="../media/image35.png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tags" Target="../tags/tag59.xml"/><Relationship Id="rId7" Type="http://schemas.openxmlformats.org/officeDocument/2006/relationships/image" Target="../media/image36.png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65.xml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tags" Target="../tags/tag64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image" Target="../media/image40.png"/><Relationship Id="rId1" Type="http://schemas.openxmlformats.org/officeDocument/2006/relationships/tags" Target="../tags/tag71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6.svg"/><Relationship Id="rId8" Type="http://schemas.openxmlformats.org/officeDocument/2006/relationships/image" Target="../media/image45.png"/><Relationship Id="rId7" Type="http://schemas.openxmlformats.org/officeDocument/2006/relationships/image" Target="../media/image44.svg"/><Relationship Id="rId6" Type="http://schemas.openxmlformats.org/officeDocument/2006/relationships/image" Target="../media/image43.png"/><Relationship Id="rId5" Type="http://schemas.openxmlformats.org/officeDocument/2006/relationships/tags" Target="../tags/tag76.xml"/><Relationship Id="rId4" Type="http://schemas.openxmlformats.org/officeDocument/2006/relationships/image" Target="../media/image42.svg"/><Relationship Id="rId3" Type="http://schemas.openxmlformats.org/officeDocument/2006/relationships/image" Target="../media/image41.png"/><Relationship Id="rId2" Type="http://schemas.openxmlformats.org/officeDocument/2006/relationships/tags" Target="../tags/tag75.xml"/><Relationship Id="rId14" Type="http://schemas.openxmlformats.org/officeDocument/2006/relationships/slideLayout" Target="../slideLayouts/slideLayout3.xml"/><Relationship Id="rId13" Type="http://schemas.openxmlformats.org/officeDocument/2006/relationships/tags" Target="../tags/tag77.xml"/><Relationship Id="rId12" Type="http://schemas.openxmlformats.org/officeDocument/2006/relationships/image" Target="../media/image48.png"/><Relationship Id="rId11" Type="http://schemas.openxmlformats.org/officeDocument/2006/relationships/image" Target="../media/image24.png"/><Relationship Id="rId10" Type="http://schemas.openxmlformats.org/officeDocument/2006/relationships/image" Target="../media/image47.png"/><Relationship Id="rId1" Type="http://schemas.openxmlformats.org/officeDocument/2006/relationships/tags" Target="../tags/tag74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hyperlink" Target="http://thbecker.net/articles/rvalue_references/section_01.html" TargetMode="External"/><Relationship Id="rId3" Type="http://schemas.openxmlformats.org/officeDocument/2006/relationships/tags" Target="../tags/tag79.xml"/><Relationship Id="rId2" Type="http://schemas.openxmlformats.org/officeDocument/2006/relationships/image" Target="../media/image49.png"/><Relationship Id="rId10" Type="http://schemas.openxmlformats.org/officeDocument/2006/relationships/slideLayout" Target="../slideLayouts/slideLayout3.xml"/><Relationship Id="rId1" Type="http://schemas.openxmlformats.org/officeDocument/2006/relationships/tags" Target="../tags/tag78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tags" Target="../tags/tag83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91.xml"/><Relationship Id="rId8" Type="http://schemas.openxmlformats.org/officeDocument/2006/relationships/image" Target="../media/image52.png"/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" Type="http://schemas.openxmlformats.org/officeDocument/2006/relationships/image" Target="../media/image51.png"/><Relationship Id="rId4" Type="http://schemas.openxmlformats.org/officeDocument/2006/relationships/tags" Target="../tags/tag88.xml"/><Relationship Id="rId3" Type="http://schemas.openxmlformats.org/officeDocument/2006/relationships/image" Target="../media/image50.png"/><Relationship Id="rId2" Type="http://schemas.openxmlformats.org/officeDocument/2006/relationships/tags" Target="../tags/tag87.xml"/><Relationship Id="rId12" Type="http://schemas.openxmlformats.org/officeDocument/2006/relationships/slideLayout" Target="../slideLayouts/slideLayout3.xml"/><Relationship Id="rId11" Type="http://schemas.openxmlformats.org/officeDocument/2006/relationships/tags" Target="../tags/tag93.xml"/><Relationship Id="rId10" Type="http://schemas.openxmlformats.org/officeDocument/2006/relationships/tags" Target="../tags/tag92.xml"/><Relationship Id="rId1" Type="http://schemas.openxmlformats.org/officeDocument/2006/relationships/tags" Target="../tags/tag86.xml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image" Target="../media/image54.png"/><Relationship Id="rId3" Type="http://schemas.openxmlformats.org/officeDocument/2006/relationships/tags" Target="../tags/tag95.xml"/><Relationship Id="rId2" Type="http://schemas.openxmlformats.org/officeDocument/2006/relationships/image" Target="../media/image53.png"/><Relationship Id="rId1" Type="http://schemas.openxmlformats.org/officeDocument/2006/relationships/tags" Target="../tags/tag94.xml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99.xml"/><Relationship Id="rId4" Type="http://schemas.openxmlformats.org/officeDocument/2006/relationships/image" Target="../media/image57.png"/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tags" Target="../tags/tag98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tags" Target="../tags/tag103.xml"/><Relationship Id="rId7" Type="http://schemas.openxmlformats.org/officeDocument/2006/relationships/image" Target="../media/image46.svg"/><Relationship Id="rId6" Type="http://schemas.openxmlformats.org/officeDocument/2006/relationships/image" Target="../media/image45.png"/><Relationship Id="rId5" Type="http://schemas.openxmlformats.org/officeDocument/2006/relationships/image" Target="../media/image59.png"/><Relationship Id="rId4" Type="http://schemas.openxmlformats.org/officeDocument/2006/relationships/tags" Target="../tags/tag102.xml"/><Relationship Id="rId3" Type="http://schemas.openxmlformats.org/officeDocument/2006/relationships/image" Target="../media/image58.png"/><Relationship Id="rId2" Type="http://schemas.openxmlformats.org/officeDocument/2006/relationships/tags" Target="../tags/tag101.xml"/><Relationship Id="rId1" Type="http://schemas.openxmlformats.org/officeDocument/2006/relationships/tags" Target="../tags/tag100.xml"/></Relationships>
</file>

<file path=ppt/slides/_rels/slide2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image" Target="../media/image61.png"/><Relationship Id="rId3" Type="http://schemas.openxmlformats.org/officeDocument/2006/relationships/image" Target="../media/image60.png"/><Relationship Id="rId2" Type="http://schemas.openxmlformats.org/officeDocument/2006/relationships/tags" Target="../tags/tag105.xml"/><Relationship Id="rId1" Type="http://schemas.openxmlformats.org/officeDocument/2006/relationships/tags" Target="../tags/tag104.xml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tags" Target="../tags/tag110.xml"/><Relationship Id="rId3" Type="http://schemas.openxmlformats.org/officeDocument/2006/relationships/image" Target="../media/image62.png"/><Relationship Id="rId2" Type="http://schemas.openxmlformats.org/officeDocument/2006/relationships/tags" Target="../tags/tag109.xml"/><Relationship Id="rId1" Type="http://schemas.openxmlformats.org/officeDocument/2006/relationships/tags" Target="../tags/tag10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tags" Target="../tags/tag113.xml"/><Relationship Id="rId8" Type="http://schemas.openxmlformats.org/officeDocument/2006/relationships/tags" Target="../tags/tag112.xml"/><Relationship Id="rId7" Type="http://schemas.openxmlformats.org/officeDocument/2006/relationships/image" Target="../media/image6.png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tags" Target="../tags/tag111.xml"/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7.xml"/><Relationship Id="rId4" Type="http://schemas.openxmlformats.org/officeDocument/2006/relationships/image" Target="../media/image17.png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3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image" Target="../media/image18.png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.svg"/><Relationship Id="rId8" Type="http://schemas.openxmlformats.org/officeDocument/2006/relationships/image" Target="../media/image24.png"/><Relationship Id="rId7" Type="http://schemas.openxmlformats.org/officeDocument/2006/relationships/image" Target="../media/image23.svg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tags" Target="../tags/tag19.xml"/><Relationship Id="rId13" Type="http://schemas.openxmlformats.org/officeDocument/2006/relationships/slideLayout" Target="../slideLayouts/slideLayout3.xml"/><Relationship Id="rId12" Type="http://schemas.openxmlformats.org/officeDocument/2006/relationships/tags" Target="../tags/tag21.xml"/><Relationship Id="rId11" Type="http://schemas.openxmlformats.org/officeDocument/2006/relationships/tags" Target="../tags/tag20.xml"/><Relationship Id="rId10" Type="http://schemas.openxmlformats.org/officeDocument/2006/relationships/image" Target="../media/image26.png"/><Relationship Id="rId1" Type="http://schemas.openxmlformats.org/officeDocument/2006/relationships/tags" Target="../tags/tag18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tags" Target="../tags/tag24.xml"/><Relationship Id="rId7" Type="http://schemas.openxmlformats.org/officeDocument/2006/relationships/hyperlink" Target="https://www.open-std.org/jtc1/sc22/wg21/docs/papers/2015/p0022r0.html" TargetMode="Externa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tags" Target="../tags/tag23.xml"/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tags" Target="../tags/tag22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tags" Target="../tags/tag27.xml"/><Relationship Id="rId3" Type="http://schemas.openxmlformats.org/officeDocument/2006/relationships/image" Target="../media/image29.png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2"/>
          <p:cNvGrpSpPr/>
          <p:nvPr/>
        </p:nvGrpSpPr>
        <p:grpSpPr>
          <a:xfrm>
            <a:off x="0" y="4120515"/>
            <a:ext cx="12192000" cy="6858000"/>
            <a:chOff x="0" y="0"/>
            <a:chExt cx="12192000" cy="6858000"/>
          </a:xfrm>
        </p:grpSpPr>
        <p:sp>
          <p:nvSpPr>
            <p:cNvPr id="6" name="object 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4"/>
            <p:cNvSpPr/>
            <p:nvPr/>
          </p:nvSpPr>
          <p:spPr>
            <a:xfrm>
              <a:off x="7104888" y="0"/>
              <a:ext cx="5087111" cy="560605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5"/>
            <p:cNvSpPr/>
            <p:nvPr/>
          </p:nvSpPr>
          <p:spPr>
            <a:xfrm>
              <a:off x="7793990" y="0"/>
              <a:ext cx="4398009" cy="44530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6"/>
            <p:cNvSpPr/>
            <p:nvPr/>
          </p:nvSpPr>
          <p:spPr>
            <a:xfrm>
              <a:off x="0" y="2886506"/>
              <a:ext cx="4868164" cy="397149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r>
                <a:rPr lang="en-US"/>
                <a:t> </a:t>
              </a:r>
              <a:endParaRPr lang="en-US"/>
            </a:p>
          </p:txBody>
        </p:sp>
        <p:sp>
          <p:nvSpPr>
            <p:cNvPr id="10" name="object 7"/>
            <p:cNvSpPr/>
            <p:nvPr/>
          </p:nvSpPr>
          <p:spPr>
            <a:xfrm>
              <a:off x="0" y="3066669"/>
              <a:ext cx="4224655" cy="379133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8"/>
            <p:cNvSpPr/>
            <p:nvPr/>
          </p:nvSpPr>
          <p:spPr>
            <a:xfrm>
              <a:off x="10773156" y="576072"/>
              <a:ext cx="745235" cy="45262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9"/>
          <p:cNvSpPr txBox="1">
            <a:spLocks noGrp="1"/>
          </p:cNvSpPr>
          <p:nvPr>
            <p:ph type="title"/>
          </p:nvPr>
        </p:nvSpPr>
        <p:spPr>
          <a:xfrm>
            <a:off x="914400" y="2820670"/>
            <a:ext cx="10603865" cy="608330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35"/>
              </a:spcBef>
            </a:pPr>
            <a:r>
              <a:rPr 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C++ 11/14 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老特性介绍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7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994410" y="440690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列表初始化</a:t>
            </a:r>
            <a:endParaRPr lang="zh-CN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994410" y="1031240"/>
            <a:ext cx="99682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问题：五花八门的初始化方式：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hlinkClick r:id="rId3" tooltip="" action="ppaction://hlinkfile"/>
              </a:rPr>
              <a:t>C++初始化入门到放弃</a:t>
            </a:r>
            <a:endParaRPr lang="en-US" altLang="zh-CN">
              <a:latin typeface="黑体" panose="02010609060101010101" charset="-122"/>
              <a:ea typeface="黑体" panose="02010609060101010101" charset="-122"/>
              <a:cs typeface="黑体" panose="02010609060101010101" charset="-122"/>
              <a:hlinkClick r:id="rId3" action="ppaction://hlinkfile"/>
            </a:endParaRPr>
          </a:p>
          <a:p>
            <a:pPr indent="457200"/>
            <a:endParaRPr lang="en-US" altLang="zh-CN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994410" y="1353820"/>
            <a:ext cx="3867150" cy="210502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094740" y="35610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目的：统一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C++</a:t>
            </a:r>
            <a:r>
              <a:rPr 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初始化</a:t>
            </a:r>
            <a:endParaRPr lang="zh-CN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4970145" y="2205990"/>
            <a:ext cx="1028065" cy="58420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9345" y="2205990"/>
            <a:ext cx="2419350" cy="67627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094740" y="3870325"/>
            <a:ext cx="57029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解决类型变窄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解决括号二义性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150000"/>
              </a:lnSpc>
              <a:buNone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  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可用于任何类型的初始化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94410" y="5369560"/>
            <a:ext cx="5246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注意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{} != ()</a:t>
            </a:r>
            <a:endParaRPr lang="en-US" altLang="zh-CN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53770" y="5813425"/>
            <a:ext cx="10196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参考例子</a:t>
            </a:r>
            <a:r>
              <a:rPr lang="en-US" alt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:initialization_list</a:t>
            </a:r>
            <a:endParaRPr lang="en-US" altLang="zh-CN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  <p:custDataLst>
      <p:tags r:id="rId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1" grpId="1"/>
      <p:bldP spid="15" grpId="1"/>
      <p:bldP spid="16" grpId="0"/>
      <p:bldP spid="16" grpId="1"/>
      <p:bldP spid="17" grpId="0"/>
      <p:bldP spid="17" grpId="1"/>
      <p:bldP spid="13" grpId="0" animBg="1"/>
      <p:bldP spid="13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994410" y="440690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delete</a:t>
            </a:r>
            <a:endParaRPr lang="en-US" altLang="zh-CN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68070" y="981075"/>
            <a:ext cx="4333875" cy="2476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94410" y="1547495"/>
            <a:ext cx="41516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删除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你不想让别人调用的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函数</a:t>
            </a:r>
            <a:endParaRPr lang="zh-CN" altLang="en-US" sz="16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94410" y="2143760"/>
            <a:ext cx="69049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删除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!=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不在了，只是不能被调用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94410" y="2740025"/>
            <a:ext cx="69049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删除</a:t>
            </a:r>
            <a:r>
              <a:rPr 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对象可以不只是类的成员函数，也能删除普通函数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4"/>
            </p:custDataLst>
          </p:nvPr>
        </p:nvSpPr>
        <p:spPr>
          <a:xfrm>
            <a:off x="994410" y="5622290"/>
            <a:ext cx="10196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参考例子</a:t>
            </a:r>
            <a:r>
              <a:rPr lang="en-US" alt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:delete</a:t>
            </a:r>
            <a:endParaRPr lang="en-US" altLang="zh-CN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94410" y="4180840"/>
            <a:ext cx="41516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delete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成员函数和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private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成员函数的区别</a:t>
            </a:r>
            <a:endParaRPr lang="zh-CN" altLang="en-US" sz="1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 descr="31393935333435393b31393936353536393b95ee53f7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320000">
            <a:off x="4569460" y="3923030"/>
            <a:ext cx="914400" cy="91440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/>
      <p:bldP spid="8" grpId="0"/>
      <p:bldP spid="8" grpId="1"/>
      <p:bldP spid="7" grpId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994410" y="440690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enum class(struct)</a:t>
            </a:r>
            <a:endParaRPr lang="en-US" altLang="zh-CN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97585" y="1145540"/>
            <a:ext cx="9348470" cy="24517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enum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的不同：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buNone/>
            </a:pP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不允许隐私类型转换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强作用域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可以指定底层存储类型，当然得是整型类型。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2"/>
            </p:custDataLst>
          </p:nvPr>
        </p:nvSpPr>
        <p:spPr>
          <a:xfrm>
            <a:off x="994410" y="5622290"/>
            <a:ext cx="10196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参考例子</a:t>
            </a:r>
            <a:r>
              <a:rPr lang="en-US" alt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:delete</a:t>
            </a:r>
            <a:endParaRPr lang="en-US" altLang="zh-CN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994410" y="440690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nullptr</a:t>
            </a:r>
            <a:endParaRPr lang="en-US" altLang="zh-CN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51305" y="1375410"/>
            <a:ext cx="4637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为什么不用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NULL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 descr="问号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40000">
            <a:off x="843280" y="1035050"/>
            <a:ext cx="914400" cy="914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74775" y="2000885"/>
            <a:ext cx="4595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重载二义性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74775" y="2496185"/>
            <a:ext cx="4595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平台兼容性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94410" y="3679825"/>
            <a:ext cx="4637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思考题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nullptr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是啥？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94410" y="4244340"/>
            <a:ext cx="7982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思考题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nullptr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为什么可以隐式转换成其他类型的指针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777615" y="3679825"/>
            <a:ext cx="6783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nullptr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是一个常量右值，它有自己的类型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nullptr_t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3"/>
            </p:custDataLst>
          </p:nvPr>
        </p:nvSpPr>
        <p:spPr>
          <a:xfrm>
            <a:off x="994410" y="5528310"/>
            <a:ext cx="10196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参考例子</a:t>
            </a:r>
            <a:r>
              <a:rPr lang="en-US" alt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:null_ptr</a:t>
            </a:r>
            <a:endParaRPr lang="en-US" altLang="zh-CN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8" grpId="0"/>
      <p:bldP spid="8" grpId="1"/>
      <p:bldP spid="9" grpId="0"/>
      <p:bldP spid="9" grpId="1"/>
      <p:bldP spid="10" grpId="0"/>
      <p:bldP spid="10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994410" y="440690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tuple</a:t>
            </a:r>
            <a:endParaRPr lang="en-US" altLang="zh-CN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113155" y="1083310"/>
            <a:ext cx="7012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一种类似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pair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能存储多种数据类型的定长数据结构。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3"/>
            </p:custDataLst>
          </p:nvPr>
        </p:nvSpPr>
        <p:spPr>
          <a:xfrm>
            <a:off x="994410" y="5340985"/>
            <a:ext cx="10196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参考例子</a:t>
            </a:r>
            <a:r>
              <a:rPr lang="en-US" alt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:tuple</a:t>
            </a:r>
            <a:endParaRPr lang="zh-CN" altLang="en-US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1342390" y="3235325"/>
            <a:ext cx="6783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等价于只有数据的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struct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1121410" y="2759710"/>
            <a:ext cx="2761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应用：</a:t>
            </a:r>
            <a:endParaRPr 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6"/>
            </p:custDataLst>
          </p:nvPr>
        </p:nvSpPr>
        <p:spPr>
          <a:xfrm>
            <a:off x="1342390" y="3789680"/>
            <a:ext cx="6783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广泛应用于泛型，实现零消耗抽象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6" grpId="0"/>
      <p:bldP spid="6" grpId="1"/>
      <p:bldP spid="8" grpId="0"/>
      <p:bldP spid="8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994410" y="440690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数字分隔符（</a:t>
            </a:r>
            <a:r>
              <a:rPr lang="en-US" alt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14</a:t>
            </a:r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</a:t>
            </a:r>
            <a:endParaRPr lang="zh-CN" altLang="en-US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68070" y="1059180"/>
            <a:ext cx="6953250" cy="638175"/>
          </a:xfrm>
          <a:prstGeom prst="rect">
            <a:avLst/>
          </a:prstGeom>
        </p:spPr>
      </p:pic>
      <p:sp>
        <p:nvSpPr>
          <p:cNvPr id="17" name="文本框 16"/>
          <p:cNvSpPr txBox="1"/>
          <p:nvPr>
            <p:custDataLst>
              <p:tags r:id="rId4"/>
            </p:custDataLst>
          </p:nvPr>
        </p:nvSpPr>
        <p:spPr>
          <a:xfrm>
            <a:off x="994410" y="5340985"/>
            <a:ext cx="10196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参考例子</a:t>
            </a:r>
            <a:r>
              <a:rPr lang="en-US" alt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:number</a:t>
            </a:r>
            <a:endParaRPr lang="zh-CN" altLang="en-US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994410" y="440690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smart ptr</a:t>
            </a:r>
            <a:endParaRPr lang="en-US" altLang="zh-CN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1038860" y="1049655"/>
            <a:ext cx="48520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O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：解决内存控制权的问题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3"/>
            </p:custDataLst>
          </p:nvPr>
        </p:nvSpPr>
        <p:spPr>
          <a:xfrm>
            <a:off x="1101090" y="2898140"/>
            <a:ext cx="101968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问题列表：</a:t>
            </a:r>
            <a:endParaRPr lang="zh-CN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endParaRPr lang="zh-CN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38860" y="3385820"/>
            <a:ext cx="10196830" cy="3930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fontAlgn="auto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delete b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做了啥？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285750" indent="-285750" fontAlgn="auto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delete a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会报错吗？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285750" indent="-285750" fontAlgn="auto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delete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之后，我还能访问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a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和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b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吗？比如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*b = 11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。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285750" indent="-285750" fontAlgn="auto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endParaRPr lang="en-US" altLang="zh-CN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994410" y="5340985"/>
            <a:ext cx="10196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参考例子</a:t>
            </a:r>
            <a:r>
              <a:rPr lang="en-US" alt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:smart_pointer</a:t>
            </a:r>
            <a:endParaRPr lang="zh-CN" altLang="en-US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1038860" y="4790440"/>
            <a:ext cx="48520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kr: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借由栈管理内存来解决堆的问题。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101090" y="1499235"/>
            <a:ext cx="6334125" cy="128587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5" grpId="0"/>
      <p:bldP spid="5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994410" y="440690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smart_ptr2</a:t>
            </a:r>
            <a:endParaRPr lang="en-US" altLang="zh-CN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994410" y="5340985"/>
            <a:ext cx="10196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参考例子</a:t>
            </a:r>
            <a:r>
              <a:rPr lang="en-US" alt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:unique_ptr,share_ptr</a:t>
            </a:r>
            <a:endParaRPr lang="zh-CN" altLang="en-US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994410" y="969645"/>
            <a:ext cx="48520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KR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：利用栈管理内存方式来解决堆的问题。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85850" y="1398270"/>
            <a:ext cx="639699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trike="sngStrike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auto_ptr     </a:t>
            </a:r>
            <a:endParaRPr lang="en-US" altLang="zh-CN" strike="sngStrike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unique_ptr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share_ptr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weak_ptr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椭圆 10"/>
          <p:cNvSpPr/>
          <p:nvPr/>
        </p:nvSpPr>
        <p:spPr>
          <a:xfrm>
            <a:off x="1217295" y="1380490"/>
            <a:ext cx="879475" cy="52705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994410" y="440690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移动语义</a:t>
            </a:r>
            <a:endParaRPr lang="zh-CN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76960" y="916305"/>
            <a:ext cx="39389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什么是移动语义？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146300" y="1380490"/>
            <a:ext cx="1177925" cy="52705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1315720" y="1440815"/>
            <a:ext cx="736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Move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2233295" y="1447165"/>
            <a:ext cx="1091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Semantic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1141730" y="1996440"/>
            <a:ext cx="68948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Semantic(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语义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):语言的含义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即是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语义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41730" y="2392045"/>
            <a:ext cx="13519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400">
                <a:latin typeface="微软雅黑" panose="020B0503020204020204" charset="-122"/>
                <a:ea typeface="微软雅黑" panose="020B0503020204020204" charset="-122"/>
              </a:rPr>
              <a:t>你是真的狗</a:t>
            </a:r>
            <a:r>
              <a:rPr lang="zh-CN" sz="1400">
                <a:latin typeface="微软雅黑" panose="020B0503020204020204" charset="-122"/>
                <a:ea typeface="微软雅黑" panose="020B0503020204020204" charset="-122"/>
              </a:rPr>
              <a:t>！</a:t>
            </a:r>
            <a:endParaRPr lang="zh-CN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141730" y="3032125"/>
            <a:ext cx="13519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400">
                <a:latin typeface="微软雅黑" panose="020B0503020204020204" charset="-122"/>
                <a:ea typeface="微软雅黑" panose="020B0503020204020204" charset="-122"/>
              </a:rPr>
              <a:t>它是真的</a:t>
            </a:r>
            <a:r>
              <a:rPr lang="zh-CN" sz="1400">
                <a:latin typeface="微软雅黑" panose="020B0503020204020204" charset="-122"/>
                <a:ea typeface="微软雅黑" panose="020B0503020204020204" charset="-122"/>
              </a:rPr>
              <a:t>狗！</a:t>
            </a:r>
            <a:endParaRPr lang="zh-CN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295" y="2698750"/>
            <a:ext cx="10391775" cy="33337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295" y="3326130"/>
            <a:ext cx="7448550" cy="200025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1141730" y="3672205"/>
            <a:ext cx="68948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Move(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移动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):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将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XXX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从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YYY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挪到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ZZZ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比如：我的提拉米苏给你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141730" y="5147945"/>
            <a:ext cx="671385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行：首先烘焙了一个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提拉米苏对像后，交给了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t1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，可理解为是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移动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行：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t2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复制了了一份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t1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提拉米苏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7295" y="4067810"/>
            <a:ext cx="7610475" cy="103822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 animBg="1"/>
      <p:bldP spid="13" grpId="2" animBg="1"/>
      <p:bldP spid="11" grpId="0" animBg="1"/>
      <p:bldP spid="21" grpId="0"/>
      <p:bldP spid="22" grpId="0"/>
      <p:bldP spid="21" grpId="1"/>
      <p:bldP spid="22" grpId="1"/>
      <p:bldP spid="28" grpId="0"/>
      <p:bldP spid="28" grpId="1"/>
      <p:bldP spid="32" grpId="1"/>
      <p:bldP spid="32" grpId="3"/>
      <p:bldP spid="20" grpId="0"/>
      <p:bldP spid="20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43705" y="2074240"/>
            <a:ext cx="1271904" cy="1353820"/>
          </a:xfrm>
        </p:spPr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994410" y="440690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移动语义</a:t>
            </a:r>
            <a:endParaRPr lang="zh-CN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076960" y="916305"/>
            <a:ext cx="39389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C++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为什么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需要是移动语义？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1119505" y="1360805"/>
            <a:ext cx="96342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希望延长一个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即将消亡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的对象的生命周期，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给它以一个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新身份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存在。（像不像警匪片里的警方卧底？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994410" y="5614670"/>
            <a:ext cx="10196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参考例子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:move_semantic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94410" y="440690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免责</a:t>
            </a:r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声明</a:t>
            </a:r>
            <a:endParaRPr lang="zh-CN" altLang="en-US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65530" y="1326515"/>
            <a:ext cx="10455275" cy="13227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分享个人理解，不是教学，不保证都是对的，如果错了，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欢迎指正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如引起你不适，甚至造成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各位放弃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C++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，本人概不负责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夹杂个人理解，如当成八股文去面试被挂，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本人概不负责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994410" y="440690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右值引用</a:t>
            </a:r>
            <a:endParaRPr lang="zh-CN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94410" y="953770"/>
            <a:ext cx="865759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C++中的每个表达式都有两种属性：type（类型），value category（值类别）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4410" y="1260475"/>
            <a:ext cx="865759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before c++ 11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：值的类别只有locator value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lvalue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rvalue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。能取地址的都是左值，其他都右值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94410" y="1567180"/>
            <a:ext cx="865759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after c++ 11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：因引入移动语义，原本这种值的类别就不是很合适了，所以呢？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410" y="1988185"/>
            <a:ext cx="4260215" cy="33528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143625" y="2047875"/>
            <a:ext cx="4162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glvalue: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可被寻址的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143625" y="2543175"/>
            <a:ext cx="5514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rvalue: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可移动的（能放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右边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==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可移动？）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143625" y="3038475"/>
            <a:ext cx="4162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prvalue: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不可被寻址，但是可以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移动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143625" y="3533775"/>
            <a:ext cx="4162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xvalue: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可寻址也可以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移动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143625" y="4029075"/>
            <a:ext cx="4829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lvalue: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可寻址但不可移动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025" y="5761990"/>
            <a:ext cx="5308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代码里如何判断一个表达式是不是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左值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呢？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835025" y="6130290"/>
            <a:ext cx="10196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参考例子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:rvalue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  <p:bldP spid="9" grpId="0"/>
      <p:bldP spid="8" grpId="1"/>
      <p:bldP spid="10" grpId="1"/>
      <p:bldP spid="11" grpId="1"/>
      <p:bldP spid="12" grpId="1"/>
      <p:bldP spid="9" grpId="1"/>
      <p:bldP spid="13" grpId="0"/>
      <p:bldP spid="13" grpId="1"/>
      <p:bldP spid="5" grpId="0"/>
      <p:bldP spid="6" grpId="0"/>
      <p:bldP spid="5" grpId="1"/>
      <p:bldP spid="6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994410" y="440690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引用折叠</a:t>
            </a:r>
            <a:r>
              <a:rPr lang="en-US" alt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&amp;</a:t>
            </a:r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通用引用</a:t>
            </a:r>
            <a:r>
              <a:rPr lang="en-US" alt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&amp;</a:t>
            </a:r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完美</a:t>
            </a:r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转发</a:t>
            </a:r>
            <a:endParaRPr lang="zh-CN" altLang="en-US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94410" y="1041400"/>
            <a:ext cx="9906000" cy="5410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当发生类型推导的时候，且推导表达带有引用的时候，便会触发引用折叠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4410" y="158242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折叠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规则：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2"/>
            </p:custDataLst>
          </p:nvPr>
        </p:nvGraphicFramePr>
        <p:xfrm>
          <a:off x="1194435" y="2055495"/>
          <a:ext cx="335153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/>
                <a:gridCol w="116713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展开类型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折叠后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T&amp; &amp;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T&amp;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T&amp; &amp;&amp;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T&amp;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T&amp;&amp; &amp;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T&amp;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T&amp;&amp; &amp;&amp;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T&amp;&amp;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图片 7" descr="约等于号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05375" y="2512695"/>
            <a:ext cx="914400" cy="914400"/>
          </a:xfrm>
          <a:prstGeom prst="rect">
            <a:avLst/>
          </a:prstGeom>
        </p:spPr>
      </p:pic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6061710" y="2055495"/>
          <a:ext cx="335153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/>
                <a:gridCol w="116713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与运算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结果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 and 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 and 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 and 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 and 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1009650" y="3121025"/>
            <a:ext cx="3733800" cy="82994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1" name="图片 10" descr="箭头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95500" y="3989070"/>
            <a:ext cx="914400" cy="5715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75665" y="4598670"/>
            <a:ext cx="10143490" cy="4705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600" u="sng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当模版参数类型申明为</a:t>
            </a:r>
            <a:r>
              <a:rPr lang="en-US" altLang="zh-CN" sz="1600" u="sng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T&amp;&amp;</a:t>
            </a:r>
            <a:r>
              <a:rPr lang="zh-CN" altLang="en-US" sz="1600" u="sng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，可以保留值原本的引用类型，所以标准也把它称为通用引用，也有喊万能引用的。</a:t>
            </a:r>
            <a:endParaRPr lang="zh-CN" altLang="en-US" sz="1600" u="sng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94410" y="524319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干啥用的：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16" name="图片 15" descr="问号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740000">
            <a:off x="2095500" y="5035550"/>
            <a:ext cx="914400" cy="9144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09900" y="5489575"/>
            <a:ext cx="3362325" cy="819150"/>
          </a:xfrm>
          <a:prstGeom prst="rect">
            <a:avLst/>
          </a:prstGeom>
        </p:spPr>
      </p:pic>
      <p:pic>
        <p:nvPicPr>
          <p:cNvPr id="20" name="图片 19" descr="箭头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17030" y="5594350"/>
            <a:ext cx="714375" cy="71437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05725" y="5734050"/>
            <a:ext cx="1771650" cy="43815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0" grpId="1" animBg="1"/>
      <p:bldP spid="12" grpId="1"/>
      <p:bldP spid="15" grpId="0"/>
      <p:bldP spid="15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7" name="图片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47750" y="1133475"/>
            <a:ext cx="4972050" cy="276225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994410" y="427990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引用折叠</a:t>
            </a:r>
            <a:r>
              <a:rPr lang="en-US" alt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&amp;</a:t>
            </a:r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通用引用</a:t>
            </a:r>
            <a:r>
              <a:rPr lang="en-US" alt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&amp;</a:t>
            </a:r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完美转发</a:t>
            </a:r>
            <a:endParaRPr lang="zh-CN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04875" y="5848985"/>
            <a:ext cx="8528685" cy="398780"/>
            <a:chOff x="1425" y="8131"/>
            <a:chExt cx="13431" cy="628"/>
          </a:xfrm>
        </p:grpSpPr>
        <p:sp>
          <p:nvSpPr>
            <p:cNvPr id="3" name="文本框 2"/>
            <p:cNvSpPr txBox="1"/>
            <p:nvPr/>
          </p:nvSpPr>
          <p:spPr>
            <a:xfrm>
              <a:off x="3501" y="8131"/>
              <a:ext cx="11355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>
                  <a:hlinkClick r:id="rId4"/>
                </a:rPr>
                <a:t>http://thbecker.net/articles/rvalue_references/section_01.html</a:t>
              </a:r>
              <a:endParaRPr lang="zh-CN" altLang="en-US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1425" y="8131"/>
              <a:ext cx="9600" cy="62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sz="2000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+mn-ea"/>
                </a:rPr>
                <a:t>更多干货：</a:t>
              </a:r>
              <a:endParaRPr 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endParaRPr>
            </a:p>
          </p:txBody>
        </p:sp>
      </p:grpSp>
      <p:pic>
        <p:nvPicPr>
          <p:cNvPr id="16" name="图片 15" descr="问号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1000000">
            <a:off x="3769995" y="2660650"/>
            <a:ext cx="914400" cy="9144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533650" y="3117215"/>
            <a:ext cx="21621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它调用哪个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make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7"/>
            </p:custDataLst>
          </p:nvPr>
        </p:nvSpPr>
        <p:spPr>
          <a:xfrm>
            <a:off x="904875" y="5296535"/>
            <a:ext cx="10196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参考例子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 ref_collapse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546600" y="3117215"/>
            <a:ext cx="21621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调用的是左值版本</a:t>
            </a:r>
            <a:endParaRPr 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565900" y="941070"/>
            <a:ext cx="2162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咋办呢？</a:t>
            </a:r>
            <a:endParaRPr 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8"/>
            </p:custDataLst>
          </p:nvPr>
        </p:nvSpPr>
        <p:spPr>
          <a:xfrm>
            <a:off x="7000875" y="1436370"/>
            <a:ext cx="3076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std::forward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了解下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65200" y="4133850"/>
            <a:ext cx="5600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这样是不是就没有问题了呢？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320800" y="4563745"/>
            <a:ext cx="7153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我知道你很牛逼，但是我要是传的不是提拉米苏，你如何应对？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9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3" grpId="0"/>
      <p:bldP spid="11" grpId="1"/>
      <p:bldP spid="13" grpId="1"/>
      <p:bldP spid="14" grpId="0"/>
      <p:bldP spid="14" grpId="1"/>
      <p:bldP spid="15" grpId="0"/>
      <p:bldP spid="18" grpId="0"/>
      <p:bldP spid="15" grpId="1"/>
      <p:bldP spid="18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994410" y="440690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完善泛型</a:t>
            </a:r>
            <a:endParaRPr lang="zh-CN" altLang="en-US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994410" y="1139190"/>
            <a:ext cx="406400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模板函数支持默认参数</a:t>
            </a:r>
            <a:endParaRPr lang="zh-CN" altLang="en-US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变长参数</a:t>
            </a:r>
            <a:endParaRPr lang="zh-CN" altLang="en-US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模版别名</a:t>
            </a:r>
            <a:endParaRPr lang="zh-CN" altLang="en-US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变量模版</a:t>
            </a:r>
            <a:r>
              <a:rPr lang="en-US" alt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（</a:t>
            </a:r>
            <a:r>
              <a:rPr lang="en-US" alt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C++14</a:t>
            </a:r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</a:t>
            </a:r>
            <a:endParaRPr lang="zh-CN" altLang="en-US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泛型匿名（</a:t>
            </a:r>
            <a:r>
              <a:rPr lang="en-US" alt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C++14)</a:t>
            </a:r>
            <a:endParaRPr lang="en-US" altLang="zh-CN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994410" y="440690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模板函数</a:t>
            </a:r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支持</a:t>
            </a:r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默认参数</a:t>
            </a:r>
            <a:endParaRPr lang="zh-CN" altLang="en-US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51560" y="975995"/>
            <a:ext cx="3495675" cy="3143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667250" y="975995"/>
            <a:ext cx="3571875" cy="3136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带默认参数的函数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051560" y="1426210"/>
            <a:ext cx="4181475" cy="1962150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5356225" y="2250440"/>
            <a:ext cx="3571875" cy="3136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带默认参数的模板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类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051560" y="3738245"/>
            <a:ext cx="4676775" cy="1152525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9"/>
            </p:custDataLst>
          </p:nvPr>
        </p:nvSpPr>
        <p:spPr>
          <a:xfrm>
            <a:off x="5854700" y="4157980"/>
            <a:ext cx="3571875" cy="3136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带默认参数的模板函数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10"/>
            </p:custDataLst>
          </p:nvPr>
        </p:nvSpPr>
        <p:spPr>
          <a:xfrm>
            <a:off x="904875" y="5296535"/>
            <a:ext cx="10196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参考例子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 template/defa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ult_params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994410" y="440690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可变参数</a:t>
            </a:r>
            <a:endParaRPr lang="zh-CN" altLang="en-US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410" y="1704975"/>
            <a:ext cx="7172325" cy="25908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94410" y="933450"/>
            <a:ext cx="2447925" cy="3048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94410" y="1704975"/>
            <a:ext cx="3590925" cy="81978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4714875" y="2171700"/>
            <a:ext cx="723900" cy="9525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568315" y="2002155"/>
            <a:ext cx="1428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终止条件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94410" y="2524760"/>
            <a:ext cx="7172960" cy="92392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8242300" y="2981325"/>
            <a:ext cx="723900" cy="9525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9095740" y="2802255"/>
            <a:ext cx="1830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执行逻辑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94410" y="3448685"/>
            <a:ext cx="3590925" cy="81978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4714875" y="3853815"/>
            <a:ext cx="723900" cy="9525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628640" y="3674110"/>
            <a:ext cx="1923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展开参数（可无）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94410" y="1332230"/>
            <a:ext cx="1830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举个栗子：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5"/>
            </p:custDataLst>
          </p:nvPr>
        </p:nvSpPr>
        <p:spPr>
          <a:xfrm>
            <a:off x="581025" y="5965190"/>
            <a:ext cx="10196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参考例子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 template/variadic_template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  <p:bldP spid="7" grpId="0" animBg="1"/>
      <p:bldP spid="9" grpId="0"/>
      <p:bldP spid="7" grpId="1" animBg="1"/>
      <p:bldP spid="9" grpId="1"/>
      <p:bldP spid="10" grpId="0" animBg="1"/>
      <p:bldP spid="12" grpId="0"/>
      <p:bldP spid="10" grpId="1" animBg="1"/>
      <p:bldP spid="12" grpId="1"/>
      <p:bldP spid="13" grpId="0" animBg="1"/>
      <p:bldP spid="15" grpId="0"/>
      <p:bldP spid="13" grpId="1" animBg="1"/>
      <p:bldP spid="15" grpId="1"/>
      <p:bldP spid="17" grpId="0"/>
      <p:bldP spid="17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994410" y="440690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模版别名</a:t>
            </a:r>
            <a:endParaRPr lang="zh-CN" altLang="en-US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70305" y="952500"/>
            <a:ext cx="7077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C++11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后，可以利用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using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来给模版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的类型族加别名了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260" y="1433830"/>
            <a:ext cx="3867150" cy="7715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260" y="2318385"/>
            <a:ext cx="4457700" cy="4000500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5818505" y="3629025"/>
            <a:ext cx="1285875" cy="752475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简化后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0925" y="3147695"/>
            <a:ext cx="3638550" cy="15621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81025" y="6431915"/>
            <a:ext cx="10196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参考例子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 template/alias_template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  <p:bldP spid="12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994410" y="440690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变量模版</a:t>
            </a:r>
            <a:endParaRPr lang="en-US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94410" y="1114425"/>
            <a:ext cx="3619500" cy="2857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94410" y="1533525"/>
            <a:ext cx="6571615" cy="2857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可以使变量可以根据不同的类型，返回不同的值。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比如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714375" y="5841365"/>
            <a:ext cx="10196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参考例子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 template/variable_tempalte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4410" y="2052320"/>
            <a:ext cx="4562475" cy="16097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251585" y="4748530"/>
            <a:ext cx="7047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思考题：能用模板函数的方式去实现类似的功能？有什么差别呢？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6" name="图片 15" descr="问号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740000">
            <a:off x="807720" y="4148455"/>
            <a:ext cx="914400" cy="91440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994410" y="440690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匿名</a:t>
            </a:r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模板</a:t>
            </a:r>
            <a:endParaRPr lang="zh-CN" altLang="en-US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94410" y="1009650"/>
            <a:ext cx="5324475" cy="4191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924050" y="1047750"/>
            <a:ext cx="581025" cy="361950"/>
          </a:xfrm>
          <a:prstGeom prst="rect">
            <a:avLst/>
          </a:prstGeom>
          <a:solidFill>
            <a:schemeClr val="lt1">
              <a:alpha val="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 rot="19980000">
            <a:off x="1524000" y="1531620"/>
            <a:ext cx="600075" cy="266700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171575" y="1920240"/>
            <a:ext cx="6600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就是将匿名函数参数列表里的参数类型改成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auto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1575" y="2490470"/>
            <a:ext cx="4238625" cy="1343025"/>
          </a:xfrm>
          <a:prstGeom prst="rect">
            <a:avLst/>
          </a:prstGeom>
        </p:spPr>
      </p:pic>
      <p:sp>
        <p:nvSpPr>
          <p:cNvPr id="14" name="文本框 13"/>
          <p:cNvSpPr txBox="1"/>
          <p:nvPr>
            <p:custDataLst>
              <p:tags r:id="rId5"/>
            </p:custDataLst>
          </p:nvPr>
        </p:nvSpPr>
        <p:spPr>
          <a:xfrm>
            <a:off x="813435" y="4895215"/>
            <a:ext cx="10196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参考例子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 template/lambda_tempalte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11" grpId="0"/>
      <p:bldP spid="14" grpId="0"/>
      <p:bldP spid="14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994410" y="440690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语法</a:t>
            </a:r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优化：连续</a:t>
            </a:r>
            <a:r>
              <a:rPr lang="en-US" alt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&gt;</a:t>
            </a:r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支持</a:t>
            </a:r>
            <a:endParaRPr lang="zh-CN" altLang="en-US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94410" y="1059815"/>
            <a:ext cx="4171950" cy="13430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94410" y="440690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C++11</a:t>
            </a:r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</a:t>
            </a:r>
            <a:r>
              <a:rPr lang="en-US" alt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14</a:t>
            </a:r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是什么？</a:t>
            </a:r>
            <a:endParaRPr lang="zh-CN" altLang="en-US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65530" y="1326515"/>
            <a:ext cx="10455275" cy="13227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从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2011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年开始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ISO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这个组织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每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会推出一个全新版本的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C++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，所以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其实就是指的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2011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月推出的版本，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14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就是指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2014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月推出的版本。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457200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457200"/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C++11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相比之前的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98/03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版本因为跨度久远，算是一个巨大变革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457200"/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457200"/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C++14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相比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的变革来说，更多是对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C+11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更新和优化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strike="sngStrike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打补丁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951865" y="4318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成员介绍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&amp;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职责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33475" y="1114425"/>
            <a:ext cx="13811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毕玲菔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33475" y="1657350"/>
            <a:ext cx="846772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优点：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对于虚幻UMG较为熟悉，能够熟练使用UMG的各种接口，以及对部分接口的底层逻辑有所了解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熟悉k-ui-framework，能够解决ts中常见的ui相关的问题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对于新的需求有着良好的需求拆分能力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33475" y="3260725"/>
            <a:ext cx="67430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劣势：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latin typeface="微软雅黑" panose="020B0503020204020204" charset="-122"/>
                <a:ea typeface="微软雅黑" panose="020B0503020204020204" charset="-122"/>
              </a:rPr>
              <a:t>对于虚幻的其他模块的学习还得加强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知识广度有待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提升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对于如何去将一个系统写的更加通用化需要加强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C++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方面有待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提升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33475" y="4586605"/>
            <a:ext cx="57816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职责：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承担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UI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开发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工作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负责地标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模块的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开发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0" name="object 2"/>
          <p:cNvGrpSpPr/>
          <p:nvPr/>
        </p:nvGrpSpPr>
        <p:grpSpPr>
          <a:xfrm>
            <a:off x="2540" y="-70485"/>
            <a:ext cx="12192000" cy="6858000"/>
            <a:chOff x="0" y="0"/>
            <a:chExt cx="12192000" cy="6858000"/>
          </a:xfrm>
        </p:grpSpPr>
        <p:sp>
          <p:nvSpPr>
            <p:cNvPr id="11" name="object 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12" name="object 4"/>
            <p:cNvSpPr/>
            <p:nvPr/>
          </p:nvSpPr>
          <p:spPr>
            <a:xfrm>
              <a:off x="7130795" y="1159802"/>
              <a:ext cx="5061204" cy="569819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13" name="object 5"/>
            <p:cNvSpPr/>
            <p:nvPr/>
          </p:nvSpPr>
          <p:spPr>
            <a:xfrm>
              <a:off x="7819897" y="1346199"/>
              <a:ext cx="4372102" cy="5511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14" name="object 6"/>
            <p:cNvSpPr/>
            <p:nvPr>
              <p:custDataLst>
                <p:tags r:id="rId4"/>
              </p:custDataLst>
            </p:nvPr>
          </p:nvSpPr>
          <p:spPr>
            <a:xfrm>
              <a:off x="0" y="0"/>
              <a:ext cx="5060696" cy="582068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15" name="object 7"/>
            <p:cNvSpPr/>
            <p:nvPr/>
          </p:nvSpPr>
          <p:spPr>
            <a:xfrm>
              <a:off x="0" y="0"/>
              <a:ext cx="4417187" cy="466928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16" name="object 8"/>
            <p:cNvSpPr/>
            <p:nvPr/>
          </p:nvSpPr>
          <p:spPr>
            <a:xfrm>
              <a:off x="10773156" y="576072"/>
              <a:ext cx="745235" cy="45262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2037867" y="1966467"/>
            <a:ext cx="8121015" cy="627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  <a:cs typeface="Century Gothic" panose="020B0502020202020204" charset="0"/>
              </a:rPr>
              <a:t>还有啥？</a:t>
            </a:r>
            <a:endParaRPr lang="zh-CN" altLang="en-US" sz="4000">
              <a:latin typeface="微软雅黑" panose="020B0503020204020204" charset="-122"/>
              <a:ea typeface="微软雅黑" panose="020B0503020204020204" charset="-122"/>
              <a:cs typeface="Century Gothic" panose="020B0502020202020204" charset="0"/>
            </a:endParaRPr>
          </a:p>
        </p:txBody>
      </p:sp>
      <p:sp>
        <p:nvSpPr>
          <p:cNvPr id="2" name="object 18"/>
          <p:cNvSpPr txBox="1">
            <a:spLocks noGrp="1"/>
          </p:cNvSpPr>
          <p:nvPr>
            <p:custDataLst>
              <p:tags r:id="rId8"/>
            </p:custDataLst>
          </p:nvPr>
        </p:nvSpPr>
        <p:spPr>
          <a:xfrm>
            <a:off x="1906422" y="2801492"/>
            <a:ext cx="8121015" cy="1255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8800" b="1" i="0">
                <a:solidFill>
                  <a:schemeClr val="bg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  <a:cs typeface="Century Gothic" panose="020B0502020202020204" charset="0"/>
              </a:rPr>
              <a:t>真（</a:t>
            </a: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Century Gothic" panose="020B0502020202020204" charset="0"/>
              </a:rPr>
              <a:t>jiu)</a:t>
            </a:r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  <a:cs typeface="Century Gothic" panose="020B0502020202020204" charset="0"/>
              </a:rPr>
              <a:t>没</a:t>
            </a: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Century Gothic" panose="020B0502020202020204" charset="0"/>
              </a:rPr>
              <a:t>(hui)</a:t>
            </a:r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  <a:cs typeface="Century Gothic" panose="020B0502020202020204" charset="0"/>
              </a:rPr>
              <a:t>有</a:t>
            </a: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Century Gothic" panose="020B0502020202020204" charset="0"/>
              </a:rPr>
              <a:t>(zhe)</a:t>
            </a:r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  <a:cs typeface="Century Gothic" panose="020B0502020202020204" charset="0"/>
              </a:rPr>
              <a:t>了</a:t>
            </a: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Century Gothic" panose="020B0502020202020204" charset="0"/>
              </a:rPr>
              <a:t>(xie)</a:t>
            </a:r>
            <a:endParaRPr lang="zh-CN" altLang="en-US" sz="4000">
              <a:latin typeface="微软雅黑" panose="020B0503020204020204" charset="-122"/>
              <a:ea typeface="微软雅黑" panose="020B0503020204020204" charset="-122"/>
              <a:cs typeface="Century Gothic" panose="020B0502020202020204" charset="0"/>
            </a:endParaRPr>
          </a:p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  <a:cs typeface="Century Gothic" panose="020B0502020202020204" charset="0"/>
              </a:rPr>
              <a:t>感谢聆听！</a:t>
            </a:r>
            <a:endParaRPr lang="zh-CN" altLang="en-US" sz="4000">
              <a:latin typeface="微软雅黑" panose="020B0503020204020204" charset="-122"/>
              <a:ea typeface="微软雅黑" panose="020B0503020204020204" charset="-122"/>
              <a:cs typeface="Century Gothic" panose="020B0502020202020204" charset="0"/>
            </a:endParaRPr>
          </a:p>
        </p:txBody>
      </p:sp>
    </p:spTree>
    <p:custDataLst>
      <p:tags r:id="rId9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994410" y="440690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特性</a:t>
            </a:r>
            <a:r>
              <a:rPr lang="en-US" alt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</a:t>
            </a:r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：类型推导</a:t>
            </a:r>
            <a:endParaRPr lang="zh-CN" altLang="en-US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94740" y="991870"/>
            <a:ext cx="85985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首先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C++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本身是一门强类型语言，好处参考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，但是写起来有时候也挺麻烦，尤其是脚本写多了以后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(python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lua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害人不浅）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994410" y="3493135"/>
            <a:ext cx="85985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所以为了方便我这种懒人，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C++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推出类型推导这个功能，当然不同于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这些脚本语言，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C++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的类型推导是发生在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编译期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94740" y="4138295"/>
            <a:ext cx="8598535" cy="15068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auto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fontAlgn="auto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decltype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fontAlgn="auto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函数返回值推导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94740" y="1667510"/>
            <a:ext cx="8610600" cy="17145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94410" y="5544820"/>
            <a:ext cx="8598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但是！早在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C98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，泛型就已经支持了类型推导</a:t>
            </a:r>
            <a:endParaRPr lang="zh-CN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1" grpId="0"/>
      <p:bldP spid="1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766445" y="1682115"/>
            <a:ext cx="10196830" cy="13849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auto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必须初始化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auto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const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结合，需要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const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属性抛弃的情况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auto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可以作为函数返回值，</a:t>
            </a:r>
            <a:r>
              <a:rPr lang="zh-CN" altLang="en-US" sz="2000" strike="sngStrike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但不能用在函数参数（</a:t>
            </a:r>
            <a:r>
              <a:rPr lang="en-US" altLang="zh-CN" sz="2000" strike="sngStrike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C++17</a:t>
            </a:r>
            <a:r>
              <a:rPr lang="zh-CN" altLang="en-US" sz="2000" strike="sngStrike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支持）</a:t>
            </a:r>
            <a:endParaRPr lang="zh-CN" altLang="en-US" sz="2000" strike="sngStrike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auto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不能修饰类的非静态常量成员变量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1" indent="45720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auto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定义了变量的存储位置是堆栈上，但是类的成员变量的存储位置并不由变量决定。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auto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不能用来修饰数组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b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</a:br>
            <a:endParaRPr lang="zh-CN" altLang="en-US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2000" strike="sngStrike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2000" strike="sngStrike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2000" strike="sngStrike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strike="sngStrike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994410" y="440690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auto</a:t>
            </a:r>
            <a:endParaRPr lang="en-US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994410" y="966470"/>
            <a:ext cx="10196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auto</a:t>
            </a:r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不是</a:t>
            </a:r>
            <a:r>
              <a:rPr lang="en-US" alt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C++11</a:t>
            </a:r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才出来的，</a:t>
            </a:r>
            <a:r>
              <a:rPr lang="en-US" alt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C++11</a:t>
            </a:r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之前</a:t>
            </a:r>
            <a:r>
              <a:rPr lang="en-US" alt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auto</a:t>
            </a:r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是</a:t>
            </a:r>
            <a:r>
              <a:rPr lang="en-US" alt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static</a:t>
            </a:r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的反义词，编译器默认都会给变量加上</a:t>
            </a:r>
            <a:endParaRPr lang="zh-CN" altLang="en-US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994410" y="5330825"/>
            <a:ext cx="10196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参考例子</a:t>
            </a:r>
            <a:r>
              <a:rPr lang="en-US" alt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:auto_example.cpp</a:t>
            </a:r>
            <a:endParaRPr lang="en-US" altLang="zh-CN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994410" y="440690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decltype</a:t>
            </a:r>
            <a:endParaRPr lang="en-US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631315" y="953770"/>
            <a:ext cx="1771650" cy="3143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07110" y="956310"/>
            <a:ext cx="7251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用法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07110" y="1439545"/>
            <a:ext cx="9780905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auto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不同：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当用于定义变量的时候，它推导不依赖于初始化值的类型，而是依赖括号里的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expr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对于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CV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修饰符的区别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对于顶层引用的区别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994410" y="3300095"/>
            <a:ext cx="9780905" cy="1676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推导规则：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expr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是一个变量、函数调用、成员访问，则推导类型和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expr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一致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expr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表达式是左值，则返回左值引用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expr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的类型是T，则推导类型为T。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5"/>
            </p:custDataLst>
          </p:nvPr>
        </p:nvSpPr>
        <p:spPr>
          <a:xfrm>
            <a:off x="994410" y="5330825"/>
            <a:ext cx="10196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参考例子</a:t>
            </a:r>
            <a:r>
              <a:rPr lang="en-US" alt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:decltype_example.cpp</a:t>
            </a:r>
            <a:endParaRPr lang="en-US" altLang="zh-CN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994410" y="440690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函数返回值后置</a:t>
            </a:r>
            <a:endParaRPr lang="zh-CN" altLang="en-US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94410" y="1065530"/>
            <a:ext cx="8191500" cy="1143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86815" y="2324100"/>
            <a:ext cx="6679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有什么用呢？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6815" y="2692400"/>
            <a:ext cx="7743825" cy="18002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6815" y="4580255"/>
            <a:ext cx="4133850" cy="1552575"/>
          </a:xfrm>
          <a:prstGeom prst="rect">
            <a:avLst/>
          </a:prstGeom>
        </p:spPr>
      </p:pic>
      <p:pic>
        <p:nvPicPr>
          <p:cNvPr id="8" name="图片 7" descr="叉错误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99995" y="4629150"/>
            <a:ext cx="1507490" cy="15798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480050" y="5012690"/>
            <a:ext cx="4876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C++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函数返回类型是前置定义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decltype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在推导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a+b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时，参数未定义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1" name="图片 10" descr="箭头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96890" y="5014595"/>
            <a:ext cx="779780" cy="77978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18275" y="4769485"/>
            <a:ext cx="4991100" cy="1152525"/>
          </a:xfrm>
          <a:prstGeom prst="rect">
            <a:avLst/>
          </a:prstGeom>
        </p:spPr>
      </p:pic>
      <p:sp>
        <p:nvSpPr>
          <p:cNvPr id="13" name="文本框 12"/>
          <p:cNvSpPr txBox="1"/>
          <p:nvPr>
            <p:custDataLst>
              <p:tags r:id="rId11"/>
            </p:custDataLst>
          </p:nvPr>
        </p:nvSpPr>
        <p:spPr>
          <a:xfrm>
            <a:off x="994410" y="6345555"/>
            <a:ext cx="10196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参考例子</a:t>
            </a:r>
            <a:r>
              <a:rPr lang="en-US" alt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:return_type_deduction</a:t>
            </a:r>
            <a:endParaRPr lang="en-US" altLang="zh-CN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  <p:custDataLst>
      <p:tags r:id="rId1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9" grpId="2"/>
      <p:bldP spid="3" grpId="0"/>
      <p:bldP spid="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994410" y="440690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for_range</a:t>
            </a:r>
            <a:endParaRPr lang="zh-CN" altLang="en-US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5" name="图片 4" descr="箭头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922395" y="3057525"/>
            <a:ext cx="779780" cy="7797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994410" y="876935"/>
            <a:ext cx="7800975" cy="21431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5835" y="3874770"/>
            <a:ext cx="7829550" cy="46672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94410" y="6055360"/>
            <a:ext cx="10196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参考例子</a:t>
            </a:r>
            <a:r>
              <a:rPr lang="en-US" alt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:for_range</a:t>
            </a:r>
            <a:endParaRPr lang="en-US" altLang="zh-CN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05510" y="4575175"/>
            <a:ext cx="935799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建议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: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只读请用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 const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auto&amp;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读写请用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 auto&amp;&amp;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为什么不用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auto&amp;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325110" y="5493385"/>
            <a:ext cx="34702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  <a:hlinkClick r:id="rId7" action="ppaction://hlinkfile"/>
              </a:rPr>
              <a:t>proxy-iteration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/>
          </a:p>
        </p:txBody>
      </p:sp>
    </p:spTree>
    <p:custDataLst>
      <p:tags r:id="rId8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0" grpId="0"/>
      <p:bldP spid="10" grpId="1"/>
      <p:bldP spid="13" grpId="0"/>
      <p:bldP spid="1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994410" y="440690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匿名函数</a:t>
            </a:r>
            <a:endParaRPr lang="zh-CN" altLang="en-US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94410" y="1111250"/>
            <a:ext cx="7458075" cy="5715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09650" y="2115820"/>
            <a:ext cx="7211060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注意点：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[]()mutable{} != [&amp;](){}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函数指针不一定能指向lambda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捕获引用需关注引用的生命周期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09650" y="5336540"/>
            <a:ext cx="10196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参考例子</a:t>
            </a:r>
            <a:r>
              <a:rPr lang="en-US" alt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:lambda_example</a:t>
            </a:r>
            <a:endParaRPr lang="en-US" altLang="zh-CN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3" grpId="0"/>
      <p:bldP spid="3" grpId="1"/>
    </p:bldLst>
  </p:timing>
</p:sld>
</file>

<file path=ppt/tags/tag1.xml><?xml version="1.0" encoding="utf-8"?>
<p:tagLst xmlns:p="http://schemas.openxmlformats.org/presentationml/2006/main">
  <p:tag name="KSO_WM_TEMPLATE_THUMBS_INDEX" val="1、4、7、8、9、10、11、12、13、14、15"/>
  <p:tag name="KSO_WM_SLIDE_ID" val="custom20202620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620"/>
  <p:tag name="KSO_WM_SLIDE_LAYOUT" val="a_b"/>
  <p:tag name="KSO_WM_SLIDE_LAYOUT_CNT" val="1_3"/>
  <p:tag name="KSO_WM_SPECIAL_SOURCE" val="bdnull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#wm#"/>
  <p:tag name="KSO_WM_TEMPLATE_CATEGORY" val="custom"/>
  <p:tag name="KSO_WM_TEMPLATE_INDEX" val="20202620"/>
  <p:tag name="KSO_WM_SPECIAL_SOURCE" val="bdnull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#wm#"/>
  <p:tag name="KSO_WM_TEMPLATE_CATEGORY" val="custom"/>
  <p:tag name="KSO_WM_TEMPLATE_INDEX" val="20202620"/>
  <p:tag name="KSO_WM_SPECIAL_SOURCE" val="bdnull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  <p:tag name="KSO_WM_UNIT_PLACING_PICTURE_USER_VIEWPORT" val="{&quot;height&quot;:2115,&quot;width&quot;:6570}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#wm#"/>
  <p:tag name="KSO_WM_TEMPLATE_CATEGORY" val="custom"/>
  <p:tag name="KSO_WM_TEMPLATE_INDEX" val="20202620"/>
  <p:tag name="KSO_WM_SPECIAL_SOURCE" val="bdnull"/>
</p:tagLst>
</file>

<file path=ppt/tags/tag111.xml><?xml version="1.0" encoding="utf-8"?>
<p:tagLst xmlns:p="http://schemas.openxmlformats.org/presentationml/2006/main">
  <p:tag name="KSO_WM_UNIT_PLACING_PICTURE_USER_VIEWPORT" val="{&quot;height&quot;:9166.43937007874,&quot;width&quot;:7969.599999999999}"/>
</p:tagLst>
</file>

<file path=ppt/tags/tag112.xml><?xml version="1.0" encoding="utf-8"?>
<p:tagLst xmlns:p="http://schemas.openxmlformats.org/presentationml/2006/main">
  <p:tag name="KSO_WM_UNIT_PLACING_PICTURE_USER_VIEWPORT" val="{&quot;height&quot;:988,&quot;width&quot;:12789}"/>
</p:tagLst>
</file>

<file path=ppt/tags/tag113.xml><?xml version="1.0" encoding="utf-8"?>
<p:tagLst xmlns:p="http://schemas.openxmlformats.org/presentationml/2006/main">
  <p:tag name="KSO_WM_BEAUTIFY_FLAG" val="#wm#"/>
  <p:tag name="KSO_WM_TEMPLATE_CATEGORY" val="custom"/>
  <p:tag name="KSO_WM_TEMPLATE_INDEX" val="20202620"/>
  <p:tag name="KSO_WM_SPECIAL_SOURCE" val="bdnull"/>
</p:tagLst>
</file>

<file path=ppt/tags/tag114.xml><?xml version="1.0" encoding="utf-8"?>
<p:tagLst xmlns:p="http://schemas.openxmlformats.org/presentationml/2006/main">
  <p:tag name="COMMONDATA" val="eyJoZGlkIjoiOTU3ZjEwZjdlNTY3NzlkZDc2MTM5NjI1YmQzMWJkYWEifQ=="/>
  <p:tag name="KSO_WPP_MARK_KEY" val="3c690554-7ea8-478c-ba8b-5ce3c549b955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202620"/>
  <p:tag name="KSO_WM_SPECIAL_SOURCE" val="bdnull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202620"/>
  <p:tag name="KSO_WM_SPECIAL_SOURCE" val="bdnull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  <p:tag name="KSO_WM_UNIT_PLACING_PICTURE_USER_VIEWPORT" val="{&quot;height&quot;:1800,&quot;width&quot;:12900}"/>
</p:tagLst>
</file>

<file path=ppt/tags/tag2.xml><?xml version="1.0" encoding="utf-8"?>
<p:tagLst xmlns:p="http://schemas.openxmlformats.org/presentationml/2006/main">
  <p:tag name="KSO_WM_BEAUTIFY_FLAG" val="#wm#"/>
  <p:tag name="KSO_WM_TEMPLATE_CATEGORY" val="custom"/>
  <p:tag name="KSO_WM_TEMPLATE_INDEX" val="20202620"/>
  <p:tag name="KSO_WM_SPECIAL_SOURCE" val="bdnull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20202620"/>
  <p:tag name="KSO_WM_SPECIAL_SOURCE" val="bdnull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20202620"/>
  <p:tag name="KSO_WM_SPECIAL_SOURCE" val="bdnull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20202620"/>
  <p:tag name="KSO_WM_SPECIAL_SOURCE" val="bdnull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#wm#"/>
  <p:tag name="KSO_WM_TEMPLATE_CATEGORY" val="custom"/>
  <p:tag name="KSO_WM_TEMPLATE_INDEX" val="20202620"/>
  <p:tag name="KSO_WM_SPECIAL_SOURCE" val="bdnull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20202620"/>
  <p:tag name="KSO_WM_SPECIAL_SOURCE" val="bdnull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#wm#"/>
  <p:tag name="KSO_WM_TEMPLATE_CATEGORY" val="custom"/>
  <p:tag name="KSO_WM_TEMPLATE_INDEX" val="20202620"/>
  <p:tag name="KSO_WM_SPECIAL_SOURCE" val="bdnull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#wm#"/>
  <p:tag name="KSO_WM_TEMPLATE_CATEGORY" val="custom"/>
  <p:tag name="KSO_WM_TEMPLATE_INDEX" val="20202620"/>
  <p:tag name="KSO_WM_SPECIAL_SOURCE" val="bdnull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#wm#"/>
  <p:tag name="KSO_WM_TEMPLATE_CATEGORY" val="custom"/>
  <p:tag name="KSO_WM_TEMPLATE_INDEX" val="20202620"/>
  <p:tag name="KSO_WM_SPECIAL_SOURCE" val="bdnull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#wm#"/>
  <p:tag name="KSO_WM_TEMPLATE_CATEGORY" val="custom"/>
  <p:tag name="KSO_WM_TEMPLATE_INDEX" val="20202620"/>
  <p:tag name="KSO_WM_SPECIAL_SOURCE" val="bdnull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  <p:tag name="KSO_WM_UNIT_PLACING_PICTURE_USER_VIEWPORT" val="{&quot;height&quot;:1005,&quot;width&quot;:10950}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#wm#"/>
  <p:tag name="KSO_WM_TEMPLATE_CATEGORY" val="custom"/>
  <p:tag name="KSO_WM_TEMPLATE_INDEX" val="20202620"/>
  <p:tag name="KSO_WM_SPECIAL_SOURCE" val="bdnull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UNIT_PLACING_PICTURE_USER_VIEWPORT" val="{&quot;height&quot;:531,&quot;width&quot;:7641}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UNIT_PLACING_PICTURE_USER_VIEWPORT" val="{&quot;height&quot;:531,&quot;width&quot;:7641}"/>
</p:tagLst>
</file>

<file path=ppt/tags/tag58.xml><?xml version="1.0" encoding="utf-8"?>
<p:tagLst xmlns:p="http://schemas.openxmlformats.org/presentationml/2006/main">
  <p:tag name="KSO_WM_BEAUTIFY_FLAG" val=""/>
  <p:tag name="KSO_WM_UNIT_PLACING_PICTURE_USER_VIEWPORT" val="{&quot;height&quot;:2025,&quot;width&quot;:9975}"/>
</p:tagLst>
</file>

<file path=ppt/tags/tag59.xml><?xml version="1.0" encoding="utf-8"?>
<p:tagLst xmlns:p="http://schemas.openxmlformats.org/presentationml/2006/main">
  <p:tag name="KSO_WM_BEAUTIFY_FLAG" val="#wm#"/>
  <p:tag name="KSO_WM_TEMPLATE_CATEGORY" val="custom"/>
  <p:tag name="KSO_WM_TEMPLATE_INDEX" val="20202620"/>
  <p:tag name="KSO_WM_SPECIAL_SOURCE" val="bdnull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UNIT_PLACING_PICTURE_USER_VIEWPORT" val="{&quot;height&quot;:531,&quot;width&quot;:7641}"/>
  <p:tag name="KSO_WM_BEAUTIFY_FLAG" val="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2620"/>
  <p:tag name="KSO_WM_SPECIAL_SOURCE" val="bdnull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2620"/>
  <p:tag name="KSO_WM_SPECIAL_SOURCE" val="bdnull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202620"/>
  <p:tag name="KSO_WM_SPECIAL_SOURCE" val="bdnull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2620"/>
  <p:tag name="KSO_WM_SPECIAL_SOURCE" val="bdnull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2620"/>
  <p:tag name="KSO_WM_SPECIAL_SOURCE" val="bdnull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UNIT_TABLE_BEAUTIFY" val="smartTable{6682e349-4196-4ff2-9d8e-a8181390f2f1}"/>
  <p:tag name="TABLE_ENDDRAG_ORIGIN_RECT" val="263*114"/>
  <p:tag name="TABLE_ENDDRAG_RECT" val="107*188*263*114"/>
</p:tagLst>
</file>

<file path=ppt/tags/tag76.xml><?xml version="1.0" encoding="utf-8"?>
<p:tagLst xmlns:p="http://schemas.openxmlformats.org/presentationml/2006/main">
  <p:tag name="KSO_WM_UNIT_TABLE_BEAUTIFY" val="smartTable{195d9d2a-6286-438d-b7a0-72274789c191}"/>
  <p:tag name="TABLE_ENDDRAG_ORIGIN_RECT" val="263*114"/>
  <p:tag name="TABLE_ENDDRAG_RECT" val="107*188*263*114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2620"/>
  <p:tag name="KSO_WM_SPECIAL_SOURCE" val="bdnull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2620"/>
  <p:tag name="KSO_WM_SPECIAL_SOURCE" val="bdnull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2620"/>
  <p:tag name="KSO_WM_SPECIAL_SOURCE" val="bdnull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02620"/>
  <p:tag name="KSO_WM_SPECIAL_SOURCE" val="bdnull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202620"/>
  <p:tag name="KSO_WM_SPECIAL_SOURCE" val="bdnull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202620"/>
  <p:tag name="KSO_WM_SPECIAL_SOURCE" val="bdnul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3200</Words>
  <Application>WPS 演示</Application>
  <PresentationFormat>宽屏</PresentationFormat>
  <Paragraphs>410</Paragraphs>
  <Slides>30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1" baseType="lpstr">
      <vt:lpstr>Arial</vt:lpstr>
      <vt:lpstr>宋体</vt:lpstr>
      <vt:lpstr>Wingdings</vt:lpstr>
      <vt:lpstr>Arial</vt:lpstr>
      <vt:lpstr>微软雅黑</vt:lpstr>
      <vt:lpstr>黑体</vt:lpstr>
      <vt:lpstr>Wingdings</vt:lpstr>
      <vt:lpstr>Calibri</vt:lpstr>
      <vt:lpstr>Arial Unicode MS</vt:lpstr>
      <vt:lpstr>Century Gothic</vt:lpstr>
      <vt:lpstr>Office Theme</vt:lpstr>
      <vt:lpstr>C++ 11/14 老特性介绍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还有啥？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工作汇报</dc:title>
  <dc:creator>第一PPT模板网-WWW.1PPT.COM</dc:creator>
  <cp:keywords>第一PPT模板网-WWW.1PPT.COM</cp:keywords>
  <cp:lastModifiedBy>杨波</cp:lastModifiedBy>
  <cp:revision>626</cp:revision>
  <dcterms:created xsi:type="dcterms:W3CDTF">2016-09-12T01:03:00Z</dcterms:created>
  <dcterms:modified xsi:type="dcterms:W3CDTF">2023-07-11T06:14:30Z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CD06784E3CCB4EF0BA6AF7AC0E76B6D8</vt:lpwstr>
  </property>
</Properties>
</file>