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9"/>
  </p:notesMasterIdLst>
  <p:sldIdLst>
    <p:sldId id="256" r:id="rId2"/>
    <p:sldId id="258" r:id="rId3"/>
    <p:sldId id="259" r:id="rId4"/>
    <p:sldId id="260" r:id="rId5"/>
    <p:sldId id="262" r:id="rId6"/>
    <p:sldId id="261" r:id="rId7"/>
    <p:sldId id="266" r:id="rId8"/>
  </p:sldIdLst>
  <p:sldSz cx="9144000" cy="5143500" type="screen16x9"/>
  <p:notesSz cx="6858000" cy="9144000"/>
  <p:embeddedFontLst>
    <p:embeddedFont>
      <p:font typeface="Barlow Semi Condensed" panose="020F0502020204030204" pitchFamily="34" charset="0"/>
      <p:regular r:id="rId10"/>
      <p:bold r:id="rId11"/>
      <p:italic r:id="rId12"/>
      <p:boldItalic r:id="rId13"/>
    </p:embeddedFont>
    <p:embeddedFont>
      <p:font typeface="Barlow Semi Condensed Medium" panose="020F0502020204030204" pitchFamily="34" charset="0"/>
      <p:regular r:id="rId14"/>
      <p:bold r:id="rId15"/>
      <p:italic r:id="rId16"/>
      <p:boldItalic r:id="rId17"/>
    </p:embeddedFont>
    <p:embeddedFont>
      <p:font typeface="Fjalla One" panose="02000506040000020004" pitchFamily="2"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C7E747-7ECC-46F3-BBA5-D2C623A3E761}">
  <a:tblStyle styleId="{A5C7E747-7ECC-46F3-BBA5-D2C623A3E7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81458"/>
  </p:normalViewPr>
  <p:slideViewPr>
    <p:cSldViewPr snapToGrid="0">
      <p:cViewPr>
        <p:scale>
          <a:sx n="100" d="100"/>
          <a:sy n="100" d="100"/>
        </p:scale>
        <p:origin x="744"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The goal of this project is to identify spam comments in YouTube videos. We will use datasets containing comments from Katy Perry and LMFAO videos. Our approach involves using a Multinomial Naive Bayes Classifier, a popular algorithm for text classification tasks.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We train a Naive Bayes Classifier on the training set. The Naive Bayes algorithm is based on Bayes' theorem and assumes that the features are conditionally independent given the class. This assumption simplifies the computation and often works well in practice, especially for text classification tasks.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To better understand the classifier's performance, we visualize the confusion matrix using the seaborn library. The confusion matrix provides insight into the number of true positives, true negatives, false positives, and false negatives for each class, allowing us to assess the model's strengths and weaknesses.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In conclusion, our Naive Bayes Classifier performed reasonably well in classifying YouTube comments as spam or not spam.</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0" r:id="rId8"/>
    <p:sldLayoutId id="2147483661"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1684727" y="1694309"/>
            <a:ext cx="7323366"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dirty="0">
                <a:solidFill>
                  <a:schemeClr val="dk2"/>
                </a:solidFill>
              </a:rPr>
              <a:t>Introduction to AI</a:t>
            </a:r>
            <a:br>
              <a:rPr lang="en-US" sz="5000" dirty="0">
                <a:solidFill>
                  <a:schemeClr val="dk2"/>
                </a:solidFill>
              </a:rPr>
            </a:br>
            <a:r>
              <a:rPr lang="en-US" sz="5000" dirty="0">
                <a:solidFill>
                  <a:schemeClr val="dk2"/>
                </a:solidFill>
              </a:rPr>
              <a:t>Group 6</a:t>
            </a:r>
          </a:p>
        </p:txBody>
      </p:sp>
      <p:sp>
        <p:nvSpPr>
          <p:cNvPr id="1885" name="Google Shape;1885;p35"/>
          <p:cNvSpPr txBox="1">
            <a:spLocks noGrp="1"/>
          </p:cNvSpPr>
          <p:nvPr>
            <p:ph type="subTitle" idx="1"/>
          </p:nvPr>
        </p:nvSpPr>
        <p:spPr>
          <a:xfrm>
            <a:off x="5164870" y="3617309"/>
            <a:ext cx="3881293"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000" dirty="0">
                <a:solidFill>
                  <a:schemeClr val="accent1"/>
                </a:solidFill>
              </a:rPr>
              <a:t>Natural language processing</a:t>
            </a:r>
          </a:p>
          <a:p>
            <a:pPr marL="0" lvl="0" indent="0" algn="r" rtl="0">
              <a:spcBef>
                <a:spcPts val="0"/>
              </a:spcBef>
              <a:spcAft>
                <a:spcPts val="0"/>
              </a:spcAft>
              <a:buClr>
                <a:schemeClr val="dk1"/>
              </a:buClr>
              <a:buSzPts val="1100"/>
              <a:buFont typeface="Arial"/>
              <a:buNone/>
            </a:pPr>
            <a:r>
              <a:rPr lang="en-US" sz="2000" dirty="0"/>
              <a:t>classify YouTube comments as spam </a:t>
            </a:r>
            <a:endParaRPr sz="20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4853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3726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298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40" name="Google Shape;2140;p37"/>
          <p:cNvSpPr txBox="1">
            <a:spLocks noGrp="1"/>
          </p:cNvSpPr>
          <p:nvPr>
            <p:ph type="subTitle" idx="1"/>
          </p:nvPr>
        </p:nvSpPr>
        <p:spPr>
          <a:xfrm>
            <a:off x="1591132" y="685776"/>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dirty="0">
                <a:solidFill>
                  <a:schemeClr val="accent1"/>
                </a:solidFill>
              </a:rPr>
              <a:t>The Goal of this project</a:t>
            </a:r>
            <a:endParaRPr lang="en-US" dirty="0"/>
          </a:p>
        </p:txBody>
      </p:sp>
      <p:sp>
        <p:nvSpPr>
          <p:cNvPr id="2141" name="Google Shape;2141;p37"/>
          <p:cNvSpPr txBox="1">
            <a:spLocks noGrp="1"/>
          </p:cNvSpPr>
          <p:nvPr>
            <p:ph type="subTitle" idx="3"/>
          </p:nvPr>
        </p:nvSpPr>
        <p:spPr>
          <a:xfrm>
            <a:off x="1658872" y="1528306"/>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dirty="0">
                <a:solidFill>
                  <a:schemeClr val="accent1"/>
                </a:solidFill>
              </a:rPr>
              <a:t>Model Training</a:t>
            </a:r>
            <a:endParaRPr dirty="0"/>
          </a:p>
        </p:txBody>
      </p:sp>
      <p:sp>
        <p:nvSpPr>
          <p:cNvPr id="2143" name="Google Shape;2143;p37"/>
          <p:cNvSpPr txBox="1">
            <a:spLocks noGrp="1"/>
          </p:cNvSpPr>
          <p:nvPr>
            <p:ph type="subTitle" idx="5"/>
          </p:nvPr>
        </p:nvSpPr>
        <p:spPr>
          <a:xfrm>
            <a:off x="1663564" y="2434433"/>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dirty="0">
                <a:solidFill>
                  <a:schemeClr val="accent1"/>
                </a:solidFill>
              </a:rPr>
              <a:t>Model Evaluation</a:t>
            </a:r>
            <a:endParaRPr dirty="0"/>
          </a:p>
        </p:txBody>
      </p:sp>
      <p:sp>
        <p:nvSpPr>
          <p:cNvPr id="2145" name="Google Shape;2145;p37"/>
          <p:cNvSpPr txBox="1">
            <a:spLocks noGrp="1"/>
          </p:cNvSpPr>
          <p:nvPr>
            <p:ph type="subTitle" idx="7"/>
          </p:nvPr>
        </p:nvSpPr>
        <p:spPr>
          <a:xfrm>
            <a:off x="1663564" y="333507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dirty="0">
                <a:solidFill>
                  <a:schemeClr val="accent1"/>
                </a:solidFill>
              </a:rPr>
              <a:t>Visualizing Results</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6362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5247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451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10" name="Google Shape;2130;p37">
            <a:extLst>
              <a:ext uri="{FF2B5EF4-FFF2-40B4-BE49-F238E27FC236}">
                <a16:creationId xmlns:a16="http://schemas.microsoft.com/office/drawing/2014/main" id="{889622A7-2C0A-118F-51E5-73DF5B4A2B17}"/>
              </a:ext>
            </a:extLst>
          </p:cNvPr>
          <p:cNvGrpSpPr/>
          <p:nvPr/>
        </p:nvGrpSpPr>
        <p:grpSpPr>
          <a:xfrm>
            <a:off x="731647" y="4227035"/>
            <a:ext cx="635100" cy="734704"/>
            <a:chOff x="731647" y="3806675"/>
            <a:chExt cx="635100" cy="734704"/>
          </a:xfrm>
        </p:grpSpPr>
        <p:grpSp>
          <p:nvGrpSpPr>
            <p:cNvPr id="11" name="Google Shape;2131;p37">
              <a:extLst>
                <a:ext uri="{FF2B5EF4-FFF2-40B4-BE49-F238E27FC236}">
                  <a16:creationId xmlns:a16="http://schemas.microsoft.com/office/drawing/2014/main" id="{3A770225-B44F-EA05-716F-02682CAC35E9}"/>
                </a:ext>
              </a:extLst>
            </p:cNvPr>
            <p:cNvGrpSpPr/>
            <p:nvPr/>
          </p:nvGrpSpPr>
          <p:grpSpPr>
            <a:xfrm>
              <a:off x="731647" y="3806675"/>
              <a:ext cx="635100" cy="635100"/>
              <a:chOff x="917231" y="3983097"/>
              <a:chExt cx="635100" cy="635100"/>
            </a:xfrm>
          </p:grpSpPr>
          <p:sp>
            <p:nvSpPr>
              <p:cNvPr id="16" name="Google Shape;2132;p37">
                <a:extLst>
                  <a:ext uri="{FF2B5EF4-FFF2-40B4-BE49-F238E27FC236}">
                    <a16:creationId xmlns:a16="http://schemas.microsoft.com/office/drawing/2014/main" id="{A4FDE9CD-6AC8-7666-5B77-F1CB8CEA8F69}"/>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33;p37">
                <a:extLst>
                  <a:ext uri="{FF2B5EF4-FFF2-40B4-BE49-F238E27FC236}">
                    <a16:creationId xmlns:a16="http://schemas.microsoft.com/office/drawing/2014/main" id="{B85A216B-1E6A-A63E-6A4E-712F23796CFB}"/>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134;p37">
              <a:extLst>
                <a:ext uri="{FF2B5EF4-FFF2-40B4-BE49-F238E27FC236}">
                  <a16:creationId xmlns:a16="http://schemas.microsoft.com/office/drawing/2014/main" id="{5A7A4A96-FADB-3154-34D4-6EDF0DC7970C}"/>
                </a:ext>
              </a:extLst>
            </p:cNvPr>
            <p:cNvGrpSpPr/>
            <p:nvPr/>
          </p:nvGrpSpPr>
          <p:grpSpPr>
            <a:xfrm>
              <a:off x="961679" y="4514379"/>
              <a:ext cx="175013" cy="27000"/>
              <a:chOff x="5662375" y="212375"/>
              <a:chExt cx="175013" cy="27000"/>
            </a:xfrm>
          </p:grpSpPr>
          <p:sp>
            <p:nvSpPr>
              <p:cNvPr id="13" name="Google Shape;2135;p37">
                <a:extLst>
                  <a:ext uri="{FF2B5EF4-FFF2-40B4-BE49-F238E27FC236}">
                    <a16:creationId xmlns:a16="http://schemas.microsoft.com/office/drawing/2014/main" id="{241AFF51-1F1F-31DE-08FC-E822C63FD75E}"/>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4" name="Google Shape;2136;p37">
                <a:extLst>
                  <a:ext uri="{FF2B5EF4-FFF2-40B4-BE49-F238E27FC236}">
                    <a16:creationId xmlns:a16="http://schemas.microsoft.com/office/drawing/2014/main" id="{DE6776A2-DED0-0499-A194-F0DF87986508}"/>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 name="Google Shape;2137;p37">
                <a:extLst>
                  <a:ext uri="{FF2B5EF4-FFF2-40B4-BE49-F238E27FC236}">
                    <a16:creationId xmlns:a16="http://schemas.microsoft.com/office/drawing/2014/main" id="{75CB46F5-2030-D043-F43C-D66837E868D0}"/>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8" name="Google Shape;2145;p37">
            <a:extLst>
              <a:ext uri="{FF2B5EF4-FFF2-40B4-BE49-F238E27FC236}">
                <a16:creationId xmlns:a16="http://schemas.microsoft.com/office/drawing/2014/main" id="{F7334E84-A0A3-7F0E-3731-A3897D431B15}"/>
              </a:ext>
            </a:extLst>
          </p:cNvPr>
          <p:cNvSpPr txBox="1">
            <a:spLocks/>
          </p:cNvSpPr>
          <p:nvPr/>
        </p:nvSpPr>
        <p:spPr>
          <a:xfrm>
            <a:off x="1663564" y="4263439"/>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a:t>Conclusion</a:t>
            </a:r>
          </a:p>
        </p:txBody>
      </p:sp>
      <p:sp>
        <p:nvSpPr>
          <p:cNvPr id="19" name="Google Shape;2150;p37">
            <a:extLst>
              <a:ext uri="{FF2B5EF4-FFF2-40B4-BE49-F238E27FC236}">
                <a16:creationId xmlns:a16="http://schemas.microsoft.com/office/drawing/2014/main" id="{B32EEE84-3DF3-88D3-6590-8C4DBC789D08}"/>
              </a:ext>
            </a:extLst>
          </p:cNvPr>
          <p:cNvSpPr txBox="1">
            <a:spLocks/>
          </p:cNvSpPr>
          <p:nvPr/>
        </p:nvSpPr>
        <p:spPr>
          <a:xfrm>
            <a:off x="813816" y="4379712"/>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347132" y="1741968"/>
            <a:ext cx="4215809"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600" dirty="0"/>
              <a:t>The goal of this project</a:t>
            </a:r>
            <a:endParaRPr sz="6600" dirty="0"/>
          </a:p>
        </p:txBody>
      </p:sp>
      <p:sp>
        <p:nvSpPr>
          <p:cNvPr id="2157" name="Google Shape;2157;p38"/>
          <p:cNvSpPr txBox="1">
            <a:spLocks noGrp="1"/>
          </p:cNvSpPr>
          <p:nvPr>
            <p:ph type="subTitle" idx="1"/>
          </p:nvPr>
        </p:nvSpPr>
        <p:spPr>
          <a:xfrm>
            <a:off x="2234782" y="3233149"/>
            <a:ext cx="4674434"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goal of this project is to identify spam comments in YouTube videos</a:t>
            </a:r>
            <a:endParaRPr lang="en-US" dirty="0">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endParaRPr dirty="0"/>
            </a:p>
          </p:txBody>
        </p:sp>
      </p:grpSp>
      <p:grpSp>
        <p:nvGrpSpPr>
          <p:cNvPr id="2166" name="Google Shape;2166;p39"/>
          <p:cNvGrpSpPr/>
          <p:nvPr/>
        </p:nvGrpSpPr>
        <p:grpSpPr>
          <a:xfrm>
            <a:off x="4276037" y="868938"/>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Naive Bayes Classifier</a:t>
            </a:r>
          </a:p>
        </p:txBody>
      </p:sp>
      <p:sp>
        <p:nvSpPr>
          <p:cNvPr id="2178" name="Google Shape;2178;p39"/>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We train a Naive Bayes Classifier on the training set. We assume simplifies the computation and often works well in practice, especially for text classification tasks.</a:t>
            </a:r>
            <a:endParaRPr lang="en-US" dirty="0">
              <a:latin typeface="Barlow Semi Condensed"/>
              <a:ea typeface="Barlow Semi Condensed"/>
              <a:cs typeface="Barlow Semi Condensed"/>
              <a:sym typeface="Barlow Semi Condensed"/>
            </a:endParaRPr>
          </a:p>
        </p:txBody>
      </p:sp>
      <p:sp>
        <p:nvSpPr>
          <p:cNvPr id="3" name="TextBox 2">
            <a:extLst>
              <a:ext uri="{FF2B5EF4-FFF2-40B4-BE49-F238E27FC236}">
                <a16:creationId xmlns:a16="http://schemas.microsoft.com/office/drawing/2014/main" id="{5FD7DFB6-FFDC-1140-43D9-E0AAE15A5E4A}"/>
              </a:ext>
            </a:extLst>
          </p:cNvPr>
          <p:cNvSpPr txBox="1"/>
          <p:nvPr/>
        </p:nvSpPr>
        <p:spPr>
          <a:xfrm>
            <a:off x="3988403" y="1464042"/>
            <a:ext cx="1230746" cy="461665"/>
          </a:xfrm>
          <a:prstGeom prst="rect">
            <a:avLst/>
          </a:prstGeom>
          <a:noFill/>
        </p:spPr>
        <p:txBody>
          <a:bodyPr wrap="square">
            <a:spAutoFit/>
          </a:bodyPr>
          <a:lstStyle/>
          <a:p>
            <a:r>
              <a:rPr lang="en-TH" sz="1200" dirty="0"/>
              <a:t>Model Training</a:t>
            </a:r>
          </a:p>
          <a:p>
            <a:endParaRPr lang="en-TH"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98585"/>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 Evaluation</a:t>
            </a:r>
            <a:endParaRPr dirty="0"/>
          </a:p>
        </p:txBody>
      </p:sp>
      <p:grpSp>
        <p:nvGrpSpPr>
          <p:cNvPr id="21" name="Google Shape;2620;p47">
            <a:extLst>
              <a:ext uri="{FF2B5EF4-FFF2-40B4-BE49-F238E27FC236}">
                <a16:creationId xmlns:a16="http://schemas.microsoft.com/office/drawing/2014/main" id="{667BD41E-3EEB-4A94-3BE2-E7DE8A23D9ED}"/>
              </a:ext>
            </a:extLst>
          </p:cNvPr>
          <p:cNvGrpSpPr/>
          <p:nvPr/>
        </p:nvGrpSpPr>
        <p:grpSpPr>
          <a:xfrm>
            <a:off x="2831850" y="753770"/>
            <a:ext cx="3480300" cy="1145236"/>
            <a:chOff x="2771600" y="526920"/>
            <a:chExt cx="3480300" cy="1145236"/>
          </a:xfrm>
        </p:grpSpPr>
        <p:sp>
          <p:nvSpPr>
            <p:cNvPr id="22" name="Google Shape;2621;p47">
              <a:extLst>
                <a:ext uri="{FF2B5EF4-FFF2-40B4-BE49-F238E27FC236}">
                  <a16:creationId xmlns:a16="http://schemas.microsoft.com/office/drawing/2014/main" id="{5EDFDE62-862B-A44B-673E-2B2060C13B08}"/>
                </a:ext>
              </a:extLst>
            </p:cNvPr>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22;p47">
              <a:extLst>
                <a:ext uri="{FF2B5EF4-FFF2-40B4-BE49-F238E27FC236}">
                  <a16:creationId xmlns:a16="http://schemas.microsoft.com/office/drawing/2014/main" id="{DA59B991-B5EC-0925-CC8E-AF40693B19FE}"/>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623;p47">
            <a:extLst>
              <a:ext uri="{FF2B5EF4-FFF2-40B4-BE49-F238E27FC236}">
                <a16:creationId xmlns:a16="http://schemas.microsoft.com/office/drawing/2014/main" id="{30F2876D-78C7-A3B5-9F20-EAC56A2C8DC5}"/>
              </a:ext>
            </a:extLst>
          </p:cNvPr>
          <p:cNvGrpSpPr/>
          <p:nvPr/>
        </p:nvGrpSpPr>
        <p:grpSpPr>
          <a:xfrm>
            <a:off x="2831850" y="3698195"/>
            <a:ext cx="3480300" cy="1145100"/>
            <a:chOff x="2771600" y="526920"/>
            <a:chExt cx="3480300" cy="1145100"/>
          </a:xfrm>
        </p:grpSpPr>
        <p:sp>
          <p:nvSpPr>
            <p:cNvPr id="25" name="Google Shape;2624;p47">
              <a:extLst>
                <a:ext uri="{FF2B5EF4-FFF2-40B4-BE49-F238E27FC236}">
                  <a16:creationId xmlns:a16="http://schemas.microsoft.com/office/drawing/2014/main" id="{8F345311-8519-F736-C378-CDFAF2635717}"/>
                </a:ext>
              </a:extLst>
            </p:cNvPr>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25;p47">
              <a:extLst>
                <a:ext uri="{FF2B5EF4-FFF2-40B4-BE49-F238E27FC236}">
                  <a16:creationId xmlns:a16="http://schemas.microsoft.com/office/drawing/2014/main" id="{F5177671-6868-30A1-8BA4-A305445931E2}"/>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626;p47">
            <a:extLst>
              <a:ext uri="{FF2B5EF4-FFF2-40B4-BE49-F238E27FC236}">
                <a16:creationId xmlns:a16="http://schemas.microsoft.com/office/drawing/2014/main" id="{D8BE4C38-B8B3-1137-2F84-BAAAC12E535F}"/>
              </a:ext>
            </a:extLst>
          </p:cNvPr>
          <p:cNvGrpSpPr/>
          <p:nvPr/>
        </p:nvGrpSpPr>
        <p:grpSpPr>
          <a:xfrm>
            <a:off x="2831850" y="2226045"/>
            <a:ext cx="3480300" cy="1145100"/>
            <a:chOff x="2771600" y="526920"/>
            <a:chExt cx="3480300" cy="1145100"/>
          </a:xfrm>
        </p:grpSpPr>
        <p:sp>
          <p:nvSpPr>
            <p:cNvPr id="28" name="Google Shape;2627;p47">
              <a:extLst>
                <a:ext uri="{FF2B5EF4-FFF2-40B4-BE49-F238E27FC236}">
                  <a16:creationId xmlns:a16="http://schemas.microsoft.com/office/drawing/2014/main" id="{006044F3-5540-8D4D-D0F2-BF69A8CDF7AE}"/>
                </a:ext>
              </a:extLst>
            </p:cNvPr>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28;p47">
              <a:extLst>
                <a:ext uri="{FF2B5EF4-FFF2-40B4-BE49-F238E27FC236}">
                  <a16:creationId xmlns:a16="http://schemas.microsoft.com/office/drawing/2014/main" id="{CD57F346-68CD-2437-42A2-B2DD719E8586}"/>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2629;p47">
            <a:extLst>
              <a:ext uri="{FF2B5EF4-FFF2-40B4-BE49-F238E27FC236}">
                <a16:creationId xmlns:a16="http://schemas.microsoft.com/office/drawing/2014/main" id="{4FAB9344-782E-98DB-C185-F73A042E4A49}"/>
              </a:ext>
            </a:extLst>
          </p:cNvPr>
          <p:cNvSpPr txBox="1">
            <a:spLocks/>
          </p:cNvSpPr>
          <p:nvPr/>
        </p:nvSpPr>
        <p:spPr>
          <a:xfrm>
            <a:off x="2825496" y="2924330"/>
            <a:ext cx="3483900"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0" lvl="0" indent="0" algn="ctr" rtl="0">
              <a:spcBef>
                <a:spcPts val="0"/>
              </a:spcBef>
              <a:spcAft>
                <a:spcPts val="0"/>
              </a:spcAft>
              <a:buNone/>
            </a:pPr>
            <a:r>
              <a:rPr lang="en-US" sz="1400" dirty="0">
                <a:solidFill>
                  <a:schemeClr val="accent1"/>
                </a:solidFill>
              </a:rPr>
              <a:t>Testing on Data</a:t>
            </a:r>
            <a:endParaRPr lang="en-US" dirty="0"/>
          </a:p>
        </p:txBody>
      </p:sp>
      <p:sp>
        <p:nvSpPr>
          <p:cNvPr id="31" name="Google Shape;2630;p47">
            <a:extLst>
              <a:ext uri="{FF2B5EF4-FFF2-40B4-BE49-F238E27FC236}">
                <a16:creationId xmlns:a16="http://schemas.microsoft.com/office/drawing/2014/main" id="{048221DC-D65E-7A9F-87DE-00248BF3A40D}"/>
              </a:ext>
            </a:extLst>
          </p:cNvPr>
          <p:cNvSpPr txBox="1">
            <a:spLocks/>
          </p:cNvSpPr>
          <p:nvPr/>
        </p:nvSpPr>
        <p:spPr>
          <a:xfrm>
            <a:off x="2825496" y="930938"/>
            <a:ext cx="3483900" cy="56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lvl="0" indent="0" rtl="0">
              <a:spcBef>
                <a:spcPts val="0"/>
              </a:spcBef>
              <a:spcAft>
                <a:spcPts val="0"/>
              </a:spcAft>
              <a:buNone/>
            </a:pPr>
            <a:r>
              <a:rPr lang="en-US" sz="2000" dirty="0">
                <a:solidFill>
                  <a:schemeClr val="dk2"/>
                </a:solidFill>
                <a:latin typeface="Barlow Semi Condensed"/>
                <a:ea typeface="Barlow Semi Condensed"/>
                <a:cs typeface="Barlow Semi Condensed"/>
                <a:sym typeface="Barlow Semi Condensed"/>
              </a:rPr>
              <a:t>Mean accuracy: 0.8970972423802615</a:t>
            </a:r>
            <a:endParaRPr lang="en-US" sz="2000" dirty="0">
              <a:latin typeface="Barlow Semi Condensed"/>
              <a:ea typeface="Barlow Semi Condensed"/>
              <a:cs typeface="Barlow Semi Condensed"/>
              <a:sym typeface="Barlow Semi Condensed"/>
            </a:endParaRPr>
          </a:p>
        </p:txBody>
      </p:sp>
      <p:sp>
        <p:nvSpPr>
          <p:cNvPr id="32" name="Google Shape;2631;p47">
            <a:extLst>
              <a:ext uri="{FF2B5EF4-FFF2-40B4-BE49-F238E27FC236}">
                <a16:creationId xmlns:a16="http://schemas.microsoft.com/office/drawing/2014/main" id="{F7E3BBFD-0D41-7A8A-7FE7-45D646CDC178}"/>
              </a:ext>
            </a:extLst>
          </p:cNvPr>
          <p:cNvSpPr txBox="1">
            <a:spLocks/>
          </p:cNvSpPr>
          <p:nvPr/>
        </p:nvSpPr>
        <p:spPr>
          <a:xfrm>
            <a:off x="2825496" y="1452146"/>
            <a:ext cx="3483900"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sz="1400" dirty="0">
                <a:solidFill>
                  <a:schemeClr val="accent1"/>
                </a:solidFill>
              </a:rPr>
              <a:t>Cross-validation</a:t>
            </a:r>
            <a:endParaRPr lang="en-US" dirty="0"/>
          </a:p>
        </p:txBody>
      </p:sp>
      <p:sp>
        <p:nvSpPr>
          <p:cNvPr id="36" name="Google Shape;2630;p47">
            <a:extLst>
              <a:ext uri="{FF2B5EF4-FFF2-40B4-BE49-F238E27FC236}">
                <a16:creationId xmlns:a16="http://schemas.microsoft.com/office/drawing/2014/main" id="{2E8753FA-21E6-C6EB-E26A-6B4F88211B1E}"/>
              </a:ext>
            </a:extLst>
          </p:cNvPr>
          <p:cNvSpPr txBox="1">
            <a:spLocks/>
          </p:cNvSpPr>
          <p:nvPr/>
        </p:nvSpPr>
        <p:spPr>
          <a:xfrm>
            <a:off x="2822742" y="2364584"/>
            <a:ext cx="3483900" cy="56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lvl="0" indent="0" rtl="0">
              <a:spcBef>
                <a:spcPts val="0"/>
              </a:spcBef>
              <a:spcAft>
                <a:spcPts val="0"/>
              </a:spcAft>
              <a:buNone/>
            </a:pPr>
            <a:r>
              <a:rPr lang="en-US" sz="2000" dirty="0">
                <a:solidFill>
                  <a:schemeClr val="dk2"/>
                </a:solidFill>
                <a:latin typeface="Barlow Semi Condensed"/>
                <a:ea typeface="Barlow Semi Condensed"/>
                <a:cs typeface="Barlow Semi Condensed"/>
                <a:sym typeface="Barlow Semi Condensed"/>
              </a:rPr>
              <a:t>Accuracy: 0.9431818181818182</a:t>
            </a:r>
            <a:endParaRPr lang="en-US" sz="1050" dirty="0">
              <a:latin typeface="Barlow Semi Condensed"/>
              <a:ea typeface="Barlow Semi Condensed"/>
              <a:cs typeface="Barlow Semi Condensed"/>
              <a:sym typeface="Barlow Semi Condensed"/>
            </a:endParaRPr>
          </a:p>
        </p:txBody>
      </p:sp>
      <p:sp>
        <p:nvSpPr>
          <p:cNvPr id="37" name="Google Shape;2629;p47">
            <a:extLst>
              <a:ext uri="{FF2B5EF4-FFF2-40B4-BE49-F238E27FC236}">
                <a16:creationId xmlns:a16="http://schemas.microsoft.com/office/drawing/2014/main" id="{5F993CEB-64E9-E451-7D4C-C9FF33BB24E1}"/>
              </a:ext>
            </a:extLst>
          </p:cNvPr>
          <p:cNvSpPr txBox="1">
            <a:spLocks/>
          </p:cNvSpPr>
          <p:nvPr/>
        </p:nvSpPr>
        <p:spPr>
          <a:xfrm>
            <a:off x="2825496" y="4396469"/>
            <a:ext cx="3483900"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0" lvl="0" indent="0" algn="ctr" rtl="0">
              <a:spcBef>
                <a:spcPts val="0"/>
              </a:spcBef>
              <a:spcAft>
                <a:spcPts val="0"/>
              </a:spcAft>
              <a:buNone/>
            </a:pPr>
            <a:r>
              <a:rPr lang="en-US" sz="1400" dirty="0">
                <a:solidFill>
                  <a:schemeClr val="accent1"/>
                </a:solidFill>
              </a:rPr>
              <a:t>Testing on Data with new comments</a:t>
            </a:r>
            <a:endParaRPr lang="en-US" dirty="0"/>
          </a:p>
        </p:txBody>
      </p:sp>
      <p:sp>
        <p:nvSpPr>
          <p:cNvPr id="38" name="Google Shape;2630;p47">
            <a:extLst>
              <a:ext uri="{FF2B5EF4-FFF2-40B4-BE49-F238E27FC236}">
                <a16:creationId xmlns:a16="http://schemas.microsoft.com/office/drawing/2014/main" id="{67344AC4-E542-7C11-043F-E4650720F530}"/>
              </a:ext>
            </a:extLst>
          </p:cNvPr>
          <p:cNvSpPr txBox="1">
            <a:spLocks/>
          </p:cNvSpPr>
          <p:nvPr/>
        </p:nvSpPr>
        <p:spPr>
          <a:xfrm>
            <a:off x="2822742" y="3836723"/>
            <a:ext cx="3483900" cy="56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lvl="0" indent="0" rtl="0">
              <a:spcBef>
                <a:spcPts val="0"/>
              </a:spcBef>
              <a:spcAft>
                <a:spcPts val="0"/>
              </a:spcAft>
              <a:buNone/>
            </a:pPr>
            <a:r>
              <a:rPr lang="en-US" sz="2000" dirty="0">
                <a:solidFill>
                  <a:schemeClr val="dk2"/>
                </a:solidFill>
                <a:latin typeface="Barlow Semi Condensed"/>
                <a:ea typeface="Barlow Semi Condensed"/>
                <a:cs typeface="Barlow Semi Condensed"/>
                <a:sym typeface="Barlow Semi Condensed"/>
              </a:rPr>
              <a:t>Accuracy: 0.8264840182648402</a:t>
            </a:r>
            <a:endParaRPr lang="en-US" sz="1050" dirty="0">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Visualizing Results</a:t>
            </a:r>
            <a:endParaRPr dirty="0"/>
          </a:p>
        </p:txBody>
      </p:sp>
      <p:sp>
        <p:nvSpPr>
          <p:cNvPr id="2196" name="Google Shape;2196;p40"/>
          <p:cNvSpPr txBox="1">
            <a:spLocks noGrp="1"/>
          </p:cNvSpPr>
          <p:nvPr>
            <p:ph type="subTitle" idx="1"/>
          </p:nvPr>
        </p:nvSpPr>
        <p:spPr>
          <a:xfrm>
            <a:off x="4902200" y="1179672"/>
            <a:ext cx="35052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1"/>
                </a:solidFill>
              </a:rPr>
              <a:t>Testing on Data with new comments</a:t>
            </a:r>
            <a:endParaRPr dirty="0"/>
          </a:p>
        </p:txBody>
      </p:sp>
      <p:sp>
        <p:nvSpPr>
          <p:cNvPr id="2197" name="Google Shape;2197;p40"/>
          <p:cNvSpPr txBox="1">
            <a:spLocks noGrp="1"/>
          </p:cNvSpPr>
          <p:nvPr>
            <p:ph type="subTitle" idx="2"/>
          </p:nvPr>
        </p:nvSpPr>
        <p:spPr>
          <a:xfrm>
            <a:off x="1475124" y="1179672"/>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1"/>
                </a:solidFill>
              </a:rPr>
              <a:t>Testing on Data</a:t>
            </a:r>
            <a:endParaRPr dirty="0"/>
          </a:p>
        </p:txBody>
      </p:sp>
      <p:pic>
        <p:nvPicPr>
          <p:cNvPr id="11" name="Picture 10" descr="Chart&#10;&#10;Description automatically generated">
            <a:extLst>
              <a:ext uri="{FF2B5EF4-FFF2-40B4-BE49-F238E27FC236}">
                <a16:creationId xmlns:a16="http://schemas.microsoft.com/office/drawing/2014/main" id="{31CBD441-4F65-5730-FED3-68E2DF526A1B}"/>
              </a:ext>
            </a:extLst>
          </p:cNvPr>
          <p:cNvPicPr>
            <a:picLocks noChangeAspect="1"/>
          </p:cNvPicPr>
          <p:nvPr/>
        </p:nvPicPr>
        <p:blipFill>
          <a:blip r:embed="rId3"/>
          <a:stretch>
            <a:fillRect/>
          </a:stretch>
        </p:blipFill>
        <p:spPr>
          <a:xfrm>
            <a:off x="537219" y="1852422"/>
            <a:ext cx="3996203" cy="2952750"/>
          </a:xfrm>
          <a:prstGeom prst="rect">
            <a:avLst/>
          </a:prstGeom>
        </p:spPr>
      </p:pic>
      <p:pic>
        <p:nvPicPr>
          <p:cNvPr id="13" name="Picture 12" descr="Chart, treemap chart&#10;&#10;Description automatically generated">
            <a:extLst>
              <a:ext uri="{FF2B5EF4-FFF2-40B4-BE49-F238E27FC236}">
                <a16:creationId xmlns:a16="http://schemas.microsoft.com/office/drawing/2014/main" id="{DB690788-7B15-1D04-CC3B-166428C40343}"/>
              </a:ext>
            </a:extLst>
          </p:cNvPr>
          <p:cNvPicPr>
            <a:picLocks noChangeAspect="1"/>
          </p:cNvPicPr>
          <p:nvPr/>
        </p:nvPicPr>
        <p:blipFill>
          <a:blip r:embed="rId4"/>
          <a:stretch>
            <a:fillRect/>
          </a:stretch>
        </p:blipFill>
        <p:spPr>
          <a:xfrm>
            <a:off x="4699477" y="1852422"/>
            <a:ext cx="3996204" cy="28606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4195572"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endParaRPr dirty="0"/>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291</Words>
  <Application>Microsoft Macintosh PowerPoint</Application>
  <PresentationFormat>On-screen Show (16:9)</PresentationFormat>
  <Paragraphs>35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Barlow Semi Condensed Medium</vt:lpstr>
      <vt:lpstr>Fjalla One</vt:lpstr>
      <vt:lpstr>Söhne</vt:lpstr>
      <vt:lpstr>Arial</vt:lpstr>
      <vt:lpstr>Barlow Semi Condensed</vt:lpstr>
      <vt:lpstr>Technology Consulting by Slidesgo</vt:lpstr>
      <vt:lpstr>Introduction to AI Group 6</vt:lpstr>
      <vt:lpstr>Table of Contents</vt:lpstr>
      <vt:lpstr>The goal of this project</vt:lpstr>
      <vt:lpstr>Naive Bayes Classifier</vt:lpstr>
      <vt:lpstr>Model Evaluation</vt:lpstr>
      <vt:lpstr>Visualizing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Group 6</dc:title>
  <cp:lastModifiedBy>Chinnawut Boonluer</cp:lastModifiedBy>
  <cp:revision>2</cp:revision>
  <dcterms:modified xsi:type="dcterms:W3CDTF">2023-04-07T06:04:15Z</dcterms:modified>
</cp:coreProperties>
</file>