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64592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1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3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41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2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6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68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75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3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4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2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9F0B-FC48-4C30-AF00-8B7AF430FB78}" type="datetimeFigureOut">
              <a:rPr lang="de-CH" smtClean="0"/>
              <a:t>03.10.2023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4D7-BF35-4A53-A8BB-008E030663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6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FD839FB5-BC0F-BB66-A685-1BCA9815A6CC}"/>
              </a:ext>
            </a:extLst>
          </p:cNvPr>
          <p:cNvSpPr txBox="1"/>
          <p:nvPr/>
        </p:nvSpPr>
        <p:spPr>
          <a:xfrm>
            <a:off x="2536173" y="6213524"/>
            <a:ext cx="73562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585D97-C11B-C57E-7DBD-E2F90B1C0455}"/>
              </a:ext>
            </a:extLst>
          </p:cNvPr>
          <p:cNvSpPr txBox="1"/>
          <p:nvPr/>
        </p:nvSpPr>
        <p:spPr>
          <a:xfrm>
            <a:off x="1074648" y="4093411"/>
            <a:ext cx="6480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725D28-C079-4A7D-014E-851B7D56740B}"/>
              </a:ext>
            </a:extLst>
          </p:cNvPr>
          <p:cNvSpPr txBox="1"/>
          <p:nvPr/>
        </p:nvSpPr>
        <p:spPr>
          <a:xfrm>
            <a:off x="1058953" y="2660635"/>
            <a:ext cx="6480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28CCB4-8DBA-6206-5D89-DAFAF66D6405}"/>
              </a:ext>
            </a:extLst>
          </p:cNvPr>
          <p:cNvSpPr txBox="1"/>
          <p:nvPr/>
        </p:nvSpPr>
        <p:spPr>
          <a:xfrm>
            <a:off x="6741558" y="2272557"/>
            <a:ext cx="10504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CABC86-0043-D031-1E3E-26EA5809B7FC}"/>
              </a:ext>
            </a:extLst>
          </p:cNvPr>
          <p:cNvSpPr txBox="1"/>
          <p:nvPr/>
        </p:nvSpPr>
        <p:spPr>
          <a:xfrm>
            <a:off x="3816771" y="2230967"/>
            <a:ext cx="12045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F6A12-F33F-BE61-F107-68F28F2CA6DF}"/>
              </a:ext>
            </a:extLst>
          </p:cNvPr>
          <p:cNvSpPr/>
          <p:nvPr/>
        </p:nvSpPr>
        <p:spPr>
          <a:xfrm>
            <a:off x="2727729" y="1808173"/>
            <a:ext cx="426720" cy="140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C6F192-A628-D896-6A50-468A6CED7919}"/>
              </a:ext>
            </a:extLst>
          </p:cNvPr>
          <p:cNvCxnSpPr/>
          <p:nvPr/>
        </p:nvCxnSpPr>
        <p:spPr>
          <a:xfrm>
            <a:off x="1058951" y="1804416"/>
            <a:ext cx="146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99A72F-2841-38B4-B043-748A9CF1D6BC}"/>
              </a:ext>
            </a:extLst>
          </p:cNvPr>
          <p:cNvSpPr/>
          <p:nvPr/>
        </p:nvSpPr>
        <p:spPr>
          <a:xfrm>
            <a:off x="1680747" y="17830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221EB-BEF5-D49D-DFA1-54AA6C587093}"/>
              </a:ext>
            </a:extLst>
          </p:cNvPr>
          <p:cNvSpPr txBox="1"/>
          <p:nvPr/>
        </p:nvSpPr>
        <p:spPr>
          <a:xfrm>
            <a:off x="1320776" y="1864040"/>
            <a:ext cx="76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Tw &lt; 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22F82E-8BA0-856B-A011-B212FFC9AA48}"/>
              </a:ext>
            </a:extLst>
          </p:cNvPr>
          <p:cNvSpPr/>
          <p:nvPr/>
        </p:nvSpPr>
        <p:spPr>
          <a:xfrm>
            <a:off x="2918235" y="17830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A37E1-C0CE-BF8A-E4B6-0C7634FFCD0F}"/>
              </a:ext>
            </a:extLst>
          </p:cNvPr>
          <p:cNvSpPr txBox="1"/>
          <p:nvPr/>
        </p:nvSpPr>
        <p:spPr>
          <a:xfrm>
            <a:off x="2173799" y="2002539"/>
            <a:ext cx="153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Tw ≥ Tact</a:t>
            </a:r>
          </a:p>
          <a:p>
            <a:pPr algn="ctr"/>
            <a:r>
              <a:rPr lang="en-US" sz="1200" dirty="0"/>
              <a:t>Start to give heat sink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AD8352-1E41-99A2-0FAB-85740C4D9006}"/>
              </a:ext>
            </a:extLst>
          </p:cNvPr>
          <p:cNvGrpSpPr/>
          <p:nvPr/>
        </p:nvGrpSpPr>
        <p:grpSpPr>
          <a:xfrm>
            <a:off x="3750101" y="1783082"/>
            <a:ext cx="2381358" cy="865785"/>
            <a:chOff x="3221302" y="2228089"/>
            <a:chExt cx="2381358" cy="8657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D559D8-4A37-A17E-548B-3804003FC0B8}"/>
                </a:ext>
              </a:extLst>
            </p:cNvPr>
            <p:cNvSpPr/>
            <p:nvPr/>
          </p:nvSpPr>
          <p:spPr>
            <a:xfrm>
              <a:off x="4206240" y="2249424"/>
              <a:ext cx="426720" cy="140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DC7767-EC43-4796-2D99-CA3B7933DBBB}"/>
                </a:ext>
              </a:extLst>
            </p:cNvPr>
            <p:cNvSpPr/>
            <p:nvPr/>
          </p:nvSpPr>
          <p:spPr>
            <a:xfrm>
              <a:off x="4389120" y="222808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AFDC89-CD23-D58B-444F-A9D2EE2897F5}"/>
                </a:ext>
              </a:extLst>
            </p:cNvPr>
            <p:cNvSpPr txBox="1"/>
            <p:nvPr/>
          </p:nvSpPr>
          <p:spPr>
            <a:xfrm>
              <a:off x="3221302" y="2447543"/>
              <a:ext cx="23813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Continue to give heat sink while</a:t>
              </a:r>
            </a:p>
            <a:p>
              <a:pPr algn="ctr"/>
              <a:r>
                <a:rPr lang="en-US" sz="1200" dirty="0" err="1"/>
                <a:t>sum_sink_energy</a:t>
              </a:r>
              <a:r>
                <a:rPr lang="en-US" sz="1200" dirty="0"/>
                <a:t>()&lt;</a:t>
              </a:r>
              <a:r>
                <a:rPr lang="en-US" sz="1200" dirty="0" err="1"/>
                <a:t>energy_bubble</a:t>
              </a:r>
              <a:endParaRPr lang="en-US" sz="1200" dirty="0"/>
            </a:p>
            <a:p>
              <a:pPr algn="ctr"/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B39A8-1CF9-75C5-EC8D-04F437581455}"/>
              </a:ext>
            </a:extLst>
          </p:cNvPr>
          <p:cNvGrpSpPr/>
          <p:nvPr/>
        </p:nvGrpSpPr>
        <p:grpSpPr>
          <a:xfrm>
            <a:off x="6241870" y="1242066"/>
            <a:ext cx="2634888" cy="1278782"/>
            <a:chOff x="5054902" y="1687073"/>
            <a:chExt cx="2634888" cy="12787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F91E03-3156-3F62-18D5-3D2D229B2A01}"/>
                </a:ext>
              </a:extLst>
            </p:cNvPr>
            <p:cNvSpPr/>
            <p:nvPr/>
          </p:nvSpPr>
          <p:spPr>
            <a:xfrm>
              <a:off x="6326627" y="222808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00D566-8111-6096-29F5-0BD5753C9447}"/>
                </a:ext>
              </a:extLst>
            </p:cNvPr>
            <p:cNvSpPr txBox="1"/>
            <p:nvPr/>
          </p:nvSpPr>
          <p:spPr>
            <a:xfrm>
              <a:off x="5054902" y="2319524"/>
              <a:ext cx="2634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sum_sink_energy</a:t>
              </a:r>
              <a:r>
                <a:rPr lang="en-US" sz="1200" dirty="0"/>
                <a:t>()&gt;=</a:t>
              </a:r>
              <a:r>
                <a:rPr lang="en-US" sz="1200" dirty="0" err="1"/>
                <a:t>energy_bubble</a:t>
              </a:r>
              <a:endParaRPr lang="en-US" sz="1200" dirty="0"/>
            </a:p>
            <a:p>
              <a:r>
                <a:rPr lang="en-US" sz="1200" dirty="0"/>
                <a:t>Stop heat sink, and plant color function</a:t>
              </a:r>
            </a:p>
            <a:p>
              <a:r>
                <a:rPr lang="en-US" sz="1200" dirty="0"/>
                <a:t>time = </a:t>
              </a:r>
              <a:r>
                <a:rPr lang="en-US" sz="1200" dirty="0" err="1"/>
                <a:t>time_plant_clr</a:t>
              </a:r>
              <a:r>
                <a:rPr lang="en-US" sz="1200" dirty="0"/>
                <a:t>()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0E487D1-97FC-22B1-B6B5-9A3566D31C8E}"/>
                </a:ext>
              </a:extLst>
            </p:cNvPr>
            <p:cNvSpPr/>
            <p:nvPr/>
          </p:nvSpPr>
          <p:spPr>
            <a:xfrm>
              <a:off x="6047734" y="1687073"/>
              <a:ext cx="603504" cy="597401"/>
            </a:xfrm>
            <a:prstGeom prst="arc">
              <a:avLst>
                <a:gd name="adj1" fmla="val 7371798"/>
                <a:gd name="adj2" fmla="val 3488436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465B04-4C94-B124-7CF3-0BE1A3B46682}"/>
              </a:ext>
            </a:extLst>
          </p:cNvPr>
          <p:cNvGrpSpPr/>
          <p:nvPr/>
        </p:nvGrpSpPr>
        <p:grpSpPr>
          <a:xfrm>
            <a:off x="8997470" y="1257358"/>
            <a:ext cx="2629438" cy="1094116"/>
            <a:chOff x="5054902" y="1687073"/>
            <a:chExt cx="2629438" cy="10941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799333-7E17-EC6C-1967-2707A60BB691}"/>
                </a:ext>
              </a:extLst>
            </p:cNvPr>
            <p:cNvSpPr/>
            <p:nvPr/>
          </p:nvSpPr>
          <p:spPr>
            <a:xfrm>
              <a:off x="6326627" y="222808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0697F7-DC44-3B4B-6ADC-68768415193D}"/>
                </a:ext>
              </a:extLst>
            </p:cNvPr>
            <p:cNvSpPr txBox="1"/>
            <p:nvPr/>
          </p:nvSpPr>
          <p:spPr>
            <a:xfrm>
              <a:off x="5054902" y="2319524"/>
              <a:ext cx="2629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Continue to plant color function, while</a:t>
              </a:r>
            </a:p>
            <a:p>
              <a:r>
                <a:rPr lang="en-US" sz="1200" dirty="0"/>
                <a:t>time &lt;= </a:t>
              </a:r>
              <a:r>
                <a:rPr lang="en-US" sz="1200" dirty="0" err="1"/>
                <a:t>time_plant_clr</a:t>
              </a:r>
              <a:r>
                <a:rPr lang="en-US" sz="1200" dirty="0"/>
                <a:t>() + </a:t>
              </a:r>
              <a:r>
                <a:rPr lang="en-US" sz="1200" dirty="0" err="1"/>
                <a:t>seed_period</a:t>
              </a:r>
              <a:endParaRPr lang="en-US" sz="1200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035534A-1D9B-F019-87DF-5F0A93232DF2}"/>
                </a:ext>
              </a:extLst>
            </p:cNvPr>
            <p:cNvSpPr/>
            <p:nvPr/>
          </p:nvSpPr>
          <p:spPr>
            <a:xfrm>
              <a:off x="6047734" y="1687073"/>
              <a:ext cx="603504" cy="597401"/>
            </a:xfrm>
            <a:prstGeom prst="arc">
              <a:avLst>
                <a:gd name="adj1" fmla="val 7371798"/>
                <a:gd name="adj2" fmla="val 3488436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65B7BC8-AE65-CFF6-C431-3A3FF03F1F57}"/>
              </a:ext>
            </a:extLst>
          </p:cNvPr>
          <p:cNvSpPr txBox="1"/>
          <p:nvPr/>
        </p:nvSpPr>
        <p:spPr>
          <a:xfrm>
            <a:off x="498767" y="251974"/>
            <a:ext cx="947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(</a:t>
            </a:r>
            <a:r>
              <a:rPr lang="en-US" sz="1200" dirty="0" err="1"/>
              <a:t>pre_heat_sink</a:t>
            </a:r>
            <a:r>
              <a:rPr lang="en-US" sz="1200" dirty="0"/>
              <a:t>(true)) {</a:t>
            </a:r>
          </a:p>
          <a:p>
            <a:r>
              <a:rPr lang="en-US" sz="1200" dirty="0"/>
              <a:t>  /* heat sink is given before planting color function */</a:t>
            </a:r>
          </a:p>
          <a:p>
            <a:r>
              <a:rPr lang="en-US" sz="1200" dirty="0"/>
              <a:t>  /* If heat sink, which is calculated from the bubble volume planted, is given in one time step, the wall temperature may become lower than </a:t>
            </a:r>
            <a:r>
              <a:rPr lang="en-US" sz="1200" dirty="0" err="1"/>
              <a:t>Tsat</a:t>
            </a:r>
            <a:r>
              <a:rPr lang="en-US" sz="1200" dirty="0"/>
              <a:t>.  */</a:t>
            </a:r>
          </a:p>
          <a:p>
            <a:r>
              <a:rPr lang="en-US" sz="1200" dirty="0"/>
              <a:t>  /* In order to avoid Tw &lt; </a:t>
            </a:r>
            <a:r>
              <a:rPr lang="en-US" sz="1200" dirty="0" err="1"/>
              <a:t>Tsat</a:t>
            </a:r>
            <a:r>
              <a:rPr lang="en-US" sz="1200" dirty="0"/>
              <a:t>, heat sink is gradually given before the plant.  Note that heat sink must be small enough to satisfy Tw &gt; </a:t>
            </a:r>
            <a:r>
              <a:rPr lang="en-US" sz="1200" dirty="0" err="1"/>
              <a:t>Tsat</a:t>
            </a:r>
            <a:r>
              <a:rPr lang="en-US" sz="1200" dirty="0"/>
              <a:t>.  */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184826-FAFC-BEE3-36AA-4E993F0B3B5F}"/>
              </a:ext>
            </a:extLst>
          </p:cNvPr>
          <p:cNvGrpSpPr/>
          <p:nvPr/>
        </p:nvGrpSpPr>
        <p:grpSpPr>
          <a:xfrm>
            <a:off x="11919490" y="1783084"/>
            <a:ext cx="2511266" cy="548241"/>
            <a:chOff x="5093852" y="2228089"/>
            <a:chExt cx="2511264" cy="54824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9D7475-6D9A-A5C4-8052-A2D133993266}"/>
                </a:ext>
              </a:extLst>
            </p:cNvPr>
            <p:cNvSpPr/>
            <p:nvPr/>
          </p:nvSpPr>
          <p:spPr>
            <a:xfrm>
              <a:off x="6326627" y="222808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8AAC8A-C7A1-4217-44C0-EC1AC518E500}"/>
                </a:ext>
              </a:extLst>
            </p:cNvPr>
            <p:cNvSpPr txBox="1"/>
            <p:nvPr/>
          </p:nvSpPr>
          <p:spPr>
            <a:xfrm>
              <a:off x="5093852" y="2314665"/>
              <a:ext cx="251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Lift off or slide</a:t>
              </a:r>
            </a:p>
            <a:p>
              <a:pPr algn="ctr"/>
              <a:r>
                <a:rPr lang="en-US" sz="1200" dirty="0"/>
                <a:t>color function at nucleation site &gt; 0.5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1C4877-C45D-0341-F633-4E9B30F104A9}"/>
              </a:ext>
            </a:extLst>
          </p:cNvPr>
          <p:cNvGrpSpPr/>
          <p:nvPr/>
        </p:nvGrpSpPr>
        <p:grpSpPr>
          <a:xfrm>
            <a:off x="498767" y="2627381"/>
            <a:ext cx="15190585" cy="1316735"/>
            <a:chOff x="-426073" y="3084577"/>
            <a:chExt cx="15190585" cy="131673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C78BAB-DE92-0E0E-20BD-9250EAA44BB7}"/>
                </a:ext>
              </a:extLst>
            </p:cNvPr>
            <p:cNvCxnSpPr/>
            <p:nvPr/>
          </p:nvCxnSpPr>
          <p:spPr>
            <a:xfrm>
              <a:off x="134112" y="4187952"/>
              <a:ext cx="1463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33A9A2-B036-C099-2A48-4A4A3F843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" y="4187952"/>
              <a:ext cx="169925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E2F135-7D2B-ACA2-AA52-9691583E450B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70" y="3665278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028851-1B62-8BA1-B1A4-DBDB2616F7F7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70" y="3665277"/>
              <a:ext cx="10287372" cy="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24C00E2-DA3D-86E8-676B-D25266491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285332" y="3665278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6E3ACB-A360-8B30-9E42-0F7F16492036}"/>
                </a:ext>
              </a:extLst>
            </p:cNvPr>
            <p:cNvCxnSpPr>
              <a:cxnSpLocks/>
            </p:cNvCxnSpPr>
            <p:nvPr/>
          </p:nvCxnSpPr>
          <p:spPr>
            <a:xfrm>
              <a:off x="12273142" y="4187952"/>
              <a:ext cx="203417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853DFE-AF0F-EAEF-C53C-5C8725F0604C}"/>
                </a:ext>
              </a:extLst>
            </p:cNvPr>
            <p:cNvCxnSpPr/>
            <p:nvPr/>
          </p:nvCxnSpPr>
          <p:spPr>
            <a:xfrm flipV="1">
              <a:off x="286512" y="3364992"/>
              <a:ext cx="0" cy="1036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42FF43-6DCB-6ED6-86A1-4236FEDF55BB}"/>
                </a:ext>
              </a:extLst>
            </p:cNvPr>
            <p:cNvSpPr txBox="1"/>
            <p:nvPr/>
          </p:nvSpPr>
          <p:spPr>
            <a:xfrm>
              <a:off x="121921" y="3084577"/>
              <a:ext cx="67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active()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FC7EC8-69FF-D9B1-7476-7E4A1B5A6D29}"/>
                </a:ext>
              </a:extLst>
            </p:cNvPr>
            <p:cNvSpPr txBox="1"/>
            <p:nvPr/>
          </p:nvSpPr>
          <p:spPr>
            <a:xfrm>
              <a:off x="-426073" y="3526778"/>
              <a:ext cx="667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(1)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2F77AD-EAF0-1A03-91DE-91D7A0E44CB3}"/>
                </a:ext>
              </a:extLst>
            </p:cNvPr>
            <p:cNvSpPr txBox="1"/>
            <p:nvPr/>
          </p:nvSpPr>
          <p:spPr>
            <a:xfrm>
              <a:off x="-426073" y="4051034"/>
              <a:ext cx="70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 (0)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42364C-565A-BB6F-7E32-DBDD4E741ED7}"/>
              </a:ext>
            </a:extLst>
          </p:cNvPr>
          <p:cNvGrpSpPr/>
          <p:nvPr/>
        </p:nvGrpSpPr>
        <p:grpSpPr>
          <a:xfrm>
            <a:off x="498767" y="4053890"/>
            <a:ext cx="15190585" cy="1316735"/>
            <a:chOff x="-426073" y="3084577"/>
            <a:chExt cx="15190585" cy="131673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A3C15-68E1-8231-CD78-17B1F9B51CEF}"/>
                </a:ext>
              </a:extLst>
            </p:cNvPr>
            <p:cNvCxnSpPr/>
            <p:nvPr/>
          </p:nvCxnSpPr>
          <p:spPr>
            <a:xfrm>
              <a:off x="134112" y="4187952"/>
              <a:ext cx="1463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C7B7371-8193-E9AE-2AF9-8F61ED0BC826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" y="4187952"/>
              <a:ext cx="169925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6AF441B-647C-F039-E289-B78E0295D69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392" y="3696594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09B1A5-ACF7-F6BC-3D03-2FF4A0BC3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392" y="3665277"/>
              <a:ext cx="4641082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B102F0-A573-B82F-0435-C46514764C45}"/>
                </a:ext>
              </a:extLst>
            </p:cNvPr>
            <p:cNvCxnSpPr>
              <a:cxnSpLocks/>
            </p:cNvCxnSpPr>
            <p:nvPr/>
          </p:nvCxnSpPr>
          <p:spPr>
            <a:xfrm>
              <a:off x="6630270" y="3665278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2629F4-416E-3671-AC20-433CFC664A39}"/>
                </a:ext>
              </a:extLst>
            </p:cNvPr>
            <p:cNvCxnSpPr>
              <a:cxnSpLocks/>
            </p:cNvCxnSpPr>
            <p:nvPr/>
          </p:nvCxnSpPr>
          <p:spPr>
            <a:xfrm>
              <a:off x="6630270" y="4187952"/>
              <a:ext cx="7677042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456EB9-8C2B-3FDC-081D-A0755160DE08}"/>
                </a:ext>
              </a:extLst>
            </p:cNvPr>
            <p:cNvCxnSpPr/>
            <p:nvPr/>
          </p:nvCxnSpPr>
          <p:spPr>
            <a:xfrm flipV="1">
              <a:off x="286512" y="3364992"/>
              <a:ext cx="0" cy="1036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4A04B1-59A5-F59C-665A-FE516F96205A}"/>
                </a:ext>
              </a:extLst>
            </p:cNvPr>
            <p:cNvSpPr txBox="1"/>
            <p:nvPr/>
          </p:nvSpPr>
          <p:spPr>
            <a:xfrm>
              <a:off x="149807" y="3084577"/>
              <a:ext cx="604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qsink</a:t>
              </a:r>
              <a:r>
                <a:rPr lang="en-US" sz="1200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235E87-15BF-A01B-CD8E-ACF3CFA33356}"/>
                </a:ext>
              </a:extLst>
            </p:cNvPr>
            <p:cNvSpPr txBox="1"/>
            <p:nvPr/>
          </p:nvSpPr>
          <p:spPr>
            <a:xfrm>
              <a:off x="-426073" y="3526778"/>
              <a:ext cx="667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(1)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DD0B03-6573-7F9B-10A1-C2D64513E26A}"/>
                </a:ext>
              </a:extLst>
            </p:cNvPr>
            <p:cNvSpPr txBox="1"/>
            <p:nvPr/>
          </p:nvSpPr>
          <p:spPr>
            <a:xfrm>
              <a:off x="-426073" y="4051034"/>
              <a:ext cx="70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 (0)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C951CD0-0C20-A8CC-9949-1E59C4FA677D}"/>
              </a:ext>
            </a:extLst>
          </p:cNvPr>
          <p:cNvSpPr/>
          <p:nvPr/>
        </p:nvSpPr>
        <p:spPr>
          <a:xfrm>
            <a:off x="12618424" y="584026"/>
            <a:ext cx="1115564" cy="1148715"/>
          </a:xfrm>
          <a:prstGeom prst="ellipse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90489C-C0A5-B70E-7EB4-CED4C30F0D10}"/>
              </a:ext>
            </a:extLst>
          </p:cNvPr>
          <p:cNvCxnSpPr>
            <a:cxnSpLocks/>
          </p:cNvCxnSpPr>
          <p:nvPr/>
        </p:nvCxnSpPr>
        <p:spPr>
          <a:xfrm>
            <a:off x="11001528" y="1556058"/>
            <a:ext cx="1395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A628F7-08B8-C942-D010-F4D69A9C3B01}"/>
              </a:ext>
            </a:extLst>
          </p:cNvPr>
          <p:cNvSpPr txBox="1"/>
          <p:nvPr/>
        </p:nvSpPr>
        <p:spPr>
          <a:xfrm>
            <a:off x="11214053" y="1298452"/>
            <a:ext cx="1102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Bubble growth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9CD63A-845F-6B14-DAD5-D97998B505FE}"/>
              </a:ext>
            </a:extLst>
          </p:cNvPr>
          <p:cNvCxnSpPr/>
          <p:nvPr/>
        </p:nvCxnSpPr>
        <p:spPr>
          <a:xfrm>
            <a:off x="1010183" y="6126525"/>
            <a:ext cx="146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41287-CD5F-D277-5E34-E3D540FB029E}"/>
              </a:ext>
            </a:extLst>
          </p:cNvPr>
          <p:cNvSpPr/>
          <p:nvPr/>
        </p:nvSpPr>
        <p:spPr>
          <a:xfrm>
            <a:off x="2903448" y="610366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80B4F0-C10E-1EA6-4993-91BCE1C9FD26}"/>
              </a:ext>
            </a:extLst>
          </p:cNvPr>
          <p:cNvSpPr txBox="1"/>
          <p:nvPr/>
        </p:nvSpPr>
        <p:spPr>
          <a:xfrm>
            <a:off x="2455664" y="6172246"/>
            <a:ext cx="895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time_Tact</a:t>
            </a:r>
            <a:r>
              <a:rPr lang="en-US" sz="1200" dirty="0"/>
              <a:t>()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0B54BD1-0C52-5F6E-746E-D72E408488B2}"/>
              </a:ext>
            </a:extLst>
          </p:cNvPr>
          <p:cNvSpPr/>
          <p:nvPr/>
        </p:nvSpPr>
        <p:spPr>
          <a:xfrm>
            <a:off x="7555110" y="610505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D4CDA5-C8BB-BF83-24FA-E8C20A64A78D}"/>
              </a:ext>
            </a:extLst>
          </p:cNvPr>
          <p:cNvSpPr txBox="1"/>
          <p:nvPr/>
        </p:nvSpPr>
        <p:spPr>
          <a:xfrm>
            <a:off x="6959340" y="6173629"/>
            <a:ext cx="11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time_plant_clr</a:t>
            </a:r>
            <a:r>
              <a:rPr lang="en-US" sz="1200" dirty="0"/>
              <a:t>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11993B-1C62-262F-76E7-C77371A3BC9B}"/>
              </a:ext>
            </a:extLst>
          </p:cNvPr>
          <p:cNvSpPr txBox="1"/>
          <p:nvPr/>
        </p:nvSpPr>
        <p:spPr>
          <a:xfrm>
            <a:off x="344530" y="5857377"/>
            <a:ext cx="1717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Variables related to time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03A8A6-B39F-5BC2-0FA7-AC0D1E3C7E59}"/>
              </a:ext>
            </a:extLst>
          </p:cNvPr>
          <p:cNvSpPr txBox="1"/>
          <p:nvPr/>
        </p:nvSpPr>
        <p:spPr>
          <a:xfrm>
            <a:off x="12852278" y="6372675"/>
            <a:ext cx="292868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Need to be saved in </a:t>
            </a:r>
            <a:r>
              <a:rPr lang="en-US" dirty="0" err="1"/>
              <a:t>bck</a:t>
            </a:r>
            <a:r>
              <a:rPr lang="en-US" dirty="0"/>
              <a:t>-file.</a:t>
            </a:r>
            <a:endParaRPr lang="de-CH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C931442-BD90-9C88-B3F8-FE2AF5798BED}"/>
              </a:ext>
            </a:extLst>
          </p:cNvPr>
          <p:cNvSpPr/>
          <p:nvPr/>
        </p:nvSpPr>
        <p:spPr>
          <a:xfrm>
            <a:off x="9941977" y="1182624"/>
            <a:ext cx="695543" cy="664489"/>
          </a:xfrm>
          <a:prstGeom prst="arc">
            <a:avLst>
              <a:gd name="adj1" fmla="val 7371798"/>
              <a:gd name="adj2" fmla="val 3488436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FD839FB5-BC0F-BB66-A685-1BCA9815A6CC}"/>
              </a:ext>
            </a:extLst>
          </p:cNvPr>
          <p:cNvSpPr txBox="1"/>
          <p:nvPr/>
        </p:nvSpPr>
        <p:spPr>
          <a:xfrm>
            <a:off x="2307674" y="6195329"/>
            <a:ext cx="1191545" cy="230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725D28-C079-4A7D-014E-851B7D56740B}"/>
              </a:ext>
            </a:extLst>
          </p:cNvPr>
          <p:cNvSpPr txBox="1"/>
          <p:nvPr/>
        </p:nvSpPr>
        <p:spPr>
          <a:xfrm>
            <a:off x="1058953" y="4221211"/>
            <a:ext cx="6480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F6A12-F33F-BE61-F107-68F28F2CA6DF}"/>
              </a:ext>
            </a:extLst>
          </p:cNvPr>
          <p:cNvSpPr/>
          <p:nvPr/>
        </p:nvSpPr>
        <p:spPr>
          <a:xfrm>
            <a:off x="2727729" y="1808173"/>
            <a:ext cx="426720" cy="140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C6F192-A628-D896-6A50-468A6CED7919}"/>
              </a:ext>
            </a:extLst>
          </p:cNvPr>
          <p:cNvCxnSpPr/>
          <p:nvPr/>
        </p:nvCxnSpPr>
        <p:spPr>
          <a:xfrm>
            <a:off x="1058951" y="1804416"/>
            <a:ext cx="146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B99A72F-2841-38B4-B043-748A9CF1D6BC}"/>
              </a:ext>
            </a:extLst>
          </p:cNvPr>
          <p:cNvSpPr/>
          <p:nvPr/>
        </p:nvSpPr>
        <p:spPr>
          <a:xfrm>
            <a:off x="1680747" y="17830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221EB-BEF5-D49D-DFA1-54AA6C587093}"/>
              </a:ext>
            </a:extLst>
          </p:cNvPr>
          <p:cNvSpPr txBox="1"/>
          <p:nvPr/>
        </p:nvSpPr>
        <p:spPr>
          <a:xfrm>
            <a:off x="1320776" y="1864040"/>
            <a:ext cx="76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Tw &lt; 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22F82E-8BA0-856B-A011-B212FFC9AA48}"/>
              </a:ext>
            </a:extLst>
          </p:cNvPr>
          <p:cNvSpPr/>
          <p:nvPr/>
        </p:nvSpPr>
        <p:spPr>
          <a:xfrm>
            <a:off x="2918235" y="178308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A37E1-C0CE-BF8A-E4B6-0C7634FFCD0F}"/>
              </a:ext>
            </a:extLst>
          </p:cNvPr>
          <p:cNvSpPr txBox="1"/>
          <p:nvPr/>
        </p:nvSpPr>
        <p:spPr>
          <a:xfrm>
            <a:off x="1182375" y="2002539"/>
            <a:ext cx="351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If (</a:t>
            </a:r>
            <a:r>
              <a:rPr lang="en-US" sz="1200" dirty="0" err="1"/>
              <a:t>i</a:t>
            </a:r>
            <a:r>
              <a:rPr lang="en-US" sz="1200" dirty="0"/>
              <a:t>) Tw ≥ Tact, and</a:t>
            </a:r>
          </a:p>
          <a:p>
            <a:pPr algn="ctr"/>
            <a:r>
              <a:rPr lang="en-US" sz="1200" dirty="0"/>
              <a:t>(ii) </a:t>
            </a:r>
            <a:r>
              <a:rPr lang="en-US" sz="1200" dirty="0" err="1"/>
              <a:t>clr</a:t>
            </a:r>
            <a:r>
              <a:rPr lang="en-US" sz="1200" dirty="0"/>
              <a:t> &lt; 0.5, and</a:t>
            </a:r>
          </a:p>
          <a:p>
            <a:pPr algn="ctr"/>
            <a:r>
              <a:rPr lang="en-US" sz="1200" dirty="0"/>
              <a:t>(iii) bottom of previous bubble is higher than </a:t>
            </a:r>
            <a:r>
              <a:rPr lang="en-US" sz="1200" dirty="0" err="1"/>
              <a:t>zplant</a:t>
            </a:r>
            <a:r>
              <a:rPr lang="en-US" sz="1200" dirty="0"/>
              <a:t>(),</a:t>
            </a:r>
          </a:p>
          <a:p>
            <a:pPr algn="ctr"/>
            <a:r>
              <a:rPr lang="en-US" sz="1200" dirty="0"/>
              <a:t>then (a) plant color function and</a:t>
            </a:r>
          </a:p>
          <a:p>
            <a:pPr algn="ctr"/>
            <a:r>
              <a:rPr lang="en-US" sz="1200" dirty="0"/>
              <a:t>(b) give heat sink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DC7767-EC43-4796-2D99-CA3B7933DBBB}"/>
              </a:ext>
            </a:extLst>
          </p:cNvPr>
          <p:cNvSpPr/>
          <p:nvPr/>
        </p:nvSpPr>
        <p:spPr>
          <a:xfrm>
            <a:off x="6834700" y="17830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E487D1-97FC-22B1-B6B5-9A3566D31C8E}"/>
              </a:ext>
            </a:extLst>
          </p:cNvPr>
          <p:cNvSpPr/>
          <p:nvPr/>
        </p:nvSpPr>
        <p:spPr>
          <a:xfrm>
            <a:off x="2630961" y="1243860"/>
            <a:ext cx="603504" cy="597401"/>
          </a:xfrm>
          <a:prstGeom prst="arc">
            <a:avLst>
              <a:gd name="adj1" fmla="val 7371798"/>
              <a:gd name="adj2" fmla="val 348843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697F7-DC44-3B4B-6ADC-68768415193D}"/>
              </a:ext>
            </a:extLst>
          </p:cNvPr>
          <p:cNvSpPr txBox="1"/>
          <p:nvPr/>
        </p:nvSpPr>
        <p:spPr>
          <a:xfrm>
            <a:off x="5542840" y="1981982"/>
            <a:ext cx="262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Continue to plant color function, while</a:t>
            </a:r>
          </a:p>
          <a:p>
            <a:r>
              <a:rPr lang="en-US" sz="1200" dirty="0"/>
              <a:t>time &lt;= </a:t>
            </a:r>
            <a:r>
              <a:rPr lang="en-US" sz="1200" dirty="0" err="1"/>
              <a:t>time_plant_clr</a:t>
            </a:r>
            <a:r>
              <a:rPr lang="en-US" sz="1200" dirty="0"/>
              <a:t>() + </a:t>
            </a:r>
            <a:r>
              <a:rPr lang="en-US" sz="1200" dirty="0" err="1"/>
              <a:t>seed_period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5B7BC8-AE65-CFF6-C431-3A3FF03F1F57}"/>
              </a:ext>
            </a:extLst>
          </p:cNvPr>
          <p:cNvSpPr txBox="1"/>
          <p:nvPr/>
        </p:nvSpPr>
        <p:spPr>
          <a:xfrm>
            <a:off x="498767" y="251974"/>
            <a:ext cx="187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} else {</a:t>
            </a:r>
          </a:p>
          <a:p>
            <a:r>
              <a:rPr lang="en-US" sz="1200" dirty="0"/>
              <a:t>  /* </a:t>
            </a:r>
            <a:r>
              <a:rPr lang="en-US" sz="1200" dirty="0" err="1"/>
              <a:t>pre_heat_sink</a:t>
            </a:r>
            <a:r>
              <a:rPr lang="en-US" sz="1200" dirty="0"/>
              <a:t>(false) */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184826-FAFC-BEE3-36AA-4E993F0B3B5F}"/>
              </a:ext>
            </a:extLst>
          </p:cNvPr>
          <p:cNvGrpSpPr/>
          <p:nvPr/>
        </p:nvGrpSpPr>
        <p:grpSpPr>
          <a:xfrm>
            <a:off x="11919490" y="1783084"/>
            <a:ext cx="2511266" cy="548241"/>
            <a:chOff x="5093852" y="2228089"/>
            <a:chExt cx="2511264" cy="54824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9D7475-6D9A-A5C4-8052-A2D133993266}"/>
                </a:ext>
              </a:extLst>
            </p:cNvPr>
            <p:cNvSpPr/>
            <p:nvPr/>
          </p:nvSpPr>
          <p:spPr>
            <a:xfrm>
              <a:off x="6326627" y="222808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8AAC8A-C7A1-4217-44C0-EC1AC518E500}"/>
                </a:ext>
              </a:extLst>
            </p:cNvPr>
            <p:cNvSpPr txBox="1"/>
            <p:nvPr/>
          </p:nvSpPr>
          <p:spPr>
            <a:xfrm>
              <a:off x="5093852" y="2314665"/>
              <a:ext cx="251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Lift off or slide</a:t>
              </a:r>
            </a:p>
            <a:p>
              <a:pPr algn="ctr"/>
              <a:r>
                <a:rPr lang="en-US" sz="1200" dirty="0"/>
                <a:t>color function at nucleation site &gt; 0.5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1C4877-C45D-0341-F633-4E9B30F104A9}"/>
              </a:ext>
            </a:extLst>
          </p:cNvPr>
          <p:cNvGrpSpPr/>
          <p:nvPr/>
        </p:nvGrpSpPr>
        <p:grpSpPr>
          <a:xfrm>
            <a:off x="498767" y="4187957"/>
            <a:ext cx="15190585" cy="1316735"/>
            <a:chOff x="-426073" y="3084577"/>
            <a:chExt cx="15190585" cy="131673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C78BAB-DE92-0E0E-20BD-9250EAA44BB7}"/>
                </a:ext>
              </a:extLst>
            </p:cNvPr>
            <p:cNvCxnSpPr/>
            <p:nvPr/>
          </p:nvCxnSpPr>
          <p:spPr>
            <a:xfrm>
              <a:off x="134112" y="4187952"/>
              <a:ext cx="1463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33A9A2-B036-C099-2A48-4A4A3F843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" y="4187952"/>
              <a:ext cx="169925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E2F135-7D2B-ACA2-AA52-9691583E450B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70" y="3665278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028851-1B62-8BA1-B1A4-DBDB2616F7F7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70" y="3665277"/>
              <a:ext cx="10287372" cy="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24C00E2-DA3D-86E8-676B-D25266491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285332" y="3665278"/>
              <a:ext cx="0" cy="52267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6E3ACB-A360-8B30-9E42-0F7F16492036}"/>
                </a:ext>
              </a:extLst>
            </p:cNvPr>
            <p:cNvCxnSpPr>
              <a:cxnSpLocks/>
            </p:cNvCxnSpPr>
            <p:nvPr/>
          </p:nvCxnSpPr>
          <p:spPr>
            <a:xfrm>
              <a:off x="12273142" y="4187952"/>
              <a:ext cx="203417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853DFE-AF0F-EAEF-C53C-5C8725F0604C}"/>
                </a:ext>
              </a:extLst>
            </p:cNvPr>
            <p:cNvCxnSpPr/>
            <p:nvPr/>
          </p:nvCxnSpPr>
          <p:spPr>
            <a:xfrm flipV="1">
              <a:off x="286512" y="3364992"/>
              <a:ext cx="0" cy="1036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42FF43-6DCB-6ED6-86A1-4236FEDF55BB}"/>
                </a:ext>
              </a:extLst>
            </p:cNvPr>
            <p:cNvSpPr txBox="1"/>
            <p:nvPr/>
          </p:nvSpPr>
          <p:spPr>
            <a:xfrm>
              <a:off x="121921" y="3084577"/>
              <a:ext cx="67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active()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FC7EC8-69FF-D9B1-7476-7E4A1B5A6D29}"/>
                </a:ext>
              </a:extLst>
            </p:cNvPr>
            <p:cNvSpPr txBox="1"/>
            <p:nvPr/>
          </p:nvSpPr>
          <p:spPr>
            <a:xfrm>
              <a:off x="-426073" y="3526778"/>
              <a:ext cx="667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(1)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2F77AD-EAF0-1A03-91DE-91D7A0E44CB3}"/>
                </a:ext>
              </a:extLst>
            </p:cNvPr>
            <p:cNvSpPr txBox="1"/>
            <p:nvPr/>
          </p:nvSpPr>
          <p:spPr>
            <a:xfrm>
              <a:off x="-426073" y="4051034"/>
              <a:ext cx="70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 (0)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90489C-C0A5-B70E-7EB4-CED4C30F0D10}"/>
              </a:ext>
            </a:extLst>
          </p:cNvPr>
          <p:cNvCxnSpPr>
            <a:cxnSpLocks/>
          </p:cNvCxnSpPr>
          <p:nvPr/>
        </p:nvCxnSpPr>
        <p:spPr>
          <a:xfrm>
            <a:off x="7382256" y="1542560"/>
            <a:ext cx="501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A628F7-08B8-C942-D010-F4D69A9C3B01}"/>
              </a:ext>
            </a:extLst>
          </p:cNvPr>
          <p:cNvSpPr txBox="1"/>
          <p:nvPr/>
        </p:nvSpPr>
        <p:spPr>
          <a:xfrm>
            <a:off x="9666238" y="1255305"/>
            <a:ext cx="1102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Bubble growth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9CD63A-845F-6B14-DAD5-D97998B505FE}"/>
              </a:ext>
            </a:extLst>
          </p:cNvPr>
          <p:cNvCxnSpPr/>
          <p:nvPr/>
        </p:nvCxnSpPr>
        <p:spPr>
          <a:xfrm>
            <a:off x="1010183" y="6126525"/>
            <a:ext cx="1463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41287-CD5F-D277-5E34-E3D540FB029E}"/>
              </a:ext>
            </a:extLst>
          </p:cNvPr>
          <p:cNvSpPr/>
          <p:nvPr/>
        </p:nvSpPr>
        <p:spPr>
          <a:xfrm>
            <a:off x="2903448" y="610366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D4CDA5-C8BB-BF83-24FA-E8C20A64A78D}"/>
              </a:ext>
            </a:extLst>
          </p:cNvPr>
          <p:cNvSpPr txBox="1"/>
          <p:nvPr/>
        </p:nvSpPr>
        <p:spPr>
          <a:xfrm>
            <a:off x="2307673" y="6168905"/>
            <a:ext cx="11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time_plant_clr</a:t>
            </a:r>
            <a:r>
              <a:rPr lang="en-US" sz="1200" dirty="0"/>
              <a:t>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11993B-1C62-262F-76E7-C77371A3BC9B}"/>
              </a:ext>
            </a:extLst>
          </p:cNvPr>
          <p:cNvSpPr txBox="1"/>
          <p:nvPr/>
        </p:nvSpPr>
        <p:spPr>
          <a:xfrm>
            <a:off x="344530" y="5857377"/>
            <a:ext cx="1717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Variables related to time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03A8A6-B39F-5BC2-0FA7-AC0D1E3C7E59}"/>
              </a:ext>
            </a:extLst>
          </p:cNvPr>
          <p:cNvSpPr txBox="1"/>
          <p:nvPr/>
        </p:nvSpPr>
        <p:spPr>
          <a:xfrm>
            <a:off x="12852278" y="6372675"/>
            <a:ext cx="292868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Need to be saved in </a:t>
            </a:r>
            <a:r>
              <a:rPr lang="en-US" dirty="0" err="1"/>
              <a:t>bck</a:t>
            </a:r>
            <a:r>
              <a:rPr lang="en-US" dirty="0"/>
              <a:t>-file.</a:t>
            </a:r>
            <a:endParaRPr lang="de-CH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04A461ED-305A-DC74-54DC-7EF1B14167D9}"/>
              </a:ext>
            </a:extLst>
          </p:cNvPr>
          <p:cNvSpPr/>
          <p:nvPr/>
        </p:nvSpPr>
        <p:spPr>
          <a:xfrm>
            <a:off x="6555807" y="1243860"/>
            <a:ext cx="603504" cy="597401"/>
          </a:xfrm>
          <a:prstGeom prst="arc">
            <a:avLst>
              <a:gd name="adj1" fmla="val 7371798"/>
              <a:gd name="adj2" fmla="val 348843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976D42-C778-28B6-328E-0AAD4B9D222F}"/>
              </a:ext>
            </a:extLst>
          </p:cNvPr>
          <p:cNvSpPr/>
          <p:nvPr/>
        </p:nvSpPr>
        <p:spPr>
          <a:xfrm>
            <a:off x="12618424" y="584026"/>
            <a:ext cx="1115564" cy="1148715"/>
          </a:xfrm>
          <a:prstGeom prst="ellipse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6D4EB8E-2E1B-3241-4A5B-1712A7DA1646}"/>
              </a:ext>
            </a:extLst>
          </p:cNvPr>
          <p:cNvSpPr/>
          <p:nvPr/>
        </p:nvSpPr>
        <p:spPr>
          <a:xfrm>
            <a:off x="6509929" y="1182624"/>
            <a:ext cx="695543" cy="664489"/>
          </a:xfrm>
          <a:prstGeom prst="arc">
            <a:avLst>
              <a:gd name="adj1" fmla="val 7371798"/>
              <a:gd name="adj2" fmla="val 3488436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DB9351-3CAD-5665-8DDF-9A6E27119531}"/>
              </a:ext>
            </a:extLst>
          </p:cNvPr>
          <p:cNvSpPr/>
          <p:nvPr/>
        </p:nvSpPr>
        <p:spPr>
          <a:xfrm>
            <a:off x="6857559" y="6103667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33DA7-B556-17DF-752B-79ADC4A3F379}"/>
              </a:ext>
            </a:extLst>
          </p:cNvPr>
          <p:cNvSpPr txBox="1"/>
          <p:nvPr/>
        </p:nvSpPr>
        <p:spPr>
          <a:xfrm>
            <a:off x="5821378" y="6133961"/>
            <a:ext cx="211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time_plant_clr</a:t>
            </a:r>
            <a:r>
              <a:rPr lang="en-US" sz="1200" dirty="0"/>
              <a:t>() + </a:t>
            </a:r>
            <a:r>
              <a:rPr lang="en-US" sz="1200" dirty="0" err="1"/>
              <a:t>seed_period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573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341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 Yohei</dc:creator>
  <cp:lastModifiedBy>Sato Yohei</cp:lastModifiedBy>
  <cp:revision>8</cp:revision>
  <cp:lastPrinted>2023-10-03T08:56:26Z</cp:lastPrinted>
  <dcterms:created xsi:type="dcterms:W3CDTF">2023-09-21T06:54:35Z</dcterms:created>
  <dcterms:modified xsi:type="dcterms:W3CDTF">2023-10-03T14:59:44Z</dcterms:modified>
</cp:coreProperties>
</file>