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3.png" ContentType="image/png"/>
  <Override PartName="/ppt/media/image1.png" ContentType="image/png"/>
  <Override PartName="/ppt/media/image19.png" ContentType="image/png"/>
  <Override PartName="/ppt/media/image18.png" ContentType="image/png"/>
  <Override PartName="/ppt/media/image17.png" ContentType="image/png"/>
  <Override PartName="/ppt/media/image5.jpeg" ContentType="image/jpeg"/>
  <Override PartName="/ppt/media/image4.jpeg" ContentType="image/jpeg"/>
  <Override PartName="/ppt/media/image2.jpeg" ContentType="image/jpeg"/>
  <Override PartName="/ppt/media/image7.jpeg" ContentType="image/jpeg"/>
  <Override PartName="/ppt/media/image8.jpeg" ContentType="image/jpeg"/>
  <Override PartName="/ppt/media/image9.jpeg" ContentType="image/jpeg"/>
  <Override PartName="/ppt/media/image13.png" ContentType="image/png"/>
  <Override PartName="/ppt/media/image16.jpeg" ContentType="image/jpeg"/>
  <Override PartName="/ppt/media/image10.jpeg" ContentType="image/jpeg"/>
  <Override PartName="/ppt/media/image11.jpeg" ContentType="image/jpeg"/>
  <Override PartName="/ppt/media/image12.jpeg" ContentType="image/jpeg"/>
  <Override PartName="/ppt/media/image14.jpeg" ContentType="image/jpeg"/>
  <Override PartName="/ppt/media/image15.jpeg" ContentType="image/jpe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9010312" cy="10693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0400" y="426600"/>
            <a:ext cx="17108640" cy="17852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950400" y="2502000"/>
            <a:ext cx="17108640" cy="29581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950400" y="5741640"/>
            <a:ext cx="17108640" cy="2958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50400" y="426600"/>
            <a:ext cx="17108640" cy="17852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950400" y="2502000"/>
            <a:ext cx="8348760" cy="29581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9717120" y="2502000"/>
            <a:ext cx="8348760" cy="29581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950400" y="5741640"/>
            <a:ext cx="8348760" cy="29581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9717120" y="5741640"/>
            <a:ext cx="8348760" cy="2958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50400" y="426600"/>
            <a:ext cx="17108640" cy="17852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950400" y="2502000"/>
            <a:ext cx="5508720" cy="29581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734880" y="2502000"/>
            <a:ext cx="5508720" cy="29581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12519360" y="2502000"/>
            <a:ext cx="5508720" cy="29581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950400" y="5741640"/>
            <a:ext cx="5508720" cy="29581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6734880" y="5741640"/>
            <a:ext cx="5508720" cy="29581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12519360" y="5741640"/>
            <a:ext cx="5508720" cy="2958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50400" y="426600"/>
            <a:ext cx="17108640" cy="17852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950400" y="2502000"/>
            <a:ext cx="17108640" cy="62017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50400" y="426600"/>
            <a:ext cx="17108640" cy="17852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950400" y="2502000"/>
            <a:ext cx="17108640" cy="6201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50400" y="426600"/>
            <a:ext cx="17108640" cy="17852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950400" y="2502000"/>
            <a:ext cx="8348760" cy="62017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9717120" y="2502000"/>
            <a:ext cx="8348760" cy="6201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50400" y="426600"/>
            <a:ext cx="17108640" cy="17852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50400" y="426600"/>
            <a:ext cx="17108640" cy="8276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50400" y="426600"/>
            <a:ext cx="17108640" cy="17852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950400" y="2502000"/>
            <a:ext cx="8348760" cy="29581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9717120" y="2502000"/>
            <a:ext cx="8348760" cy="62017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950400" y="5741640"/>
            <a:ext cx="8348760" cy="2958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0400" y="426600"/>
            <a:ext cx="17108640" cy="17852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950400" y="2502000"/>
            <a:ext cx="8348760" cy="62017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9717120" y="2502000"/>
            <a:ext cx="8348760" cy="29581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9717120" y="5741640"/>
            <a:ext cx="8348760" cy="2958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0400" y="426600"/>
            <a:ext cx="17108640" cy="17852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950400" y="2502000"/>
            <a:ext cx="8348760" cy="29581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9717120" y="2502000"/>
            <a:ext cx="8348760" cy="29581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950400" y="5741640"/>
            <a:ext cx="17108640" cy="29581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50400" y="426600"/>
            <a:ext cx="17108640" cy="178524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950400" y="2502000"/>
            <a:ext cx="17108640" cy="620172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hyperlink" Target="https://ethereum.org/" TargetMode="External"/><Relationship Id="rId2" Type="http://schemas.openxmlformats.org/officeDocument/2006/relationships/hyperlink" Target="http://www.youtube.com/watch?v=32F3X1E121A" TargetMode="External"/><Relationship Id="rId3" Type="http://schemas.openxmlformats.org/officeDocument/2006/relationships/hyperlink" Target="http://www.youtube.com/watch?v=32F3X1E121A" TargetMode="External"/><Relationship Id="rId4" Type="http://schemas.openxmlformats.org/officeDocument/2006/relationships/hyperlink" Target="https://www.udacity.com/course/blockchain-developer-nanodegree%C3%A2%E2%82%AC%E2%80%9Cnd1309" TargetMode="External"/><Relationship Id="rId5" Type="http://schemas.openxmlformats.org/officeDocument/2006/relationships/hyperlink" Target="https://www.academia.edu/11766757/Comparative_Study_of_Various_SDLC_Models_on_Different_Parameters" TargetMode="External"/><Relationship Id="rId6" Type="http://schemas.openxmlformats.org/officeDocument/2006/relationships/hyperlink" Target="https://www.uidai.gov.in/914-developer-section.html" TargetMode="External"/><Relationship Id="rId7" Type="http://schemas.openxmlformats.org/officeDocument/2006/relationships/hyperlink" Target="https://www.quora.com/How-much-approximately-does-an-electronic-voting-machine-EVM-cost-Do-we-import-them-or-do-we-make-them-in-India" TargetMode="External"/><Relationship Id="rId8" Type="http://schemas.openxmlformats.org/officeDocument/2006/relationships/hyperlink" Target="https://solidity.readthedocs.io/en/v0.6.7/" TargetMode="External"/><Relationship Id="rId9" Type="http://schemas.openxmlformats.org/officeDocument/2006/relationships/hyperlink" Target="https://www.lawfareblog.com/secure-vote-today" TargetMode="External"/><Relationship Id="rId10"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894600" y="83160"/>
            <a:ext cx="17220240" cy="6945120"/>
          </a:xfrm>
          <a:prstGeom prst="rect">
            <a:avLst/>
          </a:prstGeom>
          <a:noFill/>
          <a:ln>
            <a:noFill/>
          </a:ln>
        </p:spPr>
        <p:style>
          <a:lnRef idx="0"/>
          <a:fillRef idx="0"/>
          <a:effectRef idx="0"/>
          <a:fontRef idx="minor"/>
        </p:style>
        <p:txBody>
          <a:bodyPr lIns="0" rIns="0" tIns="12240" bIns="0"/>
          <a:p>
            <a:pPr marL="1985040" algn="ctr">
              <a:lnSpc>
                <a:spcPct val="117000"/>
              </a:lnSpc>
              <a:spcBef>
                <a:spcPts val="96"/>
              </a:spcBef>
            </a:pPr>
            <a:r>
              <a:rPr b="1" lang="en-US" sz="2400" spc="-1" strike="noStrike">
                <a:solidFill>
                  <a:srgbClr val="ffffff"/>
                </a:solidFill>
                <a:latin typeface="Calibri"/>
                <a:ea typeface="DejaVu Sans"/>
              </a:rPr>
              <a:t>MAJOR</a:t>
            </a:r>
            <a:r>
              <a:rPr b="1" lang="en-US" sz="2400" spc="-58" strike="noStrike">
                <a:solidFill>
                  <a:srgbClr val="ffffff"/>
                </a:solidFill>
                <a:latin typeface="Calibri"/>
                <a:ea typeface="DejaVu Sans"/>
              </a:rPr>
              <a:t> </a:t>
            </a:r>
            <a:r>
              <a:rPr b="1" lang="en-US" sz="2400" spc="-1" strike="noStrike">
                <a:solidFill>
                  <a:srgbClr val="ffffff"/>
                </a:solidFill>
                <a:latin typeface="Calibri"/>
                <a:ea typeface="DejaVu Sans"/>
              </a:rPr>
              <a:t>PROJECT  REPORT</a:t>
            </a:r>
            <a:endParaRPr b="0" lang="en-US" sz="2400" spc="-1" strike="noStrike">
              <a:latin typeface="Arial"/>
            </a:endParaRPr>
          </a:p>
          <a:p>
            <a:pPr marL="1985040" algn="ctr">
              <a:lnSpc>
                <a:spcPct val="100000"/>
              </a:lnSpc>
              <a:spcBef>
                <a:spcPts val="315"/>
              </a:spcBef>
            </a:pPr>
            <a:r>
              <a:rPr b="1" lang="en-US" sz="2400" spc="-1" strike="noStrike">
                <a:solidFill>
                  <a:srgbClr val="ffffff"/>
                </a:solidFill>
                <a:latin typeface="Calibri"/>
                <a:ea typeface="DejaVu Sans"/>
              </a:rPr>
              <a:t>ON</a:t>
            </a:r>
            <a:endParaRPr b="0" lang="en-US" sz="2400" spc="-1" strike="noStrike">
              <a:latin typeface="Arial"/>
            </a:endParaRPr>
          </a:p>
          <a:p>
            <a:pPr marL="1985040" algn="ctr">
              <a:lnSpc>
                <a:spcPct val="100000"/>
              </a:lnSpc>
              <a:spcBef>
                <a:spcPts val="306"/>
              </a:spcBef>
            </a:pPr>
            <a:r>
              <a:rPr b="1" lang="en-US" sz="2800" spc="-1" strike="noStrike">
                <a:solidFill>
                  <a:srgbClr val="ffffff"/>
                </a:solidFill>
                <a:latin typeface="Calibri"/>
                <a:ea typeface="DejaVu Sans"/>
              </a:rPr>
              <a:t>Blockchain Voting</a:t>
            </a:r>
            <a:r>
              <a:rPr b="1" lang="en-US" sz="2800" spc="12" strike="noStrike">
                <a:solidFill>
                  <a:srgbClr val="ffffff"/>
                </a:solidFill>
                <a:latin typeface="Calibri"/>
                <a:ea typeface="DejaVu Sans"/>
              </a:rPr>
              <a:t> </a:t>
            </a:r>
            <a:r>
              <a:rPr b="1" lang="en-US" sz="2800" spc="-4" strike="noStrike">
                <a:solidFill>
                  <a:srgbClr val="ffffff"/>
                </a:solidFill>
                <a:latin typeface="Calibri"/>
                <a:ea typeface="DejaVu Sans"/>
              </a:rPr>
              <a:t>App</a:t>
            </a:r>
            <a:endParaRPr b="0" lang="en-US" sz="2800" spc="-1" strike="noStrike">
              <a:latin typeface="Arial"/>
            </a:endParaRPr>
          </a:p>
          <a:p>
            <a:pPr marL="1985040">
              <a:lnSpc>
                <a:spcPct val="100000"/>
              </a:lnSpc>
              <a:spcBef>
                <a:spcPts val="6"/>
              </a:spcBef>
            </a:pPr>
            <a:endParaRPr b="0" lang="en-US" sz="2800" spc="-1" strike="noStrike">
              <a:latin typeface="Arial"/>
            </a:endParaRPr>
          </a:p>
          <a:p>
            <a:pPr marL="1985040" algn="ctr">
              <a:lnSpc>
                <a:spcPct val="100000"/>
              </a:lnSpc>
              <a:spcBef>
                <a:spcPts val="6"/>
              </a:spcBef>
            </a:pPr>
            <a:r>
              <a:rPr b="1" i="1" lang="en-US" sz="2800" spc="-1" strike="noStrike">
                <a:solidFill>
                  <a:srgbClr val="ffffff"/>
                </a:solidFill>
                <a:latin typeface="Calibri"/>
                <a:ea typeface="DejaVu Sans"/>
              </a:rPr>
              <a:t>Submitted</a:t>
            </a:r>
            <a:r>
              <a:rPr b="1" i="1" lang="en-US" sz="2800" spc="-46" strike="noStrike">
                <a:solidFill>
                  <a:srgbClr val="ffffff"/>
                </a:solidFill>
                <a:latin typeface="Calibri"/>
                <a:ea typeface="DejaVu Sans"/>
              </a:rPr>
              <a:t> </a:t>
            </a:r>
            <a:r>
              <a:rPr b="1" i="1" lang="en-US" sz="2800" spc="-1" strike="noStrike">
                <a:solidFill>
                  <a:srgbClr val="ffffff"/>
                </a:solidFill>
                <a:latin typeface="Calibri"/>
                <a:ea typeface="DejaVu Sans"/>
              </a:rPr>
              <a:t>by</a:t>
            </a:r>
            <a:endParaRPr b="0" lang="en-US" sz="2800" spc="-1" strike="noStrike">
              <a:latin typeface="Arial"/>
            </a:endParaRPr>
          </a:p>
          <a:p>
            <a:pPr marL="1759680" algn="ctr">
              <a:lnSpc>
                <a:spcPct val="116000"/>
              </a:lnSpc>
              <a:spcBef>
                <a:spcPts val="20"/>
              </a:spcBef>
            </a:pPr>
            <a:r>
              <a:rPr b="1" lang="en-US" sz="2800" spc="-1" strike="noStrike">
                <a:solidFill>
                  <a:srgbClr val="ffffff"/>
                </a:solidFill>
                <a:latin typeface="Calibri"/>
                <a:ea typeface="DejaVu Sans"/>
              </a:rPr>
              <a:t>Vipin Kumar</a:t>
            </a:r>
            <a:r>
              <a:rPr b="1" lang="en-US" sz="2800" spc="-63" strike="noStrike">
                <a:solidFill>
                  <a:srgbClr val="ffffff"/>
                </a:solidFill>
                <a:latin typeface="Calibri"/>
                <a:ea typeface="DejaVu Sans"/>
              </a:rPr>
              <a:t> </a:t>
            </a:r>
            <a:r>
              <a:rPr b="1" lang="en-US" sz="2800" spc="-4" strike="noStrike">
                <a:solidFill>
                  <a:srgbClr val="ffffff"/>
                </a:solidFill>
                <a:latin typeface="Calibri"/>
                <a:ea typeface="DejaVu Sans"/>
              </a:rPr>
              <a:t>Dinkar  </a:t>
            </a:r>
            <a:r>
              <a:rPr b="1" lang="en-US" sz="2800" spc="-1" strike="noStrike">
                <a:solidFill>
                  <a:srgbClr val="ffffff"/>
                </a:solidFill>
                <a:latin typeface="Calibri"/>
                <a:ea typeface="DejaVu Sans"/>
              </a:rPr>
              <a:t>03916404517</a:t>
            </a:r>
            <a:endParaRPr b="0" lang="en-US" sz="2800" spc="-1" strike="noStrike">
              <a:latin typeface="Arial"/>
            </a:endParaRPr>
          </a:p>
          <a:p>
            <a:pPr marL="1759680">
              <a:lnSpc>
                <a:spcPct val="100000"/>
              </a:lnSpc>
              <a:spcBef>
                <a:spcPts val="11"/>
              </a:spcBef>
            </a:pPr>
            <a:endParaRPr b="0" lang="en-US" sz="2800" spc="-1" strike="noStrike">
              <a:latin typeface="Arial"/>
            </a:endParaRPr>
          </a:p>
          <a:p>
            <a:pPr marL="1759680" algn="ctr">
              <a:lnSpc>
                <a:spcPct val="100000"/>
              </a:lnSpc>
            </a:pPr>
            <a:r>
              <a:rPr b="1" i="1" lang="en-US" sz="2800" spc="-1" strike="noStrike">
                <a:solidFill>
                  <a:srgbClr val="ffffff"/>
                </a:solidFill>
                <a:latin typeface="Calibri"/>
                <a:ea typeface="DejaVu Sans"/>
              </a:rPr>
              <a:t>Under the supervision</a:t>
            </a:r>
            <a:r>
              <a:rPr b="1" i="1" lang="en-US" sz="2800" spc="-24" strike="noStrike">
                <a:solidFill>
                  <a:srgbClr val="ffffff"/>
                </a:solidFill>
                <a:latin typeface="Calibri"/>
                <a:ea typeface="DejaVu Sans"/>
              </a:rPr>
              <a:t> </a:t>
            </a:r>
            <a:r>
              <a:rPr b="1" i="1" lang="en-US" sz="2800" spc="-4" strike="noStrike">
                <a:solidFill>
                  <a:srgbClr val="ffffff"/>
                </a:solidFill>
                <a:latin typeface="Calibri"/>
                <a:ea typeface="DejaVu Sans"/>
              </a:rPr>
              <a:t>of</a:t>
            </a:r>
            <a:endParaRPr b="0" lang="en-US" sz="2800" spc="-1" strike="noStrike">
              <a:latin typeface="Arial"/>
            </a:endParaRPr>
          </a:p>
          <a:p>
            <a:pPr marL="1759680">
              <a:lnSpc>
                <a:spcPct val="100000"/>
              </a:lnSpc>
              <a:spcBef>
                <a:spcPts val="11"/>
              </a:spcBef>
            </a:pPr>
            <a:endParaRPr b="0" lang="en-US" sz="2800" spc="-1" strike="noStrike">
              <a:latin typeface="Arial"/>
            </a:endParaRPr>
          </a:p>
          <a:p>
            <a:pPr marL="1710720" algn="ctr">
              <a:lnSpc>
                <a:spcPct val="116000"/>
              </a:lnSpc>
            </a:pPr>
            <a:r>
              <a:rPr b="1" lang="en-US" sz="2800" spc="-1" strike="noStrike">
                <a:solidFill>
                  <a:srgbClr val="ffffff"/>
                </a:solidFill>
                <a:latin typeface="Calibri"/>
                <a:ea typeface="DejaVu Sans"/>
              </a:rPr>
              <a:t>Dr. M. Bala</a:t>
            </a:r>
            <a:r>
              <a:rPr b="1" lang="en-US" sz="2800" spc="-63" strike="noStrike">
                <a:solidFill>
                  <a:srgbClr val="ffffff"/>
                </a:solidFill>
                <a:latin typeface="Calibri"/>
                <a:ea typeface="DejaVu Sans"/>
              </a:rPr>
              <a:t> </a:t>
            </a:r>
            <a:r>
              <a:rPr b="1" lang="en-US" sz="2800" spc="-1" strike="noStrike">
                <a:solidFill>
                  <a:srgbClr val="ffffff"/>
                </a:solidFill>
                <a:latin typeface="Calibri"/>
                <a:ea typeface="DejaVu Sans"/>
              </a:rPr>
              <a:t>Krishnan  Associate</a:t>
            </a:r>
            <a:r>
              <a:rPr b="1" lang="en-US" sz="2800" spc="-26" strike="noStrike">
                <a:solidFill>
                  <a:srgbClr val="ffffff"/>
                </a:solidFill>
                <a:latin typeface="Calibri"/>
                <a:ea typeface="DejaVu Sans"/>
              </a:rPr>
              <a:t> </a:t>
            </a:r>
            <a:r>
              <a:rPr b="1" lang="en-US" sz="2800" spc="-1" strike="noStrike">
                <a:solidFill>
                  <a:srgbClr val="ffffff"/>
                </a:solidFill>
                <a:latin typeface="Calibri"/>
                <a:ea typeface="DejaVu Sans"/>
              </a:rPr>
              <a:t>Professor</a:t>
            </a:r>
            <a:endParaRPr b="0" lang="en-US" sz="2800" spc="-1" strike="noStrike">
              <a:latin typeface="Arial"/>
            </a:endParaRPr>
          </a:p>
          <a:p>
            <a:pPr marL="1710720">
              <a:lnSpc>
                <a:spcPct val="100000"/>
              </a:lnSpc>
            </a:pPr>
            <a:endParaRPr b="0" lang="en-US" sz="2800" spc="-1" strike="noStrike">
              <a:latin typeface="Arial"/>
            </a:endParaRPr>
          </a:p>
          <a:p>
            <a:pPr marL="1710720" algn="ctr">
              <a:lnSpc>
                <a:spcPct val="100000"/>
              </a:lnSpc>
              <a:spcBef>
                <a:spcPts val="1154"/>
              </a:spcBef>
            </a:pPr>
            <a:r>
              <a:rPr b="0" i="1" lang="en-US" sz="2400" spc="-1" strike="noStrike">
                <a:solidFill>
                  <a:srgbClr val="ffffff"/>
                </a:solidFill>
                <a:latin typeface="Calibri"/>
                <a:ea typeface="DejaVu Sans"/>
              </a:rPr>
              <a:t>in partial fulfilment of the requirement </a:t>
            </a:r>
            <a:r>
              <a:rPr b="0" i="1" lang="en-US" sz="2400" spc="-4" strike="noStrike">
                <a:solidFill>
                  <a:srgbClr val="ffffff"/>
                </a:solidFill>
                <a:latin typeface="Calibri"/>
                <a:ea typeface="DejaVu Sans"/>
              </a:rPr>
              <a:t>for </a:t>
            </a:r>
            <a:r>
              <a:rPr b="0" i="1" lang="en-US" sz="2400" spc="-1" strike="noStrike">
                <a:solidFill>
                  <a:srgbClr val="ffffff"/>
                </a:solidFill>
                <a:latin typeface="Calibri"/>
                <a:ea typeface="DejaVu Sans"/>
              </a:rPr>
              <a:t>the award of degree</a:t>
            </a:r>
            <a:r>
              <a:rPr b="0" i="1" lang="en-US" sz="2400" spc="38" strike="noStrike">
                <a:solidFill>
                  <a:srgbClr val="ffffff"/>
                </a:solidFill>
                <a:latin typeface="Calibri"/>
                <a:ea typeface="DejaVu Sans"/>
              </a:rPr>
              <a:t> </a:t>
            </a:r>
            <a:r>
              <a:rPr b="0" i="1" lang="en-US" sz="2400" spc="-1" strike="noStrike">
                <a:solidFill>
                  <a:srgbClr val="ffffff"/>
                </a:solidFill>
                <a:latin typeface="Calibri"/>
                <a:ea typeface="DejaVu Sans"/>
              </a:rPr>
              <a:t>of</a:t>
            </a:r>
            <a:endParaRPr b="0" lang="en-US" sz="2400" spc="-1" strike="noStrike">
              <a:latin typeface="Arial"/>
            </a:endParaRPr>
          </a:p>
          <a:p>
            <a:pPr marL="1710720">
              <a:lnSpc>
                <a:spcPct val="100000"/>
              </a:lnSpc>
              <a:spcBef>
                <a:spcPts val="14"/>
              </a:spcBef>
            </a:pPr>
            <a:endParaRPr b="0" lang="en-US" sz="2400" spc="-1" strike="noStrike">
              <a:latin typeface="Arial"/>
            </a:endParaRPr>
          </a:p>
          <a:p>
            <a:pPr marL="1088280" algn="ctr">
              <a:lnSpc>
                <a:spcPct val="116000"/>
              </a:lnSpc>
            </a:pPr>
            <a:r>
              <a:rPr b="1" lang="en-US" sz="2400" spc="-1" strike="noStrike">
                <a:solidFill>
                  <a:srgbClr val="ffffff"/>
                </a:solidFill>
                <a:latin typeface="Calibri"/>
                <a:ea typeface="DejaVu Sans"/>
              </a:rPr>
              <a:t>MASTER OF COMPUTER</a:t>
            </a:r>
            <a:r>
              <a:rPr b="1" lang="en-US" sz="2400" spc="-52" strike="noStrike">
                <a:solidFill>
                  <a:srgbClr val="ffffff"/>
                </a:solidFill>
                <a:latin typeface="Calibri"/>
                <a:ea typeface="DejaVu Sans"/>
              </a:rPr>
              <a:t> </a:t>
            </a:r>
            <a:r>
              <a:rPr b="1" lang="en-US" sz="2400" spc="-1" strike="noStrike">
                <a:solidFill>
                  <a:srgbClr val="ffffff"/>
                </a:solidFill>
                <a:latin typeface="Calibri"/>
                <a:ea typeface="DejaVu Sans"/>
              </a:rPr>
              <a:t>APPLICATION  IN</a:t>
            </a:r>
            <a:endParaRPr b="0" lang="en-US" sz="2400" spc="-1" strike="noStrike">
              <a:latin typeface="Arial"/>
            </a:endParaRPr>
          </a:p>
          <a:p>
            <a:pPr marL="1088280" algn="ctr">
              <a:lnSpc>
                <a:spcPct val="100000"/>
              </a:lnSpc>
              <a:spcBef>
                <a:spcPts val="340"/>
              </a:spcBef>
            </a:pPr>
            <a:r>
              <a:rPr b="1" lang="en-US" sz="2400" spc="-1" strike="noStrike">
                <a:solidFill>
                  <a:srgbClr val="ffffff"/>
                </a:solidFill>
                <a:latin typeface="Calibri"/>
                <a:ea typeface="DejaVu Sans"/>
              </a:rPr>
              <a:t>SOFTWARE ENGINEERING</a:t>
            </a:r>
            <a:endParaRPr b="0" lang="en-US" sz="2400" spc="-1" strike="noStrike">
              <a:latin typeface="Arial"/>
            </a:endParaRPr>
          </a:p>
        </p:txBody>
      </p:sp>
      <p:sp>
        <p:nvSpPr>
          <p:cNvPr id="39" name="CustomShape 2"/>
          <p:cNvSpPr/>
          <p:nvPr/>
        </p:nvSpPr>
        <p:spPr>
          <a:xfrm>
            <a:off x="6348960" y="9537840"/>
            <a:ext cx="6311520" cy="1287720"/>
          </a:xfrm>
          <a:prstGeom prst="rect">
            <a:avLst/>
          </a:prstGeom>
          <a:noFill/>
          <a:ln>
            <a:noFill/>
          </a:ln>
        </p:spPr>
        <p:style>
          <a:lnRef idx="0"/>
          <a:fillRef idx="0"/>
          <a:effectRef idx="0"/>
          <a:fontRef idx="minor"/>
        </p:style>
        <p:txBody>
          <a:bodyPr lIns="0" rIns="0" tIns="12240" bIns="0"/>
          <a:p>
            <a:pPr marL="12600" algn="ctr">
              <a:lnSpc>
                <a:spcPct val="117000"/>
              </a:lnSpc>
              <a:spcBef>
                <a:spcPts val="96"/>
              </a:spcBef>
            </a:pPr>
            <a:r>
              <a:rPr b="1" lang="en-US" sz="1800" spc="-1" strike="noStrike">
                <a:solidFill>
                  <a:srgbClr val="ffffff"/>
                </a:solidFill>
                <a:latin typeface="Calibri"/>
                <a:ea typeface="DejaVu Sans"/>
              </a:rPr>
              <a:t>University School of Information, Communication &amp; Technology,  Guru Gobind Singh Indraprastha University, New</a:t>
            </a:r>
            <a:r>
              <a:rPr b="1" lang="en-US" sz="1800" spc="-63" strike="noStrike">
                <a:solidFill>
                  <a:srgbClr val="ffffff"/>
                </a:solidFill>
                <a:latin typeface="Calibri"/>
                <a:ea typeface="DejaVu Sans"/>
              </a:rPr>
              <a:t> </a:t>
            </a:r>
            <a:r>
              <a:rPr b="1" lang="en-US" sz="1800" spc="-4" strike="noStrike">
                <a:solidFill>
                  <a:srgbClr val="ffffff"/>
                </a:solidFill>
                <a:latin typeface="Calibri"/>
                <a:ea typeface="DejaVu Sans"/>
              </a:rPr>
              <a:t>Delhi.</a:t>
            </a:r>
            <a:endParaRPr b="0" lang="en-US" sz="1800" spc="-1" strike="noStrike">
              <a:latin typeface="Arial"/>
            </a:endParaRPr>
          </a:p>
          <a:p>
            <a:pPr marL="2520" algn="ctr">
              <a:lnSpc>
                <a:spcPct val="100000"/>
              </a:lnSpc>
              <a:spcBef>
                <a:spcPts val="315"/>
              </a:spcBef>
            </a:pPr>
            <a:r>
              <a:rPr b="1" lang="en-US" sz="1800" spc="-1" strike="noStrike">
                <a:solidFill>
                  <a:srgbClr val="ffffff"/>
                </a:solidFill>
                <a:latin typeface="Calibri"/>
                <a:ea typeface="DejaVu Sans"/>
              </a:rPr>
              <a:t>Jan-May,</a:t>
            </a:r>
            <a:r>
              <a:rPr b="1" lang="en-US" sz="1800" spc="-4" strike="noStrike">
                <a:solidFill>
                  <a:srgbClr val="ffffff"/>
                </a:solidFill>
                <a:latin typeface="Calibri"/>
                <a:ea typeface="DejaVu Sans"/>
              </a:rPr>
              <a:t> </a:t>
            </a:r>
            <a:r>
              <a:rPr b="1" lang="en-US" sz="1800" spc="-1" strike="noStrike">
                <a:solidFill>
                  <a:srgbClr val="ffffff"/>
                </a:solidFill>
                <a:latin typeface="Calibri"/>
                <a:ea typeface="DejaVu Sans"/>
              </a:rPr>
              <a:t>2020</a:t>
            </a:r>
            <a:endParaRPr b="0" lang="en-US" sz="1800" spc="-1" strike="noStrike">
              <a:latin typeface="Arial"/>
            </a:endParaRPr>
          </a:p>
        </p:txBody>
      </p:sp>
      <p:sp>
        <p:nvSpPr>
          <p:cNvPr id="40" name="CustomShape 3"/>
          <p:cNvSpPr/>
          <p:nvPr/>
        </p:nvSpPr>
        <p:spPr>
          <a:xfrm>
            <a:off x="8531280" y="7460280"/>
            <a:ext cx="1946160" cy="1716480"/>
          </a:xfrm>
          <a:prstGeom prst="rect">
            <a:avLst/>
          </a:prstGeom>
          <a:blipFill rotWithShape="0">
            <a:blip r:embed="rId1"/>
            <a:stretch>
              <a:fillRect/>
            </a:stretch>
          </a:blip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7976880" y="1679400"/>
            <a:ext cx="3022920" cy="437760"/>
          </a:xfrm>
          <a:prstGeom prst="rect">
            <a:avLst/>
          </a:prstGeom>
          <a:noFill/>
          <a:ln>
            <a:noFill/>
          </a:ln>
        </p:spPr>
        <p:style>
          <a:lnRef idx="0"/>
          <a:fillRef idx="0"/>
          <a:effectRef idx="0"/>
          <a:fontRef idx="minor"/>
        </p:style>
        <p:txBody>
          <a:bodyPr lIns="0" rIns="0" tIns="11520" bIns="0"/>
          <a:p>
            <a:pPr marL="12600">
              <a:lnSpc>
                <a:spcPct val="100000"/>
              </a:lnSpc>
              <a:spcBef>
                <a:spcPts val="91"/>
              </a:spcBef>
            </a:pPr>
            <a:r>
              <a:rPr b="1" lang="en-US" sz="2800" spc="-4" strike="noStrike">
                <a:solidFill>
                  <a:srgbClr val="ffffff"/>
                </a:solidFill>
                <a:latin typeface="Times New Roman"/>
                <a:ea typeface="DejaVu Sans"/>
              </a:rPr>
              <a:t>SDLC</a:t>
            </a:r>
            <a:r>
              <a:rPr b="1" lang="en-US" sz="2800" spc="-38" strike="noStrike">
                <a:solidFill>
                  <a:srgbClr val="ffffff"/>
                </a:solidFill>
                <a:latin typeface="Times New Roman"/>
                <a:ea typeface="DejaVu Sans"/>
              </a:rPr>
              <a:t> </a:t>
            </a:r>
            <a:r>
              <a:rPr b="1" lang="en-US" sz="2800" spc="-4" strike="noStrike">
                <a:solidFill>
                  <a:srgbClr val="ffffff"/>
                </a:solidFill>
                <a:latin typeface="Times New Roman"/>
                <a:ea typeface="DejaVu Sans"/>
              </a:rPr>
              <a:t>Model</a:t>
            </a:r>
            <a:endParaRPr b="0" lang="en-US" sz="2800" spc="-1" strike="noStrike">
              <a:latin typeface="Arial"/>
            </a:endParaRPr>
          </a:p>
        </p:txBody>
      </p:sp>
      <p:sp>
        <p:nvSpPr>
          <p:cNvPr id="76" name="CustomShape 2"/>
          <p:cNvSpPr/>
          <p:nvPr/>
        </p:nvSpPr>
        <p:spPr>
          <a:xfrm>
            <a:off x="1351800" y="2386800"/>
            <a:ext cx="16991640" cy="2206080"/>
          </a:xfrm>
          <a:prstGeom prst="rect">
            <a:avLst/>
          </a:prstGeom>
          <a:noFill/>
          <a:ln>
            <a:noFill/>
          </a:ln>
        </p:spPr>
        <p:style>
          <a:lnRef idx="0"/>
          <a:fillRef idx="0"/>
          <a:effectRef idx="0"/>
          <a:fontRef idx="minor"/>
        </p:style>
        <p:txBody>
          <a:bodyPr lIns="0" rIns="0" tIns="12600" bIns="0"/>
          <a:p>
            <a:pPr marL="12600" algn="just">
              <a:lnSpc>
                <a:spcPct val="150000"/>
              </a:lnSpc>
              <a:spcBef>
                <a:spcPts val="99"/>
              </a:spcBef>
            </a:pPr>
            <a:r>
              <a:rPr b="0" lang="en-US" sz="2400" spc="-1" strike="noStrike">
                <a:solidFill>
                  <a:srgbClr val="ffffff"/>
                </a:solidFill>
                <a:latin typeface="Times New Roman"/>
                <a:ea typeface="DejaVu Sans"/>
              </a:rPr>
              <a:t>This I have used AD HOC (build and fix) model [6], since I was alone in the project I have</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all the control over the project.At first I was using IBM’s blockchain platform( Hyperledger)[7]  but it was very restrictive , it was difficult to find the solutions of the bugs ,then I made my  switch to Ethereum Virtual Machine. I made several revisions of the project and used git for  version controlling. I knew what I wanted and got it right. Except the Aadhaar api[8]  connectivity. Which is pending and due to corona virus its stopped.</a:t>
            </a:r>
            <a:endParaRPr b="0" lang="en-US"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3485520" y="927000"/>
            <a:ext cx="12038400" cy="1365840"/>
          </a:xfrm>
          <a:prstGeom prst="rect">
            <a:avLst/>
          </a:prstGeom>
          <a:noFill/>
          <a:ln>
            <a:noFill/>
          </a:ln>
        </p:spPr>
        <p:style>
          <a:lnRef idx="0"/>
          <a:fillRef idx="0"/>
          <a:effectRef idx="0"/>
          <a:fontRef idx="minor"/>
        </p:style>
        <p:txBody>
          <a:bodyPr lIns="0" rIns="0" tIns="11520" bIns="0"/>
          <a:p>
            <a:pPr marL="42480" algn="ctr">
              <a:lnSpc>
                <a:spcPct val="100000"/>
              </a:lnSpc>
              <a:spcBef>
                <a:spcPts val="91"/>
              </a:spcBef>
            </a:pPr>
            <a:r>
              <a:rPr b="1" lang="en-US" sz="2800" spc="-4" strike="noStrike">
                <a:solidFill>
                  <a:srgbClr val="ffffff"/>
                </a:solidFill>
                <a:latin typeface="Times New Roman"/>
                <a:ea typeface="DejaVu Sans"/>
              </a:rPr>
              <a:t>Flow</a:t>
            </a:r>
            <a:r>
              <a:rPr b="1" lang="en-US" sz="2800" spc="-1" strike="noStrike">
                <a:solidFill>
                  <a:srgbClr val="ffffff"/>
                </a:solidFill>
                <a:latin typeface="Times New Roman"/>
                <a:ea typeface="DejaVu Sans"/>
              </a:rPr>
              <a:t> Chart</a:t>
            </a:r>
            <a:endParaRPr b="0" lang="en-US" sz="2800" spc="-1" strike="noStrike">
              <a:latin typeface="Arial"/>
            </a:endParaRPr>
          </a:p>
          <a:p>
            <a:pPr marL="42480">
              <a:lnSpc>
                <a:spcPct val="100000"/>
              </a:lnSpc>
            </a:pPr>
            <a:endParaRPr b="0" lang="en-US" sz="2800" spc="-1" strike="noStrike">
              <a:latin typeface="Arial"/>
            </a:endParaRPr>
          </a:p>
          <a:p>
            <a:pPr marL="42480" algn="ctr">
              <a:lnSpc>
                <a:spcPct val="100000"/>
              </a:lnSpc>
              <a:spcBef>
                <a:spcPts val="1069"/>
              </a:spcBef>
            </a:pPr>
            <a:r>
              <a:rPr b="0" lang="en-US" sz="2400" spc="-1" strike="noStrike">
                <a:solidFill>
                  <a:srgbClr val="ffffff"/>
                </a:solidFill>
                <a:latin typeface="Times New Roman"/>
                <a:ea typeface="DejaVu Sans"/>
              </a:rPr>
              <a:t>This flowchart shows the sequential flow </a:t>
            </a:r>
            <a:r>
              <a:rPr b="0" lang="en-US" sz="2400" spc="-7" strike="noStrike">
                <a:solidFill>
                  <a:srgbClr val="ffffff"/>
                </a:solidFill>
                <a:latin typeface="Times New Roman"/>
                <a:ea typeface="DejaVu Sans"/>
              </a:rPr>
              <a:t>of </a:t>
            </a:r>
            <a:r>
              <a:rPr b="0" lang="en-US" sz="2400" spc="-1" strike="noStrike">
                <a:solidFill>
                  <a:srgbClr val="ffffff"/>
                </a:solidFill>
                <a:latin typeface="Times New Roman"/>
                <a:ea typeface="DejaVu Sans"/>
              </a:rPr>
              <a:t>the </a:t>
            </a:r>
            <a:r>
              <a:rPr b="0" lang="en-US" sz="2400" spc="-4" strike="noStrike">
                <a:solidFill>
                  <a:srgbClr val="ffffff"/>
                </a:solidFill>
                <a:latin typeface="Times New Roman"/>
                <a:ea typeface="DejaVu Sans"/>
              </a:rPr>
              <a:t>dapp. </a:t>
            </a:r>
            <a:r>
              <a:rPr b="0" lang="en-US" sz="2400" spc="-1" strike="noStrike">
                <a:solidFill>
                  <a:srgbClr val="ffffff"/>
                </a:solidFill>
                <a:latin typeface="Times New Roman"/>
                <a:ea typeface="DejaVu Sans"/>
              </a:rPr>
              <a:t>From initial state to the final</a:t>
            </a:r>
            <a:r>
              <a:rPr b="0" lang="en-US" sz="2400" spc="103" strike="noStrike">
                <a:solidFill>
                  <a:srgbClr val="ffffff"/>
                </a:solidFill>
                <a:latin typeface="Times New Roman"/>
                <a:ea typeface="DejaVu Sans"/>
              </a:rPr>
              <a:t> </a:t>
            </a:r>
            <a:r>
              <a:rPr b="0" lang="en-US" sz="2400" spc="-1" strike="noStrike">
                <a:solidFill>
                  <a:srgbClr val="ffffff"/>
                </a:solidFill>
                <a:latin typeface="Times New Roman"/>
                <a:ea typeface="DejaVu Sans"/>
              </a:rPr>
              <a:t>state.</a:t>
            </a:r>
            <a:endParaRPr b="0" lang="en-US" sz="2400" spc="-1" strike="noStrike">
              <a:latin typeface="Arial"/>
            </a:endParaRPr>
          </a:p>
        </p:txBody>
      </p:sp>
      <p:sp>
        <p:nvSpPr>
          <p:cNvPr id="78" name="CustomShape 2"/>
          <p:cNvSpPr/>
          <p:nvPr/>
        </p:nvSpPr>
        <p:spPr>
          <a:xfrm>
            <a:off x="6381000" y="2603520"/>
            <a:ext cx="5939640" cy="7383600"/>
          </a:xfrm>
          <a:prstGeom prst="rect">
            <a:avLst/>
          </a:prstGeom>
          <a:blipFill rotWithShape="0">
            <a:blip r:embed="rId1"/>
            <a:stretch>
              <a:fillRect/>
            </a:stretch>
          </a:blipFill>
          <a:ln>
            <a:noFill/>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6685920" y="1094040"/>
            <a:ext cx="3751920" cy="437760"/>
          </a:xfrm>
          <a:prstGeom prst="rect">
            <a:avLst/>
          </a:prstGeom>
          <a:noFill/>
          <a:ln>
            <a:noFill/>
          </a:ln>
        </p:spPr>
        <p:style>
          <a:lnRef idx="0"/>
          <a:fillRef idx="0"/>
          <a:effectRef idx="0"/>
          <a:fontRef idx="minor"/>
        </p:style>
        <p:txBody>
          <a:bodyPr lIns="0" rIns="0" tIns="11520" bIns="0"/>
          <a:p>
            <a:pPr marL="12600">
              <a:lnSpc>
                <a:spcPct val="100000"/>
              </a:lnSpc>
              <a:spcBef>
                <a:spcPts val="91"/>
              </a:spcBef>
            </a:pPr>
            <a:r>
              <a:rPr b="1" lang="en-US" sz="2800" spc="-4" strike="noStrike">
                <a:solidFill>
                  <a:srgbClr val="ffffff"/>
                </a:solidFill>
                <a:latin typeface="Times New Roman"/>
                <a:ea typeface="DejaVu Sans"/>
              </a:rPr>
              <a:t>Data </a:t>
            </a:r>
            <a:r>
              <a:rPr b="1" lang="en-US" sz="2800" spc="-1" strike="noStrike">
                <a:solidFill>
                  <a:srgbClr val="ffffff"/>
                </a:solidFill>
                <a:latin typeface="Times New Roman"/>
                <a:ea typeface="DejaVu Sans"/>
              </a:rPr>
              <a:t>Flow</a:t>
            </a:r>
            <a:r>
              <a:rPr b="1" lang="en-US" sz="2800" spc="-32" strike="noStrike">
                <a:solidFill>
                  <a:srgbClr val="ffffff"/>
                </a:solidFill>
                <a:latin typeface="Times New Roman"/>
                <a:ea typeface="DejaVu Sans"/>
              </a:rPr>
              <a:t> </a:t>
            </a:r>
            <a:r>
              <a:rPr b="1" lang="en-US" sz="2800" spc="-1" strike="noStrike">
                <a:solidFill>
                  <a:srgbClr val="ffffff"/>
                </a:solidFill>
                <a:latin typeface="Times New Roman"/>
                <a:ea typeface="DejaVu Sans"/>
              </a:rPr>
              <a:t>Diagram</a:t>
            </a:r>
            <a:endParaRPr b="0" lang="en-US" sz="2800" spc="-1" strike="noStrike">
              <a:latin typeface="Arial"/>
            </a:endParaRPr>
          </a:p>
        </p:txBody>
      </p:sp>
      <p:sp>
        <p:nvSpPr>
          <p:cNvPr id="80" name="CustomShape 2"/>
          <p:cNvSpPr/>
          <p:nvPr/>
        </p:nvSpPr>
        <p:spPr>
          <a:xfrm>
            <a:off x="5910120" y="3060720"/>
            <a:ext cx="2145960" cy="31716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000" spc="-1" strike="noStrike">
                <a:solidFill>
                  <a:srgbClr val="ffffff"/>
                </a:solidFill>
                <a:latin typeface="Times New Roman"/>
                <a:ea typeface="DejaVu Sans"/>
              </a:rPr>
              <a:t>Level</a:t>
            </a:r>
            <a:r>
              <a:rPr b="0" lang="en-US" sz="2000" spc="-58" strike="noStrike">
                <a:solidFill>
                  <a:srgbClr val="ffffff"/>
                </a:solidFill>
                <a:latin typeface="Times New Roman"/>
                <a:ea typeface="DejaVu Sans"/>
              </a:rPr>
              <a:t> </a:t>
            </a:r>
            <a:r>
              <a:rPr b="0" lang="en-US" sz="2000" spc="-1" strike="noStrike">
                <a:solidFill>
                  <a:srgbClr val="ffffff"/>
                </a:solidFill>
                <a:latin typeface="Times New Roman"/>
                <a:ea typeface="DejaVu Sans"/>
              </a:rPr>
              <a:t>0</a:t>
            </a:r>
            <a:endParaRPr b="0" lang="en-US" sz="2000" spc="-1" strike="noStrike">
              <a:latin typeface="Arial"/>
            </a:endParaRPr>
          </a:p>
        </p:txBody>
      </p:sp>
      <p:sp>
        <p:nvSpPr>
          <p:cNvPr id="81" name="CustomShape 3"/>
          <p:cNvSpPr/>
          <p:nvPr/>
        </p:nvSpPr>
        <p:spPr>
          <a:xfrm>
            <a:off x="10953000" y="5632200"/>
            <a:ext cx="198000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Level</a:t>
            </a:r>
            <a:r>
              <a:rPr b="0" lang="en-US" sz="1200" spc="-58" strike="noStrike">
                <a:solidFill>
                  <a:srgbClr val="ffffff"/>
                </a:solidFill>
                <a:latin typeface="Times New Roman"/>
                <a:ea typeface="DejaVu Sans"/>
              </a:rPr>
              <a:t> </a:t>
            </a:r>
            <a:r>
              <a:rPr b="0" lang="en-US" sz="2400" spc="-58" strike="noStrike">
                <a:solidFill>
                  <a:srgbClr val="ffffff"/>
                </a:solidFill>
                <a:latin typeface="Times New Roman"/>
                <a:ea typeface="DejaVu Sans"/>
              </a:rPr>
              <a:t>1</a:t>
            </a:r>
            <a:endParaRPr b="0" lang="en-US" sz="2400" spc="-1" strike="noStrike">
              <a:latin typeface="Arial"/>
            </a:endParaRPr>
          </a:p>
        </p:txBody>
      </p:sp>
      <p:sp>
        <p:nvSpPr>
          <p:cNvPr id="82" name="CustomShape 4"/>
          <p:cNvSpPr/>
          <p:nvPr/>
        </p:nvSpPr>
        <p:spPr>
          <a:xfrm>
            <a:off x="950400" y="4090320"/>
            <a:ext cx="8589240" cy="1751400"/>
          </a:xfrm>
          <a:prstGeom prst="rect">
            <a:avLst/>
          </a:prstGeom>
          <a:blipFill rotWithShape="0">
            <a:blip r:embed="rId1"/>
            <a:stretch>
              <a:fillRect/>
            </a:stretch>
          </a:blipFill>
          <a:ln>
            <a:noFill/>
          </a:ln>
        </p:spPr>
        <p:style>
          <a:lnRef idx="0"/>
          <a:fillRef idx="0"/>
          <a:effectRef idx="0"/>
          <a:fontRef idx="minor"/>
        </p:style>
      </p:sp>
      <p:sp>
        <p:nvSpPr>
          <p:cNvPr id="83" name="CustomShape 5"/>
          <p:cNvSpPr/>
          <p:nvPr/>
        </p:nvSpPr>
        <p:spPr>
          <a:xfrm>
            <a:off x="8915760" y="6794640"/>
            <a:ext cx="8589240" cy="1751400"/>
          </a:xfrm>
          <a:prstGeom prst="rect">
            <a:avLst/>
          </a:prstGeom>
          <a:blipFill rotWithShape="0">
            <a:blip r:embed="rId2"/>
            <a:stretch>
              <a:fillRect/>
            </a:stretch>
          </a:blipFill>
          <a:ln>
            <a:noFill/>
          </a:ln>
        </p:spPr>
        <p:style>
          <a:lnRef idx="0"/>
          <a:fillRef idx="0"/>
          <a:effectRef idx="0"/>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466600" y="774720"/>
            <a:ext cx="6643080" cy="437760"/>
          </a:xfrm>
          <a:prstGeom prst="rect">
            <a:avLst/>
          </a:prstGeom>
          <a:noFill/>
          <a:ln>
            <a:noFill/>
          </a:ln>
        </p:spPr>
        <p:style>
          <a:lnRef idx="0"/>
          <a:fillRef idx="0"/>
          <a:effectRef idx="0"/>
          <a:fontRef idx="minor"/>
        </p:style>
        <p:txBody>
          <a:bodyPr lIns="0" rIns="0" tIns="11520" bIns="0"/>
          <a:p>
            <a:pPr marL="12600">
              <a:lnSpc>
                <a:spcPct val="100000"/>
              </a:lnSpc>
              <a:spcBef>
                <a:spcPts val="91"/>
              </a:spcBef>
            </a:pPr>
            <a:r>
              <a:rPr b="1" lang="en-US" sz="2800" spc="-1" strike="noStrike">
                <a:solidFill>
                  <a:srgbClr val="ffffff"/>
                </a:solidFill>
                <a:latin typeface="Times New Roman"/>
                <a:ea typeface="DejaVu Sans"/>
              </a:rPr>
              <a:t>Hardware and Software </a:t>
            </a:r>
            <a:r>
              <a:rPr b="1" lang="en-US" sz="2800" spc="-4" strike="noStrike">
                <a:solidFill>
                  <a:srgbClr val="ffffff"/>
                </a:solidFill>
                <a:latin typeface="Times New Roman"/>
                <a:ea typeface="DejaVu Sans"/>
              </a:rPr>
              <a:t>Requirements</a:t>
            </a:r>
            <a:endParaRPr b="0" lang="en-US" sz="2800" spc="-1" strike="noStrike">
              <a:latin typeface="Arial"/>
            </a:endParaRPr>
          </a:p>
        </p:txBody>
      </p:sp>
      <p:sp>
        <p:nvSpPr>
          <p:cNvPr id="85" name="CustomShape 2"/>
          <p:cNvSpPr/>
          <p:nvPr/>
        </p:nvSpPr>
        <p:spPr>
          <a:xfrm>
            <a:off x="1123200" y="1911600"/>
            <a:ext cx="7314120" cy="522036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2800" spc="-1" strike="noStrike">
                <a:solidFill>
                  <a:srgbClr val="ffffff"/>
                </a:solidFill>
                <a:latin typeface="Times New Roman"/>
                <a:ea typeface="DejaVu Sans"/>
              </a:rPr>
              <a:t>HARDWARE REQUIREMENT:</a:t>
            </a:r>
            <a:endParaRPr b="0" lang="en-US" sz="2800" spc="-1" strike="noStrike">
              <a:latin typeface="Arial"/>
            </a:endParaRPr>
          </a:p>
          <a:p>
            <a:pPr marL="12600">
              <a:lnSpc>
                <a:spcPct val="100000"/>
              </a:lnSpc>
              <a:spcBef>
                <a:spcPts val="54"/>
              </a:spcBef>
            </a:pPr>
            <a:endParaRPr b="0" lang="en-US" sz="2800" spc="-1" strike="noStrike">
              <a:latin typeface="Arial"/>
            </a:endParaRPr>
          </a:p>
          <a:p>
            <a:pPr marL="167760" indent="-154440">
              <a:lnSpc>
                <a:spcPct val="100000"/>
              </a:lnSpc>
              <a:buClr>
                <a:srgbClr val="ffffff"/>
              </a:buClr>
              <a:buFont typeface="StarSymbol"/>
              <a:buAutoNum type="arabicPeriod"/>
            </a:pPr>
            <a:r>
              <a:rPr b="0" lang="en-US" sz="2800" spc="-4" strike="noStrike">
                <a:solidFill>
                  <a:srgbClr val="ffffff"/>
                </a:solidFill>
                <a:latin typeface="Times New Roman"/>
                <a:ea typeface="DejaVu Sans"/>
              </a:rPr>
              <a:t>RAM: </a:t>
            </a:r>
            <a:r>
              <a:rPr b="0" lang="en-US" sz="2800" spc="-1" strike="noStrike">
                <a:solidFill>
                  <a:srgbClr val="ffffff"/>
                </a:solidFill>
                <a:latin typeface="Times New Roman"/>
                <a:ea typeface="DejaVu Sans"/>
              </a:rPr>
              <a:t>2GB or</a:t>
            </a:r>
            <a:r>
              <a:rPr b="0" lang="en-US" sz="2800" spc="4" strike="noStrike">
                <a:solidFill>
                  <a:srgbClr val="ffffff"/>
                </a:solidFill>
                <a:latin typeface="Times New Roman"/>
                <a:ea typeface="DejaVu Sans"/>
              </a:rPr>
              <a:t> </a:t>
            </a:r>
            <a:r>
              <a:rPr b="0" lang="en-US" sz="2800" spc="-1" strike="noStrike">
                <a:solidFill>
                  <a:srgbClr val="ffffff"/>
                </a:solidFill>
                <a:latin typeface="Times New Roman"/>
                <a:ea typeface="DejaVu Sans"/>
              </a:rPr>
              <a:t>more</a:t>
            </a:r>
            <a:endParaRPr b="0" lang="en-US" sz="2800" spc="-1" strike="noStrike">
              <a:latin typeface="Arial"/>
            </a:endParaRPr>
          </a:p>
          <a:p>
            <a:pPr>
              <a:lnSpc>
                <a:spcPct val="100000"/>
              </a:lnSpc>
              <a:spcBef>
                <a:spcPts val="54"/>
              </a:spcBef>
            </a:pPr>
            <a:endParaRPr b="0" lang="en-US" sz="2800" spc="-1" strike="noStrike">
              <a:latin typeface="Arial"/>
            </a:endParaRPr>
          </a:p>
          <a:p>
            <a:pPr marL="168120" indent="-155160">
              <a:lnSpc>
                <a:spcPct val="100000"/>
              </a:lnSpc>
              <a:buClr>
                <a:srgbClr val="ffffff"/>
              </a:buClr>
              <a:buFont typeface="Times New Roman"/>
              <a:buAutoNum type="arabicPeriod"/>
            </a:pPr>
            <a:r>
              <a:rPr b="0" lang="en-US" sz="2800" spc="-4" strike="noStrike">
                <a:solidFill>
                  <a:srgbClr val="ffffff"/>
                </a:solidFill>
                <a:latin typeface="Times New Roman"/>
                <a:ea typeface="DejaVu Sans"/>
              </a:rPr>
              <a:t>Processor: </a:t>
            </a:r>
            <a:r>
              <a:rPr b="0" lang="en-US" sz="2800" spc="-1" strike="noStrike">
                <a:solidFill>
                  <a:srgbClr val="ffffff"/>
                </a:solidFill>
                <a:latin typeface="Times New Roman"/>
                <a:ea typeface="DejaVu Sans"/>
              </a:rPr>
              <a:t>1.2 GHz </a:t>
            </a:r>
            <a:r>
              <a:rPr b="0" lang="en-US" sz="2800" spc="-7" strike="noStrike">
                <a:solidFill>
                  <a:srgbClr val="ffffff"/>
                </a:solidFill>
                <a:latin typeface="Times New Roman"/>
                <a:ea typeface="DejaVu Sans"/>
              </a:rPr>
              <a:t>or </a:t>
            </a:r>
            <a:r>
              <a:rPr b="0" lang="en-US" sz="2800" spc="-1" strike="noStrike">
                <a:solidFill>
                  <a:srgbClr val="ffffff"/>
                </a:solidFill>
                <a:latin typeface="Times New Roman"/>
                <a:ea typeface="DejaVu Sans"/>
              </a:rPr>
              <a:t>Higher</a:t>
            </a:r>
            <a:r>
              <a:rPr b="0" lang="en-US" sz="2800" spc="58" strike="noStrike">
                <a:solidFill>
                  <a:srgbClr val="ffffff"/>
                </a:solidFill>
                <a:latin typeface="Times New Roman"/>
                <a:ea typeface="DejaVu Sans"/>
              </a:rPr>
              <a:t> </a:t>
            </a:r>
            <a:r>
              <a:rPr b="0" lang="en-US" sz="2800" spc="-1" strike="noStrike">
                <a:solidFill>
                  <a:srgbClr val="ffffff"/>
                </a:solidFill>
                <a:latin typeface="Times New Roman"/>
                <a:ea typeface="DejaVu Sans"/>
              </a:rPr>
              <a:t>Processor</a:t>
            </a:r>
            <a:endParaRPr b="0" lang="en-US" sz="2800" spc="-1" strike="noStrike">
              <a:latin typeface="Arial"/>
            </a:endParaRPr>
          </a:p>
          <a:p>
            <a:pPr>
              <a:lnSpc>
                <a:spcPct val="100000"/>
              </a:lnSpc>
              <a:spcBef>
                <a:spcPts val="54"/>
              </a:spcBef>
            </a:pPr>
            <a:endParaRPr b="0" lang="en-US" sz="2800" spc="-1" strike="noStrike">
              <a:latin typeface="Arial"/>
            </a:endParaRPr>
          </a:p>
          <a:p>
            <a:pPr marL="167760" indent="-154440">
              <a:lnSpc>
                <a:spcPct val="100000"/>
              </a:lnSpc>
              <a:buClr>
                <a:srgbClr val="ffffff"/>
              </a:buClr>
              <a:buFont typeface="Times New Roman"/>
              <a:buAutoNum type="arabicPeriod"/>
            </a:pPr>
            <a:r>
              <a:rPr b="0" lang="en-US" sz="2800" spc="-1" strike="noStrike">
                <a:solidFill>
                  <a:srgbClr val="ffffff"/>
                </a:solidFill>
                <a:latin typeface="Times New Roman"/>
                <a:ea typeface="DejaVu Sans"/>
              </a:rPr>
              <a:t>Storage: 100GB or more live free space on</a:t>
            </a:r>
            <a:r>
              <a:rPr b="0" lang="en-US" sz="2800" spc="-63" strike="noStrike">
                <a:solidFill>
                  <a:srgbClr val="ffffff"/>
                </a:solidFill>
                <a:latin typeface="Times New Roman"/>
                <a:ea typeface="DejaVu Sans"/>
              </a:rPr>
              <a:t> </a:t>
            </a:r>
            <a:r>
              <a:rPr b="0" lang="en-US" sz="2800" spc="-4" strike="noStrike">
                <a:solidFill>
                  <a:srgbClr val="ffffff"/>
                </a:solidFill>
                <a:latin typeface="Times New Roman"/>
                <a:ea typeface="DejaVu Sans"/>
              </a:rPr>
              <a:t>server</a:t>
            </a:r>
            <a:endParaRPr b="0" lang="en-US" sz="2800" spc="-1" strike="noStrike">
              <a:latin typeface="Arial"/>
            </a:endParaRPr>
          </a:p>
          <a:p>
            <a:pPr>
              <a:lnSpc>
                <a:spcPct val="100000"/>
              </a:lnSpc>
              <a:spcBef>
                <a:spcPts val="54"/>
              </a:spcBef>
            </a:pPr>
            <a:endParaRPr b="0" lang="en-US" sz="2800" spc="-1" strike="noStrike">
              <a:latin typeface="Arial"/>
            </a:endParaRPr>
          </a:p>
          <a:p>
            <a:pPr marL="167760" indent="-154440">
              <a:lnSpc>
                <a:spcPct val="100000"/>
              </a:lnSpc>
              <a:buClr>
                <a:srgbClr val="ffffff"/>
              </a:buClr>
              <a:buFont typeface="Times New Roman"/>
              <a:buAutoNum type="arabicPeriod"/>
            </a:pPr>
            <a:r>
              <a:rPr b="0" lang="en-US" sz="2800" spc="-1" strike="noStrike">
                <a:solidFill>
                  <a:srgbClr val="ffffff"/>
                </a:solidFill>
                <a:latin typeface="Times New Roman"/>
                <a:ea typeface="DejaVu Sans"/>
              </a:rPr>
              <a:t>Screen resolution: minimum</a:t>
            </a:r>
            <a:r>
              <a:rPr b="0" lang="en-US" sz="2800" spc="4" strike="noStrike">
                <a:solidFill>
                  <a:srgbClr val="ffffff"/>
                </a:solidFill>
                <a:latin typeface="Times New Roman"/>
                <a:ea typeface="DejaVu Sans"/>
              </a:rPr>
              <a:t> </a:t>
            </a:r>
            <a:r>
              <a:rPr b="0" lang="en-US" sz="2800" spc="-1" strike="noStrike">
                <a:solidFill>
                  <a:srgbClr val="ffffff"/>
                </a:solidFill>
                <a:latin typeface="Times New Roman"/>
                <a:ea typeface="DejaVu Sans"/>
              </a:rPr>
              <a:t>1024x768</a:t>
            </a:r>
            <a:endParaRPr b="0" lang="en-US" sz="2800" spc="-1" strike="noStrike">
              <a:latin typeface="Arial"/>
            </a:endParaRPr>
          </a:p>
          <a:p>
            <a:pPr>
              <a:lnSpc>
                <a:spcPct val="100000"/>
              </a:lnSpc>
            </a:pPr>
            <a:endParaRPr b="0" lang="en-US" sz="2800" spc="-1" strike="noStrike">
              <a:latin typeface="Arial"/>
            </a:endParaRPr>
          </a:p>
          <a:p>
            <a:pPr marL="167760" indent="-154440">
              <a:lnSpc>
                <a:spcPct val="100000"/>
              </a:lnSpc>
              <a:buClr>
                <a:srgbClr val="ffffff"/>
              </a:buClr>
              <a:buFont typeface="Times New Roman"/>
              <a:buAutoNum type="arabicPeriod"/>
            </a:pPr>
            <a:r>
              <a:rPr b="0" lang="en-US" sz="2800" spc="-1" strike="noStrike">
                <a:solidFill>
                  <a:srgbClr val="ffffff"/>
                </a:solidFill>
                <a:latin typeface="Times New Roman"/>
                <a:ea typeface="DejaVu Sans"/>
              </a:rPr>
              <a:t>Sound Peripheral: headphones, speakers</a:t>
            </a:r>
            <a:endParaRPr b="0" lang="en-US" sz="2800" spc="-1" strike="noStrike">
              <a:latin typeface="Arial"/>
            </a:endParaRPr>
          </a:p>
          <a:p>
            <a:pPr>
              <a:lnSpc>
                <a:spcPct val="100000"/>
              </a:lnSpc>
            </a:pPr>
            <a:endParaRPr b="0" lang="en-US" sz="2800" spc="-1" strike="noStrike">
              <a:latin typeface="Arial"/>
            </a:endParaRPr>
          </a:p>
          <a:p>
            <a:pPr marL="167760" indent="-154440">
              <a:lnSpc>
                <a:spcPct val="100000"/>
              </a:lnSpc>
              <a:buClr>
                <a:srgbClr val="ffffff"/>
              </a:buClr>
              <a:buFont typeface="Times New Roman"/>
              <a:buAutoNum type="arabicPeriod"/>
            </a:pPr>
            <a:r>
              <a:rPr b="0" lang="en-US" sz="2800" spc="-1" strike="noStrike">
                <a:solidFill>
                  <a:srgbClr val="ffffff"/>
                </a:solidFill>
                <a:latin typeface="Times New Roman"/>
                <a:ea typeface="DejaVu Sans"/>
              </a:rPr>
              <a:t>Internet: 512kbps</a:t>
            </a:r>
            <a:r>
              <a:rPr b="0" lang="en-US" sz="2800" spc="4" strike="noStrike">
                <a:solidFill>
                  <a:srgbClr val="ffffff"/>
                </a:solidFill>
                <a:latin typeface="Times New Roman"/>
                <a:ea typeface="DejaVu Sans"/>
              </a:rPr>
              <a:t> </a:t>
            </a:r>
            <a:r>
              <a:rPr b="0" lang="en-US" sz="2800" spc="-1" strike="noStrike">
                <a:solidFill>
                  <a:srgbClr val="ffffff"/>
                </a:solidFill>
                <a:latin typeface="Times New Roman"/>
                <a:ea typeface="DejaVu Sans"/>
              </a:rPr>
              <a:t>min</a:t>
            </a:r>
            <a:endParaRPr b="0" lang="en-US" sz="2800" spc="-1" strike="noStrike">
              <a:latin typeface="Arial"/>
            </a:endParaRPr>
          </a:p>
        </p:txBody>
      </p:sp>
      <p:sp>
        <p:nvSpPr>
          <p:cNvPr id="86" name="CustomShape 3"/>
          <p:cNvSpPr/>
          <p:nvPr/>
        </p:nvSpPr>
        <p:spPr>
          <a:xfrm>
            <a:off x="9505080" y="1352160"/>
            <a:ext cx="8762040" cy="9147960"/>
          </a:xfrm>
          <a:prstGeom prst="rect">
            <a:avLst/>
          </a:prstGeom>
          <a:noFill/>
          <a:ln>
            <a:noFill/>
          </a:ln>
        </p:spPr>
        <p:style>
          <a:lnRef idx="0"/>
          <a:fillRef idx="0"/>
          <a:effectRef idx="0"/>
          <a:fontRef idx="minor"/>
        </p:style>
        <p:txBody>
          <a:bodyPr lIns="0" rIns="0" tIns="95400" bIns="0"/>
          <a:p>
            <a:pPr marL="12600">
              <a:lnSpc>
                <a:spcPct val="100000"/>
              </a:lnSpc>
              <a:spcBef>
                <a:spcPts val="751"/>
              </a:spcBef>
            </a:pPr>
            <a:r>
              <a:rPr b="1" lang="en-US" sz="2800" spc="-1" strike="noStrike">
                <a:solidFill>
                  <a:srgbClr val="ffffff"/>
                </a:solidFill>
                <a:latin typeface="Times New Roman"/>
                <a:ea typeface="DejaVu Sans"/>
              </a:rPr>
              <a:t>SOFTWARE REQUIREMENT:</a:t>
            </a:r>
            <a:endParaRPr b="0" lang="en-US" sz="2800" spc="-1" strike="noStrike">
              <a:latin typeface="Arial"/>
            </a:endParaRPr>
          </a:p>
          <a:p>
            <a:pPr marL="167760" indent="-154440">
              <a:lnSpc>
                <a:spcPct val="100000"/>
              </a:lnSpc>
              <a:spcBef>
                <a:spcPts val="649"/>
              </a:spcBef>
              <a:buClr>
                <a:srgbClr val="ffffff"/>
              </a:buClr>
              <a:buFont typeface="StarSymbol"/>
              <a:buAutoNum type="arabicPeriod"/>
            </a:pPr>
            <a:r>
              <a:rPr b="0" lang="en-US" sz="2800" spc="-1" strike="noStrike">
                <a:solidFill>
                  <a:srgbClr val="ffffff"/>
                </a:solidFill>
                <a:latin typeface="Times New Roman"/>
                <a:ea typeface="DejaVu Sans"/>
              </a:rPr>
              <a:t>Web Browser: Chrome, Firefox,</a:t>
            </a:r>
            <a:r>
              <a:rPr b="0" lang="en-US" sz="2800" spc="58" strike="noStrike">
                <a:solidFill>
                  <a:srgbClr val="ffffff"/>
                </a:solidFill>
                <a:latin typeface="Times New Roman"/>
                <a:ea typeface="DejaVu Sans"/>
              </a:rPr>
              <a:t> </a:t>
            </a:r>
            <a:r>
              <a:rPr b="0" lang="en-US" sz="2800" spc="-1" strike="noStrike">
                <a:solidFill>
                  <a:srgbClr val="ffffff"/>
                </a:solidFill>
                <a:latin typeface="Times New Roman"/>
                <a:ea typeface="DejaVu Sans"/>
              </a:rPr>
              <a:t>Safari</a:t>
            </a:r>
            <a:endParaRPr b="0" lang="en-US" sz="2800" spc="-1" strike="noStrike">
              <a:latin typeface="Arial"/>
            </a:endParaRPr>
          </a:p>
          <a:p>
            <a:pPr>
              <a:lnSpc>
                <a:spcPct val="100000"/>
              </a:lnSpc>
              <a:spcBef>
                <a:spcPts val="54"/>
              </a:spcBef>
            </a:pPr>
            <a:endParaRPr b="0" lang="en-US" sz="2800" spc="-1" strike="noStrike">
              <a:latin typeface="Arial"/>
            </a:endParaRPr>
          </a:p>
          <a:p>
            <a:pPr marL="167760" indent="-154440">
              <a:lnSpc>
                <a:spcPct val="100000"/>
              </a:lnSpc>
              <a:buClr>
                <a:srgbClr val="ffffff"/>
              </a:buClr>
              <a:buFont typeface="Times New Roman"/>
              <a:buAutoNum type="arabicPeriod"/>
            </a:pPr>
            <a:r>
              <a:rPr b="0" lang="en-US" sz="2800" spc="-4" strike="noStrike">
                <a:solidFill>
                  <a:srgbClr val="ffffff"/>
                </a:solidFill>
                <a:latin typeface="Times New Roman"/>
                <a:ea typeface="DejaVu Sans"/>
              </a:rPr>
              <a:t>MetaMask: </a:t>
            </a:r>
            <a:r>
              <a:rPr b="0" lang="en-US" sz="2800" spc="-1" strike="noStrike">
                <a:solidFill>
                  <a:srgbClr val="ffffff"/>
                </a:solidFill>
                <a:latin typeface="Times New Roman"/>
                <a:ea typeface="DejaVu Sans"/>
              </a:rPr>
              <a:t>Extension to convert browser into blockchain</a:t>
            </a:r>
            <a:r>
              <a:rPr b="0" lang="en-US" sz="2800" spc="46" strike="noStrike">
                <a:solidFill>
                  <a:srgbClr val="ffffff"/>
                </a:solidFill>
                <a:latin typeface="Times New Roman"/>
                <a:ea typeface="DejaVu Sans"/>
              </a:rPr>
              <a:t> </a:t>
            </a:r>
            <a:r>
              <a:rPr b="0" lang="en-US" sz="2800" spc="-1" strike="noStrike">
                <a:solidFill>
                  <a:srgbClr val="ffffff"/>
                </a:solidFill>
                <a:latin typeface="Times New Roman"/>
                <a:ea typeface="DejaVu Sans"/>
              </a:rPr>
              <a:t>browser</a:t>
            </a:r>
            <a:endParaRPr b="0" lang="en-US" sz="2800" spc="-1" strike="noStrike">
              <a:latin typeface="Arial"/>
            </a:endParaRPr>
          </a:p>
          <a:p>
            <a:pPr>
              <a:lnSpc>
                <a:spcPct val="100000"/>
              </a:lnSpc>
              <a:spcBef>
                <a:spcPts val="54"/>
              </a:spcBef>
            </a:pPr>
            <a:endParaRPr b="0" lang="en-US" sz="2800" spc="-1" strike="noStrike">
              <a:latin typeface="Arial"/>
            </a:endParaRPr>
          </a:p>
          <a:p>
            <a:pPr marL="167760" indent="-154440">
              <a:lnSpc>
                <a:spcPct val="100000"/>
              </a:lnSpc>
              <a:buClr>
                <a:srgbClr val="ffffff"/>
              </a:buClr>
              <a:buFont typeface="Times New Roman"/>
              <a:buAutoNum type="arabicPeriod"/>
            </a:pPr>
            <a:r>
              <a:rPr b="0" lang="en-US" sz="2800" spc="-1" strike="noStrike">
                <a:solidFill>
                  <a:srgbClr val="ffffff"/>
                </a:solidFill>
                <a:latin typeface="Times New Roman"/>
                <a:ea typeface="DejaVu Sans"/>
              </a:rPr>
              <a:t>Truffle.js: A opensource blockchain framework for Ethereum based network</a:t>
            </a:r>
            <a:endParaRPr b="0" lang="en-US" sz="2800" spc="-1" strike="noStrike">
              <a:latin typeface="Arial"/>
            </a:endParaRPr>
          </a:p>
          <a:p>
            <a:pPr>
              <a:lnSpc>
                <a:spcPct val="100000"/>
              </a:lnSpc>
            </a:pPr>
            <a:endParaRPr b="0" lang="en-US" sz="2800" spc="-1" strike="noStrike">
              <a:latin typeface="Arial"/>
            </a:endParaRPr>
          </a:p>
          <a:p>
            <a:pPr marL="167760" indent="-154440">
              <a:lnSpc>
                <a:spcPct val="100000"/>
              </a:lnSpc>
              <a:buClr>
                <a:srgbClr val="ffffff"/>
              </a:buClr>
              <a:buFont typeface="Times New Roman"/>
              <a:buAutoNum type="arabicPeriod"/>
            </a:pPr>
            <a:r>
              <a:rPr b="0" lang="en-US" sz="2800" spc="-1" strike="noStrike">
                <a:solidFill>
                  <a:srgbClr val="ffffff"/>
                </a:solidFill>
                <a:latin typeface="Times New Roman"/>
                <a:ea typeface="DejaVu Sans"/>
              </a:rPr>
              <a:t>Web3.js: It act as a interface between a eth node and browser over</a:t>
            </a:r>
            <a:r>
              <a:rPr b="0" lang="en-US" sz="2800" spc="58" strike="noStrike">
                <a:solidFill>
                  <a:srgbClr val="ffffff"/>
                </a:solidFill>
                <a:latin typeface="Times New Roman"/>
                <a:ea typeface="DejaVu Sans"/>
              </a:rPr>
              <a:t> </a:t>
            </a:r>
            <a:r>
              <a:rPr b="0" lang="en-US" sz="2800" spc="-1" strike="noStrike">
                <a:solidFill>
                  <a:srgbClr val="ffffff"/>
                </a:solidFill>
                <a:latin typeface="Times New Roman"/>
                <a:ea typeface="DejaVu Sans"/>
              </a:rPr>
              <a:t>http.</a:t>
            </a:r>
            <a:endParaRPr b="0" lang="en-US" sz="2800" spc="-1" strike="noStrike">
              <a:latin typeface="Arial"/>
            </a:endParaRPr>
          </a:p>
          <a:p>
            <a:pPr marL="12600" indent="-154440">
              <a:lnSpc>
                <a:spcPct val="191000"/>
              </a:lnSpc>
              <a:buClr>
                <a:srgbClr val="ffffff"/>
              </a:buClr>
              <a:buFont typeface="Times New Roman"/>
              <a:buAutoNum type="arabicPeriod"/>
            </a:pPr>
            <a:r>
              <a:rPr b="0" lang="en-US" sz="2800" spc="-1" strike="noStrike">
                <a:solidFill>
                  <a:srgbClr val="ffffff"/>
                </a:solidFill>
                <a:latin typeface="Times New Roman"/>
                <a:ea typeface="DejaVu Sans"/>
              </a:rPr>
              <a:t>Node: It is a opensource runtime environment </a:t>
            </a:r>
            <a:r>
              <a:rPr b="0" lang="en-US" sz="2800" spc="-4" strike="noStrike">
                <a:solidFill>
                  <a:srgbClr val="ffffff"/>
                </a:solidFill>
                <a:latin typeface="Times New Roman"/>
                <a:ea typeface="DejaVu Sans"/>
              </a:rPr>
              <a:t>which </a:t>
            </a:r>
            <a:r>
              <a:rPr b="0" lang="en-US" sz="2800" spc="-1" strike="noStrike">
                <a:solidFill>
                  <a:srgbClr val="ffffff"/>
                </a:solidFill>
                <a:latin typeface="Times New Roman"/>
                <a:ea typeface="DejaVu Sans"/>
              </a:rPr>
              <a:t>allows a js code to be executed</a:t>
            </a:r>
            <a:r>
              <a:rPr b="0" lang="en-US" sz="2800" spc="-168" strike="noStrike">
                <a:solidFill>
                  <a:srgbClr val="ffffff"/>
                </a:solidFill>
                <a:latin typeface="Times New Roman"/>
                <a:ea typeface="DejaVu Sans"/>
              </a:rPr>
              <a:t> </a:t>
            </a:r>
            <a:r>
              <a:rPr b="0" lang="en-US" sz="2800" spc="-1" strike="noStrike">
                <a:solidFill>
                  <a:srgbClr val="ffffff"/>
                </a:solidFill>
                <a:latin typeface="Times New Roman"/>
                <a:ea typeface="DejaVu Sans"/>
              </a:rPr>
              <a:t>outside  the web</a:t>
            </a:r>
            <a:r>
              <a:rPr b="0" lang="en-US" sz="2800" spc="4" strike="noStrike">
                <a:solidFill>
                  <a:srgbClr val="ffffff"/>
                </a:solidFill>
                <a:latin typeface="Times New Roman"/>
                <a:ea typeface="DejaVu Sans"/>
              </a:rPr>
              <a:t> </a:t>
            </a:r>
            <a:r>
              <a:rPr b="0" lang="en-US" sz="2800" spc="-1" strike="noStrike">
                <a:solidFill>
                  <a:srgbClr val="ffffff"/>
                </a:solidFill>
                <a:latin typeface="Times New Roman"/>
                <a:ea typeface="DejaVu Sans"/>
              </a:rPr>
              <a:t>browser.</a:t>
            </a:r>
            <a:endParaRPr b="0" lang="en-US" sz="2800" spc="-1" strike="noStrike">
              <a:latin typeface="Arial"/>
            </a:endParaRPr>
          </a:p>
          <a:p>
            <a:pPr>
              <a:lnSpc>
                <a:spcPct val="100000"/>
              </a:lnSpc>
              <a:spcBef>
                <a:spcPts val="54"/>
              </a:spcBef>
            </a:pPr>
            <a:endParaRPr b="0" lang="en-US" sz="2800" spc="-1" strike="noStrike">
              <a:latin typeface="Arial"/>
            </a:endParaRPr>
          </a:p>
          <a:p>
            <a:pPr marL="167760" indent="-154440">
              <a:lnSpc>
                <a:spcPct val="100000"/>
              </a:lnSpc>
              <a:buClr>
                <a:srgbClr val="ffffff"/>
              </a:buClr>
              <a:buFont typeface="Times New Roman"/>
              <a:buAutoNum type="arabicPeriod"/>
            </a:pPr>
            <a:r>
              <a:rPr b="0" lang="en-US" sz="2800" spc="-1" strike="noStrike">
                <a:solidFill>
                  <a:srgbClr val="ffffff"/>
                </a:solidFill>
                <a:latin typeface="Times New Roman"/>
                <a:ea typeface="DejaVu Sans"/>
              </a:rPr>
              <a:t>Ganache: One click blockchain (Local) tool </a:t>
            </a:r>
            <a:r>
              <a:rPr b="0" lang="en-US" sz="2800" spc="-4" strike="noStrike">
                <a:solidFill>
                  <a:srgbClr val="ffffff"/>
                </a:solidFill>
                <a:latin typeface="Times New Roman"/>
                <a:ea typeface="DejaVu Sans"/>
              </a:rPr>
              <a:t>which </a:t>
            </a:r>
            <a:r>
              <a:rPr b="0" lang="en-US" sz="2800" spc="-1" strike="noStrike">
                <a:solidFill>
                  <a:srgbClr val="ffffff"/>
                </a:solidFill>
                <a:latin typeface="Times New Roman"/>
                <a:ea typeface="DejaVu Sans"/>
              </a:rPr>
              <a:t>also generates accounts with fake</a:t>
            </a:r>
            <a:r>
              <a:rPr b="0" lang="en-US" sz="2800" spc="157" strike="noStrike">
                <a:solidFill>
                  <a:srgbClr val="ffffff"/>
                </a:solidFill>
                <a:latin typeface="Times New Roman"/>
                <a:ea typeface="DejaVu Sans"/>
              </a:rPr>
              <a:t> </a:t>
            </a:r>
            <a:r>
              <a:rPr b="0" lang="en-US" sz="2800" spc="-1" strike="noStrike">
                <a:solidFill>
                  <a:srgbClr val="ffffff"/>
                </a:solidFill>
                <a:latin typeface="Times New Roman"/>
                <a:ea typeface="DejaVu Sans"/>
              </a:rPr>
              <a:t>Ether</a:t>
            </a:r>
            <a:endParaRPr b="0" lang="en-US" sz="2800" spc="-1" strike="noStrike">
              <a:latin typeface="Arial"/>
            </a:endParaRPr>
          </a:p>
          <a:p>
            <a:pPr>
              <a:lnSpc>
                <a:spcPct val="100000"/>
              </a:lnSpc>
            </a:pPr>
            <a:endParaRPr b="0" lang="en-US" sz="2800" spc="-1" strike="noStrike">
              <a:latin typeface="Arial"/>
            </a:endParaRPr>
          </a:p>
          <a:p>
            <a:pPr marL="167760" indent="-154440">
              <a:lnSpc>
                <a:spcPct val="100000"/>
              </a:lnSpc>
              <a:buClr>
                <a:srgbClr val="ffffff"/>
              </a:buClr>
              <a:buFont typeface="Times New Roman"/>
              <a:buAutoNum type="arabicPeriod"/>
            </a:pPr>
            <a:r>
              <a:rPr b="0" lang="en-US" sz="2800" spc="-1" strike="noStrike">
                <a:solidFill>
                  <a:srgbClr val="ffffff"/>
                </a:solidFill>
                <a:latin typeface="Times New Roman"/>
                <a:ea typeface="DejaVu Sans"/>
              </a:rPr>
              <a:t>Code Editor: Vs code, Sublime, Atom</a:t>
            </a:r>
            <a:r>
              <a:rPr b="0" lang="en-US" sz="2800" spc="24" strike="noStrike">
                <a:solidFill>
                  <a:srgbClr val="ffffff"/>
                </a:solidFill>
                <a:latin typeface="Times New Roman"/>
                <a:ea typeface="DejaVu Sans"/>
              </a:rPr>
              <a:t> </a:t>
            </a:r>
            <a:r>
              <a:rPr b="0" lang="en-US" sz="2800" spc="-1" strike="noStrike">
                <a:solidFill>
                  <a:srgbClr val="ffffff"/>
                </a:solidFill>
                <a:latin typeface="Times New Roman"/>
                <a:ea typeface="DejaVu Sans"/>
              </a:rPr>
              <a:t>etc.</a:t>
            </a:r>
            <a:endParaRPr b="0" lang="en-US" sz="2800" spc="-1" strike="noStrike">
              <a:latin typeface="Arial"/>
            </a:endParaRPr>
          </a:p>
          <a:p>
            <a:pPr>
              <a:lnSpc>
                <a:spcPct val="100000"/>
              </a:lnSpc>
              <a:spcBef>
                <a:spcPts val="54"/>
              </a:spcBef>
            </a:pPr>
            <a:endParaRPr b="0" lang="en-US" sz="2800" spc="-1" strike="noStrike">
              <a:latin typeface="Arial"/>
            </a:endParaRPr>
          </a:p>
          <a:p>
            <a:pPr marL="168120" indent="-155160">
              <a:lnSpc>
                <a:spcPct val="100000"/>
              </a:lnSpc>
              <a:buClr>
                <a:srgbClr val="ffffff"/>
              </a:buClr>
              <a:buFont typeface="Times New Roman"/>
              <a:buAutoNum type="arabicPeriod"/>
            </a:pPr>
            <a:r>
              <a:rPr b="0" lang="en-US" sz="2800" spc="-1" strike="noStrike">
                <a:solidFill>
                  <a:srgbClr val="ffffff"/>
                </a:solidFill>
                <a:latin typeface="Times New Roman"/>
                <a:ea typeface="DejaVu Sans"/>
              </a:rPr>
              <a:t>jQuery: A fast, small and feature rich </a:t>
            </a:r>
            <a:r>
              <a:rPr b="0" lang="en-US" sz="2800" spc="-4" strike="noStrike">
                <a:solidFill>
                  <a:srgbClr val="ffffff"/>
                </a:solidFill>
                <a:latin typeface="Times New Roman"/>
                <a:ea typeface="DejaVu Sans"/>
              </a:rPr>
              <a:t>JS</a:t>
            </a:r>
            <a:r>
              <a:rPr b="0" lang="en-US" sz="2800" spc="-1" strike="noStrike">
                <a:solidFill>
                  <a:srgbClr val="ffffff"/>
                </a:solidFill>
                <a:latin typeface="Times New Roman"/>
                <a:ea typeface="DejaVu Sans"/>
              </a:rPr>
              <a:t> </a:t>
            </a:r>
            <a:r>
              <a:rPr b="0" lang="en-US" sz="2800" spc="-4" strike="noStrike">
                <a:solidFill>
                  <a:srgbClr val="ffffff"/>
                </a:solidFill>
                <a:latin typeface="Times New Roman"/>
                <a:ea typeface="DejaVu Sans"/>
              </a:rPr>
              <a:t>library.</a:t>
            </a:r>
            <a:endParaRPr b="0" lang="en-US" sz="2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818280" y="889920"/>
            <a:ext cx="17524800" cy="4348440"/>
          </a:xfrm>
          <a:prstGeom prst="rect">
            <a:avLst/>
          </a:prstGeom>
          <a:noFill/>
          <a:ln>
            <a:noFill/>
          </a:ln>
        </p:spPr>
        <p:style>
          <a:lnRef idx="0"/>
          <a:fillRef idx="0"/>
          <a:effectRef idx="0"/>
          <a:fontRef idx="minor"/>
        </p:style>
        <p:txBody>
          <a:bodyPr lIns="0" rIns="0" tIns="11520" bIns="0"/>
          <a:p>
            <a:pPr algn="ctr">
              <a:lnSpc>
                <a:spcPct val="100000"/>
              </a:lnSpc>
              <a:spcBef>
                <a:spcPts val="91"/>
              </a:spcBef>
            </a:pPr>
            <a:r>
              <a:rPr b="1" lang="en-US" sz="3200" spc="-4" strike="noStrike">
                <a:solidFill>
                  <a:srgbClr val="ffffff"/>
                </a:solidFill>
                <a:latin typeface="Times New Roman"/>
                <a:ea typeface="DejaVu Sans"/>
              </a:rPr>
              <a:t>Proof of Work vs Proof of Stake</a:t>
            </a:r>
            <a:endParaRPr b="0" lang="en-US" sz="3200" spc="-1" strike="noStrike">
              <a:latin typeface="Arial"/>
            </a:endParaRPr>
          </a:p>
          <a:p>
            <a:pPr>
              <a:lnSpc>
                <a:spcPct val="100000"/>
              </a:lnSpc>
              <a:spcBef>
                <a:spcPts val="31"/>
              </a:spcBef>
            </a:pPr>
            <a:endParaRPr b="0" lang="en-US" sz="3200" spc="-1" strike="noStrike">
              <a:latin typeface="Arial"/>
            </a:endParaRPr>
          </a:p>
          <a:p>
            <a:pPr marL="12600">
              <a:lnSpc>
                <a:spcPct val="191000"/>
              </a:lnSpc>
            </a:pPr>
            <a:endParaRPr b="0" lang="en-US" sz="3200" spc="-1" strike="noStrike">
              <a:latin typeface="Arial"/>
            </a:endParaRPr>
          </a:p>
        </p:txBody>
      </p:sp>
      <p:sp>
        <p:nvSpPr>
          <p:cNvPr id="88" name="CustomShape 2"/>
          <p:cNvSpPr/>
          <p:nvPr/>
        </p:nvSpPr>
        <p:spPr>
          <a:xfrm>
            <a:off x="840240" y="8672760"/>
            <a:ext cx="17524800" cy="1238040"/>
          </a:xfrm>
          <a:prstGeom prst="rect">
            <a:avLst/>
          </a:prstGeom>
          <a:noFill/>
          <a:ln>
            <a:noFill/>
          </a:ln>
        </p:spPr>
        <p:style>
          <a:lnRef idx="0"/>
          <a:fillRef idx="0"/>
          <a:effectRef idx="0"/>
          <a:fontRef idx="minor"/>
        </p:style>
      </p:sp>
      <p:sp>
        <p:nvSpPr>
          <p:cNvPr id="89" name="CustomShape 3"/>
          <p:cNvSpPr/>
          <p:nvPr/>
        </p:nvSpPr>
        <p:spPr>
          <a:xfrm>
            <a:off x="3931920" y="2743200"/>
            <a:ext cx="8503560" cy="5120280"/>
          </a:xfrm>
          <a:prstGeom prst="rect">
            <a:avLst/>
          </a:prstGeom>
          <a:noFill/>
          <a:ln>
            <a:noFill/>
          </a:ln>
        </p:spPr>
        <p:style>
          <a:lnRef idx="0"/>
          <a:fillRef idx="0"/>
          <a:effectRef idx="0"/>
          <a:fontRef idx="minor"/>
        </p:style>
      </p:sp>
      <p:pic>
        <p:nvPicPr>
          <p:cNvPr id="90" name="" descr=""/>
          <p:cNvPicPr/>
          <p:nvPr/>
        </p:nvPicPr>
        <p:blipFill>
          <a:blip r:embed="rId1"/>
          <a:srcRect l="0" t="9914" r="0" b="0"/>
          <a:stretch/>
        </p:blipFill>
        <p:spPr>
          <a:xfrm>
            <a:off x="5120640" y="1645920"/>
            <a:ext cx="8211960" cy="830664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18280" y="889920"/>
            <a:ext cx="17524800" cy="4348440"/>
          </a:xfrm>
          <a:prstGeom prst="rect">
            <a:avLst/>
          </a:prstGeom>
          <a:noFill/>
          <a:ln>
            <a:noFill/>
          </a:ln>
        </p:spPr>
        <p:style>
          <a:lnRef idx="0"/>
          <a:fillRef idx="0"/>
          <a:effectRef idx="0"/>
          <a:fontRef idx="minor"/>
        </p:style>
        <p:txBody>
          <a:bodyPr lIns="0" rIns="0" tIns="11520" bIns="0"/>
          <a:p>
            <a:pPr algn="ctr">
              <a:lnSpc>
                <a:spcPct val="100000"/>
              </a:lnSpc>
              <a:spcBef>
                <a:spcPts val="91"/>
              </a:spcBef>
            </a:pPr>
            <a:r>
              <a:rPr b="1" lang="en-US" sz="3200" spc="-4" strike="noStrike">
                <a:solidFill>
                  <a:srgbClr val="ffffff"/>
                </a:solidFill>
                <a:latin typeface="Times New Roman"/>
                <a:ea typeface="DejaVu Sans"/>
              </a:rPr>
              <a:t>Simulation</a:t>
            </a:r>
            <a:endParaRPr b="0" lang="en-US" sz="3200" spc="-1" strike="noStrike">
              <a:latin typeface="Arial"/>
            </a:endParaRPr>
          </a:p>
          <a:p>
            <a:pPr>
              <a:lnSpc>
                <a:spcPct val="100000"/>
              </a:lnSpc>
              <a:spcBef>
                <a:spcPts val="31"/>
              </a:spcBef>
            </a:pPr>
            <a:endParaRPr b="0" lang="en-US" sz="3200" spc="-1" strike="noStrike">
              <a:latin typeface="Arial"/>
            </a:endParaRPr>
          </a:p>
          <a:p>
            <a:pPr marL="12600">
              <a:lnSpc>
                <a:spcPct val="191000"/>
              </a:lnSpc>
            </a:pPr>
            <a:r>
              <a:rPr b="0" lang="en-US" sz="2800" spc="-1" strike="noStrike">
                <a:solidFill>
                  <a:srgbClr val="ffffff"/>
                </a:solidFill>
                <a:latin typeface="Times New Roman"/>
                <a:ea typeface="DejaVu Sans"/>
              </a:rPr>
              <a:t>I’ve created smart contract with solidity called Election.sol . </a:t>
            </a:r>
            <a:r>
              <a:rPr b="0" lang="en-US" sz="2800" spc="-4" strike="noStrike">
                <a:solidFill>
                  <a:srgbClr val="ffffff"/>
                </a:solidFill>
                <a:latin typeface="Times New Roman"/>
                <a:ea typeface="DejaVu Sans"/>
              </a:rPr>
              <a:t>Used </a:t>
            </a:r>
            <a:r>
              <a:rPr b="0" lang="en-US" sz="2800" spc="-1" strike="noStrike">
                <a:solidFill>
                  <a:srgbClr val="ffffff"/>
                </a:solidFill>
                <a:latin typeface="Times New Roman"/>
                <a:ea typeface="DejaVu Sans"/>
              </a:rPr>
              <a:t>truffle.js to compile and  migrate it to the local blockchain created using </a:t>
            </a:r>
            <a:r>
              <a:rPr b="0" lang="en-US" sz="2800" spc="-4" strike="noStrike">
                <a:solidFill>
                  <a:srgbClr val="ffffff"/>
                </a:solidFill>
                <a:latin typeface="Times New Roman"/>
                <a:ea typeface="DejaVu Sans"/>
              </a:rPr>
              <a:t>ganache </a:t>
            </a:r>
            <a:r>
              <a:rPr b="0" lang="en-US" sz="2800" spc="-1" strike="noStrike">
                <a:solidFill>
                  <a:srgbClr val="ffffff"/>
                </a:solidFill>
                <a:latin typeface="Times New Roman"/>
                <a:ea typeface="DejaVu Sans"/>
              </a:rPr>
              <a:t>tool. The output of contracts compilation is a JSON file. Which is used by truffle.js to interact with the</a:t>
            </a:r>
            <a:r>
              <a:rPr b="0" lang="en-US" sz="2800" spc="18" strike="noStrike">
                <a:solidFill>
                  <a:srgbClr val="ffffff"/>
                </a:solidFill>
                <a:latin typeface="Times New Roman"/>
                <a:ea typeface="DejaVu Sans"/>
              </a:rPr>
              <a:t> </a:t>
            </a:r>
            <a:r>
              <a:rPr b="0" lang="en-US" sz="2800" spc="-1" strike="noStrike">
                <a:solidFill>
                  <a:srgbClr val="ffffff"/>
                </a:solidFill>
                <a:latin typeface="Times New Roman"/>
                <a:ea typeface="DejaVu Sans"/>
              </a:rPr>
              <a:t>blockchain.</a:t>
            </a:r>
            <a:endParaRPr b="0" lang="en-US" sz="2800" spc="-1" strike="noStrike">
              <a:latin typeface="Arial"/>
            </a:endParaRPr>
          </a:p>
          <a:p>
            <a:pPr marL="12600">
              <a:lnSpc>
                <a:spcPct val="100000"/>
              </a:lnSpc>
            </a:pPr>
            <a:endParaRPr b="0" lang="en-US" sz="2800" spc="-1" strike="noStrike">
              <a:latin typeface="Arial"/>
            </a:endParaRPr>
          </a:p>
          <a:p>
            <a:pPr marL="12600">
              <a:lnSpc>
                <a:spcPct val="100000"/>
              </a:lnSpc>
            </a:pPr>
            <a:r>
              <a:rPr b="0" lang="en-US" sz="2800" spc="-1" strike="noStrike">
                <a:solidFill>
                  <a:srgbClr val="ffffff"/>
                </a:solidFill>
                <a:latin typeface="Times New Roman"/>
                <a:ea typeface="DejaVu Sans"/>
              </a:rPr>
              <a:t>Ganache by default generates 10 accounts with </a:t>
            </a:r>
            <a:r>
              <a:rPr b="0" lang="en-US" sz="2800" spc="-4" strike="noStrike">
                <a:solidFill>
                  <a:srgbClr val="ffffff"/>
                </a:solidFill>
                <a:latin typeface="Times New Roman"/>
                <a:ea typeface="DejaVu Sans"/>
              </a:rPr>
              <a:t>fake </a:t>
            </a:r>
            <a:r>
              <a:rPr b="0" lang="en-US" sz="2800" spc="-1" strike="noStrike">
                <a:solidFill>
                  <a:srgbClr val="ffffff"/>
                </a:solidFill>
                <a:latin typeface="Times New Roman"/>
                <a:ea typeface="DejaVu Sans"/>
              </a:rPr>
              <a:t>ether. To interact with the</a:t>
            </a:r>
            <a:r>
              <a:rPr b="0" lang="en-US" sz="2800" spc="137" strike="noStrike">
                <a:solidFill>
                  <a:srgbClr val="ffffff"/>
                </a:solidFill>
                <a:latin typeface="Times New Roman"/>
                <a:ea typeface="DejaVu Sans"/>
              </a:rPr>
              <a:t> </a:t>
            </a:r>
            <a:r>
              <a:rPr b="0" lang="en-US" sz="2800" spc="-1" strike="noStrike">
                <a:solidFill>
                  <a:srgbClr val="ffffff"/>
                </a:solidFill>
                <a:latin typeface="Times New Roman"/>
                <a:ea typeface="DejaVu Sans"/>
              </a:rPr>
              <a:t>blockchain.</a:t>
            </a:r>
            <a:endParaRPr b="0" lang="en-US" sz="2800" spc="-1" strike="noStrike">
              <a:latin typeface="Arial"/>
            </a:endParaRPr>
          </a:p>
        </p:txBody>
      </p:sp>
      <p:sp>
        <p:nvSpPr>
          <p:cNvPr id="92" name="CustomShape 2"/>
          <p:cNvSpPr/>
          <p:nvPr/>
        </p:nvSpPr>
        <p:spPr>
          <a:xfrm>
            <a:off x="742320" y="5727600"/>
            <a:ext cx="17524800" cy="20674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800" spc="-1" strike="noStrike">
                <a:solidFill>
                  <a:srgbClr val="ffffff"/>
                </a:solidFill>
                <a:latin typeface="Times New Roman"/>
                <a:ea typeface="DejaVu Sans"/>
              </a:rPr>
              <a:t>The genesis block is created with the candidates </a:t>
            </a:r>
            <a:r>
              <a:rPr b="0" lang="en-US" sz="2800" spc="-4" strike="noStrike">
                <a:solidFill>
                  <a:srgbClr val="ffffff"/>
                </a:solidFill>
                <a:latin typeface="Times New Roman"/>
                <a:ea typeface="DejaVu Sans"/>
              </a:rPr>
              <a:t>(4) </a:t>
            </a:r>
            <a:r>
              <a:rPr b="0" lang="en-US" sz="2800" spc="-1" strike="noStrike">
                <a:solidFill>
                  <a:srgbClr val="ffffff"/>
                </a:solidFill>
                <a:latin typeface="Times New Roman"/>
                <a:ea typeface="DejaVu Sans"/>
              </a:rPr>
              <a:t>with 0 votes initially. Only one</a:t>
            </a:r>
            <a:r>
              <a:rPr b="0" lang="en-US" sz="2800" spc="38" strike="noStrike">
                <a:solidFill>
                  <a:srgbClr val="ffffff"/>
                </a:solidFill>
                <a:latin typeface="Times New Roman"/>
                <a:ea typeface="DejaVu Sans"/>
              </a:rPr>
              <a:t> </a:t>
            </a:r>
            <a:r>
              <a:rPr b="0" lang="en-US" sz="2800" spc="-1" strike="noStrike">
                <a:solidFill>
                  <a:srgbClr val="ffffff"/>
                </a:solidFill>
                <a:latin typeface="Times New Roman"/>
                <a:ea typeface="DejaVu Sans"/>
              </a:rPr>
              <a:t>per-</a:t>
            </a:r>
            <a:endParaRPr b="0" lang="en-US" sz="2800" spc="-1" strike="noStrike">
              <a:latin typeface="Arial"/>
            </a:endParaRPr>
          </a:p>
          <a:p>
            <a:pPr marL="12600">
              <a:lnSpc>
                <a:spcPct val="191000"/>
              </a:lnSpc>
            </a:pPr>
            <a:r>
              <a:rPr b="0" lang="en-US" sz="2800" spc="-1" strike="noStrike">
                <a:solidFill>
                  <a:srgbClr val="ffffff"/>
                </a:solidFill>
                <a:latin typeface="Times New Roman"/>
                <a:ea typeface="DejaVu Sans"/>
              </a:rPr>
              <a:t>son/account is allowed to vote once. </a:t>
            </a:r>
            <a:r>
              <a:rPr b="0" lang="en-US" sz="2800" spc="-4" strike="noStrike">
                <a:solidFill>
                  <a:srgbClr val="ffffff"/>
                </a:solidFill>
                <a:latin typeface="Times New Roman"/>
                <a:ea typeface="DejaVu Sans"/>
              </a:rPr>
              <a:t>If </a:t>
            </a:r>
            <a:r>
              <a:rPr b="0" lang="en-US" sz="2800" spc="-1" strike="noStrike">
                <a:solidFill>
                  <a:srgbClr val="ffffff"/>
                </a:solidFill>
                <a:latin typeface="Times New Roman"/>
                <a:ea typeface="DejaVu Sans"/>
              </a:rPr>
              <a:t>a vote is </a:t>
            </a:r>
            <a:r>
              <a:rPr b="0" lang="en-US" sz="2800" spc="-4" strike="noStrike">
                <a:solidFill>
                  <a:srgbClr val="ffffff"/>
                </a:solidFill>
                <a:latin typeface="Times New Roman"/>
                <a:ea typeface="DejaVu Sans"/>
              </a:rPr>
              <a:t>casted </a:t>
            </a:r>
            <a:r>
              <a:rPr b="0" lang="en-US" sz="2800" spc="-1" strike="noStrike">
                <a:solidFill>
                  <a:srgbClr val="ffffff"/>
                </a:solidFill>
                <a:latin typeface="Times New Roman"/>
                <a:ea typeface="DejaVu Sans"/>
              </a:rPr>
              <a:t>using that account then the logged in  can’t </a:t>
            </a:r>
            <a:r>
              <a:rPr b="0" lang="en-US" sz="2800" spc="-4" strike="noStrike">
                <a:solidFill>
                  <a:srgbClr val="ffffff"/>
                </a:solidFill>
                <a:latin typeface="Times New Roman"/>
                <a:ea typeface="DejaVu Sans"/>
              </a:rPr>
              <a:t>see </a:t>
            </a:r>
            <a:r>
              <a:rPr b="0" lang="en-US" sz="2800" spc="-1" strike="noStrike">
                <a:solidFill>
                  <a:srgbClr val="ffffff"/>
                </a:solidFill>
                <a:latin typeface="Times New Roman"/>
                <a:ea typeface="DejaVu Sans"/>
              </a:rPr>
              <a:t>the vote button and vote</a:t>
            </a:r>
            <a:r>
              <a:rPr b="0" lang="en-US" sz="2800" spc="7" strike="noStrike">
                <a:solidFill>
                  <a:srgbClr val="ffffff"/>
                </a:solidFill>
                <a:latin typeface="Times New Roman"/>
                <a:ea typeface="DejaVu Sans"/>
              </a:rPr>
              <a:t> </a:t>
            </a:r>
            <a:r>
              <a:rPr b="0" lang="en-US" sz="2800" spc="-1" strike="noStrike">
                <a:solidFill>
                  <a:srgbClr val="ffffff"/>
                </a:solidFill>
                <a:latin typeface="Times New Roman"/>
                <a:ea typeface="DejaVu Sans"/>
              </a:rPr>
              <a:t>again.Web3 is used to get the accounts from blockchain. Only blockchain’s connected accounts are  allowed to</a:t>
            </a:r>
            <a:r>
              <a:rPr b="0" lang="en-US" sz="2800" spc="12" strike="noStrike">
                <a:solidFill>
                  <a:srgbClr val="ffffff"/>
                </a:solidFill>
                <a:latin typeface="Times New Roman"/>
                <a:ea typeface="DejaVu Sans"/>
              </a:rPr>
              <a:t> </a:t>
            </a:r>
            <a:r>
              <a:rPr b="0" lang="en-US" sz="2800" spc="-1" strike="noStrike">
                <a:solidFill>
                  <a:srgbClr val="ffffff"/>
                </a:solidFill>
                <a:latin typeface="Times New Roman"/>
                <a:ea typeface="DejaVu Sans"/>
              </a:rPr>
              <a:t>vote.</a:t>
            </a:r>
            <a:endParaRPr b="0" lang="en-US" sz="2800" spc="-1" strike="noStrike">
              <a:latin typeface="Arial"/>
            </a:endParaRPr>
          </a:p>
        </p:txBody>
      </p:sp>
      <p:sp>
        <p:nvSpPr>
          <p:cNvPr id="93" name="CustomShape 3"/>
          <p:cNvSpPr/>
          <p:nvPr/>
        </p:nvSpPr>
        <p:spPr>
          <a:xfrm>
            <a:off x="840240" y="8672760"/>
            <a:ext cx="17524800" cy="123804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800" spc="-1" strike="noStrike">
                <a:solidFill>
                  <a:srgbClr val="ffffff"/>
                </a:solidFill>
                <a:latin typeface="Times New Roman"/>
                <a:ea typeface="DejaVu Sans"/>
              </a:rPr>
              <a:t>There is a pie.js file which generates a pie chart on the basis of current vote casted on</a:t>
            </a:r>
            <a:r>
              <a:rPr b="0" lang="en-US" sz="2800" spc="77" strike="noStrike">
                <a:solidFill>
                  <a:srgbClr val="ffffff"/>
                </a:solidFill>
                <a:latin typeface="Times New Roman"/>
                <a:ea typeface="DejaVu Sans"/>
              </a:rPr>
              <a:t> </a:t>
            </a:r>
            <a:r>
              <a:rPr b="0" lang="en-US" sz="2800" spc="-1" strike="noStrike">
                <a:solidFill>
                  <a:srgbClr val="ffffff"/>
                </a:solidFill>
                <a:latin typeface="Times New Roman"/>
                <a:ea typeface="DejaVu Sans"/>
              </a:rPr>
              <a:t>the</a:t>
            </a:r>
            <a:endParaRPr b="0" lang="en-US" sz="2800" spc="-1" strike="noStrike">
              <a:latin typeface="Arial"/>
            </a:endParaRPr>
          </a:p>
          <a:p>
            <a:pPr marL="12600">
              <a:lnSpc>
                <a:spcPct val="100000"/>
              </a:lnSpc>
              <a:spcBef>
                <a:spcPts val="54"/>
              </a:spcBef>
            </a:pPr>
            <a:endParaRPr b="0" lang="en-US" sz="2800" spc="-1" strike="noStrike">
              <a:latin typeface="Arial"/>
            </a:endParaRPr>
          </a:p>
          <a:p>
            <a:pPr marL="12600">
              <a:lnSpc>
                <a:spcPct val="100000"/>
              </a:lnSpc>
            </a:pPr>
            <a:r>
              <a:rPr b="0" lang="en-US" sz="2800" spc="-1" strike="noStrike">
                <a:solidFill>
                  <a:srgbClr val="ffffff"/>
                </a:solidFill>
                <a:latin typeface="Times New Roman"/>
                <a:ea typeface="DejaVu Sans"/>
              </a:rPr>
              <a:t>blockchain from genesis to latest</a:t>
            </a:r>
            <a:r>
              <a:rPr b="0" lang="en-US" sz="2800" spc="12" strike="noStrike">
                <a:solidFill>
                  <a:srgbClr val="ffffff"/>
                </a:solidFill>
                <a:latin typeface="Times New Roman"/>
                <a:ea typeface="DejaVu Sans"/>
              </a:rPr>
              <a:t> </a:t>
            </a:r>
            <a:r>
              <a:rPr b="0" lang="en-US" sz="2800" spc="-1" strike="noStrike">
                <a:solidFill>
                  <a:srgbClr val="ffffff"/>
                </a:solidFill>
                <a:latin typeface="Times New Roman"/>
                <a:ea typeface="DejaVu Sans"/>
              </a:rPr>
              <a:t>block.</a:t>
            </a:r>
            <a:endParaRPr b="0" lang="en-US" sz="2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666000" y="7251840"/>
            <a:ext cx="17677440" cy="86544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800" spc="-1" strike="noStrike">
                <a:solidFill>
                  <a:srgbClr val="ffffff"/>
                </a:solidFill>
                <a:latin typeface="Times New Roman"/>
                <a:ea typeface="DejaVu Sans"/>
              </a:rPr>
              <a:t>Currently the dapp is built using JavaScript, </a:t>
            </a:r>
            <a:r>
              <a:rPr b="0" lang="en-US" sz="2800" spc="-4" strike="noStrike">
                <a:solidFill>
                  <a:srgbClr val="ffffff"/>
                </a:solidFill>
                <a:latin typeface="Times New Roman"/>
                <a:ea typeface="DejaVu Sans"/>
              </a:rPr>
              <a:t>html5, </a:t>
            </a:r>
            <a:r>
              <a:rPr b="0" lang="en-US" sz="2800" spc="-1" strike="noStrike">
                <a:solidFill>
                  <a:srgbClr val="ffffff"/>
                </a:solidFill>
                <a:latin typeface="Times New Roman"/>
                <a:ea typeface="DejaVu Sans"/>
              </a:rPr>
              <a:t>bootstrap. Currently the dapp requires refresh automati-  cally after the vote haven been</a:t>
            </a:r>
            <a:r>
              <a:rPr b="0" lang="en-US" sz="2800" spc="26" strike="noStrike">
                <a:solidFill>
                  <a:srgbClr val="ffffff"/>
                </a:solidFill>
                <a:latin typeface="Times New Roman"/>
                <a:ea typeface="DejaVu Sans"/>
              </a:rPr>
              <a:t> </a:t>
            </a:r>
            <a:r>
              <a:rPr b="0" lang="en-US" sz="2800" spc="-1" strike="noStrike">
                <a:solidFill>
                  <a:srgbClr val="ffffff"/>
                </a:solidFill>
                <a:latin typeface="Times New Roman"/>
                <a:ea typeface="DejaVu Sans"/>
              </a:rPr>
              <a:t>casted. </a:t>
            </a:r>
            <a:endParaRPr b="0" lang="en-US" sz="2800" spc="-1" strike="noStrike">
              <a:latin typeface="Arial"/>
            </a:endParaRPr>
          </a:p>
        </p:txBody>
      </p:sp>
      <p:sp>
        <p:nvSpPr>
          <p:cNvPr id="95" name="CustomShape 2"/>
          <p:cNvSpPr/>
          <p:nvPr/>
        </p:nvSpPr>
        <p:spPr>
          <a:xfrm>
            <a:off x="818280" y="640080"/>
            <a:ext cx="17524800" cy="602856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800" spc="-1" strike="noStrike">
                <a:solidFill>
                  <a:srgbClr val="ffffff"/>
                </a:solidFill>
                <a:latin typeface="Times New Roman"/>
                <a:ea typeface="DejaVu Sans"/>
              </a:rPr>
              <a:t>For testing mocha framework is used. Total 5 test</a:t>
            </a:r>
            <a:r>
              <a:rPr b="0" lang="en-US" sz="2800" spc="-12" strike="noStrike">
                <a:solidFill>
                  <a:srgbClr val="ffffff"/>
                </a:solidFill>
                <a:latin typeface="Times New Roman"/>
                <a:ea typeface="DejaVu Sans"/>
              </a:rPr>
              <a:t> </a:t>
            </a:r>
            <a:r>
              <a:rPr b="0" lang="en-US" sz="2800" spc="-4" strike="noStrike">
                <a:solidFill>
                  <a:srgbClr val="ffffff"/>
                </a:solidFill>
                <a:latin typeface="Times New Roman"/>
                <a:ea typeface="DejaVu Sans"/>
              </a:rPr>
              <a:t>cases.</a:t>
            </a:r>
            <a:endParaRPr b="0" lang="en-US" sz="2800" spc="-1" strike="noStrike">
              <a:latin typeface="Arial"/>
            </a:endParaRPr>
          </a:p>
          <a:p>
            <a:pPr marL="12600">
              <a:lnSpc>
                <a:spcPct val="100000"/>
              </a:lnSpc>
              <a:spcBef>
                <a:spcPts val="54"/>
              </a:spcBef>
            </a:pPr>
            <a:endParaRPr b="0" lang="en-US" sz="2800" spc="-1" strike="noStrike">
              <a:latin typeface="Arial"/>
            </a:endParaRPr>
          </a:p>
          <a:p>
            <a:pPr marL="469800" indent="-228240">
              <a:lnSpc>
                <a:spcPct val="100000"/>
              </a:lnSpc>
              <a:buClr>
                <a:srgbClr val="ffffff"/>
              </a:buClr>
              <a:buFont typeface="StarSymbol"/>
              <a:buAutoNum type="arabicPeriod"/>
            </a:pPr>
            <a:r>
              <a:rPr b="0" lang="en-US" sz="2800" spc="-1" strike="noStrike">
                <a:solidFill>
                  <a:srgbClr val="ffffff"/>
                </a:solidFill>
                <a:latin typeface="Times New Roman"/>
                <a:ea typeface="DejaVu Sans"/>
              </a:rPr>
              <a:t>For 4 candidates.</a:t>
            </a:r>
            <a:endParaRPr b="0" lang="en-US" sz="2800" spc="-1" strike="noStrike">
              <a:latin typeface="Arial"/>
            </a:endParaRPr>
          </a:p>
          <a:p>
            <a:pPr>
              <a:lnSpc>
                <a:spcPct val="100000"/>
              </a:lnSpc>
            </a:pPr>
            <a:endParaRPr b="0" lang="en-US" sz="2800" spc="-1" strike="noStrike">
              <a:latin typeface="Arial"/>
            </a:endParaRPr>
          </a:p>
          <a:p>
            <a:pPr marL="469800" indent="-228240">
              <a:lnSpc>
                <a:spcPct val="100000"/>
              </a:lnSpc>
              <a:spcBef>
                <a:spcPts val="836"/>
              </a:spcBef>
              <a:buClr>
                <a:srgbClr val="ffffff"/>
              </a:buClr>
              <a:buFont typeface="Times New Roman"/>
              <a:buAutoNum type="arabicPeriod"/>
            </a:pPr>
            <a:r>
              <a:rPr b="0" lang="en-US" sz="2800" spc="-1" strike="noStrike">
                <a:solidFill>
                  <a:srgbClr val="ffffff"/>
                </a:solidFill>
                <a:latin typeface="Times New Roman"/>
                <a:ea typeface="DejaVu Sans"/>
              </a:rPr>
              <a:t>For correct values( name and 0</a:t>
            </a:r>
            <a:r>
              <a:rPr b="0" lang="en-US" sz="2800" spc="52" strike="noStrike">
                <a:solidFill>
                  <a:srgbClr val="ffffff"/>
                </a:solidFill>
                <a:latin typeface="Times New Roman"/>
                <a:ea typeface="DejaVu Sans"/>
              </a:rPr>
              <a:t> </a:t>
            </a:r>
            <a:r>
              <a:rPr b="0" lang="en-US" sz="2800" spc="-1" strike="noStrike">
                <a:solidFill>
                  <a:srgbClr val="ffffff"/>
                </a:solidFill>
                <a:latin typeface="Times New Roman"/>
                <a:ea typeface="DejaVu Sans"/>
              </a:rPr>
              <a:t>votes)</a:t>
            </a:r>
            <a:endParaRPr b="0" lang="en-US" sz="2800" spc="-1" strike="noStrike">
              <a:latin typeface="Arial"/>
            </a:endParaRPr>
          </a:p>
          <a:p>
            <a:pPr>
              <a:lnSpc>
                <a:spcPct val="100000"/>
              </a:lnSpc>
            </a:pPr>
            <a:endParaRPr b="0" lang="en-US" sz="2800" spc="-1" strike="noStrike">
              <a:latin typeface="Arial"/>
            </a:endParaRPr>
          </a:p>
          <a:p>
            <a:pPr marL="469800" indent="-228240">
              <a:lnSpc>
                <a:spcPct val="100000"/>
              </a:lnSpc>
              <a:spcBef>
                <a:spcPts val="811"/>
              </a:spcBef>
              <a:buClr>
                <a:srgbClr val="ffffff"/>
              </a:buClr>
              <a:buFont typeface="Times New Roman"/>
              <a:buAutoNum type="arabicPeriod"/>
            </a:pPr>
            <a:r>
              <a:rPr b="0" lang="en-US" sz="2800" spc="-1" strike="noStrike">
                <a:solidFill>
                  <a:srgbClr val="ffffff"/>
                </a:solidFill>
                <a:latin typeface="Times New Roman"/>
                <a:ea typeface="DejaVu Sans"/>
              </a:rPr>
              <a:t>For allowing a account to</a:t>
            </a:r>
            <a:r>
              <a:rPr b="0" lang="en-US" sz="2800" spc="4" strike="noStrike">
                <a:solidFill>
                  <a:srgbClr val="ffffff"/>
                </a:solidFill>
                <a:latin typeface="Times New Roman"/>
                <a:ea typeface="DejaVu Sans"/>
              </a:rPr>
              <a:t> </a:t>
            </a:r>
            <a:r>
              <a:rPr b="0" lang="en-US" sz="2800" spc="-1" strike="noStrike">
                <a:solidFill>
                  <a:srgbClr val="ffffff"/>
                </a:solidFill>
                <a:latin typeface="Times New Roman"/>
                <a:ea typeface="DejaVu Sans"/>
              </a:rPr>
              <a:t>vote</a:t>
            </a:r>
            <a:endParaRPr b="0" lang="en-US" sz="2800" spc="-1" strike="noStrike">
              <a:latin typeface="Arial"/>
            </a:endParaRPr>
          </a:p>
          <a:p>
            <a:pPr>
              <a:lnSpc>
                <a:spcPct val="100000"/>
              </a:lnSpc>
            </a:pPr>
            <a:endParaRPr b="0" lang="en-US" sz="2800" spc="-1" strike="noStrike">
              <a:latin typeface="Arial"/>
            </a:endParaRPr>
          </a:p>
          <a:p>
            <a:pPr marL="469800" indent="-228240">
              <a:lnSpc>
                <a:spcPct val="100000"/>
              </a:lnSpc>
              <a:spcBef>
                <a:spcPts val="836"/>
              </a:spcBef>
              <a:buClr>
                <a:srgbClr val="ffffff"/>
              </a:buClr>
              <a:buFont typeface="Times New Roman"/>
              <a:buAutoNum type="arabicPeriod"/>
            </a:pPr>
            <a:r>
              <a:rPr b="0" lang="en-US" sz="2800" spc="-1" strike="noStrike">
                <a:solidFill>
                  <a:srgbClr val="ffffff"/>
                </a:solidFill>
                <a:latin typeface="Times New Roman"/>
                <a:ea typeface="DejaVu Sans"/>
              </a:rPr>
              <a:t>Throwing exception for invalid candidate( &gt;4)</a:t>
            </a:r>
            <a:endParaRPr b="0" lang="en-US" sz="2800" spc="-1" strike="noStrike">
              <a:latin typeface="Arial"/>
            </a:endParaRPr>
          </a:p>
          <a:p>
            <a:pPr>
              <a:lnSpc>
                <a:spcPct val="100000"/>
              </a:lnSpc>
            </a:pPr>
            <a:endParaRPr b="0" lang="en-US" sz="2800" spc="-1" strike="noStrike">
              <a:latin typeface="Arial"/>
            </a:endParaRPr>
          </a:p>
          <a:p>
            <a:pPr marL="469800" indent="-228240">
              <a:lnSpc>
                <a:spcPct val="100000"/>
              </a:lnSpc>
              <a:spcBef>
                <a:spcPts val="831"/>
              </a:spcBef>
              <a:buClr>
                <a:srgbClr val="ffffff"/>
              </a:buClr>
              <a:buFont typeface="Times New Roman"/>
              <a:buAutoNum type="arabicPeriod"/>
            </a:pPr>
            <a:r>
              <a:rPr b="0" lang="en-US" sz="2800" spc="-1" strike="noStrike">
                <a:solidFill>
                  <a:srgbClr val="ffffff"/>
                </a:solidFill>
                <a:latin typeface="Times New Roman"/>
                <a:ea typeface="DejaVu Sans"/>
              </a:rPr>
              <a:t>Throwing exception for double voting.</a:t>
            </a:r>
            <a:endParaRPr b="0" lang="en-US" sz="2800" spc="-1" strike="noStrike">
              <a:latin typeface="Arial"/>
            </a:endParaRPr>
          </a:p>
          <a:p>
            <a:pPr>
              <a:lnSpc>
                <a:spcPct val="100000"/>
              </a:lnSpc>
            </a:pPr>
            <a:endParaRPr b="0" lang="en-US" sz="2800" spc="-1" strike="noStrike">
              <a:latin typeface="Arial"/>
            </a:endParaRPr>
          </a:p>
          <a:p>
            <a:pPr marL="12600">
              <a:lnSpc>
                <a:spcPct val="100000"/>
              </a:lnSpc>
              <a:spcBef>
                <a:spcPts val="816"/>
              </a:spcBef>
            </a:pPr>
            <a:r>
              <a:rPr b="0" lang="en-US" sz="2800" spc="-1" strike="noStrike">
                <a:solidFill>
                  <a:srgbClr val="ffffff"/>
                </a:solidFill>
                <a:latin typeface="Times New Roman"/>
                <a:ea typeface="DejaVu Sans"/>
              </a:rPr>
              <a:t>The App.js contains a object with 5 vars and 7 functions</a:t>
            </a:r>
            <a:r>
              <a:rPr b="0" lang="en-US" sz="2800" spc="7" strike="noStrike">
                <a:solidFill>
                  <a:srgbClr val="ffffff"/>
                </a:solidFill>
                <a:latin typeface="Times New Roman"/>
                <a:ea typeface="DejaVu Sans"/>
              </a:rPr>
              <a:t> </a:t>
            </a:r>
            <a:r>
              <a:rPr b="0" lang="en-US" sz="2800" spc="-1" strike="noStrike">
                <a:solidFill>
                  <a:srgbClr val="ffffff"/>
                </a:solidFill>
                <a:latin typeface="Times New Roman"/>
                <a:ea typeface="DejaVu Sans"/>
              </a:rPr>
              <a:t>along.</a:t>
            </a:r>
            <a:endParaRPr b="0" lang="en-US" sz="2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94600" y="403200"/>
            <a:ext cx="17220240" cy="839160"/>
          </a:xfrm>
          <a:prstGeom prst="rect">
            <a:avLst/>
          </a:prstGeom>
          <a:noFill/>
          <a:ln>
            <a:noFill/>
          </a:ln>
        </p:spPr>
        <p:style>
          <a:lnRef idx="0"/>
          <a:fillRef idx="0"/>
          <a:effectRef idx="0"/>
          <a:fontRef idx="minor"/>
        </p:style>
        <p:txBody>
          <a:bodyPr lIns="0" rIns="0" tIns="11520" bIns="0"/>
          <a:p>
            <a:pPr algn="ctr">
              <a:lnSpc>
                <a:spcPct val="100000"/>
              </a:lnSpc>
              <a:spcBef>
                <a:spcPts val="91"/>
              </a:spcBef>
            </a:pPr>
            <a:r>
              <a:rPr b="1" lang="en-US" sz="2800" spc="-4" strike="noStrike">
                <a:solidFill>
                  <a:srgbClr val="ffffff"/>
                </a:solidFill>
                <a:latin typeface="Times New Roman"/>
                <a:ea typeface="DejaVu Sans"/>
              </a:rPr>
              <a:t>Screenshots</a:t>
            </a:r>
            <a:endParaRPr b="0" lang="en-US" sz="2800" spc="-1" strike="noStrike">
              <a:latin typeface="Arial"/>
            </a:endParaRPr>
          </a:p>
          <a:p>
            <a:pPr marL="241200" indent="-228240">
              <a:lnSpc>
                <a:spcPct val="110000"/>
              </a:lnSpc>
            </a:pPr>
            <a:r>
              <a:rPr b="1" lang="en-US" sz="2400" spc="-1" strike="noStrike">
                <a:solidFill>
                  <a:srgbClr val="ffffff"/>
                </a:solidFill>
                <a:latin typeface="Times New Roman"/>
                <a:ea typeface="DejaVu Sans"/>
              </a:rPr>
              <a:t>1. </a:t>
            </a:r>
            <a:r>
              <a:rPr b="0" lang="en-US" sz="2400" spc="-1" strike="noStrike">
                <a:solidFill>
                  <a:srgbClr val="ffffff"/>
                </a:solidFill>
                <a:latin typeface="Times New Roman"/>
                <a:ea typeface="DejaVu Sans"/>
              </a:rPr>
              <a:t>Initializing Ganache (Local blockchain tool) will generate accounts specified which in  this </a:t>
            </a:r>
            <a:r>
              <a:rPr b="0" lang="en-US" sz="2400" spc="-4" strike="noStrike">
                <a:solidFill>
                  <a:srgbClr val="ffffff"/>
                </a:solidFill>
                <a:latin typeface="Times New Roman"/>
                <a:ea typeface="DejaVu Sans"/>
              </a:rPr>
              <a:t>case </a:t>
            </a:r>
            <a:r>
              <a:rPr b="0" lang="en-US" sz="2400" spc="-1" strike="noStrike">
                <a:solidFill>
                  <a:srgbClr val="ffffff"/>
                </a:solidFill>
                <a:latin typeface="Times New Roman"/>
                <a:ea typeface="DejaVu Sans"/>
              </a:rPr>
              <a:t>was</a:t>
            </a:r>
            <a:r>
              <a:rPr b="0" lang="en-US" sz="2400" spc="4" strike="noStrike">
                <a:solidFill>
                  <a:srgbClr val="ffffff"/>
                </a:solidFill>
                <a:latin typeface="Times New Roman"/>
                <a:ea typeface="DejaVu Sans"/>
              </a:rPr>
              <a:t> </a:t>
            </a:r>
            <a:r>
              <a:rPr b="0" lang="en-US" sz="2400" spc="-1" strike="noStrike">
                <a:solidFill>
                  <a:srgbClr val="ffffff"/>
                </a:solidFill>
                <a:latin typeface="Times New Roman"/>
                <a:ea typeface="DejaVu Sans"/>
              </a:rPr>
              <a:t>10.</a:t>
            </a:r>
            <a:endParaRPr b="0" lang="en-US" sz="2400" spc="-1" strike="noStrike">
              <a:latin typeface="Arial"/>
            </a:endParaRPr>
          </a:p>
        </p:txBody>
      </p:sp>
      <p:sp>
        <p:nvSpPr>
          <p:cNvPr id="97" name="CustomShape 2"/>
          <p:cNvSpPr/>
          <p:nvPr/>
        </p:nvSpPr>
        <p:spPr>
          <a:xfrm>
            <a:off x="888480" y="5685120"/>
            <a:ext cx="17232120" cy="534240"/>
          </a:xfrm>
          <a:prstGeom prst="rect">
            <a:avLst/>
          </a:prstGeom>
          <a:noFill/>
          <a:ln>
            <a:noFill/>
          </a:ln>
        </p:spPr>
        <p:style>
          <a:lnRef idx="0"/>
          <a:fillRef idx="0"/>
          <a:effectRef idx="0"/>
          <a:fontRef idx="minor"/>
        </p:style>
        <p:txBody>
          <a:bodyPr lIns="0" rIns="0" tIns="12600" bIns="0"/>
          <a:p>
            <a:pPr marL="241200" indent="-228240">
              <a:lnSpc>
                <a:spcPct val="143000"/>
              </a:lnSpc>
              <a:spcBef>
                <a:spcPts val="99"/>
              </a:spcBef>
            </a:pPr>
            <a:r>
              <a:rPr b="1" lang="en-US" sz="2400" spc="-1" strike="noStrike">
                <a:solidFill>
                  <a:srgbClr val="ffffff"/>
                </a:solidFill>
                <a:latin typeface="Times New Roman"/>
                <a:ea typeface="DejaVu Sans"/>
              </a:rPr>
              <a:t>2. </a:t>
            </a:r>
            <a:r>
              <a:rPr b="0" lang="en-US" sz="2400" spc="-1" strike="noStrike">
                <a:solidFill>
                  <a:srgbClr val="ffffff"/>
                </a:solidFill>
                <a:latin typeface="Times New Roman"/>
                <a:ea typeface="DejaVu Sans"/>
              </a:rPr>
              <a:t>Compiling and deploying smart contracts. The contract will be called and blockchain  will come into existence with a genesis</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block.</a:t>
            </a:r>
            <a:endParaRPr b="0" lang="en-US" sz="2400" spc="-1" strike="noStrike">
              <a:latin typeface="Arial"/>
            </a:endParaRPr>
          </a:p>
        </p:txBody>
      </p:sp>
      <p:sp>
        <p:nvSpPr>
          <p:cNvPr id="98" name="CustomShape 3"/>
          <p:cNvSpPr/>
          <p:nvPr/>
        </p:nvSpPr>
        <p:spPr>
          <a:xfrm>
            <a:off x="3188160" y="1388160"/>
            <a:ext cx="6289200" cy="4261320"/>
          </a:xfrm>
          <a:prstGeom prst="rect">
            <a:avLst/>
          </a:prstGeom>
          <a:blipFill rotWithShape="0">
            <a:blip r:embed="rId1"/>
            <a:stretch>
              <a:fillRect/>
            </a:stretch>
          </a:blipFill>
          <a:ln>
            <a:noFill/>
          </a:ln>
        </p:spPr>
        <p:style>
          <a:lnRef idx="0"/>
          <a:fillRef idx="0"/>
          <a:effectRef idx="0"/>
          <a:fontRef idx="minor"/>
        </p:style>
      </p:sp>
      <p:sp>
        <p:nvSpPr>
          <p:cNvPr id="99" name="CustomShape 4"/>
          <p:cNvSpPr/>
          <p:nvPr/>
        </p:nvSpPr>
        <p:spPr>
          <a:xfrm>
            <a:off x="9478440" y="6199560"/>
            <a:ext cx="6127200" cy="4117320"/>
          </a:xfrm>
          <a:prstGeom prst="rect">
            <a:avLst/>
          </a:prstGeom>
          <a:blipFill rotWithShape="0">
            <a:blip r:embed="rId2"/>
            <a:stretch>
              <a:fillRect/>
            </a:stretch>
          </a:blipFill>
          <a:ln>
            <a:noFill/>
          </a:ln>
        </p:spPr>
        <p:style>
          <a:lnRef idx="0"/>
          <a:fillRef idx="0"/>
          <a:effectRef idx="0"/>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939040" y="954360"/>
            <a:ext cx="1188612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2400" spc="-1" strike="noStrike">
                <a:solidFill>
                  <a:srgbClr val="ffffff"/>
                </a:solidFill>
                <a:latin typeface="Times New Roman"/>
                <a:ea typeface="DejaVu Sans"/>
              </a:rPr>
              <a:t>3. </a:t>
            </a:r>
            <a:r>
              <a:rPr b="0" lang="en-US" sz="2400" spc="-1" strike="noStrike">
                <a:solidFill>
                  <a:srgbClr val="ffffff"/>
                </a:solidFill>
                <a:latin typeface="Times New Roman"/>
                <a:ea typeface="DejaVu Sans"/>
              </a:rPr>
              <a:t>Hosting the dapp on the localhost using lite-server along with browser sync</a:t>
            </a:r>
            <a:r>
              <a:rPr b="0" lang="en-US" sz="2400" spc="148" strike="noStrike">
                <a:solidFill>
                  <a:srgbClr val="ffffff"/>
                </a:solidFill>
                <a:latin typeface="Times New Roman"/>
                <a:ea typeface="DejaVu Sans"/>
              </a:rPr>
              <a:t> </a:t>
            </a:r>
            <a:r>
              <a:rPr b="0" lang="en-US" sz="2400" spc="-1" strike="noStrike">
                <a:solidFill>
                  <a:srgbClr val="ffffff"/>
                </a:solidFill>
                <a:latin typeface="Times New Roman"/>
                <a:ea typeface="DejaVu Sans"/>
              </a:rPr>
              <a:t>module.</a:t>
            </a:r>
            <a:endParaRPr b="0" lang="en-US" sz="2400" spc="-1" strike="noStrike">
              <a:latin typeface="Arial"/>
            </a:endParaRPr>
          </a:p>
        </p:txBody>
      </p:sp>
      <p:sp>
        <p:nvSpPr>
          <p:cNvPr id="101" name="CustomShape 2"/>
          <p:cNvSpPr/>
          <p:nvPr/>
        </p:nvSpPr>
        <p:spPr>
          <a:xfrm>
            <a:off x="6857640" y="6447960"/>
            <a:ext cx="988524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2400" spc="-1" strike="noStrike">
                <a:solidFill>
                  <a:srgbClr val="ffffff"/>
                </a:solidFill>
                <a:latin typeface="Times New Roman"/>
                <a:ea typeface="DejaVu Sans"/>
              </a:rPr>
              <a:t>4. </a:t>
            </a:r>
            <a:r>
              <a:rPr b="0" lang="en-US" sz="2400" spc="-1" strike="noStrike">
                <a:solidFill>
                  <a:srgbClr val="ffffff"/>
                </a:solidFill>
                <a:latin typeface="Times New Roman"/>
                <a:ea typeface="DejaVu Sans"/>
              </a:rPr>
              <a:t>Copying the private key of one of the accounts </a:t>
            </a:r>
            <a:r>
              <a:rPr b="0" lang="en-US" sz="2400" spc="-4" strike="noStrike">
                <a:solidFill>
                  <a:srgbClr val="ffffff"/>
                </a:solidFill>
                <a:latin typeface="Times New Roman"/>
                <a:ea typeface="DejaVu Sans"/>
              </a:rPr>
              <a:t>from</a:t>
            </a:r>
            <a:r>
              <a:rPr b="0" lang="en-US" sz="2400" spc="7" strike="noStrike">
                <a:solidFill>
                  <a:srgbClr val="ffffff"/>
                </a:solidFill>
                <a:latin typeface="Times New Roman"/>
                <a:ea typeface="DejaVu Sans"/>
              </a:rPr>
              <a:t> </a:t>
            </a:r>
            <a:r>
              <a:rPr b="0" lang="en-US" sz="2400" spc="-1" strike="noStrike">
                <a:solidFill>
                  <a:srgbClr val="ffffff"/>
                </a:solidFill>
                <a:latin typeface="Times New Roman"/>
                <a:ea typeface="DejaVu Sans"/>
              </a:rPr>
              <a:t>ganache.</a:t>
            </a:r>
            <a:endParaRPr b="0" lang="en-US" sz="2400" spc="-1" strike="noStrike">
              <a:latin typeface="Arial"/>
            </a:endParaRPr>
          </a:p>
        </p:txBody>
      </p:sp>
      <p:sp>
        <p:nvSpPr>
          <p:cNvPr id="102" name="CustomShape 3"/>
          <p:cNvSpPr/>
          <p:nvPr/>
        </p:nvSpPr>
        <p:spPr>
          <a:xfrm>
            <a:off x="1623960" y="1636200"/>
            <a:ext cx="7292520" cy="4598640"/>
          </a:xfrm>
          <a:prstGeom prst="rect">
            <a:avLst/>
          </a:prstGeom>
          <a:blipFill rotWithShape="0">
            <a:blip r:embed="rId1"/>
            <a:stretch>
              <a:fillRect/>
            </a:stretch>
          </a:blipFill>
          <a:ln>
            <a:noFill/>
          </a:ln>
        </p:spPr>
        <p:style>
          <a:lnRef idx="0"/>
          <a:fillRef idx="0"/>
          <a:effectRef idx="0"/>
          <a:fontRef idx="minor"/>
        </p:style>
      </p:sp>
      <p:sp>
        <p:nvSpPr>
          <p:cNvPr id="103" name="CustomShape 4"/>
          <p:cNvSpPr/>
          <p:nvPr/>
        </p:nvSpPr>
        <p:spPr>
          <a:xfrm>
            <a:off x="7159320" y="7284600"/>
            <a:ext cx="7665840" cy="3120480"/>
          </a:xfrm>
          <a:prstGeom prst="rect">
            <a:avLst/>
          </a:prstGeom>
          <a:blipFill rotWithShape="0">
            <a:blip r:embed="rId2"/>
            <a:stretch>
              <a:fillRect/>
            </a:stretch>
          </a:blipFill>
          <a:ln>
            <a:noFill/>
          </a:ln>
        </p:spPr>
        <p:style>
          <a:lnRef idx="0"/>
          <a:fillRef idx="0"/>
          <a:effectRef idx="0"/>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742320" y="927000"/>
            <a:ext cx="17372520" cy="534240"/>
          </a:xfrm>
          <a:prstGeom prst="rect">
            <a:avLst/>
          </a:prstGeom>
          <a:noFill/>
          <a:ln>
            <a:noFill/>
          </a:ln>
        </p:spPr>
        <p:style>
          <a:lnRef idx="0"/>
          <a:fillRef idx="0"/>
          <a:effectRef idx="0"/>
          <a:fontRef idx="minor"/>
        </p:style>
        <p:txBody>
          <a:bodyPr lIns="0" rIns="0" tIns="12600" bIns="0"/>
          <a:p>
            <a:pPr marL="241200" indent="-228240">
              <a:lnSpc>
                <a:spcPct val="143000"/>
              </a:lnSpc>
              <a:spcBef>
                <a:spcPts val="99"/>
              </a:spcBef>
            </a:pPr>
            <a:r>
              <a:rPr b="1" lang="en-US" sz="2400" spc="-1" strike="noStrike">
                <a:solidFill>
                  <a:srgbClr val="ffffff"/>
                </a:solidFill>
                <a:latin typeface="Times New Roman"/>
                <a:ea typeface="DejaVu Sans"/>
              </a:rPr>
              <a:t>5. </a:t>
            </a:r>
            <a:r>
              <a:rPr b="0" lang="en-US" sz="2400" spc="-1" strike="noStrike">
                <a:solidFill>
                  <a:srgbClr val="ffffff"/>
                </a:solidFill>
                <a:latin typeface="Times New Roman"/>
                <a:ea typeface="DejaVu Sans"/>
              </a:rPr>
              <a:t>Inserting the private key into the metamask extension which connects the blockchain  to the</a:t>
            </a:r>
            <a:r>
              <a:rPr b="0" lang="en-US" sz="2400" spc="4" strike="noStrike">
                <a:solidFill>
                  <a:srgbClr val="ffffff"/>
                </a:solidFill>
                <a:latin typeface="Times New Roman"/>
                <a:ea typeface="DejaVu Sans"/>
              </a:rPr>
              <a:t> </a:t>
            </a:r>
            <a:r>
              <a:rPr b="0" lang="en-US" sz="2400" spc="-1" strike="noStrike">
                <a:solidFill>
                  <a:srgbClr val="ffffff"/>
                </a:solidFill>
                <a:latin typeface="Times New Roman"/>
                <a:ea typeface="DejaVu Sans"/>
              </a:rPr>
              <a:t>browser.</a:t>
            </a:r>
            <a:endParaRPr b="0" lang="en-US" sz="2400" spc="-1" strike="noStrike">
              <a:latin typeface="Arial"/>
            </a:endParaRPr>
          </a:p>
        </p:txBody>
      </p:sp>
      <p:sp>
        <p:nvSpPr>
          <p:cNvPr id="105" name="CustomShape 2"/>
          <p:cNvSpPr/>
          <p:nvPr/>
        </p:nvSpPr>
        <p:spPr>
          <a:xfrm>
            <a:off x="747000" y="6201720"/>
            <a:ext cx="17358480" cy="534240"/>
          </a:xfrm>
          <a:prstGeom prst="rect">
            <a:avLst/>
          </a:prstGeom>
          <a:noFill/>
          <a:ln>
            <a:noFill/>
          </a:ln>
        </p:spPr>
        <p:style>
          <a:lnRef idx="0"/>
          <a:fillRef idx="0"/>
          <a:effectRef idx="0"/>
          <a:fontRef idx="minor"/>
        </p:style>
        <p:txBody>
          <a:bodyPr lIns="0" rIns="0" tIns="12600" bIns="0"/>
          <a:p>
            <a:pPr marL="241200" indent="-228240">
              <a:lnSpc>
                <a:spcPct val="143000"/>
              </a:lnSpc>
              <a:spcBef>
                <a:spcPts val="99"/>
              </a:spcBef>
            </a:pPr>
            <a:r>
              <a:rPr b="1" lang="en-US" sz="2400" spc="-1" strike="noStrike">
                <a:solidFill>
                  <a:srgbClr val="ffffff"/>
                </a:solidFill>
                <a:latin typeface="Times New Roman"/>
                <a:ea typeface="DejaVu Sans"/>
              </a:rPr>
              <a:t>6. </a:t>
            </a:r>
            <a:r>
              <a:rPr b="0" lang="en-US" sz="2400" spc="-1" strike="noStrike">
                <a:solidFill>
                  <a:srgbClr val="ffffff"/>
                </a:solidFill>
                <a:latin typeface="Times New Roman"/>
                <a:ea typeface="DejaVu Sans"/>
              </a:rPr>
              <a:t>After voting using the account imported the </a:t>
            </a:r>
            <a:r>
              <a:rPr b="0" lang="en-US" sz="2400" spc="-4" strike="noStrike">
                <a:solidFill>
                  <a:srgbClr val="ffffff"/>
                </a:solidFill>
                <a:latin typeface="Times New Roman"/>
                <a:ea typeface="DejaVu Sans"/>
              </a:rPr>
              <a:t>vote </a:t>
            </a:r>
            <a:r>
              <a:rPr b="0" lang="en-US" sz="2400" spc="-1" strike="noStrike">
                <a:solidFill>
                  <a:srgbClr val="ffffff"/>
                </a:solidFill>
                <a:latin typeface="Times New Roman"/>
                <a:ea typeface="DejaVu Sans"/>
              </a:rPr>
              <a:t>button hides and the pie chart is  displayed with the current</a:t>
            </a:r>
            <a:r>
              <a:rPr b="0" lang="en-US" sz="2400" spc="4" strike="noStrike">
                <a:solidFill>
                  <a:srgbClr val="ffffff"/>
                </a:solidFill>
                <a:latin typeface="Times New Roman"/>
                <a:ea typeface="DejaVu Sans"/>
              </a:rPr>
              <a:t> </a:t>
            </a:r>
            <a:r>
              <a:rPr b="0" lang="en-US" sz="2400" spc="-1" strike="noStrike">
                <a:solidFill>
                  <a:srgbClr val="ffffff"/>
                </a:solidFill>
                <a:latin typeface="Times New Roman"/>
                <a:ea typeface="DejaVu Sans"/>
              </a:rPr>
              <a:t>standings.</a:t>
            </a:r>
            <a:endParaRPr b="0" lang="en-US" sz="2400" spc="-1" strike="noStrike">
              <a:latin typeface="Arial"/>
            </a:endParaRPr>
          </a:p>
        </p:txBody>
      </p:sp>
      <p:sp>
        <p:nvSpPr>
          <p:cNvPr id="106" name="CustomShape 3"/>
          <p:cNvSpPr/>
          <p:nvPr/>
        </p:nvSpPr>
        <p:spPr>
          <a:xfrm>
            <a:off x="4475880" y="1635120"/>
            <a:ext cx="8501400" cy="4602960"/>
          </a:xfrm>
          <a:prstGeom prst="rect">
            <a:avLst/>
          </a:prstGeom>
          <a:blipFill rotWithShape="0">
            <a:blip r:embed="rId1"/>
            <a:stretch>
              <a:fillRect/>
            </a:stretch>
          </a:blipFill>
          <a:ln>
            <a:noFill/>
          </a:ln>
        </p:spPr>
        <p:style>
          <a:lnRef idx="0"/>
          <a:fillRef idx="0"/>
          <a:effectRef idx="0"/>
          <a:fontRef idx="minor"/>
        </p:style>
      </p:sp>
      <p:sp>
        <p:nvSpPr>
          <p:cNvPr id="107" name="CustomShape 4"/>
          <p:cNvSpPr/>
          <p:nvPr/>
        </p:nvSpPr>
        <p:spPr>
          <a:xfrm>
            <a:off x="6641280" y="6909840"/>
            <a:ext cx="8501400" cy="3465000"/>
          </a:xfrm>
          <a:prstGeom prst="rect">
            <a:avLst/>
          </a:prstGeom>
          <a:blipFill rotWithShape="0">
            <a:blip r:embed="rId2"/>
            <a:stretch>
              <a:fillRect/>
            </a:stretch>
          </a:blipFill>
          <a:ln>
            <a:noFill/>
          </a:ln>
        </p:spPr>
        <p:style>
          <a:lnRef idx="0"/>
          <a:fillRef idx="0"/>
          <a:effectRef idx="0"/>
          <a:fontRef idx="minor"/>
        </p:style>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7693920" y="757440"/>
            <a:ext cx="4115160" cy="437760"/>
          </a:xfrm>
          <a:prstGeom prst="rect">
            <a:avLst/>
          </a:prstGeom>
          <a:noFill/>
          <a:ln>
            <a:noFill/>
          </a:ln>
        </p:spPr>
        <p:style>
          <a:lnRef idx="0"/>
          <a:fillRef idx="0"/>
          <a:effectRef idx="0"/>
          <a:fontRef idx="minor"/>
        </p:style>
        <p:txBody>
          <a:bodyPr lIns="0" rIns="0" tIns="11520" bIns="0"/>
          <a:p>
            <a:pPr marL="12600">
              <a:lnSpc>
                <a:spcPct val="100000"/>
              </a:lnSpc>
              <a:spcBef>
                <a:spcPts val="91"/>
              </a:spcBef>
            </a:pPr>
            <a:r>
              <a:rPr b="1" lang="en-US" sz="2800" spc="-1" strike="noStrike">
                <a:solidFill>
                  <a:srgbClr val="ffffff"/>
                </a:solidFill>
                <a:latin typeface="Times New Roman"/>
                <a:ea typeface="DejaVu Sans"/>
              </a:rPr>
              <a:t>Table of</a:t>
            </a:r>
            <a:r>
              <a:rPr b="1" lang="en-US" sz="2800" spc="-26" strike="noStrike">
                <a:solidFill>
                  <a:srgbClr val="ffffff"/>
                </a:solidFill>
                <a:latin typeface="Times New Roman"/>
                <a:ea typeface="DejaVu Sans"/>
              </a:rPr>
              <a:t> </a:t>
            </a:r>
            <a:r>
              <a:rPr b="1" lang="en-US" sz="2800" spc="-4" strike="noStrike">
                <a:solidFill>
                  <a:srgbClr val="ffffff"/>
                </a:solidFill>
                <a:latin typeface="Times New Roman"/>
                <a:ea typeface="DejaVu Sans"/>
              </a:rPr>
              <a:t>Contents</a:t>
            </a:r>
            <a:endParaRPr b="0" lang="en-US" sz="2800" spc="-1" strike="noStrike">
              <a:latin typeface="Arial"/>
            </a:endParaRPr>
          </a:p>
        </p:txBody>
      </p:sp>
      <p:sp>
        <p:nvSpPr>
          <p:cNvPr id="42" name="CustomShape 2"/>
          <p:cNvSpPr/>
          <p:nvPr/>
        </p:nvSpPr>
        <p:spPr>
          <a:xfrm>
            <a:off x="3846600" y="1640520"/>
            <a:ext cx="222840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1.</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Abstract</a:t>
            </a:r>
            <a:endParaRPr b="0" lang="en-US" sz="2400" spc="-1" strike="noStrike">
              <a:latin typeface="Arial"/>
            </a:endParaRPr>
          </a:p>
        </p:txBody>
      </p:sp>
      <p:sp>
        <p:nvSpPr>
          <p:cNvPr id="43" name="CustomShape 3"/>
          <p:cNvSpPr/>
          <p:nvPr/>
        </p:nvSpPr>
        <p:spPr>
          <a:xfrm>
            <a:off x="3868200" y="2314440"/>
            <a:ext cx="222840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2.</a:t>
            </a:r>
            <a:r>
              <a:rPr b="0" lang="en-US" sz="2400" spc="-18" strike="noStrike">
                <a:solidFill>
                  <a:srgbClr val="ffffff"/>
                </a:solidFill>
                <a:latin typeface="Times New Roman"/>
                <a:ea typeface="DejaVu Sans"/>
              </a:rPr>
              <a:t> </a:t>
            </a:r>
            <a:r>
              <a:rPr b="0" lang="en-US" sz="2400" spc="-1" strike="noStrike">
                <a:solidFill>
                  <a:srgbClr val="ffffff"/>
                </a:solidFill>
                <a:latin typeface="Times New Roman"/>
                <a:ea typeface="DejaVu Sans"/>
              </a:rPr>
              <a:t>Introduction</a:t>
            </a:r>
            <a:endParaRPr b="0" lang="en-US" sz="2400" spc="-1" strike="noStrike">
              <a:latin typeface="Arial"/>
            </a:endParaRPr>
          </a:p>
        </p:txBody>
      </p:sp>
      <p:sp>
        <p:nvSpPr>
          <p:cNvPr id="44" name="CustomShape 4"/>
          <p:cNvSpPr/>
          <p:nvPr/>
        </p:nvSpPr>
        <p:spPr>
          <a:xfrm>
            <a:off x="3846600" y="3021120"/>
            <a:ext cx="411516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3. Problem Statement</a:t>
            </a:r>
            <a:endParaRPr b="0" lang="en-US" sz="2400" spc="-1" strike="noStrike">
              <a:latin typeface="Arial"/>
            </a:endParaRPr>
          </a:p>
        </p:txBody>
      </p:sp>
      <p:sp>
        <p:nvSpPr>
          <p:cNvPr id="45" name="CustomShape 5"/>
          <p:cNvSpPr/>
          <p:nvPr/>
        </p:nvSpPr>
        <p:spPr>
          <a:xfrm>
            <a:off x="3894840" y="3681720"/>
            <a:ext cx="220536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4.</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Motivation</a:t>
            </a:r>
            <a:endParaRPr b="0" lang="en-US" sz="2400" spc="-1" strike="noStrike">
              <a:latin typeface="Arial"/>
            </a:endParaRPr>
          </a:p>
        </p:txBody>
      </p:sp>
      <p:sp>
        <p:nvSpPr>
          <p:cNvPr id="46" name="CustomShape 6"/>
          <p:cNvSpPr/>
          <p:nvPr/>
        </p:nvSpPr>
        <p:spPr>
          <a:xfrm>
            <a:off x="3945600" y="4461120"/>
            <a:ext cx="212940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5.</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Objective</a:t>
            </a:r>
            <a:endParaRPr b="0" lang="en-US" sz="2400" spc="-1" strike="noStrike">
              <a:latin typeface="Arial"/>
            </a:endParaRPr>
          </a:p>
        </p:txBody>
      </p:sp>
      <p:sp>
        <p:nvSpPr>
          <p:cNvPr id="47" name="CustomShape 7"/>
          <p:cNvSpPr/>
          <p:nvPr/>
        </p:nvSpPr>
        <p:spPr>
          <a:xfrm>
            <a:off x="3917880" y="5167080"/>
            <a:ext cx="212940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6.</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SDLC</a:t>
            </a:r>
            <a:endParaRPr b="0" lang="en-US" sz="2400" spc="-1" strike="noStrike">
              <a:latin typeface="Arial"/>
            </a:endParaRPr>
          </a:p>
        </p:txBody>
      </p:sp>
      <p:sp>
        <p:nvSpPr>
          <p:cNvPr id="48" name="CustomShape 8"/>
          <p:cNvSpPr/>
          <p:nvPr/>
        </p:nvSpPr>
        <p:spPr>
          <a:xfrm>
            <a:off x="3945600" y="5842080"/>
            <a:ext cx="304380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7. </a:t>
            </a:r>
            <a:r>
              <a:rPr b="0" lang="en-US" sz="2400" spc="-4" strike="noStrike">
                <a:solidFill>
                  <a:srgbClr val="ffffff"/>
                </a:solidFill>
                <a:latin typeface="Times New Roman"/>
                <a:ea typeface="DejaVu Sans"/>
              </a:rPr>
              <a:t>FlowChart</a:t>
            </a:r>
            <a:endParaRPr b="0" lang="en-US" sz="2400" spc="-1" strike="noStrike">
              <a:latin typeface="Arial"/>
            </a:endParaRPr>
          </a:p>
        </p:txBody>
      </p:sp>
      <p:sp>
        <p:nvSpPr>
          <p:cNvPr id="49" name="CustomShape 9"/>
          <p:cNvSpPr/>
          <p:nvPr/>
        </p:nvSpPr>
        <p:spPr>
          <a:xfrm>
            <a:off x="3931920" y="7223760"/>
            <a:ext cx="537012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9. Hardware and Software Requirements</a:t>
            </a:r>
            <a:endParaRPr b="0" lang="en-US" sz="2400" spc="-1" strike="noStrike">
              <a:latin typeface="Arial"/>
            </a:endParaRPr>
          </a:p>
        </p:txBody>
      </p:sp>
      <p:sp>
        <p:nvSpPr>
          <p:cNvPr id="50" name="CustomShape 10"/>
          <p:cNvSpPr/>
          <p:nvPr/>
        </p:nvSpPr>
        <p:spPr>
          <a:xfrm>
            <a:off x="10455120" y="4114800"/>
            <a:ext cx="216288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14. Limitation</a:t>
            </a:r>
            <a:endParaRPr b="0" lang="en-US" sz="2400" spc="-1" strike="noStrike">
              <a:latin typeface="Arial"/>
            </a:endParaRPr>
          </a:p>
        </p:txBody>
      </p:sp>
      <p:sp>
        <p:nvSpPr>
          <p:cNvPr id="51" name="CustomShape 11"/>
          <p:cNvSpPr/>
          <p:nvPr/>
        </p:nvSpPr>
        <p:spPr>
          <a:xfrm>
            <a:off x="10328400" y="2455920"/>
            <a:ext cx="439272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12.</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Screenshots</a:t>
            </a:r>
            <a:endParaRPr b="0" lang="en-US" sz="2400" spc="-1" strike="noStrike">
              <a:latin typeface="Arial"/>
            </a:endParaRPr>
          </a:p>
        </p:txBody>
      </p:sp>
      <p:sp>
        <p:nvSpPr>
          <p:cNvPr id="52" name="CustomShape 12"/>
          <p:cNvSpPr/>
          <p:nvPr/>
        </p:nvSpPr>
        <p:spPr>
          <a:xfrm>
            <a:off x="10241280" y="1737360"/>
            <a:ext cx="212940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11. Simulation</a:t>
            </a:r>
            <a:endParaRPr b="0" lang="en-US" sz="2400" spc="-1" strike="noStrike">
              <a:latin typeface="Arial"/>
            </a:endParaRPr>
          </a:p>
        </p:txBody>
      </p:sp>
      <p:sp>
        <p:nvSpPr>
          <p:cNvPr id="53" name="CustomShape 13"/>
          <p:cNvSpPr/>
          <p:nvPr/>
        </p:nvSpPr>
        <p:spPr>
          <a:xfrm>
            <a:off x="10424160" y="3291840"/>
            <a:ext cx="374832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13. Analysis of transactions</a:t>
            </a:r>
            <a:endParaRPr b="0" lang="en-US" sz="2400" spc="-1" strike="noStrike">
              <a:latin typeface="Arial"/>
            </a:endParaRPr>
          </a:p>
        </p:txBody>
      </p:sp>
      <p:sp>
        <p:nvSpPr>
          <p:cNvPr id="54" name="CustomShape 14"/>
          <p:cNvSpPr/>
          <p:nvPr/>
        </p:nvSpPr>
        <p:spPr>
          <a:xfrm>
            <a:off x="10419840" y="5029200"/>
            <a:ext cx="4392720" cy="74304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15. Comparison to traditional System</a:t>
            </a:r>
            <a:endParaRPr b="0" lang="en-US" sz="2400" spc="-1" strike="noStrike">
              <a:latin typeface="Arial"/>
            </a:endParaRPr>
          </a:p>
        </p:txBody>
      </p:sp>
      <p:sp>
        <p:nvSpPr>
          <p:cNvPr id="55" name="CustomShape 15"/>
          <p:cNvSpPr/>
          <p:nvPr/>
        </p:nvSpPr>
        <p:spPr>
          <a:xfrm>
            <a:off x="10412640" y="6296400"/>
            <a:ext cx="220536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16. Conclusion</a:t>
            </a:r>
            <a:endParaRPr b="0" lang="en-US" sz="2400" spc="-1" strike="noStrike">
              <a:latin typeface="Arial"/>
            </a:endParaRPr>
          </a:p>
        </p:txBody>
      </p:sp>
      <p:sp>
        <p:nvSpPr>
          <p:cNvPr id="56" name="CustomShape 16"/>
          <p:cNvSpPr/>
          <p:nvPr/>
        </p:nvSpPr>
        <p:spPr>
          <a:xfrm>
            <a:off x="3996360" y="6583680"/>
            <a:ext cx="212940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8.</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DFD</a:t>
            </a:r>
            <a:endParaRPr b="0" lang="en-US" sz="2400" spc="-1" strike="noStrike">
              <a:latin typeface="Arial"/>
            </a:endParaRPr>
          </a:p>
        </p:txBody>
      </p:sp>
      <p:sp>
        <p:nvSpPr>
          <p:cNvPr id="57" name="CustomShape 17"/>
          <p:cNvSpPr/>
          <p:nvPr/>
        </p:nvSpPr>
        <p:spPr>
          <a:xfrm>
            <a:off x="3931920" y="8033760"/>
            <a:ext cx="212940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10. POW vs POS</a:t>
            </a:r>
            <a:endParaRPr b="0" lang="en-US" sz="2400" spc="-1" strike="noStrike">
              <a:latin typeface="Arial"/>
            </a:endParaRPr>
          </a:p>
        </p:txBody>
      </p:sp>
      <p:sp>
        <p:nvSpPr>
          <p:cNvPr id="58" name="CustomShape 18"/>
          <p:cNvSpPr/>
          <p:nvPr/>
        </p:nvSpPr>
        <p:spPr>
          <a:xfrm>
            <a:off x="10424160" y="7119360"/>
            <a:ext cx="220536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17. Future Work</a:t>
            </a:r>
            <a:endParaRPr b="0" lang="en-US" sz="2400" spc="-1" strike="noStrike">
              <a:latin typeface="Arial"/>
            </a:endParaRPr>
          </a:p>
        </p:txBody>
      </p:sp>
      <p:sp>
        <p:nvSpPr>
          <p:cNvPr id="59" name="CustomShape 19"/>
          <p:cNvSpPr/>
          <p:nvPr/>
        </p:nvSpPr>
        <p:spPr>
          <a:xfrm>
            <a:off x="10412640" y="6296400"/>
            <a:ext cx="220536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16. Conclusion</a:t>
            </a:r>
            <a:endParaRPr b="0" lang="en-US" sz="2400" spc="-1" strike="noStrike">
              <a:latin typeface="Arial"/>
            </a:endParaRPr>
          </a:p>
        </p:txBody>
      </p:sp>
      <p:sp>
        <p:nvSpPr>
          <p:cNvPr id="60" name="CustomShape 20"/>
          <p:cNvSpPr/>
          <p:nvPr/>
        </p:nvSpPr>
        <p:spPr>
          <a:xfrm>
            <a:off x="10321200" y="7863840"/>
            <a:ext cx="220536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ffff"/>
                </a:solidFill>
                <a:latin typeface="Times New Roman"/>
                <a:ea typeface="DejaVu Sans"/>
              </a:rPr>
              <a:t>18. References</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742320" y="1467720"/>
            <a:ext cx="16893360" cy="413640"/>
          </a:xfrm>
          <a:prstGeom prst="rect">
            <a:avLst/>
          </a:prstGeom>
          <a:noFill/>
          <a:ln>
            <a:noFill/>
          </a:ln>
        </p:spPr>
        <p:style>
          <a:lnRef idx="0"/>
          <a:fillRef idx="0"/>
          <a:effectRef idx="0"/>
          <a:fontRef idx="minor"/>
        </p:style>
        <p:txBody>
          <a:bodyPr lIns="0" rIns="0" tIns="12600" bIns="0"/>
          <a:p>
            <a:pPr marL="241200" indent="-228240">
              <a:lnSpc>
                <a:spcPct val="110000"/>
              </a:lnSpc>
              <a:spcBef>
                <a:spcPts val="99"/>
              </a:spcBef>
            </a:pPr>
            <a:r>
              <a:rPr b="1" lang="en-US" sz="2400" spc="-1" strike="noStrike">
                <a:solidFill>
                  <a:srgbClr val="ffffff"/>
                </a:solidFill>
                <a:latin typeface="Times New Roman"/>
                <a:ea typeface="DejaVu Sans"/>
              </a:rPr>
              <a:t>7. </a:t>
            </a:r>
            <a:r>
              <a:rPr b="0" lang="en-US" sz="2400" spc="-1" strike="noStrike">
                <a:solidFill>
                  <a:srgbClr val="ffffff"/>
                </a:solidFill>
                <a:latin typeface="Times New Roman"/>
                <a:ea typeface="DejaVu Sans"/>
              </a:rPr>
              <a:t>This alert pops up after you successfully vote </a:t>
            </a:r>
            <a:r>
              <a:rPr b="0" lang="en-US" sz="2400" spc="-4" strike="noStrike">
                <a:solidFill>
                  <a:srgbClr val="ffffff"/>
                </a:solidFill>
                <a:latin typeface="Times New Roman"/>
                <a:ea typeface="DejaVu Sans"/>
              </a:rPr>
              <a:t>for </a:t>
            </a:r>
            <a:r>
              <a:rPr b="0" lang="en-US" sz="2400" spc="-1" strike="noStrike">
                <a:solidFill>
                  <a:srgbClr val="ffffff"/>
                </a:solidFill>
                <a:latin typeface="Times New Roman"/>
                <a:ea typeface="DejaVu Sans"/>
              </a:rPr>
              <a:t>a party. If there’s a popup that</a:t>
            </a:r>
            <a:r>
              <a:rPr b="0" lang="en-US" sz="2400" spc="-117" strike="noStrike">
                <a:solidFill>
                  <a:srgbClr val="ffffff"/>
                </a:solidFill>
                <a:latin typeface="Times New Roman"/>
                <a:ea typeface="DejaVu Sans"/>
              </a:rPr>
              <a:t> </a:t>
            </a:r>
            <a:r>
              <a:rPr b="0" lang="en-US" sz="2400" spc="-1" strike="noStrike">
                <a:solidFill>
                  <a:srgbClr val="ffffff"/>
                </a:solidFill>
                <a:latin typeface="Times New Roman"/>
                <a:ea typeface="DejaVu Sans"/>
              </a:rPr>
              <a:t>means  the vote has been </a:t>
            </a:r>
            <a:r>
              <a:rPr b="0" lang="en-US" sz="2400" spc="-4" strike="noStrike">
                <a:solidFill>
                  <a:srgbClr val="ffffff"/>
                </a:solidFill>
                <a:latin typeface="Times New Roman"/>
                <a:ea typeface="DejaVu Sans"/>
              </a:rPr>
              <a:t>cast</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successfully.</a:t>
            </a:r>
            <a:endParaRPr b="0" lang="en-US" sz="2400" spc="-1" strike="noStrike">
              <a:latin typeface="Arial"/>
            </a:endParaRPr>
          </a:p>
        </p:txBody>
      </p:sp>
      <p:sp>
        <p:nvSpPr>
          <p:cNvPr id="109" name="CustomShape 2"/>
          <p:cNvSpPr/>
          <p:nvPr/>
        </p:nvSpPr>
        <p:spPr>
          <a:xfrm>
            <a:off x="297360" y="5346720"/>
            <a:ext cx="18122040" cy="822960"/>
          </a:xfrm>
          <a:prstGeom prst="rect">
            <a:avLst/>
          </a:prstGeom>
          <a:noFill/>
          <a:ln>
            <a:noFill/>
          </a:ln>
        </p:spPr>
        <p:style>
          <a:lnRef idx="0"/>
          <a:fillRef idx="0"/>
          <a:effectRef idx="0"/>
          <a:fontRef idx="minor"/>
        </p:style>
        <p:txBody>
          <a:bodyPr lIns="0" rIns="0" tIns="12600" bIns="0"/>
          <a:p>
            <a:pPr marL="241200" indent="-228240">
              <a:lnSpc>
                <a:spcPct val="111000"/>
              </a:lnSpc>
              <a:spcBef>
                <a:spcPts val="99"/>
              </a:spcBef>
            </a:pPr>
            <a:r>
              <a:rPr b="1" lang="en-US" sz="2400" spc="-1" strike="noStrike">
                <a:solidFill>
                  <a:srgbClr val="ffffff"/>
                </a:solidFill>
                <a:latin typeface="Times New Roman"/>
                <a:ea typeface="DejaVu Sans"/>
              </a:rPr>
              <a:t>8. </a:t>
            </a:r>
            <a:r>
              <a:rPr b="0" lang="en-US" sz="2400" spc="-1" strike="noStrike">
                <a:solidFill>
                  <a:srgbClr val="ffffff"/>
                </a:solidFill>
                <a:latin typeface="Times New Roman"/>
                <a:ea typeface="DejaVu Sans"/>
              </a:rPr>
              <a:t>After voting once again the vote button hides itself and pie chart updates on refresh.  The pie chart shows the current votes which the respective parties</a:t>
            </a:r>
            <a:r>
              <a:rPr b="0" lang="en-US" sz="2400" spc="7" strike="noStrike">
                <a:solidFill>
                  <a:srgbClr val="ffffff"/>
                </a:solidFill>
                <a:latin typeface="Times New Roman"/>
                <a:ea typeface="DejaVu Sans"/>
              </a:rPr>
              <a:t> </a:t>
            </a:r>
            <a:r>
              <a:rPr b="0" lang="en-US" sz="2400" spc="-1" strike="noStrike">
                <a:solidFill>
                  <a:srgbClr val="ffffff"/>
                </a:solidFill>
                <a:latin typeface="Times New Roman"/>
                <a:ea typeface="DejaVu Sans"/>
              </a:rPr>
              <a:t>got.</a:t>
            </a:r>
            <a:endParaRPr b="0" lang="en-US" sz="2400" spc="-1" strike="noStrike">
              <a:latin typeface="Arial"/>
            </a:endParaRPr>
          </a:p>
        </p:txBody>
      </p:sp>
      <p:sp>
        <p:nvSpPr>
          <p:cNvPr id="110" name="CustomShape 3"/>
          <p:cNvSpPr/>
          <p:nvPr/>
        </p:nvSpPr>
        <p:spPr>
          <a:xfrm>
            <a:off x="6122160" y="2172960"/>
            <a:ext cx="8335080" cy="2760120"/>
          </a:xfrm>
          <a:prstGeom prst="rect">
            <a:avLst/>
          </a:prstGeom>
          <a:blipFill rotWithShape="0">
            <a:blip r:embed="rId1"/>
            <a:stretch>
              <a:fillRect/>
            </a:stretch>
          </a:blipFill>
          <a:ln>
            <a:noFill/>
          </a:ln>
        </p:spPr>
        <p:style>
          <a:lnRef idx="0"/>
          <a:fillRef idx="0"/>
          <a:effectRef idx="0"/>
          <a:fontRef idx="minor"/>
        </p:style>
      </p:sp>
      <p:sp>
        <p:nvSpPr>
          <p:cNvPr id="111" name="CustomShape 4"/>
          <p:cNvSpPr/>
          <p:nvPr/>
        </p:nvSpPr>
        <p:spPr>
          <a:xfrm>
            <a:off x="6381000" y="5956200"/>
            <a:ext cx="9523800" cy="4362480"/>
          </a:xfrm>
          <a:prstGeom prst="rect">
            <a:avLst/>
          </a:prstGeom>
          <a:blipFill rotWithShape="0">
            <a:blip r:embed="rId2"/>
            <a:stretch>
              <a:fillRect/>
            </a:stretch>
          </a:blipFill>
          <a:ln>
            <a:noFill/>
          </a:ln>
        </p:spPr>
        <p:style>
          <a:lnRef idx="0"/>
          <a:fillRef idx="0"/>
          <a:effectRef idx="0"/>
          <a:fontRef idx="minor"/>
        </p:style>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046880" y="1612800"/>
            <a:ext cx="17143920" cy="815760"/>
          </a:xfrm>
          <a:prstGeom prst="rect">
            <a:avLst/>
          </a:prstGeom>
          <a:noFill/>
          <a:ln>
            <a:noFill/>
          </a:ln>
        </p:spPr>
        <p:style>
          <a:lnRef idx="0"/>
          <a:fillRef idx="0"/>
          <a:effectRef idx="0"/>
          <a:fontRef idx="minor"/>
        </p:style>
        <p:txBody>
          <a:bodyPr lIns="0" rIns="0" tIns="12600" bIns="0"/>
          <a:p>
            <a:pPr marL="241200" indent="-228240">
              <a:lnSpc>
                <a:spcPct val="110000"/>
              </a:lnSpc>
              <a:spcBef>
                <a:spcPts val="99"/>
              </a:spcBef>
            </a:pPr>
            <a:r>
              <a:rPr b="1" lang="en-US" sz="2400" spc="-1" strike="noStrike">
                <a:solidFill>
                  <a:srgbClr val="ffffff"/>
                </a:solidFill>
                <a:latin typeface="Times New Roman"/>
                <a:ea typeface="DejaVu Sans"/>
              </a:rPr>
              <a:t>9.</a:t>
            </a:r>
            <a:r>
              <a:rPr b="1" lang="en-US" sz="2400" spc="43"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initial blockchain without a transaction from </a:t>
            </a:r>
            <a:r>
              <a:rPr b="0" lang="en-US" sz="2400" spc="-4" strike="noStrike">
                <a:solidFill>
                  <a:srgbClr val="ffffff"/>
                </a:solidFill>
                <a:latin typeface="Times New Roman"/>
                <a:ea typeface="DejaVu Sans"/>
              </a:rPr>
              <a:t>the </a:t>
            </a:r>
            <a:r>
              <a:rPr b="0" lang="en-US" sz="2400" spc="-1" strike="noStrike">
                <a:solidFill>
                  <a:srgbClr val="ffffff"/>
                </a:solidFill>
                <a:latin typeface="Times New Roman"/>
                <a:ea typeface="DejaVu Sans"/>
              </a:rPr>
              <a:t>dapp was 4 blocks but after voting  twice the blocksize increased with 2 more</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blocks.</a:t>
            </a:r>
            <a:endParaRPr b="0" lang="en-US" sz="2400" spc="-1" strike="noStrike">
              <a:latin typeface="Arial"/>
            </a:endParaRPr>
          </a:p>
        </p:txBody>
      </p:sp>
      <p:sp>
        <p:nvSpPr>
          <p:cNvPr id="113" name="CustomShape 2"/>
          <p:cNvSpPr/>
          <p:nvPr/>
        </p:nvSpPr>
        <p:spPr>
          <a:xfrm>
            <a:off x="1246680" y="5995800"/>
            <a:ext cx="1655496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2400" spc="-1" strike="noStrike">
                <a:solidFill>
                  <a:srgbClr val="ffffff"/>
                </a:solidFill>
                <a:latin typeface="Times New Roman"/>
                <a:ea typeface="DejaVu Sans"/>
              </a:rPr>
              <a:t>10. </a:t>
            </a:r>
            <a:r>
              <a:rPr b="0" lang="en-US" sz="2400" spc="-1" strike="noStrike">
                <a:solidFill>
                  <a:srgbClr val="ffffff"/>
                </a:solidFill>
                <a:latin typeface="Times New Roman"/>
                <a:ea typeface="DejaVu Sans"/>
              </a:rPr>
              <a:t>You can </a:t>
            </a:r>
            <a:r>
              <a:rPr b="0" lang="en-US" sz="2400" spc="-4" strike="noStrike">
                <a:solidFill>
                  <a:srgbClr val="ffffff"/>
                </a:solidFill>
                <a:latin typeface="Times New Roman"/>
                <a:ea typeface="DejaVu Sans"/>
              </a:rPr>
              <a:t>see </a:t>
            </a:r>
            <a:r>
              <a:rPr b="0" lang="en-US" sz="2400" spc="-1" strike="noStrike">
                <a:solidFill>
                  <a:srgbClr val="ffffff"/>
                </a:solidFill>
                <a:latin typeface="Times New Roman"/>
                <a:ea typeface="DejaVu Sans"/>
              </a:rPr>
              <a:t>the blocks in ganache tool the date </a:t>
            </a:r>
            <a:r>
              <a:rPr b="0" lang="en-US" sz="2400" spc="-4" strike="noStrike">
                <a:solidFill>
                  <a:srgbClr val="ffffff"/>
                </a:solidFill>
                <a:latin typeface="Times New Roman"/>
                <a:ea typeface="DejaVu Sans"/>
              </a:rPr>
              <a:t>and </a:t>
            </a:r>
            <a:r>
              <a:rPr b="0" lang="en-US" sz="2400" spc="-1" strike="noStrike">
                <a:solidFill>
                  <a:srgbClr val="ffffff"/>
                </a:solidFill>
                <a:latin typeface="Times New Roman"/>
                <a:ea typeface="DejaVu Sans"/>
              </a:rPr>
              <a:t>time </a:t>
            </a:r>
            <a:r>
              <a:rPr b="0" lang="en-US" sz="2400" spc="-7" strike="noStrike">
                <a:solidFill>
                  <a:srgbClr val="ffffff"/>
                </a:solidFill>
                <a:latin typeface="Times New Roman"/>
                <a:ea typeface="DejaVu Sans"/>
              </a:rPr>
              <a:t>of </a:t>
            </a:r>
            <a:r>
              <a:rPr b="0" lang="en-US" sz="2400" spc="-1" strike="noStrike">
                <a:solidFill>
                  <a:srgbClr val="ffffff"/>
                </a:solidFill>
                <a:latin typeface="Times New Roman"/>
                <a:ea typeface="DejaVu Sans"/>
              </a:rPr>
              <a:t>the new block</a:t>
            </a:r>
            <a:r>
              <a:rPr b="0" lang="en-US" sz="2400" spc="117" strike="noStrike">
                <a:solidFill>
                  <a:srgbClr val="ffffff"/>
                </a:solidFill>
                <a:latin typeface="Times New Roman"/>
                <a:ea typeface="DejaVu Sans"/>
              </a:rPr>
              <a:t> </a:t>
            </a:r>
            <a:r>
              <a:rPr b="0" lang="en-US" sz="2400" spc="-1" strike="noStrike">
                <a:solidFill>
                  <a:srgbClr val="ffffff"/>
                </a:solidFill>
                <a:latin typeface="Times New Roman"/>
                <a:ea typeface="DejaVu Sans"/>
              </a:rPr>
              <a:t>creation.</a:t>
            </a:r>
            <a:endParaRPr b="0" lang="en-US" sz="2400" spc="-1" strike="noStrike">
              <a:latin typeface="Arial"/>
            </a:endParaRPr>
          </a:p>
        </p:txBody>
      </p:sp>
      <p:sp>
        <p:nvSpPr>
          <p:cNvPr id="114" name="CustomShape 3"/>
          <p:cNvSpPr/>
          <p:nvPr/>
        </p:nvSpPr>
        <p:spPr>
          <a:xfrm>
            <a:off x="6641280" y="2494080"/>
            <a:ext cx="7356600" cy="3205080"/>
          </a:xfrm>
          <a:prstGeom prst="rect">
            <a:avLst/>
          </a:prstGeom>
          <a:blipFill rotWithShape="0">
            <a:blip r:embed="rId1"/>
            <a:stretch>
              <a:fillRect/>
            </a:stretch>
          </a:blipFill>
          <a:ln>
            <a:noFill/>
          </a:ln>
        </p:spPr>
        <p:style>
          <a:lnRef idx="0"/>
          <a:fillRef idx="0"/>
          <a:effectRef idx="0"/>
          <a:fontRef idx="minor"/>
        </p:style>
      </p:sp>
      <p:sp>
        <p:nvSpPr>
          <p:cNvPr id="115" name="CustomShape 4"/>
          <p:cNvSpPr/>
          <p:nvPr/>
        </p:nvSpPr>
        <p:spPr>
          <a:xfrm>
            <a:off x="6641280" y="6437520"/>
            <a:ext cx="7358400" cy="4013640"/>
          </a:xfrm>
          <a:prstGeom prst="rect">
            <a:avLst/>
          </a:prstGeom>
          <a:blipFill rotWithShape="0">
            <a:blip r:embed="rId2"/>
            <a:stretch>
              <a:fillRect/>
            </a:stretch>
          </a:blipFill>
          <a:ln>
            <a:noFill/>
          </a:ln>
        </p:spPr>
        <p:style>
          <a:lnRef idx="0"/>
          <a:fillRef idx="0"/>
          <a:effectRef idx="0"/>
          <a:fontRef idx="minor"/>
        </p:style>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046880" y="1283040"/>
            <a:ext cx="16839000" cy="7640640"/>
          </a:xfrm>
          <a:prstGeom prst="rect">
            <a:avLst/>
          </a:prstGeom>
          <a:noFill/>
          <a:ln>
            <a:noFill/>
          </a:ln>
        </p:spPr>
        <p:style>
          <a:lnRef idx="0"/>
          <a:fillRef idx="0"/>
          <a:effectRef idx="0"/>
          <a:fontRef idx="minor"/>
        </p:style>
        <p:txBody>
          <a:bodyPr lIns="0" rIns="0" tIns="11520" bIns="0"/>
          <a:p>
            <a:pPr algn="ctr">
              <a:lnSpc>
                <a:spcPct val="150000"/>
              </a:lnSpc>
              <a:spcBef>
                <a:spcPts val="91"/>
              </a:spcBef>
            </a:pPr>
            <a:r>
              <a:rPr b="1" lang="en-US" sz="2800" spc="-1" strike="noStrike">
                <a:solidFill>
                  <a:srgbClr val="ffffff"/>
                </a:solidFill>
                <a:latin typeface="Times New Roman"/>
                <a:ea typeface="DejaVu Sans"/>
              </a:rPr>
              <a:t>Analysis of Transactions</a:t>
            </a:r>
            <a:endParaRPr b="0" lang="en-US" sz="2800" spc="-1" strike="noStrike">
              <a:latin typeface="Arial"/>
            </a:endParaRPr>
          </a:p>
          <a:p>
            <a:pPr>
              <a:lnSpc>
                <a:spcPct val="150000"/>
              </a:lnSpc>
              <a:spcBef>
                <a:spcPts val="31"/>
              </a:spcBef>
            </a:pPr>
            <a:endParaRPr b="0" lang="en-US" sz="2800" spc="-1" strike="noStrike">
              <a:latin typeface="Arial"/>
            </a:endParaRPr>
          </a:p>
          <a:p>
            <a:pPr marL="12600">
              <a:lnSpc>
                <a:spcPct val="150000"/>
              </a:lnSpc>
            </a:pPr>
            <a:endParaRPr b="0" lang="en-US" sz="2800" spc="-1" strike="noStrike">
              <a:latin typeface="Arial"/>
            </a:endParaRPr>
          </a:p>
        </p:txBody>
      </p:sp>
      <p:pic>
        <p:nvPicPr>
          <p:cNvPr id="117" name="" descr=""/>
          <p:cNvPicPr/>
          <p:nvPr/>
        </p:nvPicPr>
        <p:blipFill>
          <a:blip r:embed="rId1"/>
          <a:stretch/>
        </p:blipFill>
        <p:spPr>
          <a:xfrm>
            <a:off x="582480" y="4835160"/>
            <a:ext cx="6548760" cy="2498040"/>
          </a:xfrm>
          <a:prstGeom prst="rect">
            <a:avLst/>
          </a:prstGeom>
          <a:ln>
            <a:noFill/>
          </a:ln>
        </p:spPr>
      </p:pic>
      <p:pic>
        <p:nvPicPr>
          <p:cNvPr id="118" name="" descr=""/>
          <p:cNvPicPr/>
          <p:nvPr/>
        </p:nvPicPr>
        <p:blipFill>
          <a:blip r:embed="rId2"/>
          <a:stretch/>
        </p:blipFill>
        <p:spPr>
          <a:xfrm>
            <a:off x="10607040" y="9144000"/>
            <a:ext cx="7952400" cy="956160"/>
          </a:xfrm>
          <a:prstGeom prst="rect">
            <a:avLst/>
          </a:prstGeom>
          <a:ln>
            <a:noFill/>
          </a:ln>
        </p:spPr>
      </p:pic>
      <p:sp>
        <p:nvSpPr>
          <p:cNvPr id="119" name="CustomShape 2"/>
          <p:cNvSpPr/>
          <p:nvPr/>
        </p:nvSpPr>
        <p:spPr>
          <a:xfrm>
            <a:off x="513000" y="2193120"/>
            <a:ext cx="18370800" cy="1113840"/>
          </a:xfrm>
          <a:prstGeom prst="rect">
            <a:avLst/>
          </a:prstGeom>
          <a:noFill/>
          <a:ln>
            <a:noFill/>
          </a:ln>
        </p:spPr>
        <p:style>
          <a:lnRef idx="0"/>
          <a:fillRef idx="0"/>
          <a:effectRef idx="0"/>
          <a:fontRef idx="minor"/>
        </p:style>
        <p:txBody>
          <a:bodyPr lIns="90000" rIns="90000" tIns="45000" bIns="45000"/>
          <a:p>
            <a:pPr>
              <a:lnSpc>
                <a:spcPct val="200000"/>
              </a:lnSpc>
            </a:pPr>
            <a:r>
              <a:rPr b="0" lang="en-US" sz="2400" spc="-1" strike="noStrike">
                <a:latin typeface="Arial"/>
              </a:rPr>
              <a:t>Whenever a person click on the vote button he is able to vote and if the transaction is successful then block hash and transaction hash are generated.This Screenshot is from the browser. object stores all the information about the transaction.It also shows the even which happened (votedEvent) which is a function in the codebase.</a:t>
            </a:r>
            <a:endParaRPr b="0" lang="en-US" sz="2400" spc="-1" strike="noStrike">
              <a:latin typeface="Arial"/>
            </a:endParaRPr>
          </a:p>
        </p:txBody>
      </p:sp>
      <p:sp>
        <p:nvSpPr>
          <p:cNvPr id="120" name="CustomShape 3"/>
          <p:cNvSpPr/>
          <p:nvPr/>
        </p:nvSpPr>
        <p:spPr>
          <a:xfrm>
            <a:off x="6583680" y="7809840"/>
            <a:ext cx="9655200" cy="60228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latin typeface="Arial"/>
              </a:rPr>
              <a:t>This Screenshot is from the Ganache Local blockchain tool. Here we can only see the amount</a:t>
            </a:r>
            <a:endParaRPr b="0" lang="en-US" sz="2200" spc="-1" strike="noStrike">
              <a:latin typeface="Arial"/>
            </a:endParaRPr>
          </a:p>
          <a:p>
            <a:pPr>
              <a:lnSpc>
                <a:spcPct val="100000"/>
              </a:lnSpc>
            </a:pPr>
            <a:r>
              <a:rPr b="0" lang="en-US" sz="2200" spc="-1" strike="noStrike">
                <a:latin typeface="Arial"/>
              </a:rPr>
              <a:t>of gas used and the no of block and transaction hash.</a:t>
            </a:r>
            <a:endParaRPr b="0" lang="en-US" sz="2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046880" y="1283040"/>
            <a:ext cx="16839000" cy="7640640"/>
          </a:xfrm>
          <a:prstGeom prst="rect">
            <a:avLst/>
          </a:prstGeom>
          <a:noFill/>
          <a:ln>
            <a:noFill/>
          </a:ln>
        </p:spPr>
        <p:style>
          <a:lnRef idx="0"/>
          <a:fillRef idx="0"/>
          <a:effectRef idx="0"/>
          <a:fontRef idx="minor"/>
        </p:style>
        <p:txBody>
          <a:bodyPr lIns="0" rIns="0" tIns="11520" bIns="0"/>
          <a:p>
            <a:pPr algn="ctr">
              <a:lnSpc>
                <a:spcPct val="150000"/>
              </a:lnSpc>
              <a:spcBef>
                <a:spcPts val="91"/>
              </a:spcBef>
            </a:pPr>
            <a:r>
              <a:rPr b="1" lang="en-US" sz="2800" spc="-1" strike="noStrike">
                <a:solidFill>
                  <a:srgbClr val="ffffff"/>
                </a:solidFill>
                <a:latin typeface="Times New Roman"/>
                <a:ea typeface="DejaVu Sans"/>
              </a:rPr>
              <a:t>Limitations</a:t>
            </a:r>
            <a:endParaRPr b="0" lang="en-US" sz="2800" spc="-1" strike="noStrike">
              <a:latin typeface="Arial"/>
            </a:endParaRPr>
          </a:p>
          <a:p>
            <a:pPr>
              <a:lnSpc>
                <a:spcPct val="150000"/>
              </a:lnSpc>
              <a:spcBef>
                <a:spcPts val="31"/>
              </a:spcBef>
            </a:pPr>
            <a:endParaRPr b="0" lang="en-US" sz="2800" spc="-1" strike="noStrike">
              <a:latin typeface="Arial"/>
            </a:endParaRPr>
          </a:p>
          <a:p>
            <a:pPr marL="12600">
              <a:lnSpc>
                <a:spcPct val="150000"/>
              </a:lnSpc>
            </a:pPr>
            <a:endParaRPr b="0" lang="en-US" sz="2800" spc="-1" strike="noStrike">
              <a:latin typeface="Arial"/>
            </a:endParaRPr>
          </a:p>
          <a:p>
            <a:pPr marL="12600">
              <a:lnSpc>
                <a:spcPct val="150000"/>
              </a:lnSpc>
            </a:pPr>
            <a:r>
              <a:rPr b="0" lang="en-US" sz="2400" spc="-1" strike="noStrike">
                <a:solidFill>
                  <a:srgbClr val="ffffff"/>
                </a:solidFill>
                <a:latin typeface="Times New Roman"/>
                <a:ea typeface="DejaVu Sans"/>
              </a:rPr>
              <a:t>Blockchains are immutable. Chances of human error in data is huge so when a person makes a mistake it will be stored forever. At the current state of blockchain the development is quite difficult as it is still a growing industry. There are few open source libraries but they lack in functions. For which you would have to include another library. Also blockchain requires a block network which is easily available for localhost via Ganache or Ganache CLI but to publish it on the web its quite difficult.</a:t>
            </a:r>
            <a:endParaRPr b="0" lang="en-US" sz="2400" spc="-1" strike="noStrike">
              <a:latin typeface="Arial"/>
            </a:endParaRPr>
          </a:p>
          <a:p>
            <a:pPr marL="12600">
              <a:lnSpc>
                <a:spcPct val="150000"/>
              </a:lnSpc>
            </a:pPr>
            <a:r>
              <a:rPr b="0" lang="en-US" sz="2400" spc="-1" strike="noStrike">
                <a:solidFill>
                  <a:srgbClr val="ffffff"/>
                </a:solidFill>
                <a:latin typeface="Times New Roman"/>
                <a:ea typeface="DejaVu Sans"/>
              </a:rPr>
              <a:t>Since blockchains are transparent its data is visible to all users. So if your Access is the biggest thing in a system to play with functionality and that here has limited the game altogether!</a:t>
            </a:r>
            <a:endParaRPr b="0" lang="en-US" sz="2400" spc="-1" strike="noStrike">
              <a:latin typeface="Arial"/>
            </a:endParaRPr>
          </a:p>
          <a:p>
            <a:pPr marL="12600">
              <a:lnSpc>
                <a:spcPct val="150000"/>
              </a:lnSpc>
            </a:pPr>
            <a:r>
              <a:rPr b="0" lang="en-US" sz="2400" spc="-1" strike="noStrike">
                <a:solidFill>
                  <a:srgbClr val="ffffff"/>
                </a:solidFill>
                <a:latin typeface="Times New Roman"/>
                <a:ea typeface="DejaVu Sans"/>
              </a:rPr>
              <a:t>Also, blockchain systems require more resources than the traditional system. Since the ledgers of all the nodes are to be updated after every transitions.</a:t>
            </a:r>
            <a:endParaRPr b="0" lang="en-US" sz="2400" spc="-1" strike="noStrike">
              <a:latin typeface="Arial"/>
            </a:endParaRPr>
          </a:p>
          <a:p>
            <a:pPr marL="12600">
              <a:lnSpc>
                <a:spcPct val="150000"/>
              </a:lnSpc>
            </a:pPr>
            <a:endParaRPr b="0" lang="en-US" sz="2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046880" y="1283040"/>
            <a:ext cx="16839000" cy="7640640"/>
          </a:xfrm>
          <a:prstGeom prst="rect">
            <a:avLst/>
          </a:prstGeom>
          <a:noFill/>
          <a:ln>
            <a:noFill/>
          </a:ln>
        </p:spPr>
        <p:style>
          <a:lnRef idx="0"/>
          <a:fillRef idx="0"/>
          <a:effectRef idx="0"/>
          <a:fontRef idx="minor"/>
        </p:style>
        <p:txBody>
          <a:bodyPr lIns="0" rIns="0" tIns="11520" bIns="0"/>
          <a:p>
            <a:pPr algn="ctr">
              <a:lnSpc>
                <a:spcPct val="150000"/>
              </a:lnSpc>
              <a:spcBef>
                <a:spcPts val="91"/>
              </a:spcBef>
            </a:pPr>
            <a:r>
              <a:rPr b="1" lang="en-US" sz="2800" spc="-1" strike="noStrike">
                <a:solidFill>
                  <a:srgbClr val="ffffff"/>
                </a:solidFill>
                <a:latin typeface="Times New Roman"/>
                <a:ea typeface="DejaVu Sans"/>
              </a:rPr>
              <a:t>Comparison to Traditional System</a:t>
            </a:r>
            <a:endParaRPr b="0" lang="en-US" sz="2800" spc="-1" strike="noStrike">
              <a:latin typeface="Arial"/>
            </a:endParaRPr>
          </a:p>
          <a:p>
            <a:pPr>
              <a:lnSpc>
                <a:spcPct val="150000"/>
              </a:lnSpc>
              <a:spcBef>
                <a:spcPts val="31"/>
              </a:spcBef>
            </a:pPr>
            <a:endParaRPr b="0" lang="en-US" sz="2800" spc="-1" strike="noStrike">
              <a:latin typeface="Arial"/>
            </a:endParaRPr>
          </a:p>
          <a:p>
            <a:pPr marL="12600">
              <a:lnSpc>
                <a:spcPct val="150000"/>
              </a:lnSpc>
            </a:pPr>
            <a:endParaRPr b="0" lang="en-US" sz="2800" spc="-1" strike="noStrike">
              <a:latin typeface="Arial"/>
            </a:endParaRPr>
          </a:p>
          <a:p>
            <a:pPr marL="12600">
              <a:lnSpc>
                <a:spcPct val="150000"/>
              </a:lnSpc>
            </a:pPr>
            <a:r>
              <a:rPr b="0" lang="en-US" sz="2400" spc="-1" strike="noStrike">
                <a:solidFill>
                  <a:srgbClr val="ffffff"/>
                </a:solidFill>
                <a:latin typeface="Times New Roman"/>
                <a:ea typeface="DejaVu Sans"/>
              </a:rPr>
              <a:t>Both of the systems have their caveats and advantages but the blockchain system beats the traditional one(DB) in terms of security and transparency. Since after voting for a candidatei n a traditional system you aren’t 100% sure that he/she received it but in case of blockchain based voting app it's visible and non editable so once a vote is granted it can’t be changed.Every other node can see the ledger or the (information) of other block that is why it is transparent. Consensus methods are used to verify the transactions like POW and POS.</a:t>
            </a:r>
            <a:endParaRPr b="0" lang="en-US" sz="2400" spc="-1" strike="noStrike">
              <a:latin typeface="Arial"/>
            </a:endParaRPr>
          </a:p>
          <a:p>
            <a:pPr marL="12600">
              <a:lnSpc>
                <a:spcPct val="150000"/>
              </a:lnSpc>
            </a:pPr>
            <a:endParaRPr b="0" lang="en-US" sz="2400" spc="-1" strike="noStrike">
              <a:latin typeface="Arial"/>
            </a:endParaRPr>
          </a:p>
        </p:txBody>
      </p:sp>
      <p:pic>
        <p:nvPicPr>
          <p:cNvPr id="123" name="" descr=""/>
          <p:cNvPicPr/>
          <p:nvPr/>
        </p:nvPicPr>
        <p:blipFill>
          <a:blip r:embed="rId1"/>
          <a:stretch/>
        </p:blipFill>
        <p:spPr>
          <a:xfrm>
            <a:off x="4754880" y="5760720"/>
            <a:ext cx="8778240" cy="362340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046880" y="1283040"/>
            <a:ext cx="16839000" cy="7640640"/>
          </a:xfrm>
          <a:prstGeom prst="rect">
            <a:avLst/>
          </a:prstGeom>
          <a:noFill/>
          <a:ln>
            <a:noFill/>
          </a:ln>
        </p:spPr>
        <p:style>
          <a:lnRef idx="0"/>
          <a:fillRef idx="0"/>
          <a:effectRef idx="0"/>
          <a:fontRef idx="minor"/>
        </p:style>
        <p:txBody>
          <a:bodyPr lIns="0" rIns="0" tIns="11520" bIns="0"/>
          <a:p>
            <a:pPr algn="ctr">
              <a:lnSpc>
                <a:spcPct val="150000"/>
              </a:lnSpc>
              <a:spcBef>
                <a:spcPts val="91"/>
              </a:spcBef>
            </a:pPr>
            <a:r>
              <a:rPr b="1" lang="en-US" sz="2800" spc="-7" strike="noStrike">
                <a:solidFill>
                  <a:srgbClr val="ffffff"/>
                </a:solidFill>
                <a:latin typeface="Times New Roman"/>
                <a:ea typeface="DejaVu Sans"/>
              </a:rPr>
              <a:t>Conclusion</a:t>
            </a:r>
            <a:endParaRPr b="0" lang="en-US" sz="2800" spc="-1" strike="noStrike">
              <a:latin typeface="Arial"/>
            </a:endParaRPr>
          </a:p>
          <a:p>
            <a:pPr>
              <a:lnSpc>
                <a:spcPct val="150000"/>
              </a:lnSpc>
              <a:spcBef>
                <a:spcPts val="31"/>
              </a:spcBef>
            </a:pPr>
            <a:endParaRPr b="0" lang="en-US" sz="2800" spc="-1" strike="noStrike">
              <a:latin typeface="Arial"/>
            </a:endParaRPr>
          </a:p>
          <a:p>
            <a:pPr marL="12600">
              <a:lnSpc>
                <a:spcPct val="150000"/>
              </a:lnSpc>
            </a:pPr>
            <a:r>
              <a:rPr b="0" lang="en-US" sz="2400" spc="-1" strike="noStrike">
                <a:solidFill>
                  <a:srgbClr val="ffffff"/>
                </a:solidFill>
                <a:latin typeface="Times New Roman"/>
                <a:ea typeface="DejaVu Sans"/>
              </a:rPr>
              <a:t>The idea of adapting blockchain voting system to make public elections cheaper, faster and secure is compelling in this advance era. Its not only better and efficient than the EVMS but also more reliable and secure. It is not possible for any account to vote without any ether in that account and are not mined on that blockchain. So, it is safe to say that no external entity can vote. To make changes to the blockchain the external entity must hold all the nodes in physical possession and do 51% attack which is impossible if we have 100+ nodes. So with Aadhar Api the project will be fully ready for deployment and can be tested so that it</a:t>
            </a:r>
            <a:endParaRPr b="0" lang="en-US" sz="2400" spc="-1" strike="noStrike">
              <a:latin typeface="Arial"/>
            </a:endParaRPr>
          </a:p>
          <a:p>
            <a:pPr marL="12600">
              <a:lnSpc>
                <a:spcPct val="150000"/>
              </a:lnSpc>
            </a:pPr>
            <a:r>
              <a:rPr b="0" lang="en-US" sz="2400" spc="-1" strike="noStrike">
                <a:solidFill>
                  <a:srgbClr val="ffffff"/>
                </a:solidFill>
                <a:latin typeface="Times New Roman"/>
                <a:ea typeface="DejaVu Sans"/>
              </a:rPr>
              <a:t>can be used for future elections.</a:t>
            </a:r>
            <a:endParaRPr b="0" lang="en-US" sz="2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046880" y="1283040"/>
            <a:ext cx="16839000" cy="7640640"/>
          </a:xfrm>
          <a:prstGeom prst="rect">
            <a:avLst/>
          </a:prstGeom>
          <a:noFill/>
          <a:ln>
            <a:noFill/>
          </a:ln>
        </p:spPr>
        <p:style>
          <a:lnRef idx="0"/>
          <a:fillRef idx="0"/>
          <a:effectRef idx="0"/>
          <a:fontRef idx="minor"/>
        </p:style>
        <p:txBody>
          <a:bodyPr lIns="0" rIns="0" tIns="11520" bIns="0"/>
          <a:p>
            <a:pPr algn="ctr">
              <a:lnSpc>
                <a:spcPct val="150000"/>
              </a:lnSpc>
              <a:spcBef>
                <a:spcPts val="91"/>
              </a:spcBef>
            </a:pPr>
            <a:r>
              <a:rPr b="1" lang="en-US" sz="2800" spc="-7" strike="noStrike">
                <a:solidFill>
                  <a:srgbClr val="ffffff"/>
                </a:solidFill>
                <a:latin typeface="Times New Roman"/>
                <a:ea typeface="DejaVu Sans"/>
              </a:rPr>
              <a:t>Future</a:t>
            </a:r>
            <a:r>
              <a:rPr b="1" lang="en-US" sz="2800" spc="-1" strike="noStrike">
                <a:solidFill>
                  <a:srgbClr val="ffffff"/>
                </a:solidFill>
                <a:latin typeface="Times New Roman"/>
                <a:ea typeface="DejaVu Sans"/>
              </a:rPr>
              <a:t> </a:t>
            </a:r>
            <a:r>
              <a:rPr b="1" lang="en-US" sz="2800" spc="-4" strike="noStrike">
                <a:solidFill>
                  <a:srgbClr val="ffffff"/>
                </a:solidFill>
                <a:latin typeface="Times New Roman"/>
                <a:ea typeface="DejaVu Sans"/>
              </a:rPr>
              <a:t>Scope</a:t>
            </a:r>
            <a:endParaRPr b="0" lang="en-US" sz="2800" spc="-1" strike="noStrike">
              <a:latin typeface="Arial"/>
            </a:endParaRPr>
          </a:p>
          <a:p>
            <a:pPr>
              <a:lnSpc>
                <a:spcPct val="150000"/>
              </a:lnSpc>
              <a:spcBef>
                <a:spcPts val="31"/>
              </a:spcBef>
            </a:pPr>
            <a:endParaRPr b="0" lang="en-US" sz="2800" spc="-1" strike="noStrike">
              <a:latin typeface="Arial"/>
            </a:endParaRPr>
          </a:p>
          <a:p>
            <a:pPr marL="12600">
              <a:lnSpc>
                <a:spcPct val="150000"/>
              </a:lnSpc>
            </a:pPr>
            <a:r>
              <a:rPr b="0" lang="en-US" sz="2400" spc="-1" strike="noStrike">
                <a:solidFill>
                  <a:srgbClr val="ffffff"/>
                </a:solidFill>
                <a:latin typeface="Times New Roman"/>
                <a:ea typeface="DejaVu Sans"/>
              </a:rPr>
              <a:t>The current scenario is the blockchain transactions require mining (which is costly). </a:t>
            </a:r>
            <a:r>
              <a:rPr b="0" lang="en-US" sz="2400" spc="-4" strike="noStrike">
                <a:solidFill>
                  <a:srgbClr val="ffffff"/>
                </a:solidFill>
                <a:latin typeface="Times New Roman"/>
                <a:ea typeface="DejaVu Sans"/>
              </a:rPr>
              <a:t>If </a:t>
            </a:r>
            <a:r>
              <a:rPr b="0" lang="en-US" sz="2400" spc="-1" strike="noStrike">
                <a:solidFill>
                  <a:srgbClr val="ffffff"/>
                </a:solidFill>
                <a:latin typeface="Times New Roman"/>
                <a:ea typeface="DejaVu Sans"/>
              </a:rPr>
              <a:t>a user  wants to do a transaction it requires to have some </a:t>
            </a:r>
            <a:r>
              <a:rPr b="0" lang="en-US" sz="2400" spc="-4" strike="noStrike">
                <a:solidFill>
                  <a:srgbClr val="ffffff"/>
                </a:solidFill>
                <a:latin typeface="Times New Roman"/>
                <a:ea typeface="DejaVu Sans"/>
              </a:rPr>
              <a:t>coins </a:t>
            </a:r>
            <a:r>
              <a:rPr b="0" lang="en-US" sz="2400" spc="-1" strike="noStrike">
                <a:solidFill>
                  <a:srgbClr val="ffffff"/>
                </a:solidFill>
                <a:latin typeface="Times New Roman"/>
                <a:ea typeface="DejaVu Sans"/>
              </a:rPr>
              <a:t>or Ethereum[1] in my </a:t>
            </a:r>
            <a:r>
              <a:rPr b="0" lang="en-US" sz="2400" spc="-4" strike="noStrike">
                <a:solidFill>
                  <a:srgbClr val="ffffff"/>
                </a:solidFill>
                <a:latin typeface="Times New Roman"/>
                <a:ea typeface="DejaVu Sans"/>
              </a:rPr>
              <a:t>case. </a:t>
            </a:r>
            <a:r>
              <a:rPr b="0" lang="en-US" sz="2400" spc="-1" strike="noStrike">
                <a:solidFill>
                  <a:srgbClr val="ffffff"/>
                </a:solidFill>
                <a:latin typeface="Times New Roman"/>
                <a:ea typeface="DejaVu Sans"/>
              </a:rPr>
              <a:t>Without it  it’s not possible to vote. And there </a:t>
            </a:r>
            <a:r>
              <a:rPr b="0" lang="en-US" sz="2400" spc="-4" strike="noStrike">
                <a:solidFill>
                  <a:srgbClr val="ffffff"/>
                </a:solidFill>
                <a:latin typeface="Times New Roman"/>
                <a:ea typeface="DejaVu Sans"/>
              </a:rPr>
              <a:t>are </a:t>
            </a:r>
            <a:r>
              <a:rPr b="0" lang="en-US" sz="2400" spc="-1" strike="noStrike">
                <a:solidFill>
                  <a:srgbClr val="ffffff"/>
                </a:solidFill>
                <a:latin typeface="Times New Roman"/>
                <a:ea typeface="DejaVu Sans"/>
              </a:rPr>
              <a:t>no blockchain platform available </a:t>
            </a:r>
            <a:r>
              <a:rPr b="0" lang="en-US" sz="2400" spc="-4" strike="noStrike">
                <a:solidFill>
                  <a:srgbClr val="ffffff"/>
                </a:solidFill>
                <a:latin typeface="Times New Roman"/>
                <a:ea typeface="DejaVu Sans"/>
              </a:rPr>
              <a:t>for </a:t>
            </a:r>
            <a:r>
              <a:rPr b="0" lang="en-US" sz="2400" spc="-1" strike="noStrike">
                <a:solidFill>
                  <a:srgbClr val="ffffff"/>
                </a:solidFill>
                <a:latin typeface="Times New Roman"/>
                <a:ea typeface="DejaVu Sans"/>
              </a:rPr>
              <a:t>mobile</a:t>
            </a:r>
            <a:r>
              <a:rPr b="0" lang="en-US" sz="2400" spc="92" strike="noStrike">
                <a:solidFill>
                  <a:srgbClr val="ffffff"/>
                </a:solidFill>
                <a:latin typeface="Times New Roman"/>
                <a:ea typeface="DejaVu Sans"/>
              </a:rPr>
              <a:t> </a:t>
            </a:r>
            <a:r>
              <a:rPr b="0" lang="en-US" sz="2400" spc="-1" strike="noStrike">
                <a:solidFill>
                  <a:srgbClr val="ffffff"/>
                </a:solidFill>
                <a:latin typeface="Times New Roman"/>
                <a:ea typeface="DejaVu Sans"/>
              </a:rPr>
              <a:t>devices.</a:t>
            </a:r>
            <a:endParaRPr b="0" lang="en-US" sz="2400" spc="-1" strike="noStrike">
              <a:latin typeface="Arial"/>
            </a:endParaRPr>
          </a:p>
          <a:p>
            <a:pPr marL="12600">
              <a:lnSpc>
                <a:spcPct val="150000"/>
              </a:lnSpc>
            </a:pPr>
            <a:r>
              <a:rPr b="0" lang="en-US" sz="2400" spc="-1" strike="noStrike">
                <a:solidFill>
                  <a:srgbClr val="ffffff"/>
                </a:solidFill>
                <a:latin typeface="Times New Roman"/>
                <a:ea typeface="DejaVu Sans"/>
              </a:rPr>
              <a:t>So, </a:t>
            </a:r>
            <a:r>
              <a:rPr b="0" lang="en-US" sz="2400" spc="-4" strike="noStrike">
                <a:solidFill>
                  <a:srgbClr val="ffffff"/>
                </a:solidFill>
                <a:latin typeface="Times New Roman"/>
                <a:ea typeface="DejaVu Sans"/>
              </a:rPr>
              <a:t>REST </a:t>
            </a:r>
            <a:r>
              <a:rPr b="0" lang="en-US" sz="2400" spc="-1" strike="noStrike">
                <a:solidFill>
                  <a:srgbClr val="ffffff"/>
                </a:solidFill>
                <a:latin typeface="Times New Roman"/>
                <a:ea typeface="DejaVu Sans"/>
              </a:rPr>
              <a:t>api[11] can be made </a:t>
            </a:r>
            <a:r>
              <a:rPr b="0" lang="en-US" sz="2400" spc="-4" strike="noStrike">
                <a:solidFill>
                  <a:srgbClr val="ffffff"/>
                </a:solidFill>
                <a:latin typeface="Times New Roman"/>
                <a:ea typeface="DejaVu Sans"/>
              </a:rPr>
              <a:t>so </a:t>
            </a:r>
            <a:r>
              <a:rPr b="0" lang="en-US" sz="2400" spc="-1" strike="noStrike">
                <a:solidFill>
                  <a:srgbClr val="ffffff"/>
                </a:solidFill>
                <a:latin typeface="Times New Roman"/>
                <a:ea typeface="DejaVu Sans"/>
              </a:rPr>
              <a:t>that it can be ported to mobile apps and users can </a:t>
            </a:r>
            <a:r>
              <a:rPr b="0" lang="en-US" sz="2400" spc="-4" strike="noStrike">
                <a:solidFill>
                  <a:srgbClr val="ffffff"/>
                </a:solidFill>
                <a:latin typeface="Times New Roman"/>
                <a:ea typeface="DejaVu Sans"/>
              </a:rPr>
              <a:t>cast </a:t>
            </a:r>
            <a:r>
              <a:rPr b="0" lang="en-US" sz="2400" spc="-1" strike="noStrike">
                <a:solidFill>
                  <a:srgbClr val="ffffff"/>
                </a:solidFill>
                <a:latin typeface="Times New Roman"/>
                <a:ea typeface="DejaVu Sans"/>
              </a:rPr>
              <a:t>vote  from mobile. </a:t>
            </a:r>
            <a:r>
              <a:rPr b="0" lang="en-US" sz="2400" spc="-4" strike="noStrike">
                <a:solidFill>
                  <a:srgbClr val="ffffff"/>
                </a:solidFill>
                <a:latin typeface="Times New Roman"/>
                <a:ea typeface="DejaVu Sans"/>
              </a:rPr>
              <a:t>Also, </a:t>
            </a:r>
            <a:r>
              <a:rPr b="0" lang="en-US" sz="2400" spc="-1" strike="noStrike">
                <a:solidFill>
                  <a:srgbClr val="ffffff"/>
                </a:solidFill>
                <a:latin typeface="Times New Roman"/>
                <a:ea typeface="DejaVu Sans"/>
              </a:rPr>
              <a:t>a foolproof way to validate </a:t>
            </a:r>
            <a:r>
              <a:rPr b="0" lang="en-US" sz="2400" spc="-7" strike="noStrike">
                <a:solidFill>
                  <a:srgbClr val="ffffff"/>
                </a:solidFill>
                <a:latin typeface="Times New Roman"/>
                <a:ea typeface="DejaVu Sans"/>
              </a:rPr>
              <a:t>user </a:t>
            </a:r>
            <a:r>
              <a:rPr b="0" lang="en-US" sz="2400" spc="-1" strike="noStrike">
                <a:solidFill>
                  <a:srgbClr val="ffffff"/>
                </a:solidFill>
                <a:latin typeface="Times New Roman"/>
                <a:ea typeface="DejaVu Sans"/>
              </a:rPr>
              <a:t>is required. I was hoping to</a:t>
            </a:r>
            <a:r>
              <a:rPr b="0" lang="en-US" sz="2400" spc="151" strike="noStrike">
                <a:solidFill>
                  <a:srgbClr val="ffffff"/>
                </a:solidFill>
                <a:latin typeface="Times New Roman"/>
                <a:ea typeface="DejaVu Sans"/>
              </a:rPr>
              <a:t> </a:t>
            </a:r>
            <a:r>
              <a:rPr b="0" lang="en-US" sz="2400" spc="-1" strike="noStrike">
                <a:solidFill>
                  <a:srgbClr val="ffffff"/>
                </a:solidFill>
                <a:latin typeface="Times New Roman"/>
                <a:ea typeface="DejaVu Sans"/>
              </a:rPr>
              <a:t>integrate</a:t>
            </a:r>
            <a:endParaRPr b="0" lang="en-US" sz="2400" spc="-1" strike="noStrike">
              <a:latin typeface="Arial"/>
            </a:endParaRPr>
          </a:p>
          <a:p>
            <a:pPr marL="12600">
              <a:lnSpc>
                <a:spcPct val="150000"/>
              </a:lnSpc>
            </a:pPr>
            <a:r>
              <a:rPr b="0" lang="en-US" sz="2400" spc="-1" strike="noStrike">
                <a:solidFill>
                  <a:srgbClr val="ffffff"/>
                </a:solidFill>
                <a:latin typeface="Times New Roman"/>
                <a:ea typeface="DejaVu Sans"/>
              </a:rPr>
              <a:t>Aadhaar api in the project but the </a:t>
            </a:r>
            <a:r>
              <a:rPr b="0" lang="en-US" sz="2400" spc="-4" strike="noStrike">
                <a:solidFill>
                  <a:srgbClr val="ffffff"/>
                </a:solidFill>
                <a:latin typeface="Times New Roman"/>
                <a:ea typeface="DejaVu Sans"/>
              </a:rPr>
              <a:t>govt </a:t>
            </a:r>
            <a:r>
              <a:rPr b="0" lang="en-US" sz="2400" spc="-1" strike="noStrike">
                <a:solidFill>
                  <a:srgbClr val="ffffff"/>
                </a:solidFill>
                <a:latin typeface="Times New Roman"/>
                <a:ea typeface="DejaVu Sans"/>
              </a:rPr>
              <a:t>still haven’t replied </a:t>
            </a:r>
            <a:r>
              <a:rPr b="0" lang="en-US" sz="2400" spc="-4" strike="noStrike">
                <a:solidFill>
                  <a:srgbClr val="ffffff"/>
                </a:solidFill>
                <a:latin typeface="Times New Roman"/>
                <a:ea typeface="DejaVu Sans"/>
              </a:rPr>
              <a:t>me. So, </a:t>
            </a:r>
            <a:r>
              <a:rPr b="0" lang="en-US" sz="2400" spc="-1" strike="noStrike">
                <a:solidFill>
                  <a:srgbClr val="ffffff"/>
                </a:solidFill>
                <a:latin typeface="Times New Roman"/>
                <a:ea typeface="DejaVu Sans"/>
              </a:rPr>
              <a:t>the project just needs  Adhaar api or Voter Id api to create user and provide them with some coins to </a:t>
            </a:r>
            <a:r>
              <a:rPr b="0" lang="en-US" sz="2400" spc="-4" strike="noStrike">
                <a:solidFill>
                  <a:srgbClr val="ffffff"/>
                </a:solidFill>
                <a:latin typeface="Times New Roman"/>
                <a:ea typeface="DejaVu Sans"/>
              </a:rPr>
              <a:t>cast </a:t>
            </a:r>
            <a:r>
              <a:rPr b="0" lang="en-US" sz="2400" spc="-1" strike="noStrike">
                <a:solidFill>
                  <a:srgbClr val="ffffff"/>
                </a:solidFill>
                <a:latin typeface="Times New Roman"/>
                <a:ea typeface="DejaVu Sans"/>
              </a:rPr>
              <a:t>the</a:t>
            </a:r>
            <a:r>
              <a:rPr b="0" lang="en-US" sz="2400" spc="180" strike="noStrike">
                <a:solidFill>
                  <a:srgbClr val="ffffff"/>
                </a:solidFill>
                <a:latin typeface="Times New Roman"/>
                <a:ea typeface="DejaVu Sans"/>
              </a:rPr>
              <a:t> </a:t>
            </a:r>
            <a:r>
              <a:rPr b="0" lang="en-US" sz="2400" spc="-4" strike="noStrike">
                <a:solidFill>
                  <a:srgbClr val="ffffff"/>
                </a:solidFill>
                <a:latin typeface="Times New Roman"/>
                <a:ea typeface="DejaVu Sans"/>
              </a:rPr>
              <a:t>vote.</a:t>
            </a:r>
            <a:endParaRPr b="0" lang="en-US" sz="2400" spc="-1" strike="noStrike">
              <a:latin typeface="Arial"/>
            </a:endParaRPr>
          </a:p>
          <a:p>
            <a:pPr marL="12600">
              <a:lnSpc>
                <a:spcPct val="150000"/>
              </a:lnSpc>
              <a:spcBef>
                <a:spcPts val="1006"/>
              </a:spcBef>
            </a:pPr>
            <a:r>
              <a:rPr b="0" lang="en-US" sz="2400" spc="-1" strike="noStrike">
                <a:solidFill>
                  <a:srgbClr val="ffffff"/>
                </a:solidFill>
                <a:latin typeface="Times New Roman"/>
                <a:ea typeface="DejaVu Sans"/>
              </a:rPr>
              <a:t>Also the Web App should be deployed on the </a:t>
            </a:r>
            <a:r>
              <a:rPr b="0" lang="en-US" sz="2400" spc="-4" strike="noStrike">
                <a:solidFill>
                  <a:srgbClr val="ffffff"/>
                </a:solidFill>
                <a:latin typeface="Times New Roman"/>
                <a:ea typeface="DejaVu Sans"/>
              </a:rPr>
              <a:t>cloud </a:t>
            </a:r>
            <a:r>
              <a:rPr b="0" lang="en-US" sz="2400" spc="-1" strike="noStrike">
                <a:solidFill>
                  <a:srgbClr val="ffffff"/>
                </a:solidFill>
                <a:latin typeface="Times New Roman"/>
                <a:ea typeface="DejaVu Sans"/>
              </a:rPr>
              <a:t>as the no </a:t>
            </a:r>
            <a:r>
              <a:rPr b="0" lang="en-US" sz="2400" spc="-7" strike="noStrike">
                <a:solidFill>
                  <a:srgbClr val="ffffff"/>
                </a:solidFill>
                <a:latin typeface="Times New Roman"/>
                <a:ea typeface="DejaVu Sans"/>
              </a:rPr>
              <a:t>of </a:t>
            </a:r>
            <a:r>
              <a:rPr b="0" lang="en-US" sz="2400" spc="-1" strike="noStrike">
                <a:solidFill>
                  <a:srgbClr val="ffffff"/>
                </a:solidFill>
                <a:latin typeface="Times New Roman"/>
                <a:ea typeface="DejaVu Sans"/>
              </a:rPr>
              <a:t>users increases the </a:t>
            </a:r>
            <a:r>
              <a:rPr b="0" lang="en-US" sz="2400" spc="-4" strike="noStrike">
                <a:solidFill>
                  <a:srgbClr val="ffffff"/>
                </a:solidFill>
                <a:latin typeface="Times New Roman"/>
                <a:ea typeface="DejaVu Sans"/>
              </a:rPr>
              <a:t>system  </a:t>
            </a:r>
            <a:r>
              <a:rPr b="0" lang="en-US" sz="2400" spc="-1" strike="noStrike">
                <a:solidFill>
                  <a:srgbClr val="ffffff"/>
                </a:solidFill>
                <a:latin typeface="Times New Roman"/>
                <a:ea typeface="DejaVu Sans"/>
              </a:rPr>
              <a:t>will require more CPU and memory. AWS or </a:t>
            </a:r>
            <a:r>
              <a:rPr b="0" lang="en-US" sz="2400" spc="-4" strike="noStrike">
                <a:solidFill>
                  <a:srgbClr val="ffffff"/>
                </a:solidFill>
                <a:latin typeface="Times New Roman"/>
                <a:ea typeface="DejaVu Sans"/>
              </a:rPr>
              <a:t>GCP </a:t>
            </a:r>
            <a:r>
              <a:rPr b="0" lang="en-US" sz="2400" spc="-1" strike="noStrike">
                <a:solidFill>
                  <a:srgbClr val="ffffff"/>
                </a:solidFill>
                <a:latin typeface="Times New Roman"/>
                <a:ea typeface="DejaVu Sans"/>
              </a:rPr>
              <a:t>[12] are the best possible options</a:t>
            </a:r>
            <a:r>
              <a:rPr b="0" lang="en-US" sz="2400" spc="72" strike="noStrike">
                <a:solidFill>
                  <a:srgbClr val="ffffff"/>
                </a:solidFill>
                <a:latin typeface="Times New Roman"/>
                <a:ea typeface="DejaVu Sans"/>
              </a:rPr>
              <a:t> </a:t>
            </a:r>
            <a:r>
              <a:rPr b="0" lang="en-US" sz="2400" spc="-1" strike="noStrike">
                <a:solidFill>
                  <a:srgbClr val="ffffff"/>
                </a:solidFill>
                <a:latin typeface="Times New Roman"/>
                <a:ea typeface="DejaVu Sans"/>
              </a:rPr>
              <a:t>present</a:t>
            </a:r>
            <a:endParaRPr b="0" lang="en-US" sz="2400" spc="-1" strike="noStrike">
              <a:latin typeface="Arial"/>
            </a:endParaRPr>
          </a:p>
          <a:p>
            <a:pPr marL="12600">
              <a:lnSpc>
                <a:spcPct val="150000"/>
              </a:lnSpc>
            </a:pPr>
            <a:r>
              <a:rPr b="0" lang="en-US" sz="2400" spc="-1" strike="noStrike">
                <a:solidFill>
                  <a:srgbClr val="ffffff"/>
                </a:solidFill>
                <a:latin typeface="Times New Roman"/>
                <a:ea typeface="DejaVu Sans"/>
              </a:rPr>
              <a:t>,as both supports auto scaling and different types </a:t>
            </a:r>
            <a:r>
              <a:rPr b="0" lang="en-US" sz="2400" spc="-7" strike="noStrike">
                <a:solidFill>
                  <a:srgbClr val="ffffff"/>
                </a:solidFill>
                <a:latin typeface="Times New Roman"/>
                <a:ea typeface="DejaVu Sans"/>
              </a:rPr>
              <a:t>of </a:t>
            </a:r>
            <a:r>
              <a:rPr b="0" lang="en-US" sz="2400" spc="-1" strike="noStrike">
                <a:solidFill>
                  <a:srgbClr val="ffffff"/>
                </a:solidFill>
                <a:latin typeface="Times New Roman"/>
                <a:ea typeface="DejaVu Sans"/>
              </a:rPr>
              <a:t>cpu and os .Currently the </a:t>
            </a:r>
            <a:r>
              <a:rPr b="0" lang="en-US" sz="2400" spc="-4" strike="noStrike">
                <a:solidFill>
                  <a:srgbClr val="ffffff"/>
                </a:solidFill>
                <a:latin typeface="Times New Roman"/>
                <a:ea typeface="DejaVu Sans"/>
              </a:rPr>
              <a:t>system </a:t>
            </a:r>
            <a:r>
              <a:rPr b="0" lang="en-US" sz="2400" spc="-1" strike="noStrike">
                <a:solidFill>
                  <a:srgbClr val="ffffff"/>
                </a:solidFill>
                <a:latin typeface="Times New Roman"/>
                <a:ea typeface="DejaVu Sans"/>
              </a:rPr>
              <a:t>requires  unix based os to run but it can also </a:t>
            </a:r>
            <a:r>
              <a:rPr b="0" lang="en-US" sz="2400" spc="-4" strike="noStrike">
                <a:solidFill>
                  <a:srgbClr val="ffffff"/>
                </a:solidFill>
                <a:latin typeface="Times New Roman"/>
                <a:ea typeface="DejaVu Sans"/>
              </a:rPr>
              <a:t>use </a:t>
            </a:r>
            <a:r>
              <a:rPr b="0" lang="en-US" sz="2400" spc="-1" strike="noStrike">
                <a:solidFill>
                  <a:srgbClr val="ffffff"/>
                </a:solidFill>
                <a:latin typeface="Times New Roman"/>
                <a:ea typeface="DejaVu Sans"/>
              </a:rPr>
              <a:t>windows platform with few minor</a:t>
            </a:r>
            <a:r>
              <a:rPr b="0" lang="en-US" sz="2400" spc="77" strike="noStrike">
                <a:solidFill>
                  <a:srgbClr val="ffffff"/>
                </a:solidFill>
                <a:latin typeface="Times New Roman"/>
                <a:ea typeface="DejaVu Sans"/>
              </a:rPr>
              <a:t> </a:t>
            </a:r>
            <a:r>
              <a:rPr b="0" lang="en-US" sz="2400" spc="-1" strike="noStrike">
                <a:solidFill>
                  <a:srgbClr val="ffffff"/>
                </a:solidFill>
                <a:latin typeface="Times New Roman"/>
                <a:ea typeface="DejaVu Sans"/>
              </a:rPr>
              <a:t>tweaks.</a:t>
            </a:r>
            <a:endParaRPr b="0" lang="en-US" sz="24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313640" y="165240"/>
            <a:ext cx="16381800" cy="10229400"/>
          </a:xfrm>
          <a:prstGeom prst="rect">
            <a:avLst/>
          </a:prstGeom>
          <a:noFill/>
          <a:ln>
            <a:noFill/>
          </a:ln>
        </p:spPr>
        <p:style>
          <a:lnRef idx="0"/>
          <a:fillRef idx="0"/>
          <a:effectRef idx="0"/>
          <a:fontRef idx="minor"/>
        </p:style>
        <p:txBody>
          <a:bodyPr lIns="0" rIns="0" tIns="11520" bIns="0"/>
          <a:p>
            <a:pPr algn="ctr">
              <a:lnSpc>
                <a:spcPct val="150000"/>
              </a:lnSpc>
              <a:spcBef>
                <a:spcPts val="91"/>
              </a:spcBef>
            </a:pPr>
            <a:r>
              <a:rPr b="1" lang="en-US" sz="2800" spc="-4" strike="noStrike">
                <a:solidFill>
                  <a:srgbClr val="ffffff"/>
                </a:solidFill>
                <a:latin typeface="Times New Roman"/>
                <a:ea typeface="DejaVu Sans"/>
              </a:rPr>
              <a:t>References</a:t>
            </a:r>
            <a:endParaRPr b="0" lang="en-US" sz="2800" spc="-1" strike="noStrike">
              <a:latin typeface="Arial"/>
            </a:endParaRPr>
          </a:p>
          <a:p>
            <a:pPr marL="241200" indent="-228240">
              <a:lnSpc>
                <a:spcPct val="150000"/>
              </a:lnSpc>
              <a:buClr>
                <a:srgbClr val="000000"/>
              </a:buClr>
              <a:buFont typeface="StarSymbol"/>
              <a:buAutoNum type="arabicPeriod"/>
            </a:pPr>
            <a:r>
              <a:rPr b="0" lang="en-US" sz="2400" spc="-1" strike="noStrike" u="sng">
                <a:solidFill>
                  <a:srgbClr val="e98052"/>
                </a:solidFill>
                <a:uFill>
                  <a:solidFill>
                    <a:srgbClr val="0462c1"/>
                  </a:solidFill>
                </a:uFill>
                <a:latin typeface="Times New Roman"/>
                <a:ea typeface="DejaVu Sans"/>
                <a:hlinkClick r:id="rId1"/>
              </a:rPr>
              <a:t>https://ethereum.org/</a:t>
            </a:r>
            <a:endParaRPr b="0" lang="en-US" sz="2400" spc="-1" strike="noStrike">
              <a:latin typeface="Arial"/>
            </a:endParaRPr>
          </a:p>
          <a:p>
            <a:pPr marL="241200" indent="-228240">
              <a:lnSpc>
                <a:spcPct val="150000"/>
              </a:lnSpc>
              <a:spcBef>
                <a:spcPts val="150"/>
              </a:spcBef>
              <a:buClr>
                <a:srgbClr val="ffffff"/>
              </a:buClr>
              <a:buFont typeface="StarSymbol"/>
              <a:buAutoNum type="arabicPeriod"/>
            </a:pPr>
            <a:r>
              <a:rPr b="0" lang="en-US" sz="2400" spc="-1" strike="noStrike">
                <a:solidFill>
                  <a:srgbClr val="ffffff"/>
                </a:solidFill>
                <a:latin typeface="Times New Roman"/>
                <a:ea typeface="DejaVu Sans"/>
              </a:rPr>
              <a:t>Blockchain: Blueprint for a new economy (February 2015) ISBN : 978-1-491-92049-  7</a:t>
            </a:r>
            <a:endParaRPr b="0" lang="en-US" sz="2400" spc="-1" strike="noStrike">
              <a:latin typeface="Arial"/>
            </a:endParaRPr>
          </a:p>
          <a:p>
            <a:pPr marL="241200" indent="-228240">
              <a:lnSpc>
                <a:spcPct val="150000"/>
              </a:lnSpc>
              <a:spcBef>
                <a:spcPts val="451"/>
              </a:spcBef>
              <a:buClr>
                <a:srgbClr val="000000"/>
              </a:buClr>
              <a:buFont typeface="StarSymbol"/>
              <a:buAutoNum type="arabicPeriod"/>
            </a:pPr>
            <a:r>
              <a:rPr b="0" lang="en-US" sz="2400" spc="-1" strike="noStrike" u="sng">
                <a:solidFill>
                  <a:srgbClr val="ffffff"/>
                </a:solidFill>
                <a:uFill>
                  <a:solidFill>
                    <a:srgbClr val="0462c1"/>
                  </a:solidFill>
                </a:uFill>
                <a:latin typeface="Times New Roman"/>
                <a:ea typeface="DejaVu Sans"/>
              </a:rPr>
              <a:t>https:/</a:t>
            </a:r>
            <a:r>
              <a:rPr b="0" lang="en-US" sz="2400" spc="-1" strike="noStrike" u="sng">
                <a:solidFill>
                  <a:srgbClr val="e98052"/>
                </a:solidFill>
                <a:uFill>
                  <a:solidFill>
                    <a:srgbClr val="0462c1"/>
                  </a:solidFill>
                </a:uFill>
                <a:latin typeface="Times New Roman"/>
                <a:ea typeface="DejaVu Sans"/>
                <a:hlinkClick r:id="rId2"/>
              </a:rPr>
              <a:t>/www</a:t>
            </a:r>
            <a:r>
              <a:rPr b="0" lang="en-US" sz="2400" spc="-1" strike="noStrike" u="sng">
                <a:solidFill>
                  <a:srgbClr val="ffffff"/>
                </a:solidFill>
                <a:uFill>
                  <a:solidFill>
                    <a:srgbClr val="0462c1"/>
                  </a:solidFill>
                </a:uFill>
                <a:latin typeface="Times New Roman"/>
                <a:ea typeface="DejaVu Sans"/>
              </a:rPr>
              <a:t>.</a:t>
            </a:r>
            <a:r>
              <a:rPr b="0" lang="en-US" sz="2400" spc="-1" strike="noStrike" u="sng">
                <a:solidFill>
                  <a:srgbClr val="e98052"/>
                </a:solidFill>
                <a:uFill>
                  <a:solidFill>
                    <a:srgbClr val="0462c1"/>
                  </a:solidFill>
                </a:uFill>
                <a:latin typeface="Times New Roman"/>
                <a:ea typeface="DejaVu Sans"/>
                <a:hlinkClick r:id="rId3"/>
              </a:rPr>
              <a:t>youtube.com/watch?v=32F3X1E121A</a:t>
            </a:r>
            <a:endParaRPr b="0" lang="en-US" sz="2400" spc="-1" strike="noStrike">
              <a:latin typeface="Arial"/>
            </a:endParaRPr>
          </a:p>
          <a:p>
            <a:pPr marL="241200" indent="-228240">
              <a:lnSpc>
                <a:spcPct val="150000"/>
              </a:lnSpc>
              <a:spcBef>
                <a:spcPts val="621"/>
              </a:spcBef>
              <a:buClr>
                <a:srgbClr val="000000"/>
              </a:buClr>
              <a:buFont typeface="StarSymbol"/>
              <a:buAutoNum type="arabicPeriod"/>
            </a:pPr>
            <a:r>
              <a:rPr b="0" lang="en-US" sz="2400" spc="-1" strike="noStrike" u="sng">
                <a:solidFill>
                  <a:srgbClr val="ffffff"/>
                </a:solidFill>
                <a:uFill>
                  <a:solidFill>
                    <a:srgbClr val="0462c1"/>
                  </a:solidFill>
                </a:uFill>
                <a:latin typeface="Times New Roman"/>
                <a:ea typeface="DejaVu Sans"/>
              </a:rPr>
              <a:t>https://eci.gov.in/evm/</a:t>
            </a:r>
            <a:endParaRPr b="0" lang="en-US" sz="2400" spc="-1" strike="noStrike">
              <a:latin typeface="Arial"/>
            </a:endParaRPr>
          </a:p>
          <a:p>
            <a:pPr marL="241200" indent="-228240">
              <a:lnSpc>
                <a:spcPct val="150000"/>
              </a:lnSpc>
              <a:spcBef>
                <a:spcPts val="624"/>
              </a:spcBef>
              <a:buClr>
                <a:srgbClr val="000000"/>
              </a:buClr>
              <a:buFont typeface="StarSymbol"/>
              <a:buAutoNum type="arabicPeriod"/>
            </a:pPr>
            <a:r>
              <a:rPr b="0" lang="en-US" sz="2400" spc="-1" strike="noStrike" u="sng">
                <a:solidFill>
                  <a:srgbClr val="e98052"/>
                </a:solidFill>
                <a:uFill>
                  <a:solidFill>
                    <a:srgbClr val="0462c1"/>
                  </a:solidFill>
                </a:uFill>
                <a:latin typeface="Times New Roman"/>
                <a:ea typeface="DejaVu Sans"/>
                <a:hlinkClick r:id="rId4"/>
              </a:rPr>
              <a:t>https://www.udacity.com/course/blockchain-developer-nanodegree–nd1309</a:t>
            </a:r>
            <a:endParaRPr b="0" lang="en-US" sz="2400" spc="-1" strike="noStrike">
              <a:latin typeface="Arial"/>
            </a:endParaRPr>
          </a:p>
          <a:p>
            <a:pPr marL="241200" indent="-228240">
              <a:lnSpc>
                <a:spcPct val="150000"/>
              </a:lnSpc>
              <a:spcBef>
                <a:spcPts val="20"/>
              </a:spcBef>
              <a:buClr>
                <a:srgbClr val="000000"/>
              </a:buClr>
              <a:buFont typeface="StarSymbol"/>
              <a:buAutoNum type="arabicPeriod"/>
            </a:pPr>
            <a:r>
              <a:rPr b="0" lang="en-US" sz="2400" spc="-1" strike="noStrike" u="sng">
                <a:solidFill>
                  <a:srgbClr val="e98052"/>
                </a:solidFill>
                <a:uFill>
                  <a:solidFill>
                    <a:srgbClr val="0462c1"/>
                  </a:solidFill>
                </a:uFill>
                <a:latin typeface="Times New Roman"/>
                <a:ea typeface="DejaVu Sans"/>
                <a:hlinkClick r:id="rId5"/>
              </a:rPr>
              <a:t>https://www.academia.edu/11766757/Comparative_Study_of_Various_SDLC_Model  s_on_Different_Parameters</a:t>
            </a:r>
            <a:endParaRPr b="0" lang="en-US" sz="2400" spc="-1" strike="noStrike">
              <a:latin typeface="Arial"/>
            </a:endParaRPr>
          </a:p>
          <a:p>
            <a:pPr marL="241200" indent="-228240">
              <a:lnSpc>
                <a:spcPct val="150000"/>
              </a:lnSpc>
              <a:spcBef>
                <a:spcPts val="624"/>
              </a:spcBef>
              <a:buClr>
                <a:srgbClr val="ffffff"/>
              </a:buClr>
              <a:buFont typeface="StarSymbol"/>
              <a:buAutoNum type="arabicPeriod"/>
            </a:pPr>
            <a:r>
              <a:rPr b="0" lang="en-US" sz="2400" spc="-1" strike="noStrike">
                <a:solidFill>
                  <a:srgbClr val="ffffff"/>
                </a:solidFill>
                <a:latin typeface="Times New Roman"/>
                <a:ea typeface="DejaVu Sans"/>
              </a:rPr>
              <a:t>Performance Characterization </a:t>
            </a:r>
            <a:r>
              <a:rPr b="0" lang="en-US" sz="2400" spc="-7" strike="noStrike">
                <a:solidFill>
                  <a:srgbClr val="ffffff"/>
                </a:solidFill>
                <a:latin typeface="Times New Roman"/>
                <a:ea typeface="DejaVu Sans"/>
              </a:rPr>
              <a:t>of </a:t>
            </a:r>
            <a:r>
              <a:rPr b="0" lang="en-US" sz="2400" spc="-1" strike="noStrike">
                <a:solidFill>
                  <a:srgbClr val="ffffff"/>
                </a:solidFill>
                <a:latin typeface="Times New Roman"/>
                <a:ea typeface="DejaVu Sans"/>
              </a:rPr>
              <a:t>Hyperledger Fabric (CVCBT</a:t>
            </a:r>
            <a:r>
              <a:rPr b="0" lang="en-US" sz="2400" spc="97" strike="noStrike">
                <a:solidFill>
                  <a:srgbClr val="ffffff"/>
                </a:solidFill>
                <a:latin typeface="Times New Roman"/>
                <a:ea typeface="DejaVu Sans"/>
              </a:rPr>
              <a:t> </a:t>
            </a:r>
            <a:r>
              <a:rPr b="0" lang="en-US" sz="2400" spc="-1" strike="noStrike">
                <a:solidFill>
                  <a:srgbClr val="ffffff"/>
                </a:solidFill>
                <a:latin typeface="Times New Roman"/>
                <a:ea typeface="DejaVu Sans"/>
              </a:rPr>
              <a:t>2018)</a:t>
            </a:r>
            <a:endParaRPr b="0" lang="en-US" sz="2400" spc="-1" strike="noStrike">
              <a:latin typeface="Arial"/>
            </a:endParaRPr>
          </a:p>
          <a:p>
            <a:pPr marL="241200" indent="-228240">
              <a:lnSpc>
                <a:spcPct val="150000"/>
              </a:lnSpc>
              <a:spcBef>
                <a:spcPts val="624"/>
              </a:spcBef>
              <a:buClr>
                <a:srgbClr val="000000"/>
              </a:buClr>
              <a:buFont typeface="StarSymbol"/>
              <a:buAutoNum type="arabicPeriod"/>
            </a:pPr>
            <a:r>
              <a:rPr b="0" lang="en-US" sz="2400" spc="-1" strike="noStrike" u="sng">
                <a:solidFill>
                  <a:srgbClr val="e98052"/>
                </a:solidFill>
                <a:uFill>
                  <a:solidFill>
                    <a:srgbClr val="0462c1"/>
                  </a:solidFill>
                </a:uFill>
                <a:latin typeface="Times New Roman"/>
                <a:ea typeface="DejaVu Sans"/>
                <a:hlinkClick r:id="rId6"/>
              </a:rPr>
              <a:t>https://www.uidai.gov.in/914-developer-section.html</a:t>
            </a:r>
            <a:endParaRPr b="0" lang="en-US" sz="2400" spc="-1" strike="noStrike">
              <a:latin typeface="Arial"/>
            </a:endParaRPr>
          </a:p>
          <a:p>
            <a:pPr marL="241200" indent="-228240">
              <a:lnSpc>
                <a:spcPct val="150000"/>
              </a:lnSpc>
              <a:spcBef>
                <a:spcPts val="150"/>
              </a:spcBef>
              <a:buClr>
                <a:srgbClr val="000000"/>
              </a:buClr>
              <a:buFont typeface="StarSymbol"/>
              <a:buAutoNum type="arabicPeriod"/>
            </a:pPr>
            <a:r>
              <a:rPr b="0" lang="en-US" sz="2400" spc="-1" strike="noStrike" u="sng">
                <a:solidFill>
                  <a:srgbClr val="e98052"/>
                </a:solidFill>
                <a:uFill>
                  <a:solidFill>
                    <a:srgbClr val="0462c1"/>
                  </a:solidFill>
                </a:uFill>
                <a:latin typeface="Times New Roman"/>
                <a:ea typeface="DejaVu Sans"/>
                <a:hlinkClick r:id="rId7"/>
              </a:rPr>
              <a:t>https://www.quora.com/How-much-approximately-does-an-electronic-voting-  machine-EVM-cost-Do-we-import-them-or-do-we-make-them-in-India</a:t>
            </a:r>
            <a:endParaRPr b="0" lang="en-US" sz="2400" spc="-1" strike="noStrike">
              <a:latin typeface="Arial"/>
            </a:endParaRPr>
          </a:p>
          <a:p>
            <a:pPr marL="241200" indent="-228240">
              <a:lnSpc>
                <a:spcPct val="150000"/>
              </a:lnSpc>
              <a:spcBef>
                <a:spcPts val="451"/>
              </a:spcBef>
              <a:buClr>
                <a:srgbClr val="000000"/>
              </a:buClr>
              <a:buFont typeface="StarSymbol"/>
              <a:buAutoNum type="arabicPeriod"/>
            </a:pPr>
            <a:r>
              <a:rPr b="0" lang="en-US" sz="2400" spc="-1" strike="noStrike" u="sng">
                <a:solidFill>
                  <a:srgbClr val="e98052"/>
                </a:solidFill>
                <a:uFill>
                  <a:solidFill>
                    <a:srgbClr val="0462c1"/>
                  </a:solidFill>
                </a:uFill>
                <a:latin typeface="Times New Roman"/>
                <a:ea typeface="DejaVu Sans"/>
                <a:hlinkClick r:id="rId8"/>
              </a:rPr>
              <a:t>https://solidity.readthedocs.io/en/v0.6.7/</a:t>
            </a:r>
            <a:endParaRPr b="0" lang="en-US" sz="2400" spc="-1" strike="noStrike">
              <a:latin typeface="Arial"/>
            </a:endParaRPr>
          </a:p>
          <a:p>
            <a:pPr marL="241200" indent="-228240">
              <a:lnSpc>
                <a:spcPct val="150000"/>
              </a:lnSpc>
              <a:spcBef>
                <a:spcPts val="621"/>
              </a:spcBef>
              <a:buClr>
                <a:srgbClr val="ffffff"/>
              </a:buClr>
              <a:buFont typeface="StarSymbol"/>
              <a:buAutoNum type="arabicPeriod"/>
            </a:pPr>
            <a:r>
              <a:rPr b="0" lang="en-US" sz="2400" spc="-1" strike="noStrike">
                <a:solidFill>
                  <a:srgbClr val="ffffff"/>
                </a:solidFill>
                <a:latin typeface="Times New Roman"/>
                <a:ea typeface="DejaVu Sans"/>
              </a:rPr>
              <a:t>Analysis of REST API Implementation (ISSN :</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2456-3307)</a:t>
            </a:r>
            <a:endParaRPr b="0" lang="en-US" sz="2400" spc="-1" strike="noStrike">
              <a:latin typeface="Arial"/>
            </a:endParaRPr>
          </a:p>
          <a:p>
            <a:pPr marL="241200" indent="-228240">
              <a:lnSpc>
                <a:spcPct val="150000"/>
              </a:lnSpc>
              <a:spcBef>
                <a:spcPts val="156"/>
              </a:spcBef>
              <a:buClr>
                <a:srgbClr val="ffffff"/>
              </a:buClr>
              <a:buFont typeface="StarSymbol"/>
              <a:buAutoNum type="arabicPeriod"/>
            </a:pPr>
            <a:r>
              <a:rPr b="0" lang="en-US" sz="2400" spc="-1" strike="noStrike">
                <a:solidFill>
                  <a:srgbClr val="ffffff"/>
                </a:solidFill>
                <a:latin typeface="Times New Roman"/>
                <a:ea typeface="DejaVu Sans"/>
              </a:rPr>
              <a:t>Comparative</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Study</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of</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Cloud</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Services</a:t>
            </a:r>
            <a:r>
              <a:rPr b="0" lang="en-US" sz="2400" spc="-43" strike="noStrike">
                <a:solidFill>
                  <a:srgbClr val="ffffff"/>
                </a:solidFill>
                <a:latin typeface="Times New Roman"/>
                <a:ea typeface="DejaVu Sans"/>
              </a:rPr>
              <a:t> </a:t>
            </a:r>
            <a:r>
              <a:rPr b="0" lang="en-US" sz="2400" spc="-1" strike="noStrike">
                <a:solidFill>
                  <a:srgbClr val="ffffff"/>
                </a:solidFill>
                <a:latin typeface="Times New Roman"/>
                <a:ea typeface="DejaVu Sans"/>
              </a:rPr>
              <a:t>Offered</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by</a:t>
            </a:r>
            <a:r>
              <a:rPr b="0" lang="en-US" sz="2400" spc="-46" strike="noStrike">
                <a:solidFill>
                  <a:srgbClr val="ffffff"/>
                </a:solidFill>
                <a:latin typeface="Times New Roman"/>
                <a:ea typeface="DejaVu Sans"/>
              </a:rPr>
              <a:t> </a:t>
            </a:r>
            <a:r>
              <a:rPr b="0" lang="en-US" sz="2400" spc="-1" strike="noStrike">
                <a:solidFill>
                  <a:srgbClr val="ffffff"/>
                </a:solidFill>
                <a:latin typeface="Times New Roman"/>
                <a:ea typeface="DejaVu Sans"/>
              </a:rPr>
              <a:t>Amazon,</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Microsoft</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&amp;</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Google</a:t>
            </a:r>
            <a:r>
              <a:rPr b="0" lang="en-US" sz="2400" spc="-4" strike="noStrike">
                <a:solidFill>
                  <a:srgbClr val="ffffff"/>
                </a:solidFill>
                <a:latin typeface="Times New Roman"/>
                <a:ea typeface="DejaVu Sans"/>
              </a:rPr>
              <a:t> </a:t>
            </a:r>
            <a:r>
              <a:rPr b="0" lang="en-US" sz="2400" spc="-1" strike="noStrike">
                <a:solidFill>
                  <a:srgbClr val="ffffff"/>
                </a:solidFill>
                <a:latin typeface="Times New Roman"/>
                <a:ea typeface="DejaVu Sans"/>
              </a:rPr>
              <a:t>(2456-  6470)</a:t>
            </a:r>
            <a:endParaRPr b="0" lang="en-US" sz="2400" spc="-1" strike="noStrike">
              <a:latin typeface="Arial"/>
            </a:endParaRPr>
          </a:p>
          <a:p>
            <a:pPr marL="241200" indent="-228240">
              <a:lnSpc>
                <a:spcPct val="150000"/>
              </a:lnSpc>
              <a:spcBef>
                <a:spcPts val="445"/>
              </a:spcBef>
              <a:buClr>
                <a:srgbClr val="ffffff"/>
              </a:buClr>
              <a:buFont typeface="StarSymbol"/>
              <a:buAutoNum type="arabicPeriod"/>
            </a:pPr>
            <a:r>
              <a:rPr b="0" lang="en-US" sz="2400" spc="-1" strike="noStrike">
                <a:solidFill>
                  <a:srgbClr val="ffffff"/>
                </a:solidFill>
                <a:latin typeface="Times New Roman"/>
                <a:ea typeface="DejaVu Sans"/>
              </a:rPr>
              <a:t>Ni</a:t>
            </a:r>
            <a:r>
              <a:rPr b="0" lang="en-US" sz="2400" spc="-4" strike="noStrike">
                <a:solidFill>
                  <a:srgbClr val="ffffff"/>
                </a:solidFill>
                <a:latin typeface="Times New Roman"/>
                <a:ea typeface="DejaVu Sans"/>
              </a:rPr>
              <a:t>c</a:t>
            </a:r>
            <a:r>
              <a:rPr b="0" lang="en-US" sz="2400" spc="-1" strike="noStrike">
                <a:solidFill>
                  <a:srgbClr val="ffffff"/>
                </a:solidFill>
                <a:latin typeface="Times New Roman"/>
                <a:ea typeface="DejaVu Sans"/>
              </a:rPr>
              <a:t>holas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Weaver</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(2016</a:t>
            </a:r>
            <a:r>
              <a:rPr b="0" lang="en-US" sz="2400" spc="-12" strike="noStrike">
                <a:solidFill>
                  <a:srgbClr val="ffffff"/>
                </a:solidFill>
                <a:latin typeface="Times New Roman"/>
                <a:ea typeface="DejaVu Sans"/>
              </a:rPr>
              <a:t>)</a:t>
            </a:r>
            <a:r>
              <a:rPr b="0" lang="en-US" sz="2400" spc="-1" strike="noStrike">
                <a:solidFill>
                  <a:srgbClr val="ffffff"/>
                </a:solidFill>
                <a:latin typeface="Times New Roman"/>
                <a:ea typeface="DejaVu Sans"/>
              </a:rPr>
              <a:t>.</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Secure</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Vote</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Today.</a:t>
            </a:r>
            <a:endParaRPr b="0" lang="en-US" sz="2400" spc="-1" strike="noStrike">
              <a:latin typeface="Arial"/>
            </a:endParaRPr>
          </a:p>
          <a:p>
            <a:pPr marL="241200">
              <a:lnSpc>
                <a:spcPct val="150000"/>
              </a:lnSpc>
              <a:spcBef>
                <a:spcPts val="624"/>
              </a:spcBef>
            </a:pPr>
            <a:r>
              <a:rPr b="0" lang="en-US" sz="2400" spc="-1" strike="noStrike" u="sng">
                <a:solidFill>
                  <a:srgbClr val="e98052"/>
                </a:solidFill>
                <a:uFill>
                  <a:solidFill>
                    <a:srgbClr val="0462c1"/>
                  </a:solidFill>
                </a:uFill>
                <a:latin typeface="Times New Roman"/>
                <a:ea typeface="DejaVu Sans"/>
                <a:hlinkClick r:id="rId9"/>
              </a:rPr>
              <a:t>https://www.lawfareblog.com/secure-vote-today</a:t>
            </a:r>
            <a:endParaRPr b="0" lang="en-US" sz="2400" spc="-1" strike="noStrike">
              <a:latin typeface="Arial"/>
            </a:endParaRPr>
          </a:p>
          <a:p>
            <a:pPr marL="241200">
              <a:lnSpc>
                <a:spcPct val="150000"/>
              </a:lnSpc>
              <a:spcBef>
                <a:spcPts val="26"/>
              </a:spcBef>
            </a:pPr>
            <a:endParaRPr b="0" lang="en-US" sz="2400" spc="-1" strike="noStrike">
              <a:latin typeface="Arial"/>
            </a:endParaRPr>
          </a:p>
          <a:p>
            <a:pPr marL="12600">
              <a:lnSpc>
                <a:spcPct val="150000"/>
              </a:lnSpc>
            </a:pPr>
            <a:endParaRPr b="0" lang="en-US" sz="2400" spc="-1" strike="noStrike">
              <a:latin typeface="Arial"/>
            </a:endParaRPr>
          </a:p>
        </p:txBody>
      </p:sp>
      <p:sp>
        <p:nvSpPr>
          <p:cNvPr id="127" name="TextShape 2"/>
          <p:cNvSpPr txBox="1"/>
          <p:nvPr/>
        </p:nvSpPr>
        <p:spPr>
          <a:xfrm>
            <a:off x="1173960" y="9912960"/>
            <a:ext cx="16521480" cy="715320"/>
          </a:xfrm>
          <a:prstGeom prst="rect">
            <a:avLst/>
          </a:prstGeom>
          <a:noFill/>
          <a:ln>
            <a:noFill/>
          </a:ln>
        </p:spPr>
        <p:txBody>
          <a:bodyPr lIns="90000" rIns="90000" tIns="45000" bIns="45000"/>
          <a:p>
            <a:r>
              <a:rPr b="0" lang="en-US" sz="2200" spc="-1" strike="noStrike">
                <a:latin typeface="Arial"/>
              </a:rPr>
              <a:t>14. </a:t>
            </a:r>
            <a:r>
              <a:rPr b="0" lang="en-US" sz="2200" spc="-1" strike="noStrike">
                <a:latin typeface="Arial"/>
              </a:rPr>
              <a:t>https://blockgeeks.com/guides/pro</a:t>
            </a:r>
            <a:r>
              <a:rPr b="0" lang="en-US" sz="2200" spc="-1" strike="noStrike">
                <a:latin typeface="Arial"/>
              </a:rPr>
              <a:t>of-of-work-vs-proof-of-stake/</a:t>
            </a:r>
            <a:endParaRPr b="0" lang="en-US" sz="2200" spc="-1" strike="noStrike">
              <a:latin typeface="Arial"/>
            </a:endParaRPr>
          </a:p>
          <a:p>
            <a:r>
              <a:rPr b="0" lang="en-US" sz="2200" spc="-1" strike="noStrike">
                <a:latin typeface="Arial"/>
              </a:rPr>
              <a:t>15. </a:t>
            </a:r>
            <a:r>
              <a:rPr b="0" lang="en-US" sz="2200" spc="-1" strike="noStrike">
                <a:latin typeface="Arial"/>
              </a:rPr>
              <a:t>https://101blockchains.com/block</a:t>
            </a:r>
            <a:r>
              <a:rPr b="0" lang="en-US" sz="2200" spc="-1" strike="noStrike">
                <a:latin typeface="Arial"/>
              </a:rPr>
              <a:t>chain-vs-database-the-difference</a:t>
            </a:r>
            <a:endParaRPr b="0" lang="en-US" sz="2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9124200" y="5956200"/>
            <a:ext cx="6277320" cy="1843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1500" spc="-1" strike="noStrike">
                <a:solidFill>
                  <a:srgbClr val="ffffff"/>
                </a:solidFill>
                <a:latin typeface="Calisto MT"/>
                <a:ea typeface="DejaVu Sans"/>
              </a:rPr>
              <a:t>END</a:t>
            </a:r>
            <a:endParaRPr b="0" lang="en-US" sz="115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666000" y="1460160"/>
            <a:ext cx="17143920" cy="7963200"/>
          </a:xfrm>
          <a:prstGeom prst="rect">
            <a:avLst/>
          </a:prstGeom>
          <a:noFill/>
          <a:ln>
            <a:noFill/>
          </a:ln>
        </p:spPr>
        <p:style>
          <a:lnRef idx="0"/>
          <a:fillRef idx="0"/>
          <a:effectRef idx="0"/>
          <a:fontRef idx="minor"/>
        </p:style>
        <p:txBody>
          <a:bodyPr lIns="0" rIns="0" tIns="11520" bIns="0"/>
          <a:p>
            <a:pPr algn="ctr">
              <a:lnSpc>
                <a:spcPct val="150000"/>
              </a:lnSpc>
              <a:spcBef>
                <a:spcPts val="91"/>
              </a:spcBef>
            </a:pPr>
            <a:r>
              <a:rPr b="1" lang="en-US" sz="3200" spc="-1" strike="noStrike">
                <a:solidFill>
                  <a:srgbClr val="ffffff"/>
                </a:solidFill>
                <a:latin typeface="Times New Roman"/>
                <a:ea typeface="DejaVu Sans"/>
              </a:rPr>
              <a:t>Abstract</a:t>
            </a:r>
            <a:endParaRPr b="0" lang="en-US" sz="3200" spc="-1" strike="noStrike">
              <a:latin typeface="Arial"/>
            </a:endParaRPr>
          </a:p>
          <a:p>
            <a:pPr marL="12600" algn="just">
              <a:lnSpc>
                <a:spcPct val="150000"/>
              </a:lnSpc>
              <a:spcBef>
                <a:spcPts val="1134"/>
              </a:spcBef>
            </a:pPr>
            <a:r>
              <a:rPr b="0" lang="en-US" sz="2800" spc="-1" strike="noStrike">
                <a:solidFill>
                  <a:srgbClr val="ffffff"/>
                </a:solidFill>
                <a:latin typeface="Times New Roman"/>
                <a:ea typeface="DejaVu Sans"/>
              </a:rPr>
              <a:t>We live in a country where we have democracy that’s why we have a voting right. We can  choose any candidate of our choice. In India we </a:t>
            </a:r>
            <a:r>
              <a:rPr b="0" lang="en-US" sz="2800" spc="-7" strike="noStrike">
                <a:solidFill>
                  <a:srgbClr val="ffffff"/>
                </a:solidFill>
                <a:latin typeface="Times New Roman"/>
                <a:ea typeface="DejaVu Sans"/>
              </a:rPr>
              <a:t>use </a:t>
            </a:r>
            <a:r>
              <a:rPr b="0" lang="en-US" sz="2800" spc="-1" strike="noStrike">
                <a:solidFill>
                  <a:srgbClr val="ffffff"/>
                </a:solidFill>
                <a:latin typeface="Times New Roman"/>
                <a:ea typeface="DejaVu Sans"/>
              </a:rPr>
              <a:t>EVM (Electronic Voting Machine)</a:t>
            </a:r>
            <a:r>
              <a:rPr b="0" lang="en-US" sz="2800" spc="131" strike="noStrike">
                <a:solidFill>
                  <a:srgbClr val="ffffff"/>
                </a:solidFill>
                <a:latin typeface="Times New Roman"/>
                <a:ea typeface="DejaVu Sans"/>
              </a:rPr>
              <a:t> </a:t>
            </a:r>
            <a:r>
              <a:rPr b="0" lang="en-US" sz="2800" spc="-1" strike="noStrike">
                <a:solidFill>
                  <a:srgbClr val="ffffff"/>
                </a:solidFill>
                <a:latin typeface="Times New Roman"/>
                <a:ea typeface="DejaVu Sans"/>
              </a:rPr>
              <a:t>[4]</a:t>
            </a:r>
            <a:endParaRPr b="0" lang="en-US" sz="2800" spc="-1" strike="noStrike">
              <a:latin typeface="Arial"/>
            </a:endParaRPr>
          </a:p>
          <a:p>
            <a:pPr marL="12600" algn="just">
              <a:lnSpc>
                <a:spcPct val="150000"/>
              </a:lnSpc>
              <a:spcBef>
                <a:spcPts val="6"/>
              </a:spcBef>
            </a:pPr>
            <a:r>
              <a:rPr b="0" lang="en-US" sz="2800" spc="-1" strike="noStrike">
                <a:solidFill>
                  <a:srgbClr val="ffffff"/>
                </a:solidFill>
                <a:latin typeface="Times New Roman"/>
                <a:ea typeface="DejaVu Sans"/>
              </a:rPr>
              <a:t>In place of paper. We thought that digitalizing the process of voting will help us in removing  corruption and fraudulent activities and we were in a impression that it happened.</a:t>
            </a:r>
            <a:endParaRPr b="0" lang="en-US" sz="2800" spc="-1" strike="noStrike">
              <a:latin typeface="Arial"/>
            </a:endParaRPr>
          </a:p>
          <a:p>
            <a:pPr marL="12600" algn="just">
              <a:lnSpc>
                <a:spcPct val="150000"/>
              </a:lnSpc>
              <a:spcBef>
                <a:spcPts val="309"/>
              </a:spcBef>
            </a:pPr>
            <a:r>
              <a:rPr b="0" lang="en-US" sz="2800" spc="-1" strike="noStrike">
                <a:solidFill>
                  <a:srgbClr val="ffffff"/>
                </a:solidFill>
                <a:latin typeface="Times New Roman"/>
                <a:ea typeface="DejaVu Sans"/>
              </a:rPr>
              <a:t>But in a demo [3] by APP (Aam </a:t>
            </a:r>
            <a:r>
              <a:rPr b="0" lang="en-US" sz="2800" spc="-4" strike="noStrike">
                <a:solidFill>
                  <a:srgbClr val="ffffff"/>
                </a:solidFill>
                <a:latin typeface="Times New Roman"/>
                <a:ea typeface="DejaVu Sans"/>
              </a:rPr>
              <a:t>Admi </a:t>
            </a:r>
            <a:r>
              <a:rPr b="0" lang="en-US" sz="2800" spc="-1" strike="noStrike">
                <a:solidFill>
                  <a:srgbClr val="ffffff"/>
                </a:solidFill>
                <a:latin typeface="Times New Roman"/>
                <a:ea typeface="DejaVu Sans"/>
              </a:rPr>
              <a:t>Party) in </a:t>
            </a:r>
            <a:r>
              <a:rPr b="0" lang="en-US" sz="2800" spc="-4" strike="noStrike">
                <a:solidFill>
                  <a:srgbClr val="ffffff"/>
                </a:solidFill>
                <a:latin typeface="Times New Roman"/>
                <a:ea typeface="DejaVu Sans"/>
              </a:rPr>
              <a:t>2017 </a:t>
            </a:r>
            <a:r>
              <a:rPr b="0" lang="en-US" sz="2800" spc="-1" strike="noStrike">
                <a:solidFill>
                  <a:srgbClr val="ffffff"/>
                </a:solidFill>
                <a:latin typeface="Times New Roman"/>
                <a:ea typeface="DejaVu Sans"/>
              </a:rPr>
              <a:t>assembly, showed us that we are wrong.  Evm are easily hackable hence, our voting right is used</a:t>
            </a:r>
            <a:r>
              <a:rPr b="0" lang="en-US" sz="2800" spc="-7" strike="noStrike">
                <a:solidFill>
                  <a:srgbClr val="ffffff"/>
                </a:solidFill>
                <a:latin typeface="Times New Roman"/>
                <a:ea typeface="DejaVu Sans"/>
              </a:rPr>
              <a:t> </a:t>
            </a:r>
            <a:r>
              <a:rPr b="0" lang="en-US" sz="2800" spc="-1" strike="noStrike">
                <a:solidFill>
                  <a:srgbClr val="ffffff"/>
                </a:solidFill>
                <a:latin typeface="Times New Roman"/>
                <a:ea typeface="DejaVu Sans"/>
              </a:rPr>
              <a:t>wrongly.</a:t>
            </a:r>
            <a:endParaRPr b="0" lang="en-US" sz="2800" spc="-1" strike="noStrike">
              <a:latin typeface="Arial"/>
            </a:endParaRPr>
          </a:p>
          <a:p>
            <a:pPr marL="12600" algn="just">
              <a:lnSpc>
                <a:spcPct val="150000"/>
              </a:lnSpc>
              <a:spcBef>
                <a:spcPts val="6"/>
              </a:spcBef>
            </a:pPr>
            <a:r>
              <a:rPr b="0" lang="en-US" sz="2800" spc="-1" strike="noStrike">
                <a:solidFill>
                  <a:srgbClr val="ffffff"/>
                </a:solidFill>
                <a:latin typeface="Times New Roman"/>
                <a:ea typeface="DejaVu Sans"/>
              </a:rPr>
              <a:t>Here comes a new era of Decentralized networks, Cryptocurrency which ensures that no  transaction can be hacked or modified since it goes thought all the nodes </a:t>
            </a:r>
            <a:r>
              <a:rPr b="0" lang="en-US" sz="2800" spc="-4" strike="noStrike">
                <a:solidFill>
                  <a:srgbClr val="ffffff"/>
                </a:solidFill>
                <a:latin typeface="Times New Roman"/>
                <a:ea typeface="DejaVu Sans"/>
              </a:rPr>
              <a:t>for</a:t>
            </a:r>
            <a:r>
              <a:rPr b="0" lang="en-US" sz="2800" spc="97" strike="noStrike">
                <a:solidFill>
                  <a:srgbClr val="ffffff"/>
                </a:solidFill>
                <a:latin typeface="Times New Roman"/>
                <a:ea typeface="DejaVu Sans"/>
              </a:rPr>
              <a:t> </a:t>
            </a:r>
            <a:r>
              <a:rPr b="0" lang="en-US" sz="2800" spc="-1" strike="noStrike">
                <a:solidFill>
                  <a:srgbClr val="ffffff"/>
                </a:solidFill>
                <a:latin typeface="Times New Roman"/>
                <a:ea typeface="DejaVu Sans"/>
              </a:rPr>
              <a:t>verification.[13]</a:t>
            </a:r>
            <a:endParaRPr b="0" lang="en-US" sz="2800" spc="-1" strike="noStrike">
              <a:latin typeface="Arial"/>
            </a:endParaRPr>
          </a:p>
          <a:p>
            <a:pPr marL="12600" algn="just">
              <a:lnSpc>
                <a:spcPct val="150000"/>
              </a:lnSpc>
            </a:pPr>
            <a:r>
              <a:rPr b="0" lang="en-US" sz="2800" spc="-1" strike="noStrike">
                <a:solidFill>
                  <a:srgbClr val="ffffff"/>
                </a:solidFill>
                <a:latin typeface="Times New Roman"/>
                <a:ea typeface="DejaVu Sans"/>
              </a:rPr>
              <a:t>So why don’t we use it as it provides security as </a:t>
            </a:r>
            <a:r>
              <a:rPr b="0" lang="en-US" sz="2800" spc="-4" strike="noStrike">
                <a:solidFill>
                  <a:srgbClr val="ffffff"/>
                </a:solidFill>
                <a:latin typeface="Times New Roman"/>
                <a:ea typeface="DejaVu Sans"/>
              </a:rPr>
              <a:t>the </a:t>
            </a:r>
            <a:r>
              <a:rPr b="0" lang="en-US" sz="2800" spc="-1" strike="noStrike">
                <a:solidFill>
                  <a:srgbClr val="ffffff"/>
                </a:solidFill>
                <a:latin typeface="Times New Roman"/>
                <a:ea typeface="DejaVu Sans"/>
              </a:rPr>
              <a:t>hash will require tremendous amount </a:t>
            </a:r>
            <a:r>
              <a:rPr b="0" lang="en-US" sz="2800" spc="-7" strike="noStrike">
                <a:solidFill>
                  <a:srgbClr val="ffffff"/>
                </a:solidFill>
                <a:latin typeface="Times New Roman"/>
                <a:ea typeface="DejaVu Sans"/>
              </a:rPr>
              <a:t>of  </a:t>
            </a:r>
            <a:r>
              <a:rPr b="0" lang="en-US" sz="2800" spc="-1" strike="noStrike">
                <a:solidFill>
                  <a:srgbClr val="ffffff"/>
                </a:solidFill>
                <a:latin typeface="Times New Roman"/>
                <a:ea typeface="DejaVu Sans"/>
              </a:rPr>
              <a:t>time before we can manipulate it. The blockchain network as it is not owned by any single  organization can be prone to </a:t>
            </a:r>
            <a:r>
              <a:rPr b="0" lang="en-US" sz="2800" spc="-4" strike="noStrike">
                <a:solidFill>
                  <a:srgbClr val="ffffff"/>
                </a:solidFill>
                <a:latin typeface="Times New Roman"/>
                <a:ea typeface="DejaVu Sans"/>
              </a:rPr>
              <a:t>51% </a:t>
            </a:r>
            <a:r>
              <a:rPr b="0" lang="en-US" sz="2800" spc="-1" strike="noStrike">
                <a:solidFill>
                  <a:srgbClr val="ffffff"/>
                </a:solidFill>
                <a:latin typeface="Times New Roman"/>
                <a:ea typeface="DejaVu Sans"/>
              </a:rPr>
              <a:t>attack. Still the incentive is far greater than the</a:t>
            </a:r>
            <a:r>
              <a:rPr b="0" lang="en-US" sz="2800" spc="106" strike="noStrike">
                <a:solidFill>
                  <a:srgbClr val="ffffff"/>
                </a:solidFill>
                <a:latin typeface="Times New Roman"/>
                <a:ea typeface="DejaVu Sans"/>
              </a:rPr>
              <a:t> </a:t>
            </a:r>
            <a:r>
              <a:rPr b="0" lang="en-US" sz="2800" spc="-1" strike="noStrike">
                <a:solidFill>
                  <a:srgbClr val="ffffff"/>
                </a:solidFill>
                <a:latin typeface="Times New Roman"/>
                <a:ea typeface="DejaVu Sans"/>
              </a:rPr>
              <a:t>outcoming.</a:t>
            </a:r>
            <a:endParaRPr b="0" lang="en-US"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8057520" y="698400"/>
            <a:ext cx="3275640" cy="437760"/>
          </a:xfrm>
          <a:prstGeom prst="rect">
            <a:avLst/>
          </a:prstGeom>
          <a:noFill/>
          <a:ln>
            <a:noFill/>
          </a:ln>
        </p:spPr>
        <p:style>
          <a:lnRef idx="0"/>
          <a:fillRef idx="0"/>
          <a:effectRef idx="0"/>
          <a:fontRef idx="minor"/>
        </p:style>
        <p:txBody>
          <a:bodyPr lIns="0" rIns="0" tIns="11520" bIns="0"/>
          <a:p>
            <a:pPr marL="12600">
              <a:lnSpc>
                <a:spcPct val="100000"/>
              </a:lnSpc>
              <a:spcBef>
                <a:spcPts val="91"/>
              </a:spcBef>
            </a:pPr>
            <a:r>
              <a:rPr b="1" lang="en-US" sz="2800" spc="-1" strike="noStrike">
                <a:solidFill>
                  <a:srgbClr val="ffffff"/>
                </a:solidFill>
                <a:latin typeface="Times New Roman"/>
                <a:ea typeface="DejaVu Sans"/>
              </a:rPr>
              <a:t>Introduction</a:t>
            </a:r>
            <a:endParaRPr b="0" lang="en-US" sz="2800" spc="-1" strike="noStrike">
              <a:latin typeface="Arial"/>
            </a:endParaRPr>
          </a:p>
        </p:txBody>
      </p:sp>
      <p:sp>
        <p:nvSpPr>
          <p:cNvPr id="63" name="CustomShape 2"/>
          <p:cNvSpPr/>
          <p:nvPr/>
        </p:nvSpPr>
        <p:spPr>
          <a:xfrm>
            <a:off x="1199520" y="1873440"/>
            <a:ext cx="17143920" cy="3393360"/>
          </a:xfrm>
          <a:prstGeom prst="rect">
            <a:avLst/>
          </a:prstGeom>
          <a:noFill/>
          <a:ln>
            <a:noFill/>
          </a:ln>
        </p:spPr>
        <p:style>
          <a:lnRef idx="0"/>
          <a:fillRef idx="0"/>
          <a:effectRef idx="0"/>
          <a:fontRef idx="minor"/>
        </p:style>
        <p:txBody>
          <a:bodyPr lIns="0" rIns="0" tIns="11520" bIns="0"/>
          <a:p>
            <a:pPr marL="12600">
              <a:lnSpc>
                <a:spcPct val="150000"/>
              </a:lnSpc>
              <a:spcBef>
                <a:spcPts val="91"/>
              </a:spcBef>
            </a:pPr>
            <a:r>
              <a:rPr b="1" lang="en-US" sz="2800" spc="-1" strike="noStrike">
                <a:solidFill>
                  <a:srgbClr val="ffffff"/>
                </a:solidFill>
                <a:latin typeface="Times New Roman"/>
                <a:ea typeface="DejaVu Sans"/>
              </a:rPr>
              <a:t>Blockchain</a:t>
            </a:r>
            <a:endParaRPr b="0" lang="en-US" sz="2800" spc="-1" strike="noStrike">
              <a:latin typeface="Arial"/>
            </a:endParaRPr>
          </a:p>
          <a:p>
            <a:pPr marL="12600">
              <a:lnSpc>
                <a:spcPct val="150000"/>
              </a:lnSpc>
            </a:pPr>
            <a:r>
              <a:rPr b="0" lang="en-US" sz="2400" spc="-1" strike="noStrike">
                <a:solidFill>
                  <a:srgbClr val="ffffff"/>
                </a:solidFill>
                <a:latin typeface="Times New Roman"/>
                <a:ea typeface="DejaVu Sans"/>
              </a:rPr>
              <a:t>The blockchain is a like a immutable linked list </a:t>
            </a:r>
            <a:r>
              <a:rPr b="0" lang="en-US" sz="2400" spc="-4" strike="noStrike">
                <a:solidFill>
                  <a:srgbClr val="ffffff"/>
                </a:solidFill>
                <a:latin typeface="Times New Roman"/>
                <a:ea typeface="DejaVu Sans"/>
              </a:rPr>
              <a:t>which </a:t>
            </a:r>
            <a:r>
              <a:rPr b="0" lang="en-US" sz="2400" spc="-1" strike="noStrike">
                <a:solidFill>
                  <a:srgbClr val="ffffff"/>
                </a:solidFill>
                <a:latin typeface="Times New Roman"/>
                <a:ea typeface="DejaVu Sans"/>
              </a:rPr>
              <a:t>records every transaction</a:t>
            </a:r>
            <a:r>
              <a:rPr b="0" lang="en-US" sz="2400" spc="97" strike="noStrike">
                <a:solidFill>
                  <a:srgbClr val="ffffff"/>
                </a:solidFill>
                <a:latin typeface="Times New Roman"/>
                <a:ea typeface="DejaVu Sans"/>
              </a:rPr>
              <a:t> </a:t>
            </a:r>
            <a:r>
              <a:rPr b="0" lang="en-US" sz="2400" spc="-1" strike="noStrike">
                <a:solidFill>
                  <a:srgbClr val="ffffff"/>
                </a:solidFill>
                <a:latin typeface="Times New Roman"/>
                <a:ea typeface="DejaVu Sans"/>
              </a:rPr>
              <a:t>happens.</a:t>
            </a:r>
            <a:endParaRPr b="0" lang="en-US" sz="2400" spc="-1" strike="noStrike">
              <a:latin typeface="Arial"/>
            </a:endParaRPr>
          </a:p>
          <a:p>
            <a:pPr marL="12600">
              <a:lnSpc>
                <a:spcPct val="150000"/>
              </a:lnSpc>
            </a:pPr>
            <a:r>
              <a:rPr b="0" lang="en-US" sz="2400" spc="-1" strike="noStrike">
                <a:solidFill>
                  <a:srgbClr val="ffffff"/>
                </a:solidFill>
                <a:latin typeface="Times New Roman"/>
                <a:ea typeface="DejaVu Sans"/>
              </a:rPr>
              <a:t>The</a:t>
            </a:r>
            <a:r>
              <a:rPr b="0" lang="en-US" sz="2400" spc="-7" strike="noStrike">
                <a:solidFill>
                  <a:srgbClr val="ffffff"/>
                </a:solidFill>
                <a:latin typeface="Times New Roman"/>
                <a:ea typeface="DejaVu Sans"/>
              </a:rPr>
              <a:t> </a:t>
            </a:r>
            <a:r>
              <a:rPr b="0" lang="en-US" sz="2400" spc="-1" strike="noStrike">
                <a:solidFill>
                  <a:srgbClr val="ffffff"/>
                </a:solidFill>
                <a:latin typeface="Times New Roman"/>
                <a:ea typeface="DejaVu Sans"/>
              </a:rPr>
              <a:t>blocks</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are</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added</a:t>
            </a:r>
            <a:r>
              <a:rPr b="0" lang="en-US" sz="2400" spc="-4" strike="noStrike">
                <a:solidFill>
                  <a:srgbClr val="ffffff"/>
                </a:solidFill>
                <a:latin typeface="Times New Roman"/>
                <a:ea typeface="DejaVu Sans"/>
              </a:rPr>
              <a:t> </a:t>
            </a:r>
            <a:r>
              <a:rPr b="0" lang="en-US" sz="2400" spc="-1" strike="noStrike">
                <a:solidFill>
                  <a:srgbClr val="ffffff"/>
                </a:solidFill>
                <a:latin typeface="Times New Roman"/>
                <a:ea typeface="DejaVu Sans"/>
              </a:rPr>
              <a:t>to</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blockchain</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a</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sequential</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and</a:t>
            </a:r>
            <a:r>
              <a:rPr b="0" lang="en-US" sz="2400" spc="-4" strike="noStrike">
                <a:solidFill>
                  <a:srgbClr val="ffffff"/>
                </a:solidFill>
                <a:latin typeface="Times New Roman"/>
                <a:ea typeface="DejaVu Sans"/>
              </a:rPr>
              <a:t> </a:t>
            </a:r>
            <a:r>
              <a:rPr b="0" lang="en-US" sz="2400" spc="-1" strike="noStrike">
                <a:solidFill>
                  <a:srgbClr val="ffffff"/>
                </a:solidFill>
                <a:latin typeface="Times New Roman"/>
                <a:ea typeface="DejaVu Sans"/>
              </a:rPr>
              <a:t>linear.</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The</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blockchain network</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have</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all  the information from</a:t>
            </a:r>
            <a:r>
              <a:rPr b="0" lang="en-US" sz="2400" spc="58"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origin (genesis) block </a:t>
            </a:r>
            <a:r>
              <a:rPr b="0" lang="en-US" sz="2400" spc="-7" strike="noStrike">
                <a:solidFill>
                  <a:srgbClr val="ffffff"/>
                </a:solidFill>
                <a:latin typeface="Times New Roman"/>
                <a:ea typeface="DejaVu Sans"/>
              </a:rPr>
              <a:t>to </a:t>
            </a:r>
            <a:r>
              <a:rPr b="0" lang="en-US" sz="2400" spc="-1" strike="noStrike">
                <a:solidFill>
                  <a:srgbClr val="ffffff"/>
                </a:solidFill>
                <a:latin typeface="Times New Roman"/>
                <a:ea typeface="DejaVu Sans"/>
              </a:rPr>
              <a:t>the latest block and can traverse easily</a:t>
            </a:r>
            <a:endParaRPr b="0" lang="en-US" sz="2400" spc="-1" strike="noStrike">
              <a:latin typeface="Arial"/>
            </a:endParaRPr>
          </a:p>
          <a:p>
            <a:pPr marL="12600">
              <a:lnSpc>
                <a:spcPct val="150000"/>
              </a:lnSpc>
            </a:pPr>
            <a:r>
              <a:rPr b="0" lang="en-US" sz="2400" spc="-1" strike="noStrike">
                <a:solidFill>
                  <a:srgbClr val="ffffff"/>
                </a:solidFill>
                <a:latin typeface="Times New Roman"/>
                <a:ea typeface="DejaVu Sans"/>
              </a:rPr>
              <a:t>without any cost. The reads on the blockchain </a:t>
            </a:r>
            <a:r>
              <a:rPr b="0" lang="en-US" sz="2400" spc="-4" strike="noStrike">
                <a:solidFill>
                  <a:srgbClr val="ffffff"/>
                </a:solidFill>
                <a:latin typeface="Times New Roman"/>
                <a:ea typeface="DejaVu Sans"/>
              </a:rPr>
              <a:t>are </a:t>
            </a:r>
            <a:r>
              <a:rPr b="0" lang="en-US" sz="2400" spc="-1" strike="noStrike">
                <a:solidFill>
                  <a:srgbClr val="ffffff"/>
                </a:solidFill>
                <a:latin typeface="Times New Roman"/>
                <a:ea typeface="DejaVu Sans"/>
              </a:rPr>
              <a:t>free but writes cost (GAS)[2]  Every Block is immutable </a:t>
            </a:r>
            <a:r>
              <a:rPr b="0" lang="en-US" sz="2400" spc="-4" strike="noStrike">
                <a:solidFill>
                  <a:srgbClr val="ffffff"/>
                </a:solidFill>
                <a:latin typeface="Times New Roman"/>
                <a:ea typeface="DejaVu Sans"/>
              </a:rPr>
              <a:t>so </a:t>
            </a:r>
            <a:r>
              <a:rPr b="0" lang="en-US" sz="2400" spc="-1" strike="noStrike">
                <a:solidFill>
                  <a:srgbClr val="ffffff"/>
                </a:solidFill>
                <a:latin typeface="Times New Roman"/>
                <a:ea typeface="DejaVu Sans"/>
              </a:rPr>
              <a:t>when a block is generated it can’t be</a:t>
            </a:r>
            <a:r>
              <a:rPr b="0" lang="en-US" sz="2400" spc="58" strike="noStrike">
                <a:solidFill>
                  <a:srgbClr val="ffffff"/>
                </a:solidFill>
                <a:latin typeface="Times New Roman"/>
                <a:ea typeface="DejaVu Sans"/>
              </a:rPr>
              <a:t> </a:t>
            </a:r>
            <a:r>
              <a:rPr b="0" lang="en-US" sz="2400" spc="-1" strike="noStrike">
                <a:solidFill>
                  <a:srgbClr val="ffffff"/>
                </a:solidFill>
                <a:latin typeface="Times New Roman"/>
                <a:ea typeface="DejaVu Sans"/>
              </a:rPr>
              <a:t>modified.</a:t>
            </a:r>
            <a:endParaRPr b="0" lang="en-US" sz="2400" spc="-1" strike="noStrike">
              <a:latin typeface="Arial"/>
            </a:endParaRPr>
          </a:p>
        </p:txBody>
      </p:sp>
      <p:sp>
        <p:nvSpPr>
          <p:cNvPr id="64" name="CustomShape 3"/>
          <p:cNvSpPr/>
          <p:nvPr/>
        </p:nvSpPr>
        <p:spPr>
          <a:xfrm>
            <a:off x="1141560" y="5616000"/>
            <a:ext cx="17107200" cy="2336040"/>
          </a:xfrm>
          <a:prstGeom prst="rect">
            <a:avLst/>
          </a:prstGeom>
          <a:noFill/>
          <a:ln>
            <a:noFill/>
          </a:ln>
        </p:spPr>
        <p:style>
          <a:lnRef idx="0"/>
          <a:fillRef idx="0"/>
          <a:effectRef idx="0"/>
          <a:fontRef idx="minor"/>
        </p:style>
        <p:txBody>
          <a:bodyPr lIns="0" rIns="0" tIns="11520" bIns="0"/>
          <a:p>
            <a:pPr marL="12600">
              <a:lnSpc>
                <a:spcPct val="150000"/>
              </a:lnSpc>
              <a:spcBef>
                <a:spcPts val="91"/>
              </a:spcBef>
            </a:pPr>
            <a:r>
              <a:rPr b="1" lang="en-US" sz="2800" spc="-4" strike="noStrike">
                <a:solidFill>
                  <a:srgbClr val="ffffff"/>
                </a:solidFill>
                <a:latin typeface="Times New Roman"/>
                <a:ea typeface="DejaVu Sans"/>
              </a:rPr>
              <a:t>Ethereum</a:t>
            </a:r>
            <a:endParaRPr b="0" lang="en-US" sz="2800" spc="-1" strike="noStrike">
              <a:latin typeface="Arial"/>
            </a:endParaRPr>
          </a:p>
          <a:p>
            <a:pPr marL="12600">
              <a:lnSpc>
                <a:spcPct val="150000"/>
              </a:lnSpc>
            </a:pPr>
            <a:r>
              <a:rPr b="0" lang="en-US" sz="2400" spc="-1" strike="noStrike">
                <a:solidFill>
                  <a:srgbClr val="ffffff"/>
                </a:solidFill>
                <a:latin typeface="Times New Roman"/>
                <a:ea typeface="DejaVu Sans"/>
              </a:rPr>
              <a:t>Ethereum is a global, open-source platform for decentralized</a:t>
            </a:r>
            <a:r>
              <a:rPr b="0" lang="en-US" sz="2400" spc="7" strike="noStrike">
                <a:solidFill>
                  <a:srgbClr val="ffffff"/>
                </a:solidFill>
                <a:latin typeface="Times New Roman"/>
                <a:ea typeface="DejaVu Sans"/>
              </a:rPr>
              <a:t> </a:t>
            </a:r>
            <a:r>
              <a:rPr b="0" lang="en-US" sz="2400" spc="-1" strike="noStrike">
                <a:solidFill>
                  <a:srgbClr val="ffffff"/>
                </a:solidFill>
                <a:latin typeface="Times New Roman"/>
                <a:ea typeface="DejaVu Sans"/>
              </a:rPr>
              <a:t>applications.</a:t>
            </a:r>
            <a:endParaRPr b="0" lang="en-US" sz="2400" spc="-1" strike="noStrike">
              <a:latin typeface="Arial"/>
            </a:endParaRPr>
          </a:p>
          <a:p>
            <a:pPr marL="12600">
              <a:lnSpc>
                <a:spcPct val="150000"/>
              </a:lnSpc>
              <a:spcBef>
                <a:spcPts val="315"/>
              </a:spcBef>
            </a:pPr>
            <a:r>
              <a:rPr b="0" lang="en-US" sz="2400" spc="-1" strike="noStrike">
                <a:solidFill>
                  <a:srgbClr val="ffffff"/>
                </a:solidFill>
                <a:latin typeface="Times New Roman"/>
                <a:ea typeface="DejaVu Sans"/>
              </a:rPr>
              <a:t>On Ethereum, you can </a:t>
            </a:r>
            <a:r>
              <a:rPr b="0" lang="en-US" sz="2400" spc="-4" strike="noStrike">
                <a:solidFill>
                  <a:srgbClr val="ffffff"/>
                </a:solidFill>
                <a:latin typeface="Times New Roman"/>
                <a:ea typeface="DejaVu Sans"/>
              </a:rPr>
              <a:t>use JS </a:t>
            </a:r>
            <a:r>
              <a:rPr b="0" lang="en-US" sz="2400" spc="-1" strike="noStrike">
                <a:solidFill>
                  <a:srgbClr val="ffffff"/>
                </a:solidFill>
                <a:latin typeface="Times New Roman"/>
                <a:ea typeface="DejaVu Sans"/>
              </a:rPr>
              <a:t>or solidity to </a:t>
            </a:r>
            <a:r>
              <a:rPr b="0" lang="en-US" sz="2400" spc="-4" strike="noStrike">
                <a:solidFill>
                  <a:srgbClr val="ffffff"/>
                </a:solidFill>
                <a:latin typeface="Times New Roman"/>
                <a:ea typeface="DejaVu Sans"/>
              </a:rPr>
              <a:t>write </a:t>
            </a:r>
            <a:r>
              <a:rPr b="0" lang="en-US" sz="2400" spc="-1" strike="noStrike">
                <a:solidFill>
                  <a:srgbClr val="ffffff"/>
                </a:solidFill>
                <a:latin typeface="Times New Roman"/>
                <a:ea typeface="DejaVu Sans"/>
              </a:rPr>
              <a:t>smart contracts [1] to interact with the  blockchain. It’s one of the </a:t>
            </a:r>
            <a:r>
              <a:rPr b="0" lang="en-US" sz="2400" spc="-4" strike="noStrike">
                <a:solidFill>
                  <a:srgbClr val="ffffff"/>
                </a:solidFill>
                <a:latin typeface="Times New Roman"/>
                <a:ea typeface="DejaVu Sans"/>
              </a:rPr>
              <a:t>finest </a:t>
            </a:r>
            <a:r>
              <a:rPr b="0" lang="en-US" sz="2400" spc="-1" strike="noStrike">
                <a:solidFill>
                  <a:srgbClr val="ffffff"/>
                </a:solidFill>
                <a:latin typeface="Times New Roman"/>
                <a:ea typeface="DejaVu Sans"/>
              </a:rPr>
              <a:t>blockchain platform available to make</a:t>
            </a:r>
            <a:r>
              <a:rPr b="0" lang="en-US" sz="2400" spc="63" strike="noStrike">
                <a:solidFill>
                  <a:srgbClr val="ffffff"/>
                </a:solidFill>
                <a:latin typeface="Times New Roman"/>
                <a:ea typeface="DejaVu Sans"/>
              </a:rPr>
              <a:t> </a:t>
            </a:r>
            <a:r>
              <a:rPr b="0" lang="en-US" sz="2400" spc="-1" strike="noStrike">
                <a:solidFill>
                  <a:srgbClr val="ffffff"/>
                </a:solidFill>
                <a:latin typeface="Times New Roman"/>
                <a:ea typeface="DejaVu Sans"/>
              </a:rPr>
              <a:t>dapps.</a:t>
            </a:r>
            <a:endParaRPr b="0" lang="en-US" sz="2400" spc="-1" strike="noStrike">
              <a:latin typeface="Arial"/>
            </a:endParaRPr>
          </a:p>
        </p:txBody>
      </p:sp>
      <p:sp>
        <p:nvSpPr>
          <p:cNvPr id="65" name="CustomShape 4"/>
          <p:cNvSpPr/>
          <p:nvPr/>
        </p:nvSpPr>
        <p:spPr>
          <a:xfrm>
            <a:off x="1114920" y="8289000"/>
            <a:ext cx="17107200" cy="1892880"/>
          </a:xfrm>
          <a:prstGeom prst="rect">
            <a:avLst/>
          </a:prstGeom>
          <a:noFill/>
          <a:ln>
            <a:noFill/>
          </a:ln>
        </p:spPr>
        <p:style>
          <a:lnRef idx="0"/>
          <a:fillRef idx="0"/>
          <a:effectRef idx="0"/>
          <a:fontRef idx="minor"/>
        </p:style>
        <p:txBody>
          <a:bodyPr lIns="0" rIns="0" tIns="11520" bIns="0"/>
          <a:p>
            <a:pPr marL="12600">
              <a:lnSpc>
                <a:spcPct val="100000"/>
              </a:lnSpc>
              <a:spcBef>
                <a:spcPts val="91"/>
              </a:spcBef>
            </a:pPr>
            <a:r>
              <a:rPr b="1" lang="en-US" sz="2800" spc="-1" strike="noStrike">
                <a:solidFill>
                  <a:srgbClr val="ffffff"/>
                </a:solidFill>
                <a:latin typeface="Times New Roman"/>
                <a:ea typeface="DejaVu Sans"/>
              </a:rPr>
              <a:t>Smart Contracts</a:t>
            </a:r>
            <a:endParaRPr b="0" lang="en-US" sz="2800" spc="-1" strike="noStrike">
              <a:latin typeface="Arial"/>
            </a:endParaRPr>
          </a:p>
          <a:p>
            <a:pPr marL="12600">
              <a:lnSpc>
                <a:spcPct val="191000"/>
              </a:lnSpc>
              <a:spcBef>
                <a:spcPts val="465"/>
              </a:spcBef>
            </a:pPr>
            <a:r>
              <a:rPr b="0" lang="en-US" sz="2400" spc="-1" strike="noStrike">
                <a:solidFill>
                  <a:srgbClr val="ffffff"/>
                </a:solidFill>
                <a:latin typeface="Times New Roman"/>
                <a:ea typeface="DejaVu Sans"/>
              </a:rPr>
              <a:t>It is an auto executing piece of code or contract which functions only when certain conditions  are met. It lives in the middleware of every blockchain.</a:t>
            </a: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1123200" y="1308240"/>
            <a:ext cx="16839000" cy="1926000"/>
          </a:xfrm>
          <a:prstGeom prst="rect">
            <a:avLst/>
          </a:prstGeom>
          <a:noFill/>
          <a:ln>
            <a:noFill/>
          </a:ln>
        </p:spPr>
        <p:style>
          <a:lnRef idx="0"/>
          <a:fillRef idx="0"/>
          <a:effectRef idx="0"/>
          <a:fontRef idx="minor"/>
        </p:style>
        <p:txBody>
          <a:bodyPr lIns="0" rIns="0" tIns="11520" bIns="0"/>
          <a:p>
            <a:pPr marL="12600">
              <a:lnSpc>
                <a:spcPct val="100000"/>
              </a:lnSpc>
              <a:spcBef>
                <a:spcPts val="91"/>
              </a:spcBef>
            </a:pPr>
            <a:r>
              <a:rPr b="1" lang="en-US" sz="2800" spc="-4" strike="noStrike">
                <a:solidFill>
                  <a:srgbClr val="ffffff"/>
                </a:solidFill>
                <a:latin typeface="Times New Roman"/>
                <a:ea typeface="DejaVu Sans"/>
              </a:rPr>
              <a:t>Ganache</a:t>
            </a:r>
            <a:endParaRPr b="0" lang="en-US" sz="2800" spc="-1" strike="noStrike">
              <a:latin typeface="Arial"/>
            </a:endParaRPr>
          </a:p>
          <a:p>
            <a:pPr marL="12600">
              <a:lnSpc>
                <a:spcPct val="191000"/>
              </a:lnSpc>
              <a:spcBef>
                <a:spcPts val="726"/>
              </a:spcBef>
            </a:pPr>
            <a:r>
              <a:rPr b="0" lang="en-US" sz="2400" spc="-1" strike="noStrike">
                <a:solidFill>
                  <a:srgbClr val="ffffff"/>
                </a:solidFill>
                <a:latin typeface="Times New Roman"/>
                <a:ea typeface="DejaVu Sans"/>
              </a:rPr>
              <a:t>It is an opensource local blockchain </a:t>
            </a:r>
            <a:r>
              <a:rPr b="0" lang="en-US" sz="2400" spc="-4" strike="noStrike">
                <a:solidFill>
                  <a:srgbClr val="ffffff"/>
                </a:solidFill>
                <a:latin typeface="Times New Roman"/>
                <a:ea typeface="DejaVu Sans"/>
              </a:rPr>
              <a:t>tool </a:t>
            </a:r>
            <a:r>
              <a:rPr b="0" lang="en-US" sz="2400" spc="-1" strike="noStrike">
                <a:solidFill>
                  <a:srgbClr val="ffffff"/>
                </a:solidFill>
                <a:latin typeface="Times New Roman"/>
                <a:ea typeface="DejaVu Sans"/>
              </a:rPr>
              <a:t>created </a:t>
            </a:r>
            <a:r>
              <a:rPr b="0" lang="en-US" sz="2400" spc="-4" strike="noStrike">
                <a:solidFill>
                  <a:srgbClr val="ffffff"/>
                </a:solidFill>
                <a:latin typeface="Times New Roman"/>
                <a:ea typeface="DejaVu Sans"/>
              </a:rPr>
              <a:t>for </a:t>
            </a:r>
            <a:r>
              <a:rPr b="0" lang="en-US" sz="2400" spc="-1" strike="noStrike">
                <a:solidFill>
                  <a:srgbClr val="ffffff"/>
                </a:solidFill>
                <a:latin typeface="Times New Roman"/>
                <a:ea typeface="DejaVu Sans"/>
              </a:rPr>
              <a:t>development and testing. It </a:t>
            </a:r>
            <a:r>
              <a:rPr b="0" lang="en-US" sz="2400" spc="-4" strike="noStrike">
                <a:solidFill>
                  <a:srgbClr val="ffffff"/>
                </a:solidFill>
                <a:latin typeface="Times New Roman"/>
                <a:ea typeface="DejaVu Sans"/>
              </a:rPr>
              <a:t>works </a:t>
            </a:r>
            <a:r>
              <a:rPr b="0" lang="en-US" sz="2400" spc="-1" strike="noStrike">
                <a:solidFill>
                  <a:srgbClr val="ffffff"/>
                </a:solidFill>
                <a:latin typeface="Times New Roman"/>
                <a:ea typeface="DejaVu Sans"/>
              </a:rPr>
              <a:t>exactly  like</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a</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real</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blockchain</a:t>
            </a:r>
            <a:r>
              <a:rPr b="0" lang="en-US" sz="2400" spc="-18" strike="noStrike">
                <a:solidFill>
                  <a:srgbClr val="ffffff"/>
                </a:solidFill>
                <a:latin typeface="Times New Roman"/>
                <a:ea typeface="DejaVu Sans"/>
              </a:rPr>
              <a:t> </a:t>
            </a:r>
            <a:r>
              <a:rPr b="0" lang="en-US" sz="2400" spc="-1" strike="noStrike">
                <a:solidFill>
                  <a:srgbClr val="ffffff"/>
                </a:solidFill>
                <a:latin typeface="Times New Roman"/>
                <a:ea typeface="DejaVu Sans"/>
              </a:rPr>
              <a:t>and</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provides</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handy</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tools</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such</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as</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project</a:t>
            </a:r>
            <a:r>
              <a:rPr b="0" lang="en-US" sz="2400" spc="-18" strike="noStrike">
                <a:solidFill>
                  <a:srgbClr val="ffffff"/>
                </a:solidFill>
                <a:latin typeface="Times New Roman"/>
                <a:ea typeface="DejaVu Sans"/>
              </a:rPr>
              <a:t> </a:t>
            </a:r>
            <a:r>
              <a:rPr b="0" lang="en-US" sz="2400" spc="-1" strike="noStrike">
                <a:solidFill>
                  <a:srgbClr val="ffffff"/>
                </a:solidFill>
                <a:latin typeface="Times New Roman"/>
                <a:ea typeface="DejaVu Sans"/>
              </a:rPr>
              <a:t>imports,</a:t>
            </a:r>
            <a:r>
              <a:rPr b="0" lang="en-US" sz="2400" spc="-18" strike="noStrike">
                <a:solidFill>
                  <a:srgbClr val="ffffff"/>
                </a:solidFill>
                <a:latin typeface="Times New Roman"/>
                <a:ea typeface="DejaVu Sans"/>
              </a:rPr>
              <a:t> </a:t>
            </a:r>
            <a:r>
              <a:rPr b="0" lang="en-US" sz="2400" spc="-1" strike="noStrike">
                <a:solidFill>
                  <a:srgbClr val="ffffff"/>
                </a:solidFill>
                <a:latin typeface="Times New Roman"/>
                <a:ea typeface="DejaVu Sans"/>
              </a:rPr>
              <a:t>transaction</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display</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etc.</a:t>
            </a:r>
            <a:endParaRPr b="0" lang="en-US" sz="2400" spc="-1" strike="noStrike">
              <a:latin typeface="Arial"/>
            </a:endParaRPr>
          </a:p>
        </p:txBody>
      </p:sp>
      <p:sp>
        <p:nvSpPr>
          <p:cNvPr id="67" name="CustomShape 2"/>
          <p:cNvSpPr/>
          <p:nvPr/>
        </p:nvSpPr>
        <p:spPr>
          <a:xfrm>
            <a:off x="1123200" y="4356000"/>
            <a:ext cx="16839000" cy="1807200"/>
          </a:xfrm>
          <a:prstGeom prst="rect">
            <a:avLst/>
          </a:prstGeom>
          <a:noFill/>
          <a:ln>
            <a:noFill/>
          </a:ln>
        </p:spPr>
        <p:style>
          <a:lnRef idx="0"/>
          <a:fillRef idx="0"/>
          <a:effectRef idx="0"/>
          <a:fontRef idx="minor"/>
        </p:style>
        <p:txBody>
          <a:bodyPr lIns="0" rIns="0" tIns="11520" bIns="0"/>
          <a:p>
            <a:pPr marL="12600">
              <a:lnSpc>
                <a:spcPct val="150000"/>
              </a:lnSpc>
              <a:spcBef>
                <a:spcPts val="91"/>
              </a:spcBef>
            </a:pPr>
            <a:r>
              <a:rPr b="1" lang="en-US" sz="2800" spc="-4" strike="noStrike">
                <a:solidFill>
                  <a:srgbClr val="ffffff"/>
                </a:solidFill>
                <a:latin typeface="Times New Roman"/>
                <a:ea typeface="DejaVu Sans"/>
              </a:rPr>
              <a:t>Solidity</a:t>
            </a:r>
            <a:endParaRPr b="0" lang="en-US" sz="2800" spc="-1" strike="noStrike">
              <a:latin typeface="Arial"/>
            </a:endParaRPr>
          </a:p>
          <a:p>
            <a:pPr marL="12600" algn="just">
              <a:lnSpc>
                <a:spcPct val="150000"/>
              </a:lnSpc>
              <a:spcBef>
                <a:spcPts val="465"/>
              </a:spcBef>
            </a:pPr>
            <a:r>
              <a:rPr b="0" lang="en-US" sz="2400" spc="-1" strike="noStrike">
                <a:solidFill>
                  <a:srgbClr val="ffffff"/>
                </a:solidFill>
                <a:latin typeface="Times New Roman"/>
                <a:ea typeface="DejaVu Sans"/>
              </a:rPr>
              <a:t>It is a restricted ,object oriented ,high-level language based on JavaScript,C++ and python and  is designed to target the Ethereum Virtual Machine (EVM). It is used to create smart contract  which executes on the</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blockchain[10].</a:t>
            </a:r>
            <a:endParaRPr b="0" lang="en-US" sz="2400" spc="-1" strike="noStrike">
              <a:latin typeface="Arial"/>
            </a:endParaRPr>
          </a:p>
        </p:txBody>
      </p:sp>
      <p:sp>
        <p:nvSpPr>
          <p:cNvPr id="68" name="CustomShape 3"/>
          <p:cNvSpPr/>
          <p:nvPr/>
        </p:nvSpPr>
        <p:spPr>
          <a:xfrm>
            <a:off x="1123200" y="6642000"/>
            <a:ext cx="16839000" cy="2943000"/>
          </a:xfrm>
          <a:prstGeom prst="rect">
            <a:avLst/>
          </a:prstGeom>
          <a:noFill/>
          <a:ln>
            <a:noFill/>
          </a:ln>
        </p:spPr>
        <p:style>
          <a:lnRef idx="0"/>
          <a:fillRef idx="0"/>
          <a:effectRef idx="0"/>
          <a:fontRef idx="minor"/>
        </p:style>
        <p:txBody>
          <a:bodyPr lIns="0" rIns="0" tIns="11520" bIns="0"/>
          <a:p>
            <a:pPr marL="12600">
              <a:lnSpc>
                <a:spcPct val="100000"/>
              </a:lnSpc>
              <a:spcBef>
                <a:spcPts val="91"/>
              </a:spcBef>
            </a:pPr>
            <a:r>
              <a:rPr b="1" lang="en-US" sz="2800" spc="-1" strike="noStrike">
                <a:solidFill>
                  <a:srgbClr val="ffffff"/>
                </a:solidFill>
                <a:latin typeface="Times New Roman"/>
                <a:ea typeface="DejaVu Sans"/>
              </a:rPr>
              <a:t>JavaScript</a:t>
            </a:r>
            <a:endParaRPr b="0" lang="en-US" sz="2800" spc="-1" strike="noStrike">
              <a:latin typeface="Arial"/>
            </a:endParaRPr>
          </a:p>
          <a:p>
            <a:pPr marL="12600">
              <a:lnSpc>
                <a:spcPct val="100000"/>
              </a:lnSpc>
              <a:spcBef>
                <a:spcPts val="31"/>
              </a:spcBef>
            </a:pPr>
            <a:endParaRPr b="0" lang="en-US" sz="2800" spc="-1" strike="noStrike">
              <a:latin typeface="Arial"/>
            </a:endParaRPr>
          </a:p>
          <a:p>
            <a:pPr marL="12600">
              <a:lnSpc>
                <a:spcPct val="191000"/>
              </a:lnSpc>
              <a:spcBef>
                <a:spcPts val="6"/>
              </a:spcBef>
            </a:pPr>
            <a:r>
              <a:rPr b="0" lang="en-US" sz="2400" spc="-1" strike="noStrike">
                <a:solidFill>
                  <a:srgbClr val="ffffff"/>
                </a:solidFill>
                <a:latin typeface="Times New Roman"/>
                <a:ea typeface="DejaVu Sans"/>
              </a:rPr>
              <a:t>It is a light weight client scripting language to </a:t>
            </a:r>
            <a:r>
              <a:rPr b="0" lang="en-US" sz="2400" spc="-4" strike="noStrike">
                <a:solidFill>
                  <a:srgbClr val="ffffff"/>
                </a:solidFill>
                <a:latin typeface="Times New Roman"/>
                <a:ea typeface="DejaVu Sans"/>
              </a:rPr>
              <a:t>make </a:t>
            </a:r>
            <a:r>
              <a:rPr b="0" lang="en-US" sz="2400" spc="-1" strike="noStrike">
                <a:solidFill>
                  <a:srgbClr val="ffffff"/>
                </a:solidFill>
                <a:latin typeface="Times New Roman"/>
                <a:ea typeface="DejaVu Sans"/>
              </a:rPr>
              <a:t>webpage dynamic. Its syntax is similar to  its parent java but provides few inbuilt functions </a:t>
            </a:r>
            <a:r>
              <a:rPr b="0" lang="en-US" sz="2400" spc="-4" strike="noStrike">
                <a:solidFill>
                  <a:srgbClr val="ffffff"/>
                </a:solidFill>
                <a:latin typeface="Times New Roman"/>
                <a:ea typeface="DejaVu Sans"/>
              </a:rPr>
              <a:t>which </a:t>
            </a:r>
            <a:r>
              <a:rPr b="0" lang="en-US" sz="2400" spc="-1" strike="noStrike">
                <a:solidFill>
                  <a:srgbClr val="ffffff"/>
                </a:solidFill>
                <a:latin typeface="Times New Roman"/>
                <a:ea typeface="DejaVu Sans"/>
              </a:rPr>
              <a:t>are related to </a:t>
            </a:r>
            <a:r>
              <a:rPr b="0" lang="en-US" sz="2400" spc="-4" strike="noStrike">
                <a:solidFill>
                  <a:srgbClr val="ffffff"/>
                </a:solidFill>
                <a:latin typeface="Times New Roman"/>
                <a:ea typeface="DejaVu Sans"/>
              </a:rPr>
              <a:t>web-based </a:t>
            </a:r>
            <a:r>
              <a:rPr b="0" lang="en-US" sz="2400" spc="-1" strike="noStrike">
                <a:solidFill>
                  <a:srgbClr val="ffffff"/>
                </a:solidFill>
                <a:latin typeface="Times New Roman"/>
                <a:ea typeface="DejaVu Sans"/>
              </a:rPr>
              <a:t>interaction.  Since JavaScript is interpreted it doesn’t require time in compiling hence</a:t>
            </a:r>
            <a:r>
              <a:rPr b="0" lang="en-US" sz="2400" spc="63" strike="noStrike">
                <a:solidFill>
                  <a:srgbClr val="ffffff"/>
                </a:solidFill>
                <a:latin typeface="Times New Roman"/>
                <a:ea typeface="DejaVu Sans"/>
              </a:rPr>
              <a:t> </a:t>
            </a:r>
            <a:r>
              <a:rPr b="0" lang="en-US" sz="2400" spc="-1" strike="noStrike">
                <a:solidFill>
                  <a:srgbClr val="ffffff"/>
                </a:solidFill>
                <a:latin typeface="Times New Roman"/>
                <a:ea typeface="DejaVu Sans"/>
              </a:rPr>
              <a:t>fast.</a:t>
            </a:r>
            <a:endParaRPr b="0" lang="en-US" sz="2400" spc="-1" strike="noStrike">
              <a:latin typeface="Arial"/>
            </a:endParaRPr>
          </a:p>
          <a:p>
            <a:pPr marL="12600">
              <a:lnSpc>
                <a:spcPct val="100000"/>
              </a:lnSpc>
            </a:pPr>
            <a:endParaRPr b="0" lang="en-US" sz="2400" spc="-1" strike="noStrike">
              <a:latin typeface="Arial"/>
            </a:endParaRPr>
          </a:p>
          <a:p>
            <a:pPr marL="12600">
              <a:lnSpc>
                <a:spcPct val="100000"/>
              </a:lnSpc>
              <a:spcBef>
                <a:spcPts val="51"/>
              </a:spcBef>
            </a:pP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888480" y="3975120"/>
            <a:ext cx="16610400" cy="1892880"/>
          </a:xfrm>
          <a:prstGeom prst="rect">
            <a:avLst/>
          </a:prstGeom>
          <a:noFill/>
          <a:ln>
            <a:noFill/>
          </a:ln>
        </p:spPr>
        <p:style>
          <a:lnRef idx="0"/>
          <a:fillRef idx="0"/>
          <a:effectRef idx="0"/>
          <a:fontRef idx="minor"/>
        </p:style>
        <p:txBody>
          <a:bodyPr lIns="0" rIns="0" tIns="11520" bIns="0"/>
          <a:p>
            <a:pPr marL="12600">
              <a:lnSpc>
                <a:spcPct val="100000"/>
              </a:lnSpc>
              <a:spcBef>
                <a:spcPts val="91"/>
              </a:spcBef>
            </a:pPr>
            <a:r>
              <a:rPr b="1" lang="en-US" sz="2800" spc="-4" strike="noStrike">
                <a:solidFill>
                  <a:srgbClr val="ffffff"/>
                </a:solidFill>
                <a:latin typeface="Times New Roman"/>
                <a:ea typeface="DejaVu Sans"/>
              </a:rPr>
              <a:t>CSS</a:t>
            </a:r>
            <a:endParaRPr b="0" lang="en-US" sz="2800" spc="-1" strike="noStrike">
              <a:latin typeface="Arial"/>
            </a:endParaRPr>
          </a:p>
          <a:p>
            <a:pPr marL="12600" algn="just">
              <a:lnSpc>
                <a:spcPct val="191000"/>
              </a:lnSpc>
              <a:spcBef>
                <a:spcPts val="465"/>
              </a:spcBef>
            </a:pPr>
            <a:r>
              <a:rPr b="0" lang="en-US" sz="2400" spc="-1" strike="noStrike">
                <a:solidFill>
                  <a:srgbClr val="ffffff"/>
                </a:solidFill>
                <a:latin typeface="Times New Roman"/>
                <a:ea typeface="DejaVu Sans"/>
              </a:rPr>
              <a:t>CSS stands for cascading styled sheet. It adds styling to the plain </a:t>
            </a:r>
            <a:r>
              <a:rPr b="0" lang="en-US" sz="2400" spc="-4" strike="noStrike">
                <a:solidFill>
                  <a:srgbClr val="ffffff"/>
                </a:solidFill>
                <a:latin typeface="Times New Roman"/>
                <a:ea typeface="DejaVu Sans"/>
              </a:rPr>
              <a:t>html </a:t>
            </a:r>
            <a:r>
              <a:rPr b="0" lang="en-US" sz="2400" spc="-1" strike="noStrike">
                <a:solidFill>
                  <a:srgbClr val="ffffff"/>
                </a:solidFill>
                <a:latin typeface="Times New Roman"/>
                <a:ea typeface="DejaVu Sans"/>
              </a:rPr>
              <a:t>elements </a:t>
            </a:r>
            <a:r>
              <a:rPr b="0" lang="en-US" sz="2400" spc="-4" strike="noStrike">
                <a:solidFill>
                  <a:srgbClr val="ffffff"/>
                </a:solidFill>
                <a:latin typeface="Times New Roman"/>
                <a:ea typeface="DejaVu Sans"/>
              </a:rPr>
              <a:t>so </a:t>
            </a:r>
            <a:r>
              <a:rPr b="0" lang="en-US" sz="2400" spc="-1" strike="noStrike">
                <a:solidFill>
                  <a:srgbClr val="ffffff"/>
                </a:solidFill>
                <a:latin typeface="Times New Roman"/>
                <a:ea typeface="DejaVu Sans"/>
              </a:rPr>
              <a:t>that they  look more pleasing to the </a:t>
            </a:r>
            <a:r>
              <a:rPr b="0" lang="en-US" sz="2400" spc="-4" strike="noStrike">
                <a:solidFill>
                  <a:srgbClr val="ffffff"/>
                </a:solidFill>
                <a:latin typeface="Times New Roman"/>
                <a:ea typeface="DejaVu Sans"/>
              </a:rPr>
              <a:t>eye. </a:t>
            </a:r>
            <a:r>
              <a:rPr b="0" lang="en-US" sz="2400" spc="-1" strike="noStrike">
                <a:solidFill>
                  <a:srgbClr val="ffffff"/>
                </a:solidFill>
                <a:latin typeface="Times New Roman"/>
                <a:ea typeface="DejaVu Sans"/>
              </a:rPr>
              <a:t>With it we are able to create sites with eye catching animations  and effects.</a:t>
            </a:r>
            <a:endParaRPr b="0" lang="en-US" sz="2400" spc="-1" strike="noStrike">
              <a:latin typeface="Arial"/>
            </a:endParaRPr>
          </a:p>
        </p:txBody>
      </p:sp>
      <p:sp>
        <p:nvSpPr>
          <p:cNvPr id="70" name="CustomShape 2"/>
          <p:cNvSpPr/>
          <p:nvPr/>
        </p:nvSpPr>
        <p:spPr>
          <a:xfrm>
            <a:off x="894600" y="1460520"/>
            <a:ext cx="16991640" cy="1885680"/>
          </a:xfrm>
          <a:prstGeom prst="rect">
            <a:avLst/>
          </a:prstGeom>
          <a:noFill/>
          <a:ln>
            <a:noFill/>
          </a:ln>
        </p:spPr>
        <p:style>
          <a:lnRef idx="0"/>
          <a:fillRef idx="0"/>
          <a:effectRef idx="0"/>
          <a:fontRef idx="minor"/>
        </p:style>
        <p:txBody>
          <a:bodyPr lIns="90000" rIns="90000" tIns="45000" bIns="45000"/>
          <a:p>
            <a:pPr marL="12600">
              <a:lnSpc>
                <a:spcPct val="150000"/>
              </a:lnSpc>
              <a:spcBef>
                <a:spcPts val="6"/>
              </a:spcBef>
            </a:pPr>
            <a:r>
              <a:rPr b="1" lang="en-US" sz="2800" spc="-1" strike="noStrike">
                <a:solidFill>
                  <a:srgbClr val="ffffff"/>
                </a:solidFill>
                <a:latin typeface="Times New Roman"/>
                <a:ea typeface="DejaVu Sans"/>
              </a:rPr>
              <a:t>Bootstrap</a:t>
            </a:r>
            <a:endParaRPr b="0" lang="en-US" sz="2800" spc="-1" strike="noStrike">
              <a:latin typeface="Arial"/>
            </a:endParaRPr>
          </a:p>
          <a:p>
            <a:pPr marL="12600" algn="just">
              <a:lnSpc>
                <a:spcPct val="150000"/>
              </a:lnSpc>
              <a:spcBef>
                <a:spcPts val="465"/>
              </a:spcBef>
            </a:pPr>
            <a:r>
              <a:rPr b="0" lang="en-US" sz="2400" spc="-1" strike="noStrike">
                <a:solidFill>
                  <a:srgbClr val="ffffff"/>
                </a:solidFill>
                <a:latin typeface="Times New Roman"/>
                <a:ea typeface="DejaVu Sans"/>
              </a:rPr>
              <a:t>It</a:t>
            </a:r>
            <a:r>
              <a:rPr b="0" lang="en-US" sz="2400" spc="-4" strike="noStrike">
                <a:solidFill>
                  <a:srgbClr val="ffffff"/>
                </a:solidFill>
                <a:latin typeface="Times New Roman"/>
                <a:ea typeface="DejaVu Sans"/>
              </a:rPr>
              <a:t> </a:t>
            </a:r>
            <a:r>
              <a:rPr b="0" lang="en-US" sz="2400" spc="-1" strike="noStrike">
                <a:solidFill>
                  <a:srgbClr val="ffffff"/>
                </a:solidFill>
                <a:latin typeface="Times New Roman"/>
                <a:ea typeface="DejaVu Sans"/>
              </a:rPr>
              <a:t>is</a:t>
            </a:r>
            <a:r>
              <a:rPr b="0" lang="en-US" sz="2400" spc="-12" strike="noStrike">
                <a:solidFill>
                  <a:srgbClr val="ffffff"/>
                </a:solidFill>
                <a:latin typeface="Times New Roman"/>
                <a:ea typeface="DejaVu Sans"/>
              </a:rPr>
              <a:t> </a:t>
            </a:r>
            <a:r>
              <a:rPr b="0" lang="en-US" sz="2400" spc="-1" strike="noStrike">
                <a:solidFill>
                  <a:srgbClr val="ffffff"/>
                </a:solidFill>
                <a:latin typeface="Times New Roman"/>
                <a:ea typeface="DejaVu Sans"/>
              </a:rPr>
              <a:t>a</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light weight</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CSS</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framework</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with grid</a:t>
            </a:r>
            <a:r>
              <a:rPr b="0" lang="en-US" sz="2400" spc="-4" strike="noStrike">
                <a:solidFill>
                  <a:srgbClr val="ffffff"/>
                </a:solidFill>
                <a:latin typeface="Times New Roman"/>
                <a:ea typeface="DejaVu Sans"/>
              </a:rPr>
              <a:t> system </a:t>
            </a:r>
            <a:r>
              <a:rPr b="0" lang="en-US" sz="2400" spc="-1" strike="noStrike">
                <a:solidFill>
                  <a:srgbClr val="ffffff"/>
                </a:solidFill>
                <a:latin typeface="Times New Roman"/>
                <a:ea typeface="DejaVu Sans"/>
              </a:rPr>
              <a:t>that</a:t>
            </a:r>
            <a:r>
              <a:rPr b="0" lang="en-US" sz="2400" spc="-4" strike="noStrike">
                <a:solidFill>
                  <a:srgbClr val="ffffff"/>
                </a:solidFill>
                <a:latin typeface="Times New Roman"/>
                <a:ea typeface="DejaVu Sans"/>
              </a:rPr>
              <a:t> </a:t>
            </a:r>
            <a:r>
              <a:rPr b="0" lang="en-US" sz="2400" spc="-1" strike="noStrike">
                <a:solidFill>
                  <a:srgbClr val="ffffff"/>
                </a:solidFill>
                <a:latin typeface="Times New Roman"/>
                <a:ea typeface="DejaVu Sans"/>
              </a:rPr>
              <a:t>allows</a:t>
            </a:r>
            <a:r>
              <a:rPr b="0" lang="en-US" sz="2400" spc="-18" strike="noStrike">
                <a:solidFill>
                  <a:srgbClr val="ffffff"/>
                </a:solidFill>
                <a:latin typeface="Times New Roman"/>
                <a:ea typeface="DejaVu Sans"/>
              </a:rPr>
              <a:t> </a:t>
            </a:r>
            <a:r>
              <a:rPr b="0" lang="en-US" sz="2400" spc="-1" strike="noStrike">
                <a:solidFill>
                  <a:srgbClr val="ffffff"/>
                </a:solidFill>
                <a:latin typeface="Times New Roman"/>
                <a:ea typeface="DejaVu Sans"/>
              </a:rPr>
              <a:t>the</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modification</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of</a:t>
            </a:r>
            <a:r>
              <a:rPr b="0" lang="en-US" sz="2400" spc="-18" strike="noStrike">
                <a:solidFill>
                  <a:srgbClr val="ffffff"/>
                </a:solidFill>
                <a:latin typeface="Times New Roman"/>
                <a:ea typeface="DejaVu Sans"/>
              </a:rPr>
              <a:t> </a:t>
            </a:r>
            <a:r>
              <a:rPr b="0" lang="en-US" sz="2400" spc="-1" strike="noStrike">
                <a:solidFill>
                  <a:srgbClr val="ffffff"/>
                </a:solidFill>
                <a:latin typeface="Times New Roman"/>
                <a:ea typeface="DejaVu Sans"/>
              </a:rPr>
              <a:t>the</a:t>
            </a:r>
            <a:r>
              <a:rPr b="0" lang="en-US" sz="2400" spc="-4" strike="noStrike">
                <a:solidFill>
                  <a:srgbClr val="ffffff"/>
                </a:solidFill>
                <a:latin typeface="Times New Roman"/>
                <a:ea typeface="DejaVu Sans"/>
              </a:rPr>
              <a:t> </a:t>
            </a:r>
            <a:r>
              <a:rPr b="0" lang="en-US" sz="2400" spc="-1" strike="noStrike">
                <a:solidFill>
                  <a:srgbClr val="ffffff"/>
                </a:solidFill>
                <a:latin typeface="Times New Roman"/>
                <a:ea typeface="DejaVu Sans"/>
              </a:rPr>
              <a:t>HTML  elements on the fly with no cost to the service. </a:t>
            </a:r>
            <a:r>
              <a:rPr b="0" lang="en-US" sz="2400" spc="-4" strike="noStrike">
                <a:solidFill>
                  <a:srgbClr val="ffffff"/>
                </a:solidFill>
                <a:latin typeface="Times New Roman"/>
                <a:ea typeface="DejaVu Sans"/>
              </a:rPr>
              <a:t>It also </a:t>
            </a:r>
            <a:r>
              <a:rPr b="0" lang="en-US" sz="2400" spc="-1" strike="noStrike">
                <a:solidFill>
                  <a:srgbClr val="ffffff"/>
                </a:solidFill>
                <a:latin typeface="Times New Roman"/>
                <a:ea typeface="DejaVu Sans"/>
              </a:rPr>
              <a:t>a client-side framework. Its ideal ology  is build once run everywhere.</a:t>
            </a: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1199520" y="1267560"/>
            <a:ext cx="16458120" cy="6109920"/>
          </a:xfrm>
          <a:prstGeom prst="rect">
            <a:avLst/>
          </a:prstGeom>
          <a:noFill/>
          <a:ln>
            <a:noFill/>
          </a:ln>
        </p:spPr>
        <p:style>
          <a:lnRef idx="0"/>
          <a:fillRef idx="0"/>
          <a:effectRef idx="0"/>
          <a:fontRef idx="minor"/>
        </p:style>
        <p:txBody>
          <a:bodyPr lIns="0" rIns="0" tIns="11520" bIns="0"/>
          <a:p>
            <a:pPr marL="1842120">
              <a:lnSpc>
                <a:spcPct val="200000"/>
              </a:lnSpc>
              <a:spcBef>
                <a:spcPts val="91"/>
              </a:spcBef>
            </a:pPr>
            <a:r>
              <a:rPr b="1" lang="en-US" sz="2800" spc="-4" strike="noStrike">
                <a:solidFill>
                  <a:srgbClr val="ffffff"/>
                </a:solidFill>
                <a:latin typeface="Times New Roman"/>
                <a:ea typeface="DejaVu Sans"/>
              </a:rPr>
              <a:t>                                                          </a:t>
            </a:r>
            <a:r>
              <a:rPr b="1" lang="en-US" sz="2800" spc="-4" strike="noStrike">
                <a:solidFill>
                  <a:srgbClr val="ffffff"/>
                </a:solidFill>
                <a:latin typeface="Times New Roman"/>
                <a:ea typeface="DejaVu Sans"/>
              </a:rPr>
              <a:t>Problem</a:t>
            </a:r>
            <a:r>
              <a:rPr b="1" lang="en-US" sz="2800" spc="12" strike="noStrike">
                <a:solidFill>
                  <a:srgbClr val="ffffff"/>
                </a:solidFill>
                <a:latin typeface="Times New Roman"/>
                <a:ea typeface="DejaVu Sans"/>
              </a:rPr>
              <a:t> </a:t>
            </a:r>
            <a:r>
              <a:rPr b="1" lang="en-US" sz="2800" spc="-1" strike="noStrike">
                <a:solidFill>
                  <a:srgbClr val="ffffff"/>
                </a:solidFill>
                <a:latin typeface="Times New Roman"/>
                <a:ea typeface="DejaVu Sans"/>
              </a:rPr>
              <a:t>Statement</a:t>
            </a:r>
            <a:endParaRPr b="0" lang="en-US" sz="2800" spc="-1" strike="noStrike">
              <a:latin typeface="Arial"/>
            </a:endParaRPr>
          </a:p>
          <a:p>
            <a:pPr marL="1842120">
              <a:lnSpc>
                <a:spcPct val="200000"/>
              </a:lnSpc>
              <a:spcBef>
                <a:spcPts val="31"/>
              </a:spcBef>
            </a:pPr>
            <a:endParaRPr b="0" lang="en-US" sz="2800" spc="-1" strike="noStrike">
              <a:latin typeface="Arial"/>
            </a:endParaRPr>
          </a:p>
          <a:p>
            <a:pPr marL="12600" algn="just">
              <a:lnSpc>
                <a:spcPct val="200000"/>
              </a:lnSpc>
            </a:pPr>
            <a:r>
              <a:rPr b="0" lang="en-US" sz="2400" spc="-1" strike="noStrike">
                <a:solidFill>
                  <a:srgbClr val="ffffff"/>
                </a:solidFill>
                <a:latin typeface="Times New Roman"/>
                <a:ea typeface="DejaVu Sans"/>
              </a:rPr>
              <a:t>All the existing voting systems lack security, transparency and efficiency.[13] When we vote  for</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a</a:t>
            </a:r>
            <a:r>
              <a:rPr b="0" lang="en-US" sz="2400" spc="-58" strike="noStrike">
                <a:solidFill>
                  <a:srgbClr val="ffffff"/>
                </a:solidFill>
                <a:latin typeface="Times New Roman"/>
                <a:ea typeface="DejaVu Sans"/>
              </a:rPr>
              <a:t> </a:t>
            </a:r>
            <a:r>
              <a:rPr b="0" lang="en-US" sz="2400" spc="-1" strike="noStrike">
                <a:solidFill>
                  <a:srgbClr val="ffffff"/>
                </a:solidFill>
                <a:latin typeface="Times New Roman"/>
                <a:ea typeface="DejaVu Sans"/>
              </a:rPr>
              <a:t>candidate</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we</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don’t</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know</a:t>
            </a:r>
            <a:r>
              <a:rPr b="0" lang="en-US" sz="2400" spc="-58" strike="noStrike">
                <a:solidFill>
                  <a:srgbClr val="ffffff"/>
                </a:solidFill>
                <a:latin typeface="Times New Roman"/>
                <a:ea typeface="DejaVu Sans"/>
              </a:rPr>
              <a:t> </a:t>
            </a:r>
            <a:r>
              <a:rPr b="0" lang="en-US" sz="2400" spc="-1" strike="noStrike">
                <a:solidFill>
                  <a:srgbClr val="ffffff"/>
                </a:solidFill>
                <a:latin typeface="Times New Roman"/>
                <a:ea typeface="DejaVu Sans"/>
              </a:rPr>
              <a:t>if</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our</a:t>
            </a:r>
            <a:r>
              <a:rPr b="0" lang="en-US" sz="2400" spc="-46" strike="noStrike">
                <a:solidFill>
                  <a:srgbClr val="ffffff"/>
                </a:solidFill>
                <a:latin typeface="Times New Roman"/>
                <a:ea typeface="DejaVu Sans"/>
              </a:rPr>
              <a:t> </a:t>
            </a:r>
            <a:r>
              <a:rPr b="0" lang="en-US" sz="2400" spc="-1" strike="noStrike">
                <a:solidFill>
                  <a:srgbClr val="ffffff"/>
                </a:solidFill>
                <a:latin typeface="Times New Roman"/>
                <a:ea typeface="DejaVu Sans"/>
              </a:rPr>
              <a:t>vote</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is</a:t>
            </a:r>
            <a:r>
              <a:rPr b="0" lang="en-US" sz="2400" spc="-63" strike="noStrike">
                <a:solidFill>
                  <a:srgbClr val="ffffff"/>
                </a:solidFill>
                <a:latin typeface="Times New Roman"/>
                <a:ea typeface="DejaVu Sans"/>
              </a:rPr>
              <a:t> </a:t>
            </a:r>
            <a:r>
              <a:rPr b="0" lang="en-US" sz="2400" spc="-1" strike="noStrike">
                <a:solidFill>
                  <a:srgbClr val="ffffff"/>
                </a:solidFill>
                <a:latin typeface="Times New Roman"/>
                <a:ea typeface="DejaVu Sans"/>
              </a:rPr>
              <a:t>casted</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to</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him</a:t>
            </a:r>
            <a:r>
              <a:rPr b="0" lang="en-US" sz="2400" spc="-24" strike="noStrike">
                <a:solidFill>
                  <a:srgbClr val="ffffff"/>
                </a:solidFill>
                <a:latin typeface="Times New Roman"/>
                <a:ea typeface="DejaVu Sans"/>
              </a:rPr>
              <a:t> </a:t>
            </a:r>
            <a:r>
              <a:rPr b="0" lang="en-US" sz="2400" spc="-7" strike="noStrike">
                <a:solidFill>
                  <a:srgbClr val="ffffff"/>
                </a:solidFill>
                <a:latin typeface="Times New Roman"/>
                <a:ea typeface="DejaVu Sans"/>
              </a:rPr>
              <a:t>or</a:t>
            </a:r>
            <a:r>
              <a:rPr b="0" lang="en-US" sz="2400" spc="-24" strike="noStrike">
                <a:solidFill>
                  <a:srgbClr val="ffffff"/>
                </a:solidFill>
                <a:latin typeface="Times New Roman"/>
                <a:ea typeface="DejaVu Sans"/>
              </a:rPr>
              <a:t> </a:t>
            </a:r>
            <a:r>
              <a:rPr b="0" lang="en-US" sz="2400" spc="-4" strike="noStrike">
                <a:solidFill>
                  <a:srgbClr val="ffffff"/>
                </a:solidFill>
                <a:latin typeface="Times New Roman"/>
                <a:ea typeface="DejaVu Sans"/>
              </a:rPr>
              <a:t>not.</a:t>
            </a:r>
            <a:r>
              <a:rPr b="0" lang="en-US" sz="2400" spc="-43" strike="noStrike">
                <a:solidFill>
                  <a:srgbClr val="ffffff"/>
                </a:solidFill>
                <a:latin typeface="Times New Roman"/>
                <a:ea typeface="DejaVu Sans"/>
              </a:rPr>
              <a:t> </a:t>
            </a:r>
            <a:r>
              <a:rPr b="0" lang="en-US" sz="2400" spc="-1" strike="noStrike">
                <a:solidFill>
                  <a:srgbClr val="ffffff"/>
                </a:solidFill>
                <a:latin typeface="Times New Roman"/>
                <a:ea typeface="DejaVu Sans"/>
              </a:rPr>
              <a:t>Also,</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humans</a:t>
            </a:r>
            <a:r>
              <a:rPr b="0" lang="en-US" sz="2400" spc="-43" strike="noStrike">
                <a:solidFill>
                  <a:srgbClr val="ffffff"/>
                </a:solidFill>
                <a:latin typeface="Times New Roman"/>
                <a:ea typeface="DejaVu Sans"/>
              </a:rPr>
              <a:t> </a:t>
            </a:r>
            <a:r>
              <a:rPr b="0" lang="en-US" sz="2400" spc="-1" strike="noStrike">
                <a:solidFill>
                  <a:srgbClr val="ffffff"/>
                </a:solidFill>
                <a:latin typeface="Times New Roman"/>
                <a:ea typeface="DejaVu Sans"/>
              </a:rPr>
              <a:t>have</a:t>
            </a:r>
            <a:r>
              <a:rPr b="0" lang="en-US" sz="2400" spc="-58" strike="noStrike">
                <a:solidFill>
                  <a:srgbClr val="ffffff"/>
                </a:solidFill>
                <a:latin typeface="Times New Roman"/>
                <a:ea typeface="DejaVu Sans"/>
              </a:rPr>
              <a:t> </a:t>
            </a:r>
            <a:r>
              <a:rPr b="0" lang="en-US" sz="2400" spc="-1" strike="noStrike">
                <a:solidFill>
                  <a:srgbClr val="ffffff"/>
                </a:solidFill>
                <a:latin typeface="Times New Roman"/>
                <a:ea typeface="DejaVu Sans"/>
              </a:rPr>
              <a:t>a</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tendency  to</a:t>
            </a:r>
            <a:r>
              <a:rPr b="0" lang="en-US" sz="2400" spc="-52" strike="noStrike">
                <a:solidFill>
                  <a:srgbClr val="ffffff"/>
                </a:solidFill>
                <a:latin typeface="Times New Roman"/>
                <a:ea typeface="DejaVu Sans"/>
              </a:rPr>
              <a:t> </a:t>
            </a:r>
            <a:r>
              <a:rPr b="0" lang="en-US" sz="2400" spc="-1" strike="noStrike">
                <a:solidFill>
                  <a:srgbClr val="ffffff"/>
                </a:solidFill>
                <a:latin typeface="Times New Roman"/>
                <a:ea typeface="DejaVu Sans"/>
              </a:rPr>
              <a:t>do</a:t>
            </a:r>
            <a:r>
              <a:rPr b="0" lang="en-US" sz="2400" spc="-46" strike="noStrike">
                <a:solidFill>
                  <a:srgbClr val="ffffff"/>
                </a:solidFill>
                <a:latin typeface="Times New Roman"/>
                <a:ea typeface="DejaVu Sans"/>
              </a:rPr>
              <a:t> </a:t>
            </a:r>
            <a:r>
              <a:rPr b="0" lang="en-US" sz="2400" spc="-1" strike="noStrike">
                <a:solidFill>
                  <a:srgbClr val="ffffff"/>
                </a:solidFill>
                <a:latin typeface="Times New Roman"/>
                <a:ea typeface="DejaVu Sans"/>
              </a:rPr>
              <a:t>bad</a:t>
            </a:r>
            <a:r>
              <a:rPr b="0" lang="en-US" sz="2400" spc="-46" strike="noStrike">
                <a:solidFill>
                  <a:srgbClr val="ffffff"/>
                </a:solidFill>
                <a:latin typeface="Times New Roman"/>
                <a:ea typeface="DejaVu Sans"/>
              </a:rPr>
              <a:t> </a:t>
            </a:r>
            <a:r>
              <a:rPr b="0" lang="en-US" sz="2400" spc="-1" strike="noStrike">
                <a:solidFill>
                  <a:srgbClr val="ffffff"/>
                </a:solidFill>
                <a:latin typeface="Times New Roman"/>
                <a:ea typeface="DejaVu Sans"/>
              </a:rPr>
              <a:t>things</a:t>
            </a:r>
            <a:r>
              <a:rPr b="0" lang="en-US" sz="2400" spc="-63" strike="noStrike">
                <a:solidFill>
                  <a:srgbClr val="ffffff"/>
                </a:solidFill>
                <a:latin typeface="Times New Roman"/>
                <a:ea typeface="DejaVu Sans"/>
              </a:rPr>
              <a:t> </a:t>
            </a:r>
            <a:r>
              <a:rPr b="0" lang="en-US" sz="2400" spc="-1" strike="noStrike">
                <a:solidFill>
                  <a:srgbClr val="ffffff"/>
                </a:solidFill>
                <a:latin typeface="Times New Roman"/>
                <a:ea typeface="DejaVu Sans"/>
              </a:rPr>
              <a:t>under</a:t>
            </a:r>
            <a:r>
              <a:rPr b="0" lang="en-US" sz="2400" spc="-46" strike="noStrike">
                <a:solidFill>
                  <a:srgbClr val="ffffff"/>
                </a:solidFill>
                <a:latin typeface="Times New Roman"/>
                <a:ea typeface="DejaVu Sans"/>
              </a:rPr>
              <a:t> </a:t>
            </a:r>
            <a:r>
              <a:rPr b="0" lang="en-US" sz="2400" spc="-1" strike="noStrike">
                <a:solidFill>
                  <a:srgbClr val="ffffff"/>
                </a:solidFill>
                <a:latin typeface="Times New Roman"/>
                <a:ea typeface="DejaVu Sans"/>
              </a:rPr>
              <a:t>pressure</a:t>
            </a:r>
            <a:r>
              <a:rPr b="0" lang="en-US" sz="2400" spc="-52" strike="noStrike">
                <a:solidFill>
                  <a:srgbClr val="ffffff"/>
                </a:solidFill>
                <a:latin typeface="Times New Roman"/>
                <a:ea typeface="DejaVu Sans"/>
              </a:rPr>
              <a:t> </a:t>
            </a:r>
            <a:r>
              <a:rPr b="0" lang="en-US" sz="2400" spc="-1" strike="noStrike">
                <a:solidFill>
                  <a:srgbClr val="ffffff"/>
                </a:solidFill>
                <a:latin typeface="Times New Roman"/>
                <a:ea typeface="DejaVu Sans"/>
              </a:rPr>
              <a:t>of</a:t>
            </a:r>
            <a:r>
              <a:rPr b="0" lang="en-US" sz="2400" spc="-43" strike="noStrike">
                <a:solidFill>
                  <a:srgbClr val="ffffff"/>
                </a:solidFill>
                <a:latin typeface="Times New Roman"/>
                <a:ea typeface="DejaVu Sans"/>
              </a:rPr>
              <a:t> </a:t>
            </a:r>
            <a:r>
              <a:rPr b="0" lang="en-US" sz="2400" spc="-1" strike="noStrike">
                <a:solidFill>
                  <a:srgbClr val="ffffff"/>
                </a:solidFill>
                <a:latin typeface="Times New Roman"/>
                <a:ea typeface="DejaVu Sans"/>
              </a:rPr>
              <a:t>money,</a:t>
            </a:r>
            <a:r>
              <a:rPr b="0" lang="en-US" sz="2400" spc="-43" strike="noStrike">
                <a:solidFill>
                  <a:srgbClr val="ffffff"/>
                </a:solidFill>
                <a:latin typeface="Times New Roman"/>
                <a:ea typeface="DejaVu Sans"/>
              </a:rPr>
              <a:t> </a:t>
            </a:r>
            <a:r>
              <a:rPr b="0" lang="en-US" sz="2400" spc="-1" strike="noStrike">
                <a:solidFill>
                  <a:srgbClr val="ffffff"/>
                </a:solidFill>
                <a:latin typeface="Times New Roman"/>
                <a:ea typeface="DejaVu Sans"/>
              </a:rPr>
              <a:t>power</a:t>
            </a:r>
            <a:r>
              <a:rPr b="0" lang="en-US" sz="2400" spc="-43" strike="noStrike">
                <a:solidFill>
                  <a:srgbClr val="ffffff"/>
                </a:solidFill>
                <a:latin typeface="Times New Roman"/>
                <a:ea typeface="DejaVu Sans"/>
              </a:rPr>
              <a:t> </a:t>
            </a:r>
            <a:r>
              <a:rPr b="0" lang="en-US" sz="2400" spc="-1" strike="noStrike">
                <a:solidFill>
                  <a:srgbClr val="ffffff"/>
                </a:solidFill>
                <a:latin typeface="Times New Roman"/>
                <a:ea typeface="DejaVu Sans"/>
              </a:rPr>
              <a:t>and</a:t>
            </a:r>
            <a:r>
              <a:rPr b="0" lang="en-US" sz="2400" spc="-52" strike="noStrike">
                <a:solidFill>
                  <a:srgbClr val="ffffff"/>
                </a:solidFill>
                <a:latin typeface="Times New Roman"/>
                <a:ea typeface="DejaVu Sans"/>
              </a:rPr>
              <a:t> </a:t>
            </a:r>
            <a:r>
              <a:rPr b="0" lang="en-US" sz="2400" spc="-1" strike="noStrike">
                <a:solidFill>
                  <a:srgbClr val="ffffff"/>
                </a:solidFill>
                <a:latin typeface="Times New Roman"/>
                <a:ea typeface="DejaVu Sans"/>
              </a:rPr>
              <a:t>greed.</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We</a:t>
            </a:r>
            <a:r>
              <a:rPr b="0" lang="en-US" sz="2400" spc="-52" strike="noStrike">
                <a:solidFill>
                  <a:srgbClr val="ffffff"/>
                </a:solidFill>
                <a:latin typeface="Times New Roman"/>
                <a:ea typeface="DejaVu Sans"/>
              </a:rPr>
              <a:t> </a:t>
            </a:r>
            <a:r>
              <a:rPr b="0" lang="en-US" sz="2400" spc="-1" strike="noStrike">
                <a:solidFill>
                  <a:srgbClr val="ffffff"/>
                </a:solidFill>
                <a:latin typeface="Times New Roman"/>
                <a:ea typeface="DejaVu Sans"/>
              </a:rPr>
              <a:t>need</a:t>
            </a:r>
            <a:r>
              <a:rPr b="0" lang="en-US" sz="2400" spc="-46" strike="noStrike">
                <a:solidFill>
                  <a:srgbClr val="ffffff"/>
                </a:solidFill>
                <a:latin typeface="Times New Roman"/>
                <a:ea typeface="DejaVu Sans"/>
              </a:rPr>
              <a:t> </a:t>
            </a:r>
            <a:r>
              <a:rPr b="0" lang="en-US" sz="2400" spc="-1" strike="noStrike">
                <a:solidFill>
                  <a:srgbClr val="ffffff"/>
                </a:solidFill>
                <a:latin typeface="Times New Roman"/>
                <a:ea typeface="DejaVu Sans"/>
              </a:rPr>
              <a:t>a</a:t>
            </a:r>
            <a:r>
              <a:rPr b="0" lang="en-US" sz="2400" spc="-58" strike="noStrike">
                <a:solidFill>
                  <a:srgbClr val="ffffff"/>
                </a:solidFill>
                <a:latin typeface="Times New Roman"/>
                <a:ea typeface="DejaVu Sans"/>
              </a:rPr>
              <a:t> </a:t>
            </a:r>
            <a:r>
              <a:rPr b="0" lang="en-US" sz="2400" spc="-1" strike="noStrike">
                <a:solidFill>
                  <a:srgbClr val="ffffff"/>
                </a:solidFill>
                <a:latin typeface="Times New Roman"/>
                <a:ea typeface="DejaVu Sans"/>
              </a:rPr>
              <a:t>fool</a:t>
            </a:r>
            <a:r>
              <a:rPr b="0" lang="en-US" sz="2400" spc="-46" strike="noStrike">
                <a:solidFill>
                  <a:srgbClr val="ffffff"/>
                </a:solidFill>
                <a:latin typeface="Times New Roman"/>
                <a:ea typeface="DejaVu Sans"/>
              </a:rPr>
              <a:t> </a:t>
            </a:r>
            <a:r>
              <a:rPr b="0" lang="en-US" sz="2400" spc="-1" strike="noStrike">
                <a:solidFill>
                  <a:srgbClr val="ffffff"/>
                </a:solidFill>
                <a:latin typeface="Times New Roman"/>
                <a:ea typeface="DejaVu Sans"/>
              </a:rPr>
              <a:t>proof</a:t>
            </a:r>
            <a:r>
              <a:rPr b="0" lang="en-US" sz="2400" spc="-43" strike="noStrike">
                <a:solidFill>
                  <a:srgbClr val="ffffff"/>
                </a:solidFill>
                <a:latin typeface="Times New Roman"/>
                <a:ea typeface="DejaVu Sans"/>
              </a:rPr>
              <a:t> </a:t>
            </a:r>
            <a:r>
              <a:rPr b="0" lang="en-US" sz="2400" spc="-4" strike="noStrike">
                <a:solidFill>
                  <a:srgbClr val="ffffff"/>
                </a:solidFill>
                <a:latin typeface="Times New Roman"/>
                <a:ea typeface="DejaVu Sans"/>
              </a:rPr>
              <a:t>system</a:t>
            </a:r>
            <a:r>
              <a:rPr b="0" lang="en-US" sz="2400" spc="-46" strike="noStrike">
                <a:solidFill>
                  <a:srgbClr val="ffffff"/>
                </a:solidFill>
                <a:latin typeface="Times New Roman"/>
                <a:ea typeface="DejaVu Sans"/>
              </a:rPr>
              <a:t> </a:t>
            </a:r>
            <a:r>
              <a:rPr b="0" lang="en-US" sz="2400" spc="-1" strike="noStrike">
                <a:solidFill>
                  <a:srgbClr val="ffffff"/>
                </a:solidFill>
                <a:latin typeface="Times New Roman"/>
                <a:ea typeface="DejaVu Sans"/>
              </a:rPr>
              <a:t>which  provides</a:t>
            </a:r>
            <a:r>
              <a:rPr b="0" lang="en-US" sz="2400" spc="-43" strike="noStrike">
                <a:solidFill>
                  <a:srgbClr val="ffffff"/>
                </a:solidFill>
                <a:latin typeface="Times New Roman"/>
                <a:ea typeface="DejaVu Sans"/>
              </a:rPr>
              <a:t> </a:t>
            </a:r>
            <a:r>
              <a:rPr b="0" lang="en-US" sz="2400" spc="-1" strike="noStrike">
                <a:solidFill>
                  <a:srgbClr val="ffffff"/>
                </a:solidFill>
                <a:latin typeface="Times New Roman"/>
                <a:ea typeface="DejaVu Sans"/>
              </a:rPr>
              <a:t>us</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a</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guarantee</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and</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cost</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less</a:t>
            </a:r>
            <a:r>
              <a:rPr b="0" lang="en-US" sz="2400" spc="-43" strike="noStrike">
                <a:solidFill>
                  <a:srgbClr val="ffffff"/>
                </a:solidFill>
                <a:latin typeface="Times New Roman"/>
                <a:ea typeface="DejaVu Sans"/>
              </a:rPr>
              <a:t> </a:t>
            </a:r>
            <a:r>
              <a:rPr b="0" lang="en-US" sz="2400" spc="-1" strike="noStrike">
                <a:solidFill>
                  <a:srgbClr val="ffffff"/>
                </a:solidFill>
                <a:latin typeface="Times New Roman"/>
                <a:ea typeface="DejaVu Sans"/>
              </a:rPr>
              <a:t>than</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the</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previous</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one</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as</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the</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Evms</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needs</a:t>
            </a:r>
            <a:r>
              <a:rPr b="0" lang="en-US" sz="2400" spc="-43" strike="noStrike">
                <a:solidFill>
                  <a:srgbClr val="ffffff"/>
                </a:solidFill>
                <a:latin typeface="Times New Roman"/>
                <a:ea typeface="DejaVu Sans"/>
              </a:rPr>
              <a:t> </a:t>
            </a:r>
            <a:r>
              <a:rPr b="0" lang="en-US" sz="2400" spc="-1" strike="noStrike">
                <a:solidFill>
                  <a:srgbClr val="ffffff"/>
                </a:solidFill>
                <a:latin typeface="Times New Roman"/>
                <a:ea typeface="DejaVu Sans"/>
              </a:rPr>
              <a:t>maintenance</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and  regular security check-up and transportation and </a:t>
            </a:r>
            <a:r>
              <a:rPr b="0" lang="en-US" sz="2400" spc="-4" strike="noStrike">
                <a:solidFill>
                  <a:srgbClr val="ffffff"/>
                </a:solidFill>
                <a:latin typeface="Times New Roman"/>
                <a:ea typeface="DejaVu Sans"/>
              </a:rPr>
              <a:t>storage </a:t>
            </a:r>
            <a:r>
              <a:rPr b="0" lang="en-US" sz="2400" spc="-1" strike="noStrike">
                <a:solidFill>
                  <a:srgbClr val="ffffff"/>
                </a:solidFill>
                <a:latin typeface="Times New Roman"/>
                <a:ea typeface="DejaVu Sans"/>
              </a:rPr>
              <a:t>cost</a:t>
            </a:r>
            <a:r>
              <a:rPr b="0" lang="en-US" sz="2400" spc="89" strike="noStrike">
                <a:solidFill>
                  <a:srgbClr val="ffffff"/>
                </a:solidFill>
                <a:latin typeface="Times New Roman"/>
                <a:ea typeface="DejaVu Sans"/>
              </a:rPr>
              <a:t> </a:t>
            </a:r>
            <a:r>
              <a:rPr b="0" lang="en-US" sz="2400" spc="-1" strike="noStrike">
                <a:solidFill>
                  <a:srgbClr val="ffffff"/>
                </a:solidFill>
                <a:latin typeface="Times New Roman"/>
                <a:ea typeface="DejaVu Sans"/>
              </a:rPr>
              <a:t>.[9]</a:t>
            </a:r>
            <a:endParaRPr b="0" lang="en-US" sz="2400" spc="-1" strike="noStrike">
              <a:latin typeface="Arial"/>
            </a:endParaRPr>
          </a:p>
          <a:p>
            <a:pPr marL="12600" algn="just">
              <a:lnSpc>
                <a:spcPct val="200000"/>
              </a:lnSpc>
            </a:pPr>
            <a:r>
              <a:rPr b="0" lang="en-US" sz="2400" spc="-1" strike="noStrike">
                <a:solidFill>
                  <a:srgbClr val="ffffff"/>
                </a:solidFill>
                <a:latin typeface="Times New Roman"/>
                <a:ea typeface="DejaVu Sans"/>
              </a:rPr>
              <a:t>The</a:t>
            </a:r>
            <a:r>
              <a:rPr b="0" lang="en-US" sz="2400" spc="-7" strike="noStrike">
                <a:solidFill>
                  <a:srgbClr val="ffffff"/>
                </a:solidFill>
                <a:latin typeface="Times New Roman"/>
                <a:ea typeface="DejaVu Sans"/>
              </a:rPr>
              <a:t> </a:t>
            </a:r>
            <a:r>
              <a:rPr b="0" lang="en-US" sz="2400" spc="-1" strike="noStrike">
                <a:solidFill>
                  <a:srgbClr val="ffffff"/>
                </a:solidFill>
                <a:latin typeface="Times New Roman"/>
                <a:ea typeface="DejaVu Sans"/>
              </a:rPr>
              <a:t>cost </a:t>
            </a:r>
            <a:r>
              <a:rPr b="0" lang="en-US" sz="2400" spc="-7" strike="noStrike">
                <a:solidFill>
                  <a:srgbClr val="ffffff"/>
                </a:solidFill>
                <a:latin typeface="Times New Roman"/>
                <a:ea typeface="DejaVu Sans"/>
              </a:rPr>
              <a:t>of</a:t>
            </a:r>
            <a:r>
              <a:rPr b="0" lang="en-US" sz="2400" spc="-12" strike="noStrike">
                <a:solidFill>
                  <a:srgbClr val="ffffff"/>
                </a:solidFill>
                <a:latin typeface="Times New Roman"/>
                <a:ea typeface="DejaVu Sans"/>
              </a:rPr>
              <a:t> </a:t>
            </a:r>
            <a:r>
              <a:rPr b="0" lang="en-US" sz="2400" spc="-1" strike="noStrike">
                <a:solidFill>
                  <a:srgbClr val="ffffff"/>
                </a:solidFill>
                <a:latin typeface="Times New Roman"/>
                <a:ea typeface="DejaVu Sans"/>
              </a:rPr>
              <a:t>transferring</a:t>
            </a:r>
            <a:r>
              <a:rPr b="0" lang="en-US" sz="2400" spc="-4" strike="noStrike">
                <a:solidFill>
                  <a:srgbClr val="ffffff"/>
                </a:solidFill>
                <a:latin typeface="Times New Roman"/>
                <a:ea typeface="DejaVu Sans"/>
              </a:rPr>
              <a:t> </a:t>
            </a:r>
            <a:r>
              <a:rPr b="0" lang="en-US" sz="2400" spc="-1" strike="noStrike">
                <a:solidFill>
                  <a:srgbClr val="ffffff"/>
                </a:solidFill>
                <a:latin typeface="Times New Roman"/>
                <a:ea typeface="DejaVu Sans"/>
              </a:rPr>
              <a:t>evms</a:t>
            </a:r>
            <a:r>
              <a:rPr b="0" lang="en-US" sz="2400" spc="-32" strike="noStrike">
                <a:solidFill>
                  <a:srgbClr val="ffffff"/>
                </a:solidFill>
                <a:latin typeface="Times New Roman"/>
                <a:ea typeface="DejaVu Sans"/>
              </a:rPr>
              <a:t> </a:t>
            </a:r>
            <a:r>
              <a:rPr b="0" lang="en-US" sz="2400" spc="-1" strike="noStrike">
                <a:solidFill>
                  <a:srgbClr val="ffffff"/>
                </a:solidFill>
                <a:latin typeface="Times New Roman"/>
                <a:ea typeface="DejaVu Sans"/>
              </a:rPr>
              <a:t>back</a:t>
            </a:r>
            <a:r>
              <a:rPr b="0" lang="en-US" sz="2400" spc="-4" strike="noStrike">
                <a:solidFill>
                  <a:srgbClr val="ffffff"/>
                </a:solidFill>
                <a:latin typeface="Times New Roman"/>
                <a:ea typeface="DejaVu Sans"/>
              </a:rPr>
              <a:t> </a:t>
            </a:r>
            <a:r>
              <a:rPr b="0" lang="en-US" sz="2400" spc="-1" strike="noStrike">
                <a:solidFill>
                  <a:srgbClr val="ffffff"/>
                </a:solidFill>
                <a:latin typeface="Times New Roman"/>
                <a:ea typeface="DejaVu Sans"/>
              </a:rPr>
              <a:t>and</a:t>
            </a:r>
            <a:r>
              <a:rPr b="0" lang="en-US" sz="2400" spc="-26" strike="noStrike">
                <a:solidFill>
                  <a:srgbClr val="ffffff"/>
                </a:solidFill>
                <a:latin typeface="Times New Roman"/>
                <a:ea typeface="DejaVu Sans"/>
              </a:rPr>
              <a:t> </a:t>
            </a:r>
            <a:r>
              <a:rPr b="0" lang="en-US" sz="2400" spc="-1" strike="noStrike">
                <a:solidFill>
                  <a:srgbClr val="ffffff"/>
                </a:solidFill>
                <a:latin typeface="Times New Roman"/>
                <a:ea typeface="DejaVu Sans"/>
              </a:rPr>
              <a:t>forth</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from</a:t>
            </a:r>
            <a:r>
              <a:rPr b="0" lang="en-US" sz="2400" spc="-24" strike="noStrike">
                <a:solidFill>
                  <a:srgbClr val="ffffff"/>
                </a:solidFill>
                <a:latin typeface="Times New Roman"/>
                <a:ea typeface="DejaVu Sans"/>
              </a:rPr>
              <a:t> </a:t>
            </a:r>
            <a:r>
              <a:rPr b="0" lang="en-US" sz="2400" spc="-4" strike="noStrike">
                <a:solidFill>
                  <a:srgbClr val="ffffff"/>
                </a:solidFill>
                <a:latin typeface="Times New Roman"/>
                <a:ea typeface="DejaVu Sans"/>
              </a:rPr>
              <a:t>the</a:t>
            </a:r>
            <a:r>
              <a:rPr b="0" lang="en-US" sz="2400" spc="-7" strike="noStrike">
                <a:solidFill>
                  <a:srgbClr val="ffffff"/>
                </a:solidFill>
                <a:latin typeface="Times New Roman"/>
                <a:ea typeface="DejaVu Sans"/>
              </a:rPr>
              <a:t> </a:t>
            </a:r>
            <a:r>
              <a:rPr b="0" lang="en-US" sz="2400" spc="-1" strike="noStrike">
                <a:solidFill>
                  <a:srgbClr val="ffffff"/>
                </a:solidFill>
                <a:latin typeface="Times New Roman"/>
                <a:ea typeface="DejaVu Sans"/>
              </a:rPr>
              <a:t>storage</a:t>
            </a:r>
            <a:r>
              <a:rPr b="0" lang="en-US" sz="2400" spc="-7" strike="noStrike">
                <a:solidFill>
                  <a:srgbClr val="ffffff"/>
                </a:solidFill>
                <a:latin typeface="Times New Roman"/>
                <a:ea typeface="DejaVu Sans"/>
              </a:rPr>
              <a:t> </a:t>
            </a:r>
            <a:r>
              <a:rPr b="0" lang="en-US" sz="2400" spc="-1" strike="noStrike">
                <a:solidFill>
                  <a:srgbClr val="ffffff"/>
                </a:solidFill>
                <a:latin typeface="Times New Roman"/>
                <a:ea typeface="DejaVu Sans"/>
              </a:rPr>
              <a:t>location</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to</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polling</a:t>
            </a:r>
            <a:r>
              <a:rPr b="0" lang="en-US" sz="2400" spc="-24" strike="noStrike">
                <a:solidFill>
                  <a:srgbClr val="ffffff"/>
                </a:solidFill>
                <a:latin typeface="Times New Roman"/>
                <a:ea typeface="DejaVu Sans"/>
              </a:rPr>
              <a:t> </a:t>
            </a:r>
            <a:r>
              <a:rPr b="0" lang="en-US" sz="2400" spc="-1" strike="noStrike">
                <a:solidFill>
                  <a:srgbClr val="ffffff"/>
                </a:solidFill>
                <a:latin typeface="Times New Roman"/>
                <a:ea typeface="DejaVu Sans"/>
              </a:rPr>
              <a:t>centers</a:t>
            </a:r>
            <a:r>
              <a:rPr b="0" lang="en-US" sz="2400" spc="-38" strike="noStrike">
                <a:solidFill>
                  <a:srgbClr val="ffffff"/>
                </a:solidFill>
                <a:latin typeface="Times New Roman"/>
                <a:ea typeface="DejaVu Sans"/>
              </a:rPr>
              <a:t> </a:t>
            </a:r>
            <a:r>
              <a:rPr b="0" lang="en-US" sz="2400" spc="-1" strike="noStrike">
                <a:solidFill>
                  <a:srgbClr val="ffffff"/>
                </a:solidFill>
                <a:latin typeface="Times New Roman"/>
                <a:ea typeface="DejaVu Sans"/>
              </a:rPr>
              <a:t>is</a:t>
            </a:r>
            <a:r>
              <a:rPr b="0" lang="en-US" sz="2400" spc="-12" strike="noStrike">
                <a:solidFill>
                  <a:srgbClr val="ffffff"/>
                </a:solidFill>
                <a:latin typeface="Times New Roman"/>
                <a:ea typeface="DejaVu Sans"/>
              </a:rPr>
              <a:t> </a:t>
            </a:r>
            <a:r>
              <a:rPr b="0" lang="en-US" sz="2400" spc="-1" strike="noStrike">
                <a:solidFill>
                  <a:srgbClr val="ffffff"/>
                </a:solidFill>
                <a:latin typeface="Times New Roman"/>
                <a:ea typeface="DejaVu Sans"/>
              </a:rPr>
              <a:t>also  significant. And who knows what happens when the transfer of the evms begins after the  polling.</a:t>
            </a:r>
            <a:endParaRPr b="0" lang="en-US"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1199520" y="1267560"/>
            <a:ext cx="16458120" cy="6841440"/>
          </a:xfrm>
          <a:prstGeom prst="rect">
            <a:avLst/>
          </a:prstGeom>
          <a:noFill/>
          <a:ln>
            <a:noFill/>
          </a:ln>
        </p:spPr>
        <p:style>
          <a:lnRef idx="0"/>
          <a:fillRef idx="0"/>
          <a:effectRef idx="0"/>
          <a:fontRef idx="minor"/>
        </p:style>
        <p:txBody>
          <a:bodyPr lIns="0" rIns="0" tIns="11520" bIns="0"/>
          <a:p>
            <a:pPr marL="1842120">
              <a:lnSpc>
                <a:spcPct val="200000"/>
              </a:lnSpc>
              <a:spcBef>
                <a:spcPts val="91"/>
              </a:spcBef>
            </a:pPr>
            <a:r>
              <a:rPr b="1" lang="en-US" sz="2800" spc="-4" strike="noStrike">
                <a:solidFill>
                  <a:srgbClr val="ffffff"/>
                </a:solidFill>
                <a:latin typeface="Times New Roman"/>
                <a:ea typeface="DejaVu Sans"/>
              </a:rPr>
              <a:t>                                                         </a:t>
            </a:r>
            <a:r>
              <a:rPr b="1" lang="en-US" sz="2800" spc="-4" strike="noStrike">
                <a:solidFill>
                  <a:srgbClr val="ffffff"/>
                </a:solidFill>
                <a:latin typeface="Times New Roman"/>
                <a:ea typeface="DejaVu Sans"/>
              </a:rPr>
              <a:t>Motivation</a:t>
            </a:r>
            <a:endParaRPr b="0" lang="en-US" sz="2800" spc="-1" strike="noStrike">
              <a:latin typeface="Arial"/>
            </a:endParaRPr>
          </a:p>
          <a:p>
            <a:pPr marL="1842120">
              <a:lnSpc>
                <a:spcPct val="200000"/>
              </a:lnSpc>
              <a:spcBef>
                <a:spcPts val="31"/>
              </a:spcBef>
            </a:pPr>
            <a:endParaRPr b="0" lang="en-US" sz="2800" spc="-1" strike="noStrike">
              <a:latin typeface="Arial"/>
            </a:endParaRPr>
          </a:p>
          <a:p>
            <a:pPr marL="12600" algn="just">
              <a:lnSpc>
                <a:spcPct val="200000"/>
              </a:lnSpc>
            </a:pPr>
            <a:r>
              <a:rPr b="0" lang="en-US" sz="2400" spc="-1" strike="noStrike">
                <a:solidFill>
                  <a:srgbClr val="ffffff"/>
                </a:solidFill>
                <a:latin typeface="Times New Roman"/>
                <a:ea typeface="DejaVu Sans"/>
              </a:rPr>
              <a:t>The reason for learning blockchain was to increase my knowledge about it. How they function, why blockchain is the new standard of managing transactions. Since everything in today’s modern world is a transaction. We innovated our way from file system to database then SQL databases to NOSQL databases for enhanced upscaling. But we didn’t do much in regards of improving the security of them. We can you blockchain just like database. Unlike most of the database which are centralized it works of the opposite technology.</a:t>
            </a:r>
            <a:endParaRPr b="0" lang="en-US" sz="2400" spc="-1" strike="noStrike">
              <a:latin typeface="Arial"/>
            </a:endParaRPr>
          </a:p>
          <a:p>
            <a:pPr marL="12600" algn="just">
              <a:lnSpc>
                <a:spcPct val="200000"/>
              </a:lnSpc>
            </a:pPr>
            <a:r>
              <a:rPr b="0" lang="en-US" sz="2400" spc="-1" strike="noStrike">
                <a:solidFill>
                  <a:srgbClr val="ffffff"/>
                </a:solidFill>
                <a:latin typeface="Times New Roman"/>
                <a:ea typeface="DejaVu Sans"/>
              </a:rPr>
              <a:t>I was amazed by learning the fact about decentralization and how it provides transparency. </a:t>
            </a:r>
            <a:endParaRPr b="0" lang="en-US" sz="2400" spc="-1" strike="noStrike">
              <a:latin typeface="Arial"/>
            </a:endParaRPr>
          </a:p>
          <a:p>
            <a:pPr marL="12600" algn="just">
              <a:lnSpc>
                <a:spcPct val="200000"/>
              </a:lnSpc>
            </a:pP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7904880" y="1155600"/>
            <a:ext cx="4201200" cy="437760"/>
          </a:xfrm>
          <a:prstGeom prst="rect">
            <a:avLst/>
          </a:prstGeom>
          <a:noFill/>
          <a:ln>
            <a:noFill/>
          </a:ln>
        </p:spPr>
        <p:style>
          <a:lnRef idx="0"/>
          <a:fillRef idx="0"/>
          <a:effectRef idx="0"/>
          <a:fontRef idx="minor"/>
        </p:style>
        <p:txBody>
          <a:bodyPr lIns="0" rIns="0" tIns="11520" bIns="0"/>
          <a:p>
            <a:pPr marL="12600">
              <a:lnSpc>
                <a:spcPct val="100000"/>
              </a:lnSpc>
              <a:spcBef>
                <a:spcPts val="91"/>
              </a:spcBef>
            </a:pPr>
            <a:r>
              <a:rPr b="1" lang="en-US" sz="2800" spc="-4" strike="noStrike">
                <a:solidFill>
                  <a:srgbClr val="ffffff"/>
                </a:solidFill>
                <a:latin typeface="Times New Roman"/>
                <a:ea typeface="DejaVu Sans"/>
              </a:rPr>
              <a:t>O</a:t>
            </a:r>
            <a:r>
              <a:rPr b="1" lang="en-US" sz="2800" spc="-7" strike="noStrike">
                <a:solidFill>
                  <a:srgbClr val="ffffff"/>
                </a:solidFill>
                <a:latin typeface="Times New Roman"/>
                <a:ea typeface="DejaVu Sans"/>
              </a:rPr>
              <a:t>bj</a:t>
            </a:r>
            <a:r>
              <a:rPr b="1" lang="en-US" sz="2800" spc="-1" strike="noStrike">
                <a:solidFill>
                  <a:srgbClr val="ffffff"/>
                </a:solidFill>
                <a:latin typeface="Times New Roman"/>
                <a:ea typeface="DejaVu Sans"/>
              </a:rPr>
              <a:t>ec</a:t>
            </a:r>
            <a:r>
              <a:rPr b="1" lang="en-US" sz="2800" spc="4" strike="noStrike">
                <a:solidFill>
                  <a:srgbClr val="ffffff"/>
                </a:solidFill>
                <a:latin typeface="Times New Roman"/>
                <a:ea typeface="DejaVu Sans"/>
              </a:rPr>
              <a:t>t</a:t>
            </a:r>
            <a:r>
              <a:rPr b="1" lang="en-US" sz="2800" spc="-1" strike="noStrike">
                <a:solidFill>
                  <a:srgbClr val="ffffff"/>
                </a:solidFill>
                <a:latin typeface="Times New Roman"/>
                <a:ea typeface="DejaVu Sans"/>
              </a:rPr>
              <a:t>ive</a:t>
            </a:r>
            <a:endParaRPr b="0" lang="en-US" sz="2800" spc="-1" strike="noStrike">
              <a:latin typeface="Arial"/>
            </a:endParaRPr>
          </a:p>
        </p:txBody>
      </p:sp>
      <p:sp>
        <p:nvSpPr>
          <p:cNvPr id="74" name="CustomShape 2"/>
          <p:cNvSpPr/>
          <p:nvPr/>
        </p:nvSpPr>
        <p:spPr>
          <a:xfrm>
            <a:off x="1275480" y="2279880"/>
            <a:ext cx="16458120" cy="6508080"/>
          </a:xfrm>
          <a:prstGeom prst="rect">
            <a:avLst/>
          </a:prstGeom>
          <a:noFill/>
          <a:ln>
            <a:noFill/>
          </a:ln>
        </p:spPr>
        <p:style>
          <a:lnRef idx="0"/>
          <a:fillRef idx="0"/>
          <a:effectRef idx="0"/>
          <a:fontRef idx="minor"/>
        </p:style>
        <p:txBody>
          <a:bodyPr lIns="0" rIns="0" tIns="12600" bIns="0"/>
          <a:p>
            <a:pPr marL="12600" algn="just">
              <a:lnSpc>
                <a:spcPct val="150000"/>
              </a:lnSpc>
              <a:spcBef>
                <a:spcPts val="99"/>
              </a:spcBef>
            </a:pPr>
            <a:r>
              <a:rPr b="0" lang="en-US" sz="3200" spc="-1" strike="noStrike">
                <a:solidFill>
                  <a:srgbClr val="ffffff"/>
                </a:solidFill>
                <a:latin typeface="Times New Roman"/>
                <a:ea typeface="DejaVu Sans"/>
              </a:rPr>
              <a:t>This</a:t>
            </a:r>
            <a:r>
              <a:rPr b="0" lang="en-US" sz="3200" spc="46" strike="noStrike">
                <a:solidFill>
                  <a:srgbClr val="ffffff"/>
                </a:solidFill>
                <a:latin typeface="Times New Roman"/>
                <a:ea typeface="DejaVu Sans"/>
              </a:rPr>
              <a:t> </a:t>
            </a:r>
            <a:r>
              <a:rPr b="0" lang="en-US" sz="3200" spc="-1" strike="noStrike">
                <a:solidFill>
                  <a:srgbClr val="ffffff"/>
                </a:solidFill>
                <a:latin typeface="Times New Roman"/>
                <a:ea typeface="DejaVu Sans"/>
              </a:rPr>
              <a:t>project</a:t>
            </a:r>
            <a:r>
              <a:rPr b="0" lang="en-US" sz="3200" spc="58" strike="noStrike">
                <a:solidFill>
                  <a:srgbClr val="ffffff"/>
                </a:solidFill>
                <a:latin typeface="Times New Roman"/>
                <a:ea typeface="DejaVu Sans"/>
              </a:rPr>
              <a:t> </a:t>
            </a:r>
            <a:r>
              <a:rPr b="0" lang="en-US" sz="3200" spc="-1" strike="noStrike">
                <a:solidFill>
                  <a:srgbClr val="ffffff"/>
                </a:solidFill>
                <a:latin typeface="Times New Roman"/>
                <a:ea typeface="DejaVu Sans"/>
              </a:rPr>
              <a:t>will</a:t>
            </a:r>
            <a:r>
              <a:rPr b="0" lang="en-US" sz="3200" spc="58" strike="noStrike">
                <a:solidFill>
                  <a:srgbClr val="ffffff"/>
                </a:solidFill>
                <a:latin typeface="Times New Roman"/>
                <a:ea typeface="DejaVu Sans"/>
              </a:rPr>
              <a:t> </a:t>
            </a:r>
            <a:r>
              <a:rPr b="0" lang="en-US" sz="3200" spc="-1" strike="noStrike">
                <a:solidFill>
                  <a:srgbClr val="ffffff"/>
                </a:solidFill>
                <a:latin typeface="Times New Roman"/>
                <a:ea typeface="DejaVu Sans"/>
              </a:rPr>
              <a:t>solve</a:t>
            </a:r>
            <a:r>
              <a:rPr b="0" lang="en-US" sz="3200" spc="52" strike="noStrike">
                <a:solidFill>
                  <a:srgbClr val="ffffff"/>
                </a:solidFill>
                <a:latin typeface="Times New Roman"/>
                <a:ea typeface="DejaVu Sans"/>
              </a:rPr>
              <a:t> </a:t>
            </a:r>
            <a:r>
              <a:rPr b="0" lang="en-US" sz="3200" spc="-1" strike="noStrike">
                <a:solidFill>
                  <a:srgbClr val="ffffff"/>
                </a:solidFill>
                <a:latin typeface="Times New Roman"/>
                <a:ea typeface="DejaVu Sans"/>
              </a:rPr>
              <a:t>the</a:t>
            </a:r>
            <a:r>
              <a:rPr b="0" lang="en-US" sz="3200" spc="52" strike="noStrike">
                <a:solidFill>
                  <a:srgbClr val="ffffff"/>
                </a:solidFill>
                <a:latin typeface="Times New Roman"/>
                <a:ea typeface="DejaVu Sans"/>
              </a:rPr>
              <a:t> </a:t>
            </a:r>
            <a:r>
              <a:rPr b="0" lang="en-US" sz="3200" spc="-1" strike="noStrike">
                <a:solidFill>
                  <a:srgbClr val="ffffff"/>
                </a:solidFill>
                <a:latin typeface="Times New Roman"/>
                <a:ea typeface="DejaVu Sans"/>
              </a:rPr>
              <a:t>problem</a:t>
            </a:r>
            <a:r>
              <a:rPr b="0" lang="en-US" sz="3200" spc="58" strike="noStrike">
                <a:solidFill>
                  <a:srgbClr val="ffffff"/>
                </a:solidFill>
                <a:latin typeface="Times New Roman"/>
                <a:ea typeface="DejaVu Sans"/>
              </a:rPr>
              <a:t> </a:t>
            </a:r>
            <a:r>
              <a:rPr b="0" lang="en-US" sz="3200" spc="-1" strike="noStrike">
                <a:solidFill>
                  <a:srgbClr val="ffffff"/>
                </a:solidFill>
                <a:latin typeface="Times New Roman"/>
                <a:ea typeface="DejaVu Sans"/>
              </a:rPr>
              <a:t>of</a:t>
            </a:r>
            <a:r>
              <a:rPr b="0" lang="en-US" sz="3200" spc="63" strike="noStrike">
                <a:solidFill>
                  <a:srgbClr val="ffffff"/>
                </a:solidFill>
                <a:latin typeface="Times New Roman"/>
                <a:ea typeface="DejaVu Sans"/>
              </a:rPr>
              <a:t> </a:t>
            </a:r>
            <a:r>
              <a:rPr b="0" lang="en-US" sz="3200" spc="-1" strike="noStrike">
                <a:solidFill>
                  <a:srgbClr val="ffffff"/>
                </a:solidFill>
                <a:latin typeface="Times New Roman"/>
                <a:ea typeface="DejaVu Sans"/>
              </a:rPr>
              <a:t>security</a:t>
            </a:r>
            <a:r>
              <a:rPr b="0" lang="en-US" sz="3200" spc="52" strike="noStrike">
                <a:solidFill>
                  <a:srgbClr val="ffffff"/>
                </a:solidFill>
                <a:latin typeface="Times New Roman"/>
                <a:ea typeface="DejaVu Sans"/>
              </a:rPr>
              <a:t> </a:t>
            </a:r>
            <a:r>
              <a:rPr b="0" lang="en-US" sz="3200" spc="-1" strike="noStrike">
                <a:solidFill>
                  <a:srgbClr val="ffffff"/>
                </a:solidFill>
                <a:latin typeface="Times New Roman"/>
                <a:ea typeface="DejaVu Sans"/>
              </a:rPr>
              <a:t>and</a:t>
            </a:r>
            <a:r>
              <a:rPr b="0" lang="en-US" sz="3200" spc="52" strike="noStrike">
                <a:solidFill>
                  <a:srgbClr val="ffffff"/>
                </a:solidFill>
                <a:latin typeface="Times New Roman"/>
                <a:ea typeface="DejaVu Sans"/>
              </a:rPr>
              <a:t> </a:t>
            </a:r>
            <a:r>
              <a:rPr b="0" lang="en-US" sz="3200" spc="-1" strike="noStrike">
                <a:solidFill>
                  <a:srgbClr val="ffffff"/>
                </a:solidFill>
                <a:latin typeface="Times New Roman"/>
                <a:ea typeface="DejaVu Sans"/>
              </a:rPr>
              <a:t>fix</a:t>
            </a:r>
            <a:r>
              <a:rPr b="0" lang="en-US" sz="3200" spc="58" strike="noStrike">
                <a:solidFill>
                  <a:srgbClr val="ffffff"/>
                </a:solidFill>
                <a:latin typeface="Times New Roman"/>
                <a:ea typeface="DejaVu Sans"/>
              </a:rPr>
              <a:t> </a:t>
            </a:r>
            <a:r>
              <a:rPr b="0" lang="en-US" sz="3200" spc="-1" strike="noStrike">
                <a:solidFill>
                  <a:srgbClr val="ffffff"/>
                </a:solidFill>
                <a:latin typeface="Times New Roman"/>
                <a:ea typeface="DejaVu Sans"/>
              </a:rPr>
              <a:t>any</a:t>
            </a:r>
            <a:r>
              <a:rPr b="0" lang="en-US" sz="3200" spc="58" strike="noStrike">
                <a:solidFill>
                  <a:srgbClr val="ffffff"/>
                </a:solidFill>
                <a:latin typeface="Times New Roman"/>
                <a:ea typeface="DejaVu Sans"/>
              </a:rPr>
              <a:t> </a:t>
            </a:r>
            <a:r>
              <a:rPr b="0" lang="en-US" sz="3200" spc="-1" strike="noStrike">
                <a:solidFill>
                  <a:srgbClr val="ffffff"/>
                </a:solidFill>
                <a:latin typeface="Times New Roman"/>
                <a:ea typeface="DejaVu Sans"/>
              </a:rPr>
              <a:t>fraudulent</a:t>
            </a:r>
            <a:r>
              <a:rPr b="0" lang="en-US" sz="3200" spc="52" strike="noStrike">
                <a:solidFill>
                  <a:srgbClr val="ffffff"/>
                </a:solidFill>
                <a:latin typeface="Times New Roman"/>
                <a:ea typeface="DejaVu Sans"/>
              </a:rPr>
              <a:t> </a:t>
            </a:r>
            <a:r>
              <a:rPr b="0" lang="en-US" sz="3200" spc="-1" strike="noStrike">
                <a:solidFill>
                  <a:srgbClr val="ffffff"/>
                </a:solidFill>
                <a:latin typeface="Times New Roman"/>
                <a:ea typeface="DejaVu Sans"/>
              </a:rPr>
              <a:t>activity.</a:t>
            </a:r>
            <a:r>
              <a:rPr b="0" lang="en-US" sz="3200" spc="188" strike="noStrike">
                <a:solidFill>
                  <a:srgbClr val="ffffff"/>
                </a:solidFill>
                <a:latin typeface="Times New Roman"/>
                <a:ea typeface="DejaVu Sans"/>
              </a:rPr>
              <a:t> </a:t>
            </a:r>
            <a:r>
              <a:rPr b="0" lang="en-US" sz="3200" spc="-1" strike="noStrike">
                <a:solidFill>
                  <a:srgbClr val="ffffff"/>
                </a:solidFill>
                <a:latin typeface="Times New Roman"/>
                <a:ea typeface="DejaVu Sans"/>
              </a:rPr>
              <a:t>Blockchain</a:t>
            </a:r>
            <a:r>
              <a:rPr b="0" lang="en-US" sz="3200" spc="63" strike="noStrike">
                <a:solidFill>
                  <a:srgbClr val="ffffff"/>
                </a:solidFill>
                <a:latin typeface="Times New Roman"/>
                <a:ea typeface="DejaVu Sans"/>
              </a:rPr>
              <a:t> </a:t>
            </a:r>
            <a:r>
              <a:rPr b="0" lang="en-US" sz="3200" spc="-1" strike="noStrike">
                <a:solidFill>
                  <a:srgbClr val="ffffff"/>
                </a:solidFill>
                <a:latin typeface="Times New Roman"/>
                <a:ea typeface="DejaVu Sans"/>
              </a:rPr>
              <a:t>is</a:t>
            </a:r>
            <a:endParaRPr b="0" lang="en-US" sz="3200" spc="-1" strike="noStrike">
              <a:latin typeface="Arial"/>
            </a:endParaRPr>
          </a:p>
          <a:p>
            <a:pPr marL="12600" algn="just">
              <a:lnSpc>
                <a:spcPct val="150000"/>
              </a:lnSpc>
            </a:pPr>
            <a:r>
              <a:rPr b="0" lang="en-US" sz="3200" spc="-1" strike="noStrike">
                <a:solidFill>
                  <a:srgbClr val="ffffff"/>
                </a:solidFill>
                <a:latin typeface="Times New Roman"/>
                <a:ea typeface="DejaVu Sans"/>
              </a:rPr>
              <a:t>paving the way for a direct democracy. The rules </a:t>
            </a:r>
            <a:r>
              <a:rPr b="0" lang="en-US" sz="3200" spc="-7" strike="noStrike">
                <a:solidFill>
                  <a:srgbClr val="ffffff"/>
                </a:solidFill>
                <a:latin typeface="Times New Roman"/>
                <a:ea typeface="DejaVu Sans"/>
              </a:rPr>
              <a:t>of </a:t>
            </a:r>
            <a:r>
              <a:rPr b="0" lang="en-US" sz="3200" spc="-1" strike="noStrike">
                <a:solidFill>
                  <a:srgbClr val="ffffff"/>
                </a:solidFill>
                <a:latin typeface="Times New Roman"/>
                <a:ea typeface="DejaVu Sans"/>
              </a:rPr>
              <a:t>political parties and the elections needs to  be changed </a:t>
            </a:r>
            <a:r>
              <a:rPr b="0" lang="en-US" sz="3200" spc="-4" strike="noStrike">
                <a:solidFill>
                  <a:srgbClr val="ffffff"/>
                </a:solidFill>
                <a:latin typeface="Times New Roman"/>
                <a:ea typeface="DejaVu Sans"/>
              </a:rPr>
              <a:t>so </a:t>
            </a:r>
            <a:r>
              <a:rPr b="0" lang="en-US" sz="3200" spc="-1" strike="noStrike">
                <a:solidFill>
                  <a:srgbClr val="ffffff"/>
                </a:solidFill>
                <a:latin typeface="Times New Roman"/>
                <a:ea typeface="DejaVu Sans"/>
              </a:rPr>
              <a:t>that they can be transparent and support blockchain</a:t>
            </a:r>
            <a:r>
              <a:rPr b="0" lang="en-US" sz="3200" spc="106" strike="noStrike">
                <a:solidFill>
                  <a:srgbClr val="ffffff"/>
                </a:solidFill>
                <a:latin typeface="Times New Roman"/>
                <a:ea typeface="DejaVu Sans"/>
              </a:rPr>
              <a:t> </a:t>
            </a:r>
            <a:r>
              <a:rPr b="0" lang="en-US" sz="3200" spc="-1" strike="noStrike">
                <a:solidFill>
                  <a:srgbClr val="ffffff"/>
                </a:solidFill>
                <a:latin typeface="Times New Roman"/>
                <a:ea typeface="DejaVu Sans"/>
              </a:rPr>
              <a:t>environment.</a:t>
            </a:r>
            <a:endParaRPr b="0" lang="en-US" sz="3200" spc="-1" strike="noStrike">
              <a:latin typeface="Arial"/>
            </a:endParaRPr>
          </a:p>
          <a:p>
            <a:pPr marL="12600">
              <a:lnSpc>
                <a:spcPct val="150000"/>
              </a:lnSpc>
              <a:spcBef>
                <a:spcPts val="54"/>
              </a:spcBef>
            </a:pPr>
            <a:endParaRPr b="0" lang="en-US" sz="3200" spc="-1" strike="noStrike">
              <a:latin typeface="Arial"/>
            </a:endParaRPr>
          </a:p>
          <a:p>
            <a:pPr marL="12600" algn="just">
              <a:lnSpc>
                <a:spcPct val="150000"/>
              </a:lnSpc>
            </a:pPr>
            <a:r>
              <a:rPr b="0" lang="en-US" sz="3200" spc="-1" strike="noStrike">
                <a:solidFill>
                  <a:srgbClr val="ffffff"/>
                </a:solidFill>
                <a:latin typeface="Times New Roman"/>
                <a:ea typeface="DejaVu Sans"/>
              </a:rPr>
              <a:t>We</a:t>
            </a:r>
            <a:r>
              <a:rPr b="0" lang="en-US" sz="3200" spc="24" strike="noStrike">
                <a:solidFill>
                  <a:srgbClr val="ffffff"/>
                </a:solidFill>
                <a:latin typeface="Times New Roman"/>
                <a:ea typeface="DejaVu Sans"/>
              </a:rPr>
              <a:t> </a:t>
            </a:r>
            <a:r>
              <a:rPr b="0" lang="en-US" sz="3200" spc="-1" strike="noStrike">
                <a:solidFill>
                  <a:srgbClr val="ffffff"/>
                </a:solidFill>
                <a:latin typeface="Times New Roman"/>
                <a:ea typeface="DejaVu Sans"/>
              </a:rPr>
              <a:t>can</a:t>
            </a:r>
            <a:r>
              <a:rPr b="0" lang="en-US" sz="3200" spc="24" strike="noStrike">
                <a:solidFill>
                  <a:srgbClr val="ffffff"/>
                </a:solidFill>
                <a:latin typeface="Times New Roman"/>
                <a:ea typeface="DejaVu Sans"/>
              </a:rPr>
              <a:t> </a:t>
            </a:r>
            <a:r>
              <a:rPr b="0" lang="en-US" sz="3200" spc="-1" strike="noStrike">
                <a:solidFill>
                  <a:srgbClr val="ffffff"/>
                </a:solidFill>
                <a:latin typeface="Times New Roman"/>
                <a:ea typeface="DejaVu Sans"/>
              </a:rPr>
              <a:t>show</a:t>
            </a:r>
            <a:r>
              <a:rPr b="0" lang="en-US" sz="3200" spc="26" strike="noStrike">
                <a:solidFill>
                  <a:srgbClr val="ffffff"/>
                </a:solidFill>
                <a:latin typeface="Times New Roman"/>
                <a:ea typeface="DejaVu Sans"/>
              </a:rPr>
              <a:t> </a:t>
            </a:r>
            <a:r>
              <a:rPr b="0" lang="en-US" sz="3200" spc="-1" strike="noStrike">
                <a:solidFill>
                  <a:srgbClr val="ffffff"/>
                </a:solidFill>
                <a:latin typeface="Times New Roman"/>
                <a:ea typeface="DejaVu Sans"/>
              </a:rPr>
              <a:t>super-fast</a:t>
            </a:r>
            <a:r>
              <a:rPr b="0" lang="en-US" sz="3200" spc="26" strike="noStrike">
                <a:solidFill>
                  <a:srgbClr val="ffffff"/>
                </a:solidFill>
                <a:latin typeface="Times New Roman"/>
                <a:ea typeface="DejaVu Sans"/>
              </a:rPr>
              <a:t> </a:t>
            </a:r>
            <a:r>
              <a:rPr b="0" lang="en-US" sz="3200" spc="-1" strike="noStrike">
                <a:solidFill>
                  <a:srgbClr val="ffffff"/>
                </a:solidFill>
                <a:latin typeface="Times New Roman"/>
                <a:ea typeface="DejaVu Sans"/>
              </a:rPr>
              <a:t>results</a:t>
            </a:r>
            <a:r>
              <a:rPr b="0" lang="en-US" sz="3200" spc="18" strike="noStrike">
                <a:solidFill>
                  <a:srgbClr val="ffffff"/>
                </a:solidFill>
                <a:latin typeface="Times New Roman"/>
                <a:ea typeface="DejaVu Sans"/>
              </a:rPr>
              <a:t> </a:t>
            </a:r>
            <a:r>
              <a:rPr b="0" lang="en-US" sz="3200" spc="-1" strike="noStrike">
                <a:solidFill>
                  <a:srgbClr val="ffffff"/>
                </a:solidFill>
                <a:latin typeface="Times New Roman"/>
                <a:ea typeface="DejaVu Sans"/>
              </a:rPr>
              <a:t>after</a:t>
            </a:r>
            <a:r>
              <a:rPr b="0" lang="en-US" sz="3200" spc="26" strike="noStrike">
                <a:solidFill>
                  <a:srgbClr val="ffffff"/>
                </a:solidFill>
                <a:latin typeface="Times New Roman"/>
                <a:ea typeface="DejaVu Sans"/>
              </a:rPr>
              <a:t> </a:t>
            </a:r>
            <a:r>
              <a:rPr b="0" lang="en-US" sz="3200" spc="-1" strike="noStrike">
                <a:solidFill>
                  <a:srgbClr val="ffffff"/>
                </a:solidFill>
                <a:latin typeface="Times New Roman"/>
                <a:ea typeface="DejaVu Sans"/>
              </a:rPr>
              <a:t>elections</a:t>
            </a:r>
            <a:r>
              <a:rPr b="0" lang="en-US" sz="3200" spc="18" strike="noStrike">
                <a:solidFill>
                  <a:srgbClr val="ffffff"/>
                </a:solidFill>
                <a:latin typeface="Times New Roman"/>
                <a:ea typeface="DejaVu Sans"/>
              </a:rPr>
              <a:t> </a:t>
            </a:r>
            <a:r>
              <a:rPr b="0" lang="en-US" sz="3200" spc="-1" strike="noStrike">
                <a:solidFill>
                  <a:srgbClr val="ffffff"/>
                </a:solidFill>
                <a:latin typeface="Times New Roman"/>
                <a:ea typeface="DejaVu Sans"/>
              </a:rPr>
              <a:t>are done</a:t>
            </a:r>
            <a:r>
              <a:rPr b="0" lang="en-US" sz="3200" spc="26" strike="noStrike">
                <a:solidFill>
                  <a:srgbClr val="ffffff"/>
                </a:solidFill>
                <a:latin typeface="Times New Roman"/>
                <a:ea typeface="DejaVu Sans"/>
              </a:rPr>
              <a:t> </a:t>
            </a:r>
            <a:r>
              <a:rPr b="0" lang="en-US" sz="3200" spc="-1" strike="noStrike">
                <a:solidFill>
                  <a:srgbClr val="ffffff"/>
                </a:solidFill>
                <a:latin typeface="Times New Roman"/>
                <a:ea typeface="DejaVu Sans"/>
              </a:rPr>
              <a:t>since</a:t>
            </a:r>
            <a:r>
              <a:rPr b="0" lang="en-US" sz="3200" spc="46" strike="noStrike">
                <a:solidFill>
                  <a:srgbClr val="ffffff"/>
                </a:solidFill>
                <a:latin typeface="Times New Roman"/>
                <a:ea typeface="DejaVu Sans"/>
              </a:rPr>
              <a:t> </a:t>
            </a:r>
            <a:r>
              <a:rPr b="0" lang="en-US" sz="3200" spc="-1" strike="noStrike">
                <a:solidFill>
                  <a:srgbClr val="ffffff"/>
                </a:solidFill>
                <a:latin typeface="Times New Roman"/>
                <a:ea typeface="DejaVu Sans"/>
              </a:rPr>
              <a:t>all</a:t>
            </a:r>
            <a:r>
              <a:rPr b="0" lang="en-US" sz="3200" spc="32" strike="noStrike">
                <a:solidFill>
                  <a:srgbClr val="ffffff"/>
                </a:solidFill>
                <a:latin typeface="Times New Roman"/>
                <a:ea typeface="DejaVu Sans"/>
              </a:rPr>
              <a:t> </a:t>
            </a:r>
            <a:r>
              <a:rPr b="0" lang="en-US" sz="3200" spc="-1" strike="noStrike">
                <a:solidFill>
                  <a:srgbClr val="ffffff"/>
                </a:solidFill>
                <a:latin typeface="Times New Roman"/>
                <a:ea typeface="DejaVu Sans"/>
              </a:rPr>
              <a:t>the</a:t>
            </a:r>
            <a:r>
              <a:rPr b="0" lang="en-US" sz="3200" spc="24" strike="noStrike">
                <a:solidFill>
                  <a:srgbClr val="ffffff"/>
                </a:solidFill>
                <a:latin typeface="Times New Roman"/>
                <a:ea typeface="DejaVu Sans"/>
              </a:rPr>
              <a:t> </a:t>
            </a:r>
            <a:r>
              <a:rPr b="0" lang="en-US" sz="3200" spc="-1" strike="noStrike">
                <a:solidFill>
                  <a:srgbClr val="ffffff"/>
                </a:solidFill>
                <a:latin typeface="Times New Roman"/>
                <a:ea typeface="DejaVu Sans"/>
              </a:rPr>
              <a:t>blocks</a:t>
            </a:r>
            <a:r>
              <a:rPr b="0" lang="en-US" sz="3200" spc="18" strike="noStrike">
                <a:solidFill>
                  <a:srgbClr val="ffffff"/>
                </a:solidFill>
                <a:latin typeface="Times New Roman"/>
                <a:ea typeface="DejaVu Sans"/>
              </a:rPr>
              <a:t> </a:t>
            </a:r>
            <a:r>
              <a:rPr b="0" lang="en-US" sz="3200" spc="-1" strike="noStrike">
                <a:solidFill>
                  <a:srgbClr val="ffffff"/>
                </a:solidFill>
                <a:latin typeface="Times New Roman"/>
                <a:ea typeface="DejaVu Sans"/>
              </a:rPr>
              <a:t>are connected,</a:t>
            </a:r>
            <a:r>
              <a:rPr b="0" lang="en-US" sz="3200" spc="38" strike="noStrike">
                <a:solidFill>
                  <a:srgbClr val="ffffff"/>
                </a:solidFill>
                <a:latin typeface="Times New Roman"/>
                <a:ea typeface="DejaVu Sans"/>
              </a:rPr>
              <a:t> </a:t>
            </a:r>
            <a:r>
              <a:rPr b="0" lang="en-US" sz="3200" spc="-1" strike="noStrike">
                <a:solidFill>
                  <a:srgbClr val="ffffff"/>
                </a:solidFill>
                <a:latin typeface="Times New Roman"/>
                <a:ea typeface="DejaVu Sans"/>
              </a:rPr>
              <a:t>we</a:t>
            </a:r>
            <a:endParaRPr b="0" lang="en-US" sz="3200" spc="-1" strike="noStrike">
              <a:latin typeface="Arial"/>
            </a:endParaRPr>
          </a:p>
          <a:p>
            <a:pPr marL="12600" algn="just">
              <a:lnSpc>
                <a:spcPct val="150000"/>
              </a:lnSpc>
              <a:spcBef>
                <a:spcPts val="6"/>
              </a:spcBef>
            </a:pPr>
            <a:r>
              <a:rPr b="0" lang="en-US" sz="3200" spc="-1" strike="noStrike">
                <a:solidFill>
                  <a:srgbClr val="ffffff"/>
                </a:solidFill>
                <a:latin typeface="Times New Roman"/>
                <a:ea typeface="DejaVu Sans"/>
              </a:rPr>
              <a:t>can run query and visualize the data and find the winning candidate within minutes </a:t>
            </a:r>
            <a:r>
              <a:rPr b="0" lang="en-US" sz="3200" spc="-7" strike="noStrike">
                <a:solidFill>
                  <a:srgbClr val="ffffff"/>
                </a:solidFill>
                <a:latin typeface="Times New Roman"/>
                <a:ea typeface="DejaVu Sans"/>
              </a:rPr>
              <a:t>or </a:t>
            </a:r>
            <a:r>
              <a:rPr b="0" lang="en-US" sz="3200" spc="-1" strike="noStrike">
                <a:solidFill>
                  <a:srgbClr val="ffffff"/>
                </a:solidFill>
                <a:latin typeface="Times New Roman"/>
                <a:ea typeface="DejaVu Sans"/>
              </a:rPr>
              <a:t>even  seconds. This app will gain confidence as everything is transparent and immutable after being  created (vote casted). This app </a:t>
            </a:r>
            <a:r>
              <a:rPr b="0" lang="en-US" sz="3200" spc="-4" strike="noStrike">
                <a:solidFill>
                  <a:srgbClr val="ffffff"/>
                </a:solidFill>
                <a:latin typeface="Times New Roman"/>
                <a:ea typeface="DejaVu Sans"/>
              </a:rPr>
              <a:t>will </a:t>
            </a:r>
            <a:r>
              <a:rPr b="0" lang="en-US" sz="3200" spc="-1" strike="noStrike">
                <a:solidFill>
                  <a:srgbClr val="ffffff"/>
                </a:solidFill>
                <a:latin typeface="Times New Roman"/>
                <a:ea typeface="DejaVu Sans"/>
              </a:rPr>
              <a:t>cost less than the traditional EVM </a:t>
            </a:r>
            <a:r>
              <a:rPr b="0" lang="en-US" sz="3200" spc="-4" strike="noStrike">
                <a:solidFill>
                  <a:srgbClr val="ffffff"/>
                </a:solidFill>
                <a:latin typeface="Times New Roman"/>
                <a:ea typeface="DejaVu Sans"/>
              </a:rPr>
              <a:t>[4] </a:t>
            </a:r>
            <a:r>
              <a:rPr b="0" lang="en-US" sz="3200" spc="-1" strike="noStrike">
                <a:solidFill>
                  <a:srgbClr val="ffffff"/>
                </a:solidFill>
                <a:latin typeface="Times New Roman"/>
                <a:ea typeface="DejaVu Sans"/>
              </a:rPr>
              <a:t>and the cost of the  people for security and transport. It is the true digital version of the voting</a:t>
            </a:r>
            <a:r>
              <a:rPr b="0" lang="en-US" sz="3200" spc="24" strike="noStrike">
                <a:solidFill>
                  <a:srgbClr val="ffffff"/>
                </a:solidFill>
                <a:latin typeface="Times New Roman"/>
                <a:ea typeface="DejaVu Sans"/>
              </a:rPr>
              <a:t> </a:t>
            </a:r>
            <a:r>
              <a:rPr b="0" lang="en-US" sz="3200" spc="-1" strike="noStrike">
                <a:solidFill>
                  <a:srgbClr val="ffffff"/>
                </a:solidFill>
                <a:latin typeface="Times New Roman"/>
                <a:ea typeface="DejaVu Sans"/>
              </a:rPr>
              <a:t>process.</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TM04033929[[fn=Slate]]</Template>
  <TotalTime>286</TotalTime>
  <Application>LibreOffice/6.0.7.3$Linux_X86_64 LibreOffice_project/00m0$Build-3</Application>
  <Words>2107</Words>
  <Paragraphs>162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2020-05-13T10:25:02Z</dcterms:created>
  <dc:creator>VIPIN KUMAR DINKAR</dc:creator>
  <dc:description/>
  <dc:language>en-US</dc:language>
  <cp:lastModifiedBy/>
  <dcterms:modified xsi:type="dcterms:W3CDTF">2020-06-29T18:25:41Z</dcterms:modified>
  <cp:revision>79</cp:revision>
  <dc:subject/>
  <dc:title>Synopsis Report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2020-05-05T00:00:00Z</vt:filetime>
  </property>
  <property fmtid="{D5CDD505-2E9C-101B-9397-08002B2CF9AE}" pid="4" name="Creator">
    <vt:lpwstr>Microsoft® Word 2019</vt:lpwstr>
  </property>
  <property fmtid="{D5CDD505-2E9C-101B-9397-08002B2CF9AE}" pid="5" name="HiddenSlides">
    <vt:i4>0</vt:i4>
  </property>
  <property fmtid="{D5CDD505-2E9C-101B-9397-08002B2CF9AE}" pid="6" name="HyperlinksChanged">
    <vt:bool>0</vt:bool>
  </property>
  <property fmtid="{D5CDD505-2E9C-101B-9397-08002B2CF9AE}" pid="7" name="LastSaved">
    <vt:filetime>2020-05-13T00:00:00Z</vt:filetime>
  </property>
  <property fmtid="{D5CDD505-2E9C-101B-9397-08002B2CF9AE}" pid="8" name="LinksUpToDate">
    <vt:bool>0</vt:bool>
  </property>
  <property fmtid="{D5CDD505-2E9C-101B-9397-08002B2CF9AE}" pid="9" name="MMClips">
    <vt:i4>0</vt:i4>
  </property>
  <property fmtid="{D5CDD505-2E9C-101B-9397-08002B2CF9AE}" pid="10" name="Notes">
    <vt:i4>0</vt:i4>
  </property>
  <property fmtid="{D5CDD505-2E9C-101B-9397-08002B2CF9AE}" pid="11" name="PresentationFormat">
    <vt:lpwstr>Custom</vt:lpwstr>
  </property>
  <property fmtid="{D5CDD505-2E9C-101B-9397-08002B2CF9AE}" pid="12" name="ScaleCrop">
    <vt:bool>0</vt:bool>
  </property>
  <property fmtid="{D5CDD505-2E9C-101B-9397-08002B2CF9AE}" pid="13" name="ShareDoc">
    <vt:bool>0</vt:bool>
  </property>
  <property fmtid="{D5CDD505-2E9C-101B-9397-08002B2CF9AE}" pid="14" name="Slides">
    <vt:i4>22</vt:i4>
  </property>
</Properties>
</file>