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714" y="60"/>
      </p:cViewPr>
      <p:guideLst>
        <p:guide orient="horz" pos="2880"/>
        <p:guide pos="54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50" y="3062802"/>
            <a:ext cx="11223017" cy="3775690"/>
          </a:xfrm>
        </p:spPr>
        <p:txBody>
          <a:bodyPr anchor="b">
            <a:normAutofit/>
          </a:bodyPr>
          <a:lstStyle>
            <a:lvl1pPr algn="r">
              <a:defRPr sz="7484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350" y="6838494"/>
            <a:ext cx="11223017" cy="2191487"/>
          </a:xfrm>
        </p:spPr>
        <p:txBody>
          <a:bodyPr anchor="t">
            <a:normAutofit/>
          </a:bodyPr>
          <a:lstStyle>
            <a:lvl1pPr marL="0" indent="0" algn="r">
              <a:buNone/>
              <a:defRPr sz="2807" cap="all">
                <a:solidFill>
                  <a:schemeClr val="tx1"/>
                </a:solidFill>
              </a:defRPr>
            </a:lvl1pPr>
            <a:lvl2pPr marL="71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9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28045" y="9153749"/>
            <a:ext cx="2495104" cy="58912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8350" y="9153749"/>
            <a:ext cx="7630879" cy="58912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541964" y="9153749"/>
            <a:ext cx="859404" cy="589127"/>
          </a:xfrm>
        </p:spPr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46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1" y="7379764"/>
            <a:ext cx="15797375" cy="883691"/>
          </a:xfrm>
        </p:spPr>
        <p:txBody>
          <a:bodyPr anchor="b">
            <a:normAutofit/>
          </a:bodyPr>
          <a:lstStyle>
            <a:lvl1pPr algn="l">
              <a:defRPr sz="374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661" y="1453404"/>
            <a:ext cx="13658715" cy="493501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31" y="8263455"/>
            <a:ext cx="15797375" cy="769825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54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3" y="950527"/>
            <a:ext cx="15797375" cy="4871436"/>
          </a:xfrm>
        </p:spPr>
        <p:txBody>
          <a:bodyPr anchor="ctr">
            <a:normAutofit/>
          </a:bodyPr>
          <a:lstStyle>
            <a:lvl1pPr algn="l">
              <a:defRPr sz="49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30" y="6772486"/>
            <a:ext cx="15797377" cy="2257496"/>
          </a:xfrm>
        </p:spPr>
        <p:txBody>
          <a:bodyPr anchor="ctr">
            <a:normAutofit/>
          </a:bodyPr>
          <a:lstStyle>
            <a:lvl1pPr marL="0" indent="0" algn="l">
              <a:buNone/>
              <a:defRPr sz="3118">
                <a:solidFill>
                  <a:schemeClr val="tx1"/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4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963341" y="4277360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340" y="1283796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188" y="950527"/>
            <a:ext cx="14891410" cy="4277358"/>
          </a:xfrm>
        </p:spPr>
        <p:txBody>
          <a:bodyPr anchor="ctr">
            <a:normAutofit/>
          </a:bodyPr>
          <a:lstStyle>
            <a:lvl1pPr algn="l">
              <a:defRPr sz="49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1856" y="5227884"/>
            <a:ext cx="14562074" cy="594078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27" y="6772486"/>
            <a:ext cx="15830026" cy="2257496"/>
          </a:xfrm>
        </p:spPr>
        <p:txBody>
          <a:bodyPr anchor="ctr">
            <a:normAutofit/>
          </a:bodyPr>
          <a:lstStyle>
            <a:lvl1pPr marL="0" indent="0" algn="l">
              <a:buNone/>
              <a:defRPr sz="3118">
                <a:solidFill>
                  <a:schemeClr val="tx1"/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63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4" y="5158936"/>
            <a:ext cx="15797372" cy="2290240"/>
          </a:xfrm>
        </p:spPr>
        <p:txBody>
          <a:bodyPr anchor="b">
            <a:normAutofit/>
          </a:bodyPr>
          <a:lstStyle>
            <a:lvl1pPr algn="l">
              <a:defRPr sz="49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31" y="7449175"/>
            <a:ext cx="15797374" cy="1341587"/>
          </a:xfrm>
        </p:spPr>
        <p:txBody>
          <a:bodyPr anchor="t">
            <a:normAutofit/>
          </a:bodyPr>
          <a:lstStyle>
            <a:lvl1pPr marL="0" indent="0" algn="l">
              <a:buNone/>
              <a:defRPr sz="3118">
                <a:solidFill>
                  <a:schemeClr val="tx1"/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30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963341" y="4277360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340" y="1283796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47188" y="950527"/>
            <a:ext cx="14891410" cy="4277358"/>
          </a:xfrm>
        </p:spPr>
        <p:txBody>
          <a:bodyPr anchor="ctr">
            <a:normAutofit/>
          </a:bodyPr>
          <a:lstStyle>
            <a:lvl1pPr algn="l">
              <a:defRPr sz="49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9330" y="6059594"/>
            <a:ext cx="15803626" cy="138618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4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29" y="7445775"/>
            <a:ext cx="15803626" cy="1584207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tx1"/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071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3" y="950527"/>
            <a:ext cx="15797375" cy="427735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9332" y="5465516"/>
            <a:ext cx="15797377" cy="13069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36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30" y="6772486"/>
            <a:ext cx="15797377" cy="2257496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tx1"/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740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332" y="950525"/>
            <a:ext cx="15797372" cy="2270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5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00994" y="950524"/>
            <a:ext cx="3365711" cy="80794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30" y="950524"/>
            <a:ext cx="12212186" cy="807945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1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74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1" y="5158936"/>
            <a:ext cx="15797375" cy="2290240"/>
          </a:xfrm>
        </p:spPr>
        <p:txBody>
          <a:bodyPr anchor="b"/>
          <a:lstStyle>
            <a:lvl1pPr algn="l">
              <a:defRPr sz="6237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28" y="7449175"/>
            <a:ext cx="15797377" cy="1341587"/>
          </a:xfrm>
        </p:spPr>
        <p:txBody>
          <a:bodyPr anchor="t">
            <a:normAutofit/>
          </a:bodyPr>
          <a:lstStyle>
            <a:lvl1pPr marL="0" indent="0" algn="l">
              <a:buNone/>
              <a:defRPr sz="3118" cap="all">
                <a:solidFill>
                  <a:schemeClr val="tx1"/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17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33" y="3340038"/>
            <a:ext cx="7788949" cy="56899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7759" y="3340039"/>
            <a:ext cx="7788946" cy="568994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59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8190" y="3458853"/>
            <a:ext cx="7342568" cy="898542"/>
          </a:xfrm>
        </p:spPr>
        <p:txBody>
          <a:bodyPr anchor="b">
            <a:noAutofit/>
          </a:bodyPr>
          <a:lstStyle>
            <a:lvl1pPr marL="0" indent="0">
              <a:buNone/>
              <a:defRPr sz="4366" b="0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33" y="4475388"/>
            <a:ext cx="7791426" cy="455459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05162" y="3472056"/>
            <a:ext cx="7364022" cy="898542"/>
          </a:xfrm>
        </p:spPr>
        <p:txBody>
          <a:bodyPr anchor="b">
            <a:noAutofit/>
          </a:bodyPr>
          <a:lstStyle>
            <a:lvl1pPr marL="0" indent="0">
              <a:buNone/>
              <a:defRPr sz="4366" b="0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80236" y="4475388"/>
            <a:ext cx="7788949" cy="455459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31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0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78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1" y="3234423"/>
            <a:ext cx="5739401" cy="2138680"/>
          </a:xfrm>
        </p:spPr>
        <p:txBody>
          <a:bodyPr anchor="b">
            <a:normAutofit/>
          </a:bodyPr>
          <a:lstStyle>
            <a:lvl1pPr algn="l">
              <a:defRPr sz="374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7683" y="950526"/>
            <a:ext cx="9619022" cy="807945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31" y="5373103"/>
            <a:ext cx="5739401" cy="2851573"/>
          </a:xfrm>
        </p:spPr>
        <p:txBody>
          <a:bodyPr anchor="t">
            <a:normAutofit/>
          </a:bodyPr>
          <a:lstStyle>
            <a:lvl1pPr marL="0" indent="0">
              <a:buNone/>
              <a:defRPr sz="2495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11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05362" cy="10690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1" y="2495127"/>
            <a:ext cx="9612203" cy="2138680"/>
          </a:xfrm>
        </p:spPr>
        <p:txBody>
          <a:bodyPr anchor="b">
            <a:normAutofit/>
          </a:bodyPr>
          <a:lstStyle>
            <a:lvl1pPr algn="l">
              <a:defRPr sz="436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50863" y="1425787"/>
            <a:ext cx="5115842" cy="7128933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31" y="4633807"/>
            <a:ext cx="9612203" cy="2851573"/>
          </a:xfrm>
        </p:spPr>
        <p:txBody>
          <a:bodyPr anchor="t">
            <a:normAutofit/>
          </a:bodyPr>
          <a:lstStyle>
            <a:lvl1pPr marL="0" indent="0">
              <a:buNone/>
              <a:defRPr sz="2807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1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32" y="950525"/>
            <a:ext cx="15797372" cy="22706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32" y="3340039"/>
            <a:ext cx="15797372" cy="568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93383" y="9153749"/>
            <a:ext cx="2495104" cy="589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31" y="9153749"/>
            <a:ext cx="12205237" cy="589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07302" y="9153749"/>
            <a:ext cx="859404" cy="589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lang="en-IN" smtClean="0"/>
              <a:pPr marL="25400">
                <a:lnSpc>
                  <a:spcPts val="115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800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712866" rtl="0" eaLnBrk="1" latinLnBrk="0" hangingPunct="1">
        <a:spcBef>
          <a:spcPct val="0"/>
        </a:spcBef>
        <a:buNone/>
        <a:defRPr sz="5613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45541" indent="-445541" algn="l" defTabSz="712866" rtl="0" eaLnBrk="1" latinLnBrk="0" hangingPunct="1">
        <a:spcBef>
          <a:spcPts val="0"/>
        </a:spcBef>
        <a:spcAft>
          <a:spcPts val="1559"/>
        </a:spcAft>
        <a:buClr>
          <a:schemeClr val="tx1"/>
        </a:buClr>
        <a:buSzPct val="100000"/>
        <a:buFont typeface="Arial"/>
        <a:buChar char="•"/>
        <a:defRPr sz="28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58408" indent="-445541" algn="l" defTabSz="712866" rtl="0" eaLnBrk="1" latinLnBrk="0" hangingPunct="1">
        <a:spcBef>
          <a:spcPts val="0"/>
        </a:spcBef>
        <a:spcAft>
          <a:spcPts val="1559"/>
        </a:spcAft>
        <a:buClr>
          <a:schemeClr val="tx1"/>
        </a:buClr>
        <a:buSzPct val="100000"/>
        <a:buFont typeface="Arial"/>
        <a:buChar char="•"/>
        <a:defRPr sz="249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71274" indent="-445541" algn="l" defTabSz="712866" rtl="0" eaLnBrk="1" latinLnBrk="0" hangingPunct="1">
        <a:spcBef>
          <a:spcPts val="0"/>
        </a:spcBef>
        <a:spcAft>
          <a:spcPts val="1559"/>
        </a:spcAft>
        <a:buClr>
          <a:schemeClr val="tx1"/>
        </a:buClr>
        <a:buSzPct val="100000"/>
        <a:buFont typeface="Arial"/>
        <a:buChar char="•"/>
        <a:defRPr sz="218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5924" indent="-267325" algn="l" defTabSz="712866" rtl="0" eaLnBrk="1" latinLnBrk="0" hangingPunct="1">
        <a:spcBef>
          <a:spcPts val="0"/>
        </a:spcBef>
        <a:spcAft>
          <a:spcPts val="1559"/>
        </a:spcAft>
        <a:buClr>
          <a:schemeClr val="tx1"/>
        </a:buClr>
        <a:buSzPct val="100000"/>
        <a:buFont typeface="Arial"/>
        <a:buChar char="•"/>
        <a:defRPr sz="187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118790" indent="-267325" algn="l" defTabSz="712866" rtl="0" eaLnBrk="1" latinLnBrk="0" hangingPunct="1">
        <a:spcBef>
          <a:spcPts val="0"/>
        </a:spcBef>
        <a:spcAft>
          <a:spcPts val="1559"/>
        </a:spcAft>
        <a:buClr>
          <a:schemeClr val="tx1"/>
        </a:buClr>
        <a:buSzPct val="100000"/>
        <a:buFont typeface="Arial"/>
        <a:buChar char="•"/>
        <a:defRPr sz="187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920764" indent="-356433" algn="l" defTabSz="712866" rtl="0" eaLnBrk="1" latinLnBrk="0" hangingPunct="1">
        <a:spcBef>
          <a:spcPts val="0"/>
        </a:spcBef>
        <a:spcAft>
          <a:spcPts val="1559"/>
        </a:spcAft>
        <a:buClr>
          <a:schemeClr val="tx1"/>
        </a:buClr>
        <a:buSzPct val="100000"/>
        <a:buFont typeface="Arial"/>
        <a:buChar char="•"/>
        <a:defRPr sz="187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633631" indent="-356433" algn="l" defTabSz="712866" rtl="0" eaLnBrk="1" latinLnBrk="0" hangingPunct="1">
        <a:spcBef>
          <a:spcPts val="0"/>
        </a:spcBef>
        <a:spcAft>
          <a:spcPts val="1559"/>
        </a:spcAft>
        <a:buClr>
          <a:schemeClr val="tx1"/>
        </a:buClr>
        <a:buSzPct val="100000"/>
        <a:buFont typeface="Arial"/>
        <a:buChar char="•"/>
        <a:defRPr sz="187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346497" indent="-356433" algn="l" defTabSz="712866" rtl="0" eaLnBrk="1" latinLnBrk="0" hangingPunct="1">
        <a:spcBef>
          <a:spcPts val="0"/>
        </a:spcBef>
        <a:spcAft>
          <a:spcPts val="1559"/>
        </a:spcAft>
        <a:buClr>
          <a:schemeClr val="tx1"/>
        </a:buClr>
        <a:buSzPct val="100000"/>
        <a:buFont typeface="Arial"/>
        <a:buChar char="•"/>
        <a:defRPr sz="187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059363" indent="-356433" algn="l" defTabSz="712866" rtl="0" eaLnBrk="1" latinLnBrk="0" hangingPunct="1">
        <a:spcBef>
          <a:spcPts val="0"/>
        </a:spcBef>
        <a:spcAft>
          <a:spcPts val="1559"/>
        </a:spcAft>
        <a:buClr>
          <a:schemeClr val="tx1"/>
        </a:buClr>
        <a:buSzPct val="100000"/>
        <a:buFont typeface="Arial"/>
        <a:buChar char="•"/>
        <a:defRPr sz="187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userlane.com/legacy-issues-with-ui-and-ux/" TargetMode="External"/><Relationship Id="rId3" Type="http://schemas.openxmlformats.org/officeDocument/2006/relationships/hyperlink" Target="https://www.impactbnd.com/blog/statistics-about-landing-pages" TargetMode="External"/><Relationship Id="rId7" Type="http://schemas.openxmlformats.org/officeDocument/2006/relationships/hyperlink" Target="https://www.theguardian.com/technology/2012/apr/23/cookies-and-web-tracking-intro" TargetMode="External"/><Relationship Id="rId2" Type="http://schemas.openxmlformats.org/officeDocument/2006/relationships/hyperlink" Target="https://hbr.org/2017/06/a-refresher-on-ab-test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luecorona.com/blog/digital-marketing-101/" TargetMode="External"/><Relationship Id="rId11" Type="http://schemas.openxmlformats.org/officeDocument/2006/relationships/hyperlink" Target="https://www.searchenginejournal.com/applying-aida-digital-marketing/67755/" TargetMode="External"/><Relationship Id="rId5" Type="http://schemas.openxmlformats.org/officeDocument/2006/relationships/hyperlink" Target="https://www.smartinsights.com/ecommerce/web-personalisation/personalisation-key-customer-retention/" TargetMode="External"/><Relationship Id="rId10" Type="http://schemas.openxmlformats.org/officeDocument/2006/relationships/hyperlink" Target="https://link.springer.com/article/10.1057/dddmp.2009.7" TargetMode="External"/><Relationship Id="rId4" Type="http://schemas.openxmlformats.org/officeDocument/2006/relationships/hyperlink" Target="https://www.maketecheasier.com/are-dark-themes-better-for-eyes-battery/" TargetMode="External"/><Relationship Id="rId9" Type="http://schemas.openxmlformats.org/officeDocument/2006/relationships/hyperlink" Target="https://www.smashingmagazine.com/2016/09/reducing-cognitive-overload-for-a-better-user-experienc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app.fobi.io/%23/f/ZubTrJC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65" y="850900"/>
            <a:ext cx="15515181" cy="5973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5830" marR="2226945" algn="ctr">
              <a:lnSpc>
                <a:spcPct val="1175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Term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Paper  ON</a:t>
            </a:r>
            <a:endParaRPr sz="1600" dirty="0">
              <a:latin typeface="Calibri"/>
              <a:cs typeface="Calibri"/>
            </a:endParaRPr>
          </a:p>
          <a:p>
            <a:pPr marR="36830" algn="ctr">
              <a:spcBef>
                <a:spcPts val="285"/>
              </a:spcBef>
            </a:pPr>
            <a:r>
              <a:rPr sz="2800" b="1" spc="-10" dirty="0">
                <a:latin typeface="Calibri"/>
                <a:cs typeface="Calibri"/>
              </a:rPr>
              <a:t>A/B Testing </a:t>
            </a:r>
            <a:r>
              <a:rPr sz="2800" b="1" spc="-5" dirty="0">
                <a:latin typeface="Calibri"/>
                <a:cs typeface="Calibri"/>
              </a:rPr>
              <a:t>in digital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marketing</a:t>
            </a:r>
            <a:endParaRPr sz="2800" dirty="0">
              <a:latin typeface="Calibri"/>
              <a:cs typeface="Calibri"/>
            </a:endParaRPr>
          </a:p>
          <a:p>
            <a:pPr marR="30480" algn="ctr">
              <a:spcBef>
                <a:spcPts val="360"/>
              </a:spcBef>
            </a:pPr>
            <a:r>
              <a:rPr sz="2800" b="1" i="1" spc="-5" dirty="0">
                <a:latin typeface="Calibri"/>
                <a:cs typeface="Calibri"/>
              </a:rPr>
              <a:t>Submitted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by</a:t>
            </a:r>
            <a:endParaRPr sz="2800" dirty="0">
              <a:latin typeface="Calibri"/>
              <a:cs typeface="Calibri"/>
            </a:endParaRPr>
          </a:p>
          <a:p>
            <a:pPr marL="1759585" marR="1798320" algn="ctr">
              <a:lnSpc>
                <a:spcPct val="116799"/>
              </a:lnSpc>
              <a:spcBef>
                <a:spcPts val="20"/>
              </a:spcBef>
            </a:pPr>
            <a:r>
              <a:rPr sz="2800" b="1" spc="-5" dirty="0">
                <a:latin typeface="Calibri"/>
                <a:cs typeface="Calibri"/>
              </a:rPr>
              <a:t>Vipin Kumar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Dinkar  </a:t>
            </a:r>
            <a:r>
              <a:rPr sz="2800" b="1" spc="-5" dirty="0">
                <a:latin typeface="Calibri"/>
                <a:cs typeface="Calibri"/>
              </a:rPr>
              <a:t>03916404517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R="29845" algn="ctr"/>
            <a:r>
              <a:rPr sz="2800" b="1" i="1" dirty="0">
                <a:latin typeface="Calibri"/>
                <a:cs typeface="Calibri"/>
              </a:rPr>
              <a:t>Under the </a:t>
            </a:r>
            <a:r>
              <a:rPr sz="2800" b="1" i="1" spc="-5" dirty="0">
                <a:latin typeface="Calibri"/>
                <a:cs typeface="Calibri"/>
              </a:rPr>
              <a:t>supervision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of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710689" marR="1746885" algn="ctr">
              <a:lnSpc>
                <a:spcPct val="116700"/>
              </a:lnSpc>
            </a:pPr>
            <a:r>
              <a:rPr sz="2800" b="1" spc="-5" dirty="0">
                <a:latin typeface="Calibri"/>
                <a:cs typeface="Calibri"/>
              </a:rPr>
              <a:t>Dr. </a:t>
            </a:r>
            <a:r>
              <a:rPr sz="2800" b="1" dirty="0">
                <a:latin typeface="Calibri"/>
                <a:cs typeface="Calibri"/>
              </a:rPr>
              <a:t>M. </a:t>
            </a:r>
            <a:r>
              <a:rPr sz="2800" b="1" spc="-5" dirty="0">
                <a:latin typeface="Calibri"/>
                <a:cs typeface="Calibri"/>
              </a:rPr>
              <a:t>Bala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Krishnan  Associate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Professor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algn="ctr">
              <a:spcBef>
                <a:spcPts val="1155"/>
              </a:spcBef>
            </a:pPr>
            <a:r>
              <a:rPr sz="2400" i="1" spc="-5" dirty="0">
                <a:latin typeface="Calibri"/>
                <a:cs typeface="Calibri"/>
              </a:rPr>
              <a:t>in partial fulfilment of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5" dirty="0">
                <a:latin typeface="Calibri"/>
                <a:cs typeface="Calibri"/>
              </a:rPr>
              <a:t>requirement </a:t>
            </a:r>
            <a:r>
              <a:rPr sz="2400" i="1" spc="-10" dirty="0">
                <a:latin typeface="Calibri"/>
                <a:cs typeface="Calibri"/>
              </a:rPr>
              <a:t>for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5" dirty="0">
                <a:latin typeface="Calibri"/>
                <a:cs typeface="Calibri"/>
              </a:rPr>
              <a:t>award </a:t>
            </a:r>
            <a:r>
              <a:rPr sz="2400" i="1" spc="5" dirty="0">
                <a:latin typeface="Calibri"/>
                <a:cs typeface="Calibri"/>
              </a:rPr>
              <a:t>of </a:t>
            </a:r>
            <a:r>
              <a:rPr sz="2400" i="1" spc="-5" dirty="0">
                <a:latin typeface="Calibri"/>
                <a:cs typeface="Calibri"/>
              </a:rPr>
              <a:t>degree</a:t>
            </a:r>
            <a:r>
              <a:rPr sz="2400" i="1" spc="4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of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088390" marR="1117600" algn="ctr">
              <a:lnSpc>
                <a:spcPct val="116399"/>
              </a:lnSpc>
            </a:pPr>
            <a:r>
              <a:rPr sz="2400" b="1" spc="-5" dirty="0">
                <a:latin typeface="Calibri"/>
                <a:cs typeface="Calibri"/>
              </a:rPr>
              <a:t>MASTER OF </a:t>
            </a:r>
            <a:r>
              <a:rPr sz="2400" b="1" dirty="0">
                <a:latin typeface="Calibri"/>
                <a:cs typeface="Calibri"/>
              </a:rPr>
              <a:t>COMPUTER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APPLICATION  IN</a:t>
            </a:r>
            <a:endParaRPr sz="2400" dirty="0">
              <a:latin typeface="Calibri"/>
              <a:cs typeface="Calibri"/>
            </a:endParaRPr>
          </a:p>
          <a:p>
            <a:pPr marR="32384" algn="ctr">
              <a:spcBef>
                <a:spcPts val="340"/>
              </a:spcBef>
            </a:pPr>
            <a:r>
              <a:rPr sz="2400" b="1" spc="-5" dirty="0">
                <a:latin typeface="Calibri"/>
                <a:cs typeface="Calibri"/>
              </a:rPr>
              <a:t>SOFTWARE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ENGINEERING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3338" y="9398670"/>
            <a:ext cx="5462270" cy="88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5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University School </a:t>
            </a:r>
            <a:r>
              <a:rPr sz="1600" b="1" dirty="0">
                <a:latin typeface="Calibri"/>
                <a:cs typeface="Calibri"/>
              </a:rPr>
              <a:t>of Information, </a:t>
            </a:r>
            <a:r>
              <a:rPr sz="1600" b="1" spc="-5" dirty="0">
                <a:latin typeface="Calibri"/>
                <a:cs typeface="Calibri"/>
              </a:rPr>
              <a:t>Communication </a:t>
            </a:r>
            <a:r>
              <a:rPr sz="1600" b="1" spc="5" dirty="0">
                <a:latin typeface="Calibri"/>
                <a:cs typeface="Calibri"/>
              </a:rPr>
              <a:t>&amp; </a:t>
            </a:r>
            <a:r>
              <a:rPr sz="1600" b="1" spc="-5" dirty="0">
                <a:latin typeface="Calibri"/>
                <a:cs typeface="Calibri"/>
              </a:rPr>
              <a:t>Technology,  </a:t>
            </a:r>
            <a:r>
              <a:rPr sz="1600" b="1" spc="5" dirty="0">
                <a:latin typeface="Calibri"/>
                <a:cs typeface="Calibri"/>
              </a:rPr>
              <a:t>Guru </a:t>
            </a:r>
            <a:r>
              <a:rPr sz="1600" b="1" dirty="0">
                <a:latin typeface="Calibri"/>
                <a:cs typeface="Calibri"/>
              </a:rPr>
              <a:t>Gobind Singh </a:t>
            </a:r>
            <a:r>
              <a:rPr sz="1600" b="1" spc="-5" dirty="0">
                <a:latin typeface="Calibri"/>
                <a:cs typeface="Calibri"/>
              </a:rPr>
              <a:t>Indraprastha University, </a:t>
            </a:r>
            <a:r>
              <a:rPr sz="1600" b="1" dirty="0">
                <a:latin typeface="Calibri"/>
                <a:cs typeface="Calibri"/>
              </a:rPr>
              <a:t>New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Delhi.</a:t>
            </a:r>
            <a:endParaRPr sz="1600" dirty="0">
              <a:latin typeface="Calibri"/>
              <a:cs typeface="Calibri"/>
            </a:endParaRPr>
          </a:p>
          <a:p>
            <a:pPr marL="2540" algn="ctr">
              <a:spcBef>
                <a:spcPts val="340"/>
              </a:spcBef>
            </a:pPr>
            <a:r>
              <a:rPr sz="1600" b="1" dirty="0">
                <a:latin typeface="Calibri"/>
                <a:cs typeface="Calibri"/>
              </a:rPr>
              <a:t>Jan-May,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2020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0765" y="7252829"/>
            <a:ext cx="1947417" cy="1717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1123144" y="1079497"/>
            <a:ext cx="6879016" cy="3394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6152350" y="5346694"/>
            <a:ext cx="7385363" cy="3545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8590756" y="927100"/>
            <a:ext cx="7547882" cy="3414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956" y="317500"/>
            <a:ext cx="17449799" cy="92139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" algn="ctr">
              <a:spcBef>
                <a:spcPts val="90"/>
              </a:spcBef>
            </a:pPr>
            <a:r>
              <a:rPr sz="3200" b="1" spc="-5" dirty="0">
                <a:latin typeface="Times New Roman"/>
                <a:cs typeface="Times New Roman"/>
              </a:rPr>
              <a:t>Conclusion</a:t>
            </a:r>
            <a:endParaRPr sz="3200" dirty="0">
              <a:latin typeface="Times New Roman"/>
              <a:cs typeface="Times New Roman"/>
            </a:endParaRPr>
          </a:p>
          <a:p>
            <a:pPr marL="12700" marR="102870" algn="just">
              <a:lnSpc>
                <a:spcPct val="144300"/>
              </a:lnSpc>
              <a:spcBef>
                <a:spcPts val="1170"/>
              </a:spcBef>
            </a:pP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spc="-10" dirty="0">
                <a:latin typeface="Times New Roman"/>
                <a:cs typeface="Times New Roman"/>
              </a:rPr>
              <a:t>seen </a:t>
            </a:r>
            <a:r>
              <a:rPr sz="2800" dirty="0">
                <a:latin typeface="Times New Roman"/>
                <a:cs typeface="Times New Roman"/>
              </a:rPr>
              <a:t>in the </a:t>
            </a:r>
            <a:r>
              <a:rPr sz="2800" spc="-5" dirty="0">
                <a:latin typeface="Times New Roman"/>
                <a:cs typeface="Times New Roman"/>
              </a:rPr>
              <a:t>survey, everyone has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preference according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stay </a:t>
            </a:r>
            <a:r>
              <a:rPr sz="2800" dirty="0">
                <a:latin typeface="Times New Roman"/>
                <a:cs typeface="Times New Roman"/>
              </a:rPr>
              <a:t>on a </a:t>
            </a:r>
            <a:r>
              <a:rPr sz="2800" spc="-5" dirty="0">
                <a:latin typeface="Times New Roman"/>
                <a:cs typeface="Times New Roman"/>
              </a:rPr>
              <a:t>site/app.  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we can </a:t>
            </a:r>
            <a:r>
              <a:rPr sz="2800" dirty="0">
                <a:latin typeface="Times New Roman"/>
                <a:cs typeface="Times New Roman"/>
              </a:rPr>
              <a:t>identify them </a:t>
            </a:r>
            <a:r>
              <a:rPr sz="2800" spc="-5" dirty="0">
                <a:latin typeface="Times New Roman"/>
                <a:cs typeface="Times New Roman"/>
              </a:rPr>
              <a:t>and provide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as an </a:t>
            </a:r>
            <a:r>
              <a:rPr sz="2800" dirty="0">
                <a:latin typeface="Times New Roman"/>
                <a:cs typeface="Times New Roman"/>
              </a:rPr>
              <a:t>option then the </a:t>
            </a:r>
            <a:r>
              <a:rPr sz="2800" spc="-5" dirty="0">
                <a:latin typeface="Times New Roman"/>
                <a:cs typeface="Times New Roman"/>
              </a:rPr>
              <a:t>chance </a:t>
            </a:r>
            <a:r>
              <a:rPr sz="2800" dirty="0">
                <a:latin typeface="Times New Roman"/>
                <a:cs typeface="Times New Roman"/>
              </a:rPr>
              <a:t>of retaining the </a:t>
            </a:r>
            <a:r>
              <a:rPr sz="2800" spc="-5" dirty="0">
                <a:latin typeface="Times New Roman"/>
                <a:cs typeface="Times New Roman"/>
              </a:rPr>
              <a:t>client </a:t>
            </a:r>
            <a:r>
              <a:rPr sz="2800" dirty="0">
                <a:latin typeface="Times New Roman"/>
                <a:cs typeface="Times New Roman"/>
              </a:rPr>
              <a:t>in-  </a:t>
            </a:r>
            <a:r>
              <a:rPr sz="2800" spc="-10" dirty="0">
                <a:latin typeface="Times New Roman"/>
                <a:cs typeface="Times New Roman"/>
              </a:rPr>
              <a:t>creases.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[5]</a:t>
            </a:r>
          </a:p>
          <a:p>
            <a:pPr marL="12700" marR="273685">
              <a:lnSpc>
                <a:spcPct val="143300"/>
              </a:lnSpc>
            </a:pPr>
            <a:r>
              <a:rPr sz="2800" spc="-5" dirty="0">
                <a:latin typeface="Times New Roman"/>
                <a:cs typeface="Times New Roman"/>
              </a:rPr>
              <a:t>We can </a:t>
            </a: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5" dirty="0">
                <a:latin typeface="Times New Roman"/>
                <a:cs typeface="Times New Roman"/>
              </a:rPr>
              <a:t>different versions based </a:t>
            </a:r>
            <a:r>
              <a:rPr sz="2800" dirty="0">
                <a:latin typeface="Times New Roman"/>
                <a:cs typeface="Times New Roman"/>
              </a:rPr>
              <a:t>on the </a:t>
            </a:r>
            <a:r>
              <a:rPr sz="2800" spc="-10" dirty="0">
                <a:latin typeface="Times New Roman"/>
                <a:cs typeface="Times New Roman"/>
              </a:rPr>
              <a:t>preferences </a:t>
            </a:r>
            <a:r>
              <a:rPr sz="2800" spc="-5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got this </a:t>
            </a:r>
            <a:r>
              <a:rPr sz="2800" spc="-5" dirty="0">
                <a:latin typeface="Times New Roman"/>
                <a:cs typeface="Times New Roman"/>
              </a:rPr>
              <a:t>way we </a:t>
            </a:r>
            <a:r>
              <a:rPr sz="2800" dirty="0">
                <a:latin typeface="Times New Roman"/>
                <a:cs typeface="Times New Roman"/>
              </a:rPr>
              <a:t>don’t </a:t>
            </a:r>
            <a:r>
              <a:rPr sz="2800" spc="-5" dirty="0">
                <a:latin typeface="Times New Roman"/>
                <a:cs typeface="Times New Roman"/>
              </a:rPr>
              <a:t>have </a:t>
            </a:r>
            <a:r>
              <a:rPr sz="2800" dirty="0">
                <a:latin typeface="Times New Roman"/>
                <a:cs typeface="Times New Roman"/>
              </a:rPr>
              <a:t>to  make </a:t>
            </a:r>
            <a:r>
              <a:rPr sz="2800" spc="-5" dirty="0">
                <a:latin typeface="Times New Roman"/>
                <a:cs typeface="Times New Roman"/>
              </a:rPr>
              <a:t>premutation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different versions.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[1]</a:t>
            </a:r>
          </a:p>
          <a:p>
            <a:pPr marL="12700">
              <a:spcBef>
                <a:spcPts val="625"/>
              </a:spcBef>
            </a:pPr>
            <a:r>
              <a:rPr sz="2800" spc="-5" dirty="0">
                <a:latin typeface="Times New Roman"/>
                <a:cs typeface="Times New Roman"/>
              </a:rPr>
              <a:t>Another useful idea is </a:t>
            </a:r>
            <a:r>
              <a:rPr sz="2800" dirty="0">
                <a:latin typeface="Times New Roman"/>
                <a:cs typeface="Times New Roman"/>
              </a:rPr>
              <a:t>there </a:t>
            </a:r>
            <a:r>
              <a:rPr sz="2800" spc="-5" dirty="0">
                <a:latin typeface="Times New Roman"/>
                <a:cs typeface="Times New Roman"/>
              </a:rPr>
              <a:t>should </a:t>
            </a:r>
            <a:r>
              <a:rPr sz="2800" dirty="0">
                <a:latin typeface="Times New Roman"/>
                <a:cs typeface="Times New Roman"/>
              </a:rPr>
              <a:t>be a </a:t>
            </a:r>
            <a:r>
              <a:rPr sz="2800" spc="-5" dirty="0">
                <a:latin typeface="Times New Roman"/>
                <a:cs typeface="Times New Roman"/>
              </a:rPr>
              <a:t>standard preference which every site/app can check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</a:p>
          <a:p>
            <a:pPr marL="12700" marR="139700">
              <a:lnSpc>
                <a:spcPct val="143300"/>
              </a:lnSpc>
              <a:spcBef>
                <a:spcPts val="25"/>
              </a:spcBef>
            </a:pPr>
            <a:r>
              <a:rPr sz="2800" spc="-5" dirty="0">
                <a:latin typeface="Times New Roman"/>
                <a:cs typeface="Times New Roman"/>
              </a:rPr>
              <a:t>its </a:t>
            </a:r>
            <a:r>
              <a:rPr sz="2800" dirty="0">
                <a:latin typeface="Times New Roman"/>
                <a:cs typeface="Times New Roman"/>
              </a:rPr>
              <a:t>there then </a:t>
            </a:r>
            <a:r>
              <a:rPr sz="2800" spc="-5" dirty="0">
                <a:latin typeface="Times New Roman"/>
                <a:cs typeface="Times New Roman"/>
              </a:rPr>
              <a:t>apply personalization according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it. </a:t>
            </a:r>
            <a:r>
              <a:rPr sz="2800" spc="-5" dirty="0">
                <a:latin typeface="Times New Roman"/>
                <a:cs typeface="Times New Roman"/>
              </a:rPr>
              <a:t>So,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will </a:t>
            </a:r>
            <a:r>
              <a:rPr sz="2800" spc="-5" dirty="0">
                <a:latin typeface="Times New Roman"/>
                <a:cs typeface="Times New Roman"/>
              </a:rPr>
              <a:t>provide uniformity </a:t>
            </a:r>
            <a:r>
              <a:rPr sz="2800" dirty="0">
                <a:latin typeface="Times New Roman"/>
                <a:cs typeface="Times New Roman"/>
              </a:rPr>
              <a:t>to the </a:t>
            </a:r>
            <a:r>
              <a:rPr sz="2800" spc="-5" dirty="0">
                <a:latin typeface="Times New Roman"/>
                <a:cs typeface="Times New Roman"/>
              </a:rPr>
              <a:t>user  experience hence </a:t>
            </a:r>
            <a:r>
              <a:rPr sz="2800" dirty="0">
                <a:latin typeface="Times New Roman"/>
                <a:cs typeface="Times New Roman"/>
              </a:rPr>
              <a:t>improving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sales.</a:t>
            </a:r>
            <a:endParaRPr sz="2800" dirty="0">
              <a:latin typeface="Times New Roman"/>
              <a:cs typeface="Times New Roman"/>
            </a:endParaRPr>
          </a:p>
          <a:p>
            <a:pPr marL="12700" marR="109220">
              <a:lnSpc>
                <a:spcPct val="150000"/>
              </a:lnSpc>
              <a:spcBef>
                <a:spcPts val="170"/>
              </a:spcBef>
            </a:pPr>
            <a:r>
              <a:rPr sz="2800" dirty="0">
                <a:latin typeface="Times New Roman"/>
                <a:cs typeface="Times New Roman"/>
              </a:rPr>
              <a:t>Every </a:t>
            </a:r>
            <a:r>
              <a:rPr sz="2800" spc="-5" dirty="0">
                <a:latin typeface="Times New Roman"/>
                <a:cs typeface="Times New Roman"/>
              </a:rPr>
              <a:t>day we visit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site </a:t>
            </a: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10" dirty="0">
                <a:latin typeface="Times New Roman"/>
                <a:cs typeface="Times New Roman"/>
              </a:rPr>
              <a:t>miss </a:t>
            </a:r>
            <a:r>
              <a:rPr sz="2800" spc="-5" dirty="0">
                <a:latin typeface="Times New Roman"/>
                <a:cs typeface="Times New Roman"/>
              </a:rPr>
              <a:t>something from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previous </a:t>
            </a:r>
            <a:r>
              <a:rPr sz="2800" dirty="0">
                <a:latin typeface="Times New Roman"/>
                <a:cs typeface="Times New Roman"/>
              </a:rPr>
              <a:t>one but this </a:t>
            </a:r>
            <a:r>
              <a:rPr sz="2800" spc="-5" dirty="0">
                <a:latin typeface="Times New Roman"/>
                <a:cs typeface="Times New Roman"/>
              </a:rPr>
              <a:t>way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will  automatically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there. Also, Dark </a:t>
            </a:r>
            <a:r>
              <a:rPr sz="2800" dirty="0">
                <a:latin typeface="Times New Roman"/>
                <a:cs typeface="Times New Roman"/>
              </a:rPr>
              <a:t>theme are </a:t>
            </a:r>
            <a:r>
              <a:rPr sz="2800" spc="-5" dirty="0">
                <a:latin typeface="Times New Roman"/>
                <a:cs typeface="Times New Roman"/>
              </a:rPr>
              <a:t>better </a:t>
            </a:r>
            <a:r>
              <a:rPr sz="2800" dirty="0">
                <a:latin typeface="Times New Roman"/>
                <a:cs typeface="Times New Roman"/>
              </a:rPr>
              <a:t>for eyes </a:t>
            </a:r>
            <a:r>
              <a:rPr sz="2800" spc="-5" dirty="0">
                <a:latin typeface="Times New Roman"/>
                <a:cs typeface="Times New Roman"/>
              </a:rPr>
              <a:t>and save some battery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power</a:t>
            </a:r>
          </a:p>
          <a:p>
            <a:pPr marL="12700" marR="109220">
              <a:lnSpc>
                <a:spcPct val="150000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amoled screens </a:t>
            </a:r>
            <a:r>
              <a:rPr sz="2800" dirty="0">
                <a:latin typeface="Times New Roman"/>
                <a:cs typeface="Times New Roman"/>
              </a:rPr>
              <a:t>[4]. That’s why </a:t>
            </a:r>
            <a:r>
              <a:rPr sz="2800" spc="-5" dirty="0">
                <a:latin typeface="Times New Roman"/>
                <a:cs typeface="Times New Roman"/>
              </a:rPr>
              <a:t>several social </a:t>
            </a:r>
            <a:r>
              <a:rPr sz="2800" dirty="0">
                <a:latin typeface="Times New Roman"/>
                <a:cs typeface="Times New Roman"/>
              </a:rPr>
              <a:t>media </a:t>
            </a:r>
            <a:r>
              <a:rPr sz="2800" spc="-5" dirty="0">
                <a:latin typeface="Times New Roman"/>
                <a:cs typeface="Times New Roman"/>
              </a:rPr>
              <a:t>sites have </a:t>
            </a:r>
            <a:r>
              <a:rPr sz="2800" dirty="0">
                <a:latin typeface="Times New Roman"/>
                <a:cs typeface="Times New Roman"/>
              </a:rPr>
              <a:t>option of dark </a:t>
            </a:r>
            <a:r>
              <a:rPr sz="2800" spc="-10" dirty="0">
                <a:latin typeface="Times New Roman"/>
                <a:cs typeface="Times New Roman"/>
              </a:rPr>
              <a:t>mode </a:t>
            </a:r>
            <a:r>
              <a:rPr sz="2800" dirty="0">
                <a:latin typeface="Times New Roman"/>
                <a:cs typeface="Times New Roman"/>
              </a:rPr>
              <a:t>tog-  gle. Even YouTube </a:t>
            </a:r>
            <a:r>
              <a:rPr sz="2800" spc="-5" dirty="0">
                <a:latin typeface="Times New Roman"/>
                <a:cs typeface="Times New Roman"/>
              </a:rPr>
              <a:t>have </a:t>
            </a:r>
            <a:r>
              <a:rPr sz="2800" dirty="0">
                <a:latin typeface="Times New Roman"/>
                <a:cs typeface="Times New Roman"/>
              </a:rPr>
              <a:t>dark mode toggle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now.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73405">
              <a:lnSpc>
                <a:spcPct val="145000"/>
              </a:lnSpc>
            </a:pPr>
            <a:r>
              <a:rPr sz="2800" spc="-5" dirty="0">
                <a:latin typeface="Times New Roman"/>
                <a:cs typeface="Times New Roman"/>
              </a:rPr>
              <a:t>So, </a:t>
            </a:r>
            <a:r>
              <a:rPr sz="2800" dirty="0">
                <a:latin typeface="Times New Roman"/>
                <a:cs typeface="Times New Roman"/>
              </a:rPr>
              <a:t>in this era if you </a:t>
            </a:r>
            <a:r>
              <a:rPr sz="2800" spc="-5" dirty="0">
                <a:latin typeface="Times New Roman"/>
                <a:cs typeface="Times New Roman"/>
              </a:rPr>
              <a:t>want </a:t>
            </a:r>
            <a:r>
              <a:rPr sz="2800" dirty="0">
                <a:latin typeface="Times New Roman"/>
                <a:cs typeface="Times New Roman"/>
              </a:rPr>
              <a:t>make </a:t>
            </a:r>
            <a:r>
              <a:rPr sz="2800" spc="-5" dirty="0">
                <a:latin typeface="Times New Roman"/>
                <a:cs typeface="Times New Roman"/>
              </a:rPr>
              <a:t>users stick </a:t>
            </a:r>
            <a:r>
              <a:rPr sz="2800" dirty="0">
                <a:latin typeface="Times New Roman"/>
                <a:cs typeface="Times New Roman"/>
              </a:rPr>
              <a:t>to your </a:t>
            </a:r>
            <a:r>
              <a:rPr sz="2800" spc="-5" dirty="0">
                <a:latin typeface="Times New Roman"/>
                <a:cs typeface="Times New Roman"/>
              </a:rPr>
              <a:t>site </a:t>
            </a:r>
            <a:r>
              <a:rPr sz="2800" dirty="0">
                <a:latin typeface="Times New Roman"/>
                <a:cs typeface="Times New Roman"/>
              </a:rPr>
              <a:t>then provide them a </a:t>
            </a:r>
            <a:r>
              <a:rPr sz="2800" spc="-5" dirty="0">
                <a:latin typeface="Times New Roman"/>
                <a:cs typeface="Times New Roman"/>
              </a:rPr>
              <a:t>friendly,  </a:t>
            </a:r>
            <a:r>
              <a:rPr sz="2800" dirty="0">
                <a:latin typeface="Times New Roman"/>
                <a:cs typeface="Times New Roman"/>
              </a:rPr>
              <a:t>homekind </a:t>
            </a:r>
            <a:r>
              <a:rPr sz="2800" spc="-5" dirty="0">
                <a:latin typeface="Times New Roman"/>
                <a:cs typeface="Times New Roman"/>
              </a:rPr>
              <a:t>experience and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-1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be by your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side.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7756" y="742561"/>
            <a:ext cx="2863941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600" b="1" spc="-10" dirty="0">
                <a:latin typeface="Times New Roman"/>
                <a:cs typeface="Times New Roman"/>
              </a:rPr>
              <a:t>References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156" y="1308100"/>
            <a:ext cx="17830800" cy="8714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Testing: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Most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Powerful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Turn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Clicks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Customers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ISBN-10:</a:t>
            </a:r>
            <a:r>
              <a:rPr lang="en-IN"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1118792416</a:t>
            </a:r>
          </a:p>
          <a:p>
            <a:pPr>
              <a:spcBef>
                <a:spcPts val="5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41300" indent="-229235">
              <a:buClr>
                <a:srgbClr val="000000"/>
              </a:buClr>
              <a:buAutoNum type="arabicPeriod" startAt="2"/>
              <a:tabLst>
                <a:tab pos="241935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https://hbr.org/2017/06/a-refresher-on-ab-testing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  <a:buFont typeface="Times New Roman"/>
              <a:buAutoNum type="arabicPeriod" startAt="2"/>
            </a:pPr>
            <a:endParaRPr sz="2400" dirty="0">
              <a:latin typeface="Times New Roman"/>
              <a:cs typeface="Times New Roman"/>
            </a:endParaRPr>
          </a:p>
          <a:p>
            <a:pPr marL="241300" indent="-229235">
              <a:buClr>
                <a:srgbClr val="000000"/>
              </a:buClr>
              <a:buAutoNum type="arabicPeriod" startAt="2"/>
              <a:tabLst>
                <a:tab pos="241935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https://www.impactbnd.com/blog/statistics-about-landing-pages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  <a:buFont typeface="Times New Roman"/>
              <a:buAutoNum type="arabicPeriod" startAt="2"/>
            </a:pPr>
            <a:endParaRPr sz="2400" dirty="0">
              <a:latin typeface="Times New Roman"/>
              <a:cs typeface="Times New Roman"/>
            </a:endParaRPr>
          </a:p>
          <a:p>
            <a:pPr marL="241300" indent="-229235">
              <a:buClr>
                <a:srgbClr val="000000"/>
              </a:buClr>
              <a:buAutoNum type="arabicPeriod" startAt="2"/>
              <a:tabLst>
                <a:tab pos="241935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https://www.maketecheasier.com/are-dark-themes-better-for-eyes-battery/</a:t>
            </a:r>
            <a:endParaRPr sz="2800" dirty="0">
              <a:latin typeface="Times New Roman"/>
              <a:cs typeface="Times New Roman"/>
            </a:endParaRPr>
          </a:p>
          <a:p>
            <a:pPr marL="241300" marR="69215" indent="-229235">
              <a:lnSpc>
                <a:spcPct val="191700"/>
              </a:lnSpc>
              <a:spcBef>
                <a:spcPts val="5"/>
              </a:spcBef>
              <a:buClr>
                <a:srgbClr val="000000"/>
              </a:buClr>
              <a:buAutoNum type="arabicPeriod" startAt="2"/>
              <a:tabLst>
                <a:tab pos="241935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https://www.smartinsights.com/ecommerce/web-personalisation/personalisation-key-  customer-retention/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  <a:buFont typeface="Times New Roman"/>
              <a:buAutoNum type="arabicPeriod" startAt="2"/>
            </a:pPr>
            <a:endParaRPr sz="2400" dirty="0">
              <a:latin typeface="Times New Roman"/>
              <a:cs typeface="Times New Roman"/>
            </a:endParaRPr>
          </a:p>
          <a:p>
            <a:pPr marL="241300" indent="-229235">
              <a:buClr>
                <a:srgbClr val="000000"/>
              </a:buClr>
              <a:buAutoNum type="arabicPeriod" startAt="2"/>
              <a:tabLst>
                <a:tab pos="241935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https://www.bluecorona.com/blog/digital-marketing-101/</a:t>
            </a:r>
            <a:endParaRPr sz="2800" dirty="0">
              <a:latin typeface="Times New Roman"/>
              <a:cs typeface="Times New Roman"/>
            </a:endParaRPr>
          </a:p>
          <a:p>
            <a:pPr marL="241300" marR="282575" indent="-229235">
              <a:lnSpc>
                <a:spcPct val="191700"/>
              </a:lnSpc>
              <a:buClr>
                <a:srgbClr val="000000"/>
              </a:buClr>
              <a:buAutoNum type="arabicPeriod" startAt="2"/>
              <a:tabLst>
                <a:tab pos="241935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https://www.theguardian.com/technology/2012/apr/23/cookies-and-web-tracking- 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intro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  <a:buFont typeface="Times New Roman"/>
              <a:buAutoNum type="arabicPeriod" startAt="2"/>
            </a:pPr>
            <a:endParaRPr sz="2400" dirty="0">
              <a:latin typeface="Times New Roman"/>
              <a:cs typeface="Times New Roman"/>
            </a:endParaRPr>
          </a:p>
          <a:p>
            <a:pPr marL="241300" indent="-229235">
              <a:buClr>
                <a:srgbClr val="000000"/>
              </a:buClr>
              <a:buAutoNum type="arabicPeriod" startAt="2"/>
              <a:tabLst>
                <a:tab pos="241935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https://blog.userlane.com/legacy-issues-with-ui-and-ux/</a:t>
            </a:r>
            <a:endParaRPr sz="2800" dirty="0">
              <a:latin typeface="Times New Roman"/>
              <a:cs typeface="Times New Roman"/>
            </a:endParaRPr>
          </a:p>
          <a:p>
            <a:pPr marL="241300" marR="307340" indent="-229235">
              <a:lnSpc>
                <a:spcPct val="191700"/>
              </a:lnSpc>
              <a:buClr>
                <a:srgbClr val="000000"/>
              </a:buClr>
              <a:buAutoNum type="arabicPeriod" startAt="2"/>
              <a:tabLst>
                <a:tab pos="241935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9"/>
              </a:rPr>
              <a:t>https://www.smashingmagazine.com/2016/09/reducing-cognitive-overload-for-a-  better-user-experience/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800" dirty="0">
              <a:latin typeface="Times New Roman"/>
              <a:cs typeface="Times New Roman"/>
            </a:endParaRPr>
          </a:p>
          <a:p>
            <a:pPr marL="241300" indent="-229235">
              <a:buClr>
                <a:srgbClr val="000000"/>
              </a:buClr>
              <a:buAutoNum type="arabicPeriod" startAt="2"/>
              <a:tabLst>
                <a:tab pos="241935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10"/>
              </a:rPr>
              <a:t>https://link.springer.com/article/10.1057/dddmp.2009.7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800" dirty="0">
              <a:latin typeface="Times New Roman"/>
              <a:cs typeface="Times New Roman"/>
            </a:endParaRPr>
          </a:p>
          <a:p>
            <a:pPr marL="241300" indent="-229235">
              <a:buClr>
                <a:srgbClr val="000000"/>
              </a:buClr>
              <a:buAutoNum type="arabicPeriod" startAt="2"/>
              <a:tabLst>
                <a:tab pos="241935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11"/>
              </a:rPr>
              <a:t>https://www.searchenginejournal.com/applying-aida-digital-marketing/67755/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60B031-D8CE-40C5-958D-F7FB290CE6A0}"/>
              </a:ext>
            </a:extLst>
          </p:cNvPr>
          <p:cNvSpPr/>
          <p:nvPr/>
        </p:nvSpPr>
        <p:spPr>
          <a:xfrm>
            <a:off x="5237956" y="4356100"/>
            <a:ext cx="7086600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065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1706"/>
              </p:ext>
            </p:extLst>
          </p:nvPr>
        </p:nvGraphicFramePr>
        <p:xfrm>
          <a:off x="2875756" y="972841"/>
          <a:ext cx="10058400" cy="7168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520"/>
                        </a:lnSpc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1.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Statement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Flowchart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44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4.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Cookie and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Preferences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2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5. Survey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2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2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7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6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sz="2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1360"/>
                        </a:lnSpc>
                      </a:pPr>
                      <a:endParaRPr lang="en-IN"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15EC41F-AAF5-4EA7-8FEF-5B3849972296}"/>
              </a:ext>
            </a:extLst>
          </p:cNvPr>
          <p:cNvSpPr/>
          <p:nvPr/>
        </p:nvSpPr>
        <p:spPr>
          <a:xfrm>
            <a:off x="6838156" y="774700"/>
            <a:ext cx="3588803" cy="33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3370" lvl="0">
              <a:lnSpc>
                <a:spcPts val="1520"/>
              </a:lnSpc>
            </a:pPr>
            <a:r>
              <a:rPr lang="en-IN" sz="3200" b="1" kern="0" spc="-5" dirty="0">
                <a:latin typeface="Times New Roman"/>
                <a:cs typeface="Times New Roman"/>
              </a:rPr>
              <a:t>Table of</a:t>
            </a:r>
            <a:r>
              <a:rPr lang="en-IN" sz="3200" b="1" kern="0" spc="5" dirty="0">
                <a:latin typeface="Times New Roman"/>
                <a:cs typeface="Times New Roman"/>
              </a:rPr>
              <a:t> </a:t>
            </a:r>
            <a:r>
              <a:rPr lang="en-IN" sz="3200" b="1" kern="0" spc="-10" dirty="0">
                <a:latin typeface="Times New Roman"/>
                <a:cs typeface="Times New Roman"/>
              </a:rPr>
              <a:t>Contents</a:t>
            </a:r>
            <a:endParaRPr lang="en-IN" sz="3200" kern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356" y="889761"/>
            <a:ext cx="17145000" cy="6277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34010" algn="ctr">
              <a:spcBef>
                <a:spcPts val="90"/>
              </a:spcBef>
            </a:pPr>
            <a:r>
              <a:rPr sz="3200" b="1" spc="-10" dirty="0">
                <a:latin typeface="Times New Roman"/>
                <a:cs typeface="Times New Roman"/>
              </a:rPr>
              <a:t>Problem</a:t>
            </a:r>
            <a:r>
              <a:rPr sz="3200" b="1" spc="2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Statement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live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world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where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differences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choice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things.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given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several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options  to </a:t>
            </a:r>
            <a:r>
              <a:rPr sz="2800" spc="-5" dirty="0">
                <a:latin typeface="Times New Roman"/>
                <a:cs typeface="Times New Roman"/>
              </a:rPr>
              <a:t>choose </a:t>
            </a:r>
            <a:r>
              <a:rPr sz="2800" dirty="0">
                <a:latin typeface="Times New Roman"/>
                <a:cs typeface="Times New Roman"/>
              </a:rPr>
              <a:t>from but </a:t>
            </a:r>
            <a:r>
              <a:rPr sz="2800" spc="-5" dirty="0">
                <a:latin typeface="Times New Roman"/>
                <a:cs typeface="Times New Roman"/>
              </a:rPr>
              <a:t>sometimes we have almost get confused and can’t decide what’s best </a:t>
            </a:r>
            <a:r>
              <a:rPr sz="2800" spc="-10" dirty="0">
                <a:latin typeface="Times New Roman"/>
                <a:cs typeface="Times New Roman"/>
              </a:rPr>
              <a:t>for  </a:t>
            </a:r>
            <a:r>
              <a:rPr sz="2800" dirty="0">
                <a:latin typeface="Times New Roman"/>
                <a:cs typeface="Times New Roman"/>
              </a:rPr>
              <a:t>us[9]. Imagine you </a:t>
            </a:r>
            <a:r>
              <a:rPr sz="2800" spc="-5" dirty="0">
                <a:latin typeface="Times New Roman"/>
                <a:cs typeface="Times New Roman"/>
              </a:rPr>
              <a:t>visit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website and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asked what color scheme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likewise. </a:t>
            </a:r>
            <a:r>
              <a:rPr sz="2800" dirty="0">
                <a:latin typeface="Times New Roman"/>
                <a:cs typeface="Times New Roman"/>
              </a:rPr>
              <a:t>dark or white  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single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view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multiple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size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things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don’t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Would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  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waste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your</a:t>
            </a:r>
            <a:r>
              <a:rPr sz="2800" spc="-5" dirty="0">
                <a:latin typeface="Times New Roman"/>
                <a:cs typeface="Times New Roman"/>
              </a:rPr>
              <a:t> time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answering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questions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visitor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Every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time?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Imagine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several  websites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visit asked these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questions?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620"/>
              </a:spcBef>
            </a:pPr>
            <a:r>
              <a:rPr sz="2800" spc="-5" dirty="0">
                <a:latin typeface="Times New Roman"/>
                <a:cs typeface="Times New Roman"/>
              </a:rPr>
              <a:t>So </a:t>
            </a:r>
            <a:r>
              <a:rPr sz="2800" dirty="0">
                <a:latin typeface="Times New Roman"/>
                <a:cs typeface="Times New Roman"/>
              </a:rPr>
              <a:t>why </a:t>
            </a:r>
            <a:r>
              <a:rPr sz="2800" spc="-5" dirty="0">
                <a:latin typeface="Times New Roman"/>
                <a:cs typeface="Times New Roman"/>
              </a:rPr>
              <a:t>shouldn’t we have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single preference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do it for </a:t>
            </a:r>
            <a:r>
              <a:rPr sz="2800" spc="-5" dirty="0">
                <a:latin typeface="Times New Roman"/>
                <a:cs typeface="Times New Roman"/>
              </a:rPr>
              <a:t>every site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visit.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625"/>
              </a:spcBef>
            </a:pPr>
            <a:r>
              <a:rPr sz="2800" spc="-5" dirty="0">
                <a:latin typeface="Times New Roman"/>
                <a:cs typeface="Times New Roman"/>
              </a:rPr>
              <a:t>Also, these websites store </a:t>
            </a:r>
            <a:r>
              <a:rPr sz="2800" dirty="0">
                <a:latin typeface="Times New Roman"/>
                <a:cs typeface="Times New Roman"/>
              </a:rPr>
              <a:t>a lot of </a:t>
            </a:r>
            <a:r>
              <a:rPr sz="2800" spc="-5" dirty="0">
                <a:latin typeface="Times New Roman"/>
                <a:cs typeface="Times New Roman"/>
              </a:rPr>
              <a:t>user’s data </a:t>
            </a:r>
            <a:r>
              <a:rPr sz="2800" dirty="0">
                <a:latin typeface="Times New Roman"/>
                <a:cs typeface="Times New Roman"/>
              </a:rPr>
              <a:t>on their </a:t>
            </a:r>
            <a:r>
              <a:rPr sz="2800" spc="-5" dirty="0">
                <a:latin typeface="Times New Roman"/>
                <a:cs typeface="Times New Roman"/>
              </a:rPr>
              <a:t>sever </a:t>
            </a:r>
            <a:r>
              <a:rPr sz="2800" dirty="0">
                <a:latin typeface="Times New Roman"/>
                <a:cs typeface="Times New Roman"/>
              </a:rPr>
              <a:t>without their knowing until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GDPR</a:t>
            </a:r>
            <a:endParaRPr sz="2800" dirty="0">
              <a:latin typeface="Times New Roman"/>
              <a:cs typeface="Times New Roman"/>
            </a:endParaRPr>
          </a:p>
          <a:p>
            <a:pPr marL="12700" marR="8255">
              <a:lnSpc>
                <a:spcPct val="143300"/>
              </a:lnSpc>
              <a:spcBef>
                <a:spcPts val="30"/>
              </a:spcBef>
            </a:pPr>
            <a:r>
              <a:rPr sz="2800" dirty="0">
                <a:latin typeface="Times New Roman"/>
                <a:cs typeface="Times New Roman"/>
              </a:rPr>
              <a:t>(EU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only)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happened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since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www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filled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with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impossible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track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every  site/app which doesn’t </a:t>
            </a:r>
            <a:r>
              <a:rPr sz="2800" dirty="0">
                <a:latin typeface="Times New Roman"/>
                <a:cs typeface="Times New Roman"/>
              </a:rPr>
              <a:t>follow the bindings </a:t>
            </a:r>
            <a:r>
              <a:rPr sz="2800" spc="-1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Acts.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7956" y="414335"/>
            <a:ext cx="15601155" cy="39288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4785" algn="ctr">
              <a:spcBef>
                <a:spcPts val="90"/>
              </a:spcBef>
            </a:pPr>
            <a:r>
              <a:rPr sz="3200" b="1" spc="-5" dirty="0">
                <a:latin typeface="Times New Roman"/>
                <a:cs typeface="Times New Roman"/>
              </a:rPr>
              <a:t>Introduction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4300"/>
              </a:lnSpc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digital world </a:t>
            </a:r>
            <a:r>
              <a:rPr sz="2800" spc="-5" dirty="0">
                <a:latin typeface="Times New Roman"/>
                <a:cs typeface="Times New Roman"/>
              </a:rPr>
              <a:t>we have several sources </a:t>
            </a:r>
            <a:r>
              <a:rPr sz="2800" dirty="0">
                <a:latin typeface="Times New Roman"/>
                <a:cs typeface="Times New Roman"/>
              </a:rPr>
              <a:t>of information. </a:t>
            </a:r>
            <a:r>
              <a:rPr sz="2800" spc="-5" dirty="0">
                <a:latin typeface="Times New Roman"/>
                <a:cs typeface="Times New Roman"/>
              </a:rPr>
              <a:t>But we </a:t>
            </a:r>
            <a:r>
              <a:rPr sz="2800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read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ones which  source </a:t>
            </a:r>
            <a:r>
              <a:rPr sz="2800" dirty="0">
                <a:latin typeface="Times New Roman"/>
                <a:cs typeface="Times New Roman"/>
              </a:rPr>
              <a:t>looks and </a:t>
            </a:r>
            <a:r>
              <a:rPr sz="2800" spc="-5" dirty="0">
                <a:latin typeface="Times New Roman"/>
                <a:cs typeface="Times New Roman"/>
              </a:rPr>
              <a:t>feels </a:t>
            </a:r>
            <a:r>
              <a:rPr sz="2800" dirty="0">
                <a:latin typeface="Times New Roman"/>
                <a:cs typeface="Times New Roman"/>
              </a:rPr>
              <a:t>good </a:t>
            </a:r>
            <a:r>
              <a:rPr sz="2800" spc="-5" dirty="0">
                <a:latin typeface="Times New Roman"/>
                <a:cs typeface="Times New Roman"/>
              </a:rPr>
              <a:t>enough. </a:t>
            </a:r>
            <a:r>
              <a:rPr sz="2800" spc="-10" dirty="0">
                <a:latin typeface="Times New Roman"/>
                <a:cs typeface="Times New Roman"/>
              </a:rPr>
              <a:t>So, </a:t>
            </a:r>
            <a:r>
              <a:rPr sz="2800" spc="-5" dirty="0">
                <a:latin typeface="Times New Roman"/>
                <a:cs typeface="Times New Roman"/>
              </a:rPr>
              <a:t>sites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spc="-5" dirty="0">
                <a:latin typeface="Times New Roman"/>
                <a:cs typeface="Times New Roman"/>
              </a:rPr>
              <a:t>still have </a:t>
            </a:r>
            <a:r>
              <a:rPr sz="2800" dirty="0">
                <a:latin typeface="Times New Roman"/>
                <a:cs typeface="Times New Roman"/>
              </a:rPr>
              <a:t>old UI/UX [8] trend </a:t>
            </a:r>
            <a:r>
              <a:rPr sz="2800" spc="-5" dirty="0">
                <a:latin typeface="Times New Roman"/>
                <a:cs typeface="Times New Roman"/>
              </a:rPr>
              <a:t>will lack  </a:t>
            </a:r>
            <a:r>
              <a:rPr sz="2800" spc="-10" dirty="0">
                <a:latin typeface="Times New Roman"/>
                <a:cs typeface="Times New Roman"/>
              </a:rPr>
              <a:t>users.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300"/>
              </a:lnSpc>
            </a:pPr>
            <a:r>
              <a:rPr sz="2800" spc="-5" dirty="0">
                <a:latin typeface="Times New Roman"/>
                <a:cs typeface="Times New Roman"/>
              </a:rPr>
              <a:t>Digital marketing </a:t>
            </a:r>
            <a:r>
              <a:rPr sz="2800" dirty="0">
                <a:latin typeface="Times New Roman"/>
                <a:cs typeface="Times New Roman"/>
              </a:rPr>
              <a:t>will only </a:t>
            </a:r>
            <a:r>
              <a:rPr sz="2800" spc="-5" dirty="0">
                <a:latin typeface="Times New Roman"/>
                <a:cs typeface="Times New Roman"/>
              </a:rPr>
              <a:t>help </a:t>
            </a:r>
            <a:r>
              <a:rPr sz="2800" dirty="0">
                <a:latin typeface="Times New Roman"/>
                <a:cs typeface="Times New Roman"/>
              </a:rPr>
              <a:t>you to </a:t>
            </a:r>
            <a:r>
              <a:rPr sz="2800" spc="-5" dirty="0">
                <a:latin typeface="Times New Roman"/>
                <a:cs typeface="Times New Roman"/>
              </a:rPr>
              <a:t>get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users </a:t>
            </a:r>
            <a:r>
              <a:rPr sz="2800" dirty="0">
                <a:latin typeface="Times New Roman"/>
                <a:cs typeface="Times New Roman"/>
              </a:rPr>
              <a:t>on your </a:t>
            </a:r>
            <a:r>
              <a:rPr sz="2800" spc="-5" dirty="0">
                <a:latin typeface="Times New Roman"/>
                <a:cs typeface="Times New Roman"/>
              </a:rPr>
              <a:t>site </a:t>
            </a:r>
            <a:r>
              <a:rPr sz="2800" dirty="0">
                <a:latin typeface="Times New Roman"/>
                <a:cs typeface="Times New Roman"/>
              </a:rPr>
              <a:t>but you </a:t>
            </a:r>
            <a:r>
              <a:rPr sz="2800" spc="-5" dirty="0">
                <a:latin typeface="Times New Roman"/>
                <a:cs typeface="Times New Roman"/>
              </a:rPr>
              <a:t>will need </a:t>
            </a:r>
            <a:r>
              <a:rPr sz="2800" dirty="0">
                <a:latin typeface="Times New Roman"/>
                <a:cs typeface="Times New Roman"/>
              </a:rPr>
              <a:t>good  </a:t>
            </a:r>
            <a:r>
              <a:rPr sz="2800" spc="-5" dirty="0">
                <a:latin typeface="Times New Roman"/>
                <a:cs typeface="Times New Roman"/>
              </a:rPr>
              <a:t>presentable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they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don’t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jump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off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easily.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So,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if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your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landing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attractive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endParaRPr sz="2800" dirty="0">
              <a:latin typeface="Times New Roman"/>
              <a:cs typeface="Times New Roman"/>
            </a:endParaRPr>
          </a:p>
          <a:p>
            <a:pPr marL="12700" algn="just">
              <a:spcBef>
                <a:spcPts val="650"/>
              </a:spcBef>
            </a:pPr>
            <a:r>
              <a:rPr sz="2800" spc="-5" dirty="0">
                <a:latin typeface="Times New Roman"/>
                <a:cs typeface="Times New Roman"/>
              </a:rPr>
              <a:t>will stay and will traverse more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site else,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will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leave.[10]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556" y="5162718"/>
            <a:ext cx="10972800" cy="37207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9550" algn="ctr">
              <a:spcBef>
                <a:spcPts val="90"/>
              </a:spcBef>
            </a:pPr>
            <a:r>
              <a:rPr sz="3600" b="1" spc="-10" dirty="0">
                <a:latin typeface="Times New Roman"/>
                <a:cs typeface="Times New Roman"/>
              </a:rPr>
              <a:t>Digital</a:t>
            </a:r>
            <a:r>
              <a:rPr sz="3600" b="1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Marketing</a:t>
            </a:r>
            <a:endParaRPr sz="36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45000"/>
              </a:lnSpc>
            </a:pPr>
            <a:r>
              <a:rPr sz="3200" dirty="0">
                <a:latin typeface="Times New Roman"/>
                <a:cs typeface="Times New Roman"/>
              </a:rPr>
              <a:t>It is a </a:t>
            </a:r>
            <a:r>
              <a:rPr sz="3200" spc="-5" dirty="0">
                <a:latin typeface="Times New Roman"/>
                <a:cs typeface="Times New Roman"/>
              </a:rPr>
              <a:t>way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attract users, </a:t>
            </a:r>
            <a:r>
              <a:rPr sz="3200" dirty="0">
                <a:latin typeface="Times New Roman"/>
                <a:cs typeface="Times New Roman"/>
              </a:rPr>
              <a:t>improve </a:t>
            </a:r>
            <a:r>
              <a:rPr sz="3200" spc="-5" dirty="0">
                <a:latin typeface="Times New Roman"/>
                <a:cs typeface="Times New Roman"/>
              </a:rPr>
              <a:t>site’s search </a:t>
            </a:r>
            <a:r>
              <a:rPr sz="3200" dirty="0">
                <a:latin typeface="Times New Roman"/>
                <a:cs typeface="Times New Roman"/>
              </a:rPr>
              <a:t>ranking </a:t>
            </a:r>
            <a:r>
              <a:rPr sz="3200" spc="-5" dirty="0">
                <a:latin typeface="Times New Roman"/>
                <a:cs typeface="Times New Roman"/>
              </a:rPr>
              <a:t>and creating awareness about </a:t>
            </a:r>
            <a:r>
              <a:rPr sz="3200" dirty="0">
                <a:latin typeface="Times New Roman"/>
                <a:cs typeface="Times New Roman"/>
              </a:rPr>
              <a:t>the  </a:t>
            </a:r>
            <a:r>
              <a:rPr sz="3200" spc="-5" dirty="0">
                <a:latin typeface="Times New Roman"/>
                <a:cs typeface="Times New Roman"/>
              </a:rPr>
              <a:t>organization, site </a:t>
            </a:r>
            <a:r>
              <a:rPr sz="3200" spc="-15" dirty="0">
                <a:latin typeface="Times New Roman"/>
                <a:cs typeface="Times New Roman"/>
              </a:rPr>
              <a:t>or </a:t>
            </a:r>
            <a:r>
              <a:rPr sz="3200" dirty="0">
                <a:latin typeface="Times New Roman"/>
                <a:cs typeface="Times New Roman"/>
              </a:rPr>
              <a:t>product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services.[6]</a:t>
            </a:r>
          </a:p>
          <a:p>
            <a:pPr marL="12700"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Digital </a:t>
            </a:r>
            <a:r>
              <a:rPr sz="3200" dirty="0">
                <a:latin typeface="Times New Roman"/>
                <a:cs typeface="Times New Roman"/>
              </a:rPr>
              <a:t>marketing follows a </a:t>
            </a:r>
            <a:r>
              <a:rPr sz="3200" spc="-5" dirty="0">
                <a:latin typeface="Times New Roman"/>
                <a:cs typeface="Times New Roman"/>
              </a:rPr>
              <a:t>certain </a:t>
            </a:r>
            <a:r>
              <a:rPr sz="3200" dirty="0">
                <a:latin typeface="Times New Roman"/>
                <a:cs typeface="Times New Roman"/>
              </a:rPr>
              <a:t>model: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[11]</a:t>
            </a:r>
          </a:p>
        </p:txBody>
      </p:sp>
      <p:sp>
        <p:nvSpPr>
          <p:cNvPr id="4" name="object 4"/>
          <p:cNvSpPr/>
          <p:nvPr/>
        </p:nvSpPr>
        <p:spPr>
          <a:xfrm>
            <a:off x="10780713" y="4737100"/>
            <a:ext cx="8229600" cy="457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18" y="1346647"/>
            <a:ext cx="5760085" cy="6171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algn="ctr">
              <a:spcBef>
                <a:spcPts val="90"/>
              </a:spcBef>
            </a:pPr>
            <a:r>
              <a:rPr sz="3200" b="1" spc="-5" dirty="0">
                <a:latin typeface="Times New Roman"/>
                <a:cs typeface="Times New Roman"/>
              </a:rPr>
              <a:t>A/B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Testing</a:t>
            </a: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000"/>
              </a:lnSpc>
              <a:spcBef>
                <a:spcPts val="1175"/>
              </a:spcBef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A/B testing different versions </a:t>
            </a:r>
            <a:r>
              <a:rPr sz="2800" spc="-15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same site/app’s </a:t>
            </a:r>
            <a:r>
              <a:rPr sz="2800" dirty="0">
                <a:latin typeface="Times New Roman"/>
                <a:cs typeface="Times New Roman"/>
              </a:rPr>
              <a:t>landing </a:t>
            </a:r>
            <a:r>
              <a:rPr sz="2800" spc="-5" dirty="0">
                <a:latin typeface="Times New Roman"/>
                <a:cs typeface="Times New Roman"/>
              </a:rPr>
              <a:t>page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prepared and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 </a:t>
            </a:r>
            <a:r>
              <a:rPr sz="2800" spc="-10" dirty="0">
                <a:latin typeface="Times New Roman"/>
                <a:cs typeface="Times New Roman"/>
              </a:rPr>
              <a:t>sees  </a:t>
            </a:r>
            <a:r>
              <a:rPr sz="2800" dirty="0">
                <a:latin typeface="Times New Roman"/>
                <a:cs typeface="Times New Roman"/>
              </a:rPr>
              <a:t>one kind randomly or on </a:t>
            </a:r>
            <a:r>
              <a:rPr sz="2800" spc="-5" dirty="0">
                <a:latin typeface="Times New Roman"/>
                <a:cs typeface="Times New Roman"/>
              </a:rPr>
              <a:t>based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hypothesis </a:t>
            </a:r>
            <a:r>
              <a:rPr sz="2800" dirty="0">
                <a:latin typeface="Times New Roman"/>
                <a:cs typeface="Times New Roman"/>
              </a:rPr>
              <a:t>or on </a:t>
            </a:r>
            <a:r>
              <a:rPr sz="2800" spc="-5" dirty="0">
                <a:latin typeface="Times New Roman"/>
                <a:cs typeface="Times New Roman"/>
              </a:rPr>
              <a:t>some research. </a:t>
            </a:r>
            <a:r>
              <a:rPr sz="2800" spc="1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helps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reducing  overhead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user feedback and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5" dirty="0">
                <a:latin typeface="Times New Roman"/>
                <a:cs typeface="Times New Roman"/>
              </a:rPr>
              <a:t>changes </a:t>
            </a:r>
            <a:r>
              <a:rPr sz="2800" dirty="0">
                <a:latin typeface="Times New Roman"/>
                <a:cs typeface="Times New Roman"/>
              </a:rPr>
              <a:t>made to the </a:t>
            </a:r>
            <a:r>
              <a:rPr sz="2800" spc="-5" dirty="0">
                <a:latin typeface="Times New Roman"/>
                <a:cs typeface="Times New Roman"/>
              </a:rPr>
              <a:t>site/app. After seeing results we can  just switch </a:t>
            </a:r>
            <a:r>
              <a:rPr sz="2800" dirty="0">
                <a:latin typeface="Times New Roman"/>
                <a:cs typeface="Times New Roman"/>
              </a:rPr>
              <a:t>to the </a:t>
            </a:r>
            <a:r>
              <a:rPr sz="2800" spc="-5" dirty="0">
                <a:latin typeface="Times New Roman"/>
                <a:cs typeface="Times New Roman"/>
              </a:rPr>
              <a:t>version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gets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most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conversion.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4757" y="1917700"/>
            <a:ext cx="5760085" cy="76843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58750" algn="ctr">
              <a:spcBef>
                <a:spcPts val="90"/>
              </a:spcBef>
            </a:pPr>
            <a:r>
              <a:rPr sz="3200" b="1" spc="-5" dirty="0">
                <a:latin typeface="Times New Roman"/>
                <a:cs typeface="Times New Roman"/>
              </a:rPr>
              <a:t>A/B </a:t>
            </a:r>
            <a:r>
              <a:rPr sz="3200" b="1" spc="-10" dirty="0">
                <a:latin typeface="Times New Roman"/>
                <a:cs typeface="Times New Roman"/>
              </a:rPr>
              <a:t>Testing </a:t>
            </a:r>
            <a:r>
              <a:rPr sz="3200" b="1" spc="-5" dirty="0">
                <a:latin typeface="Times New Roman"/>
                <a:cs typeface="Times New Roman"/>
              </a:rPr>
              <a:t>in Digital</a:t>
            </a:r>
            <a:r>
              <a:rPr sz="3200" b="1" spc="3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Marketing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digital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marketing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capture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market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efficiently.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But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different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mind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sets  </a:t>
            </a:r>
            <a:r>
              <a:rPr sz="2800" spc="-5" dirty="0">
                <a:latin typeface="Times New Roman"/>
                <a:cs typeface="Times New Roman"/>
              </a:rPr>
              <a:t>and likes </a:t>
            </a:r>
            <a:r>
              <a:rPr sz="2800" dirty="0">
                <a:latin typeface="Times New Roman"/>
                <a:cs typeface="Times New Roman"/>
              </a:rPr>
              <a:t>it’s hard to </a:t>
            </a:r>
            <a:r>
              <a:rPr sz="2800" spc="-5" dirty="0">
                <a:latin typeface="Times New Roman"/>
                <a:cs typeface="Times New Roman"/>
              </a:rPr>
              <a:t>understand what users </a:t>
            </a:r>
            <a:r>
              <a:rPr sz="2800" dirty="0">
                <a:latin typeface="Times New Roman"/>
                <a:cs typeface="Times New Roman"/>
              </a:rPr>
              <a:t>like.[10] </a:t>
            </a:r>
            <a:r>
              <a:rPr sz="2800" spc="-5" dirty="0">
                <a:latin typeface="Times New Roman"/>
                <a:cs typeface="Times New Roman"/>
              </a:rPr>
              <a:t>So, A/B tests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automated </a:t>
            </a:r>
            <a:r>
              <a:rPr sz="2800" dirty="0">
                <a:latin typeface="Times New Roman"/>
                <a:cs typeface="Times New Roman"/>
              </a:rPr>
              <a:t>in landing  </a:t>
            </a:r>
            <a:r>
              <a:rPr sz="2800" spc="-5" dirty="0">
                <a:latin typeface="Times New Roman"/>
                <a:cs typeface="Times New Roman"/>
              </a:rPr>
              <a:t>pages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apps/sites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since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user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sees.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versions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made.  </a:t>
            </a:r>
            <a:r>
              <a:rPr sz="2800" dirty="0">
                <a:latin typeface="Times New Roman"/>
                <a:cs typeface="Times New Roman"/>
              </a:rPr>
              <a:t>Even the </a:t>
            </a:r>
            <a:r>
              <a:rPr sz="2800" spc="-5" dirty="0">
                <a:latin typeface="Times New Roman"/>
                <a:cs typeface="Times New Roman"/>
              </a:rPr>
              <a:t>ads we </a:t>
            </a:r>
            <a:r>
              <a:rPr sz="2800" spc="-10" dirty="0">
                <a:latin typeface="Times New Roman"/>
                <a:cs typeface="Times New Roman"/>
              </a:rPr>
              <a:t>see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internet </a:t>
            </a:r>
            <a:r>
              <a:rPr sz="2800" spc="-10" dirty="0">
                <a:latin typeface="Times New Roman"/>
                <a:cs typeface="Times New Roman"/>
              </a:rPr>
              <a:t>uses </a:t>
            </a:r>
            <a:r>
              <a:rPr sz="2800" spc="-5" dirty="0">
                <a:latin typeface="Times New Roman"/>
                <a:cs typeface="Times New Roman"/>
              </a:rPr>
              <a:t>a/b testing. Personalization </a:t>
            </a:r>
            <a:r>
              <a:rPr sz="2800" dirty="0">
                <a:latin typeface="Times New Roman"/>
                <a:cs typeface="Times New Roman"/>
              </a:rPr>
              <a:t>improves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retention.[5]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5556" y="3136900"/>
            <a:ext cx="5759450" cy="71500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2135">
              <a:spcBef>
                <a:spcPts val="90"/>
              </a:spcBef>
            </a:pPr>
            <a:r>
              <a:rPr sz="3200" b="1" spc="-5" dirty="0">
                <a:latin typeface="Times New Roman"/>
                <a:cs typeface="Times New Roman"/>
              </a:rPr>
              <a:t>Client-side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storage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400"/>
              </a:lnSpc>
            </a:pPr>
            <a:r>
              <a:rPr sz="2800" dirty="0">
                <a:latin typeface="Times New Roman"/>
                <a:cs typeface="Times New Roman"/>
              </a:rPr>
              <a:t>There </a:t>
            </a:r>
            <a:r>
              <a:rPr sz="2800" spc="-10" dirty="0">
                <a:latin typeface="Times New Roman"/>
                <a:cs typeface="Times New Roman"/>
              </a:rPr>
              <a:t>are so </a:t>
            </a:r>
            <a:r>
              <a:rPr sz="280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ways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store data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user’s </a:t>
            </a:r>
            <a:r>
              <a:rPr sz="2800" spc="-10" dirty="0">
                <a:latin typeface="Times New Roman"/>
                <a:cs typeface="Times New Roman"/>
              </a:rPr>
              <a:t>side. </a:t>
            </a:r>
            <a:r>
              <a:rPr sz="2800" spc="-5" dirty="0">
                <a:latin typeface="Times New Roman"/>
                <a:cs typeface="Times New Roman"/>
              </a:rPr>
              <a:t>Like we can </a:t>
            </a:r>
            <a:r>
              <a:rPr sz="2800" spc="-10" dirty="0">
                <a:latin typeface="Times New Roman"/>
                <a:cs typeface="Times New Roman"/>
              </a:rPr>
              <a:t>use </a:t>
            </a:r>
            <a:r>
              <a:rPr sz="2800" spc="-5" dirty="0">
                <a:latin typeface="Times New Roman"/>
                <a:cs typeface="Times New Roman"/>
              </a:rPr>
              <a:t>cookies. Localstorage,  cache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cookies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always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better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HTTP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requests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headers  </a:t>
            </a:r>
            <a:r>
              <a:rPr sz="2800" dirty="0">
                <a:latin typeface="Times New Roman"/>
                <a:cs typeface="Times New Roman"/>
              </a:rPr>
              <a:t>but they are </a:t>
            </a:r>
            <a:r>
              <a:rPr sz="2800" spc="-5" dirty="0">
                <a:latin typeface="Times New Roman"/>
                <a:cs typeface="Times New Roman"/>
              </a:rPr>
              <a:t>also flawed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security.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300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Since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cookies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[7]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not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storing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private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credit card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number,  </a:t>
            </a:r>
            <a:r>
              <a:rPr sz="2800" dirty="0">
                <a:latin typeface="Times New Roman"/>
                <a:cs typeface="Times New Roman"/>
              </a:rPr>
              <a:t>mobile number then </a:t>
            </a:r>
            <a:r>
              <a:rPr sz="2800" spc="-5" dirty="0">
                <a:latin typeface="Times New Roman"/>
                <a:cs typeface="Times New Roman"/>
              </a:rPr>
              <a:t>its fairly safe and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fast.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5956" y="393700"/>
            <a:ext cx="8413420" cy="19813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47650" algn="ctr">
              <a:spcBef>
                <a:spcPts val="90"/>
              </a:spcBef>
            </a:pPr>
            <a:r>
              <a:rPr sz="3200" b="1" spc="-10" dirty="0">
                <a:latin typeface="Times New Roman"/>
                <a:cs typeface="Times New Roman"/>
              </a:rPr>
              <a:t>Flow</a:t>
            </a:r>
            <a:r>
              <a:rPr sz="3200" b="1" dirty="0">
                <a:latin typeface="Times New Roman"/>
                <a:cs typeface="Times New Roman"/>
              </a:rPr>
              <a:t> Chart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/>
            <a:r>
              <a:rPr sz="2800" dirty="0">
                <a:latin typeface="Times New Roman"/>
                <a:cs typeface="Times New Roman"/>
              </a:rPr>
              <a:t>This flowchart </a:t>
            </a:r>
            <a:r>
              <a:rPr sz="2800" spc="-5" dirty="0">
                <a:latin typeface="Times New Roman"/>
                <a:cs typeface="Times New Roman"/>
              </a:rPr>
              <a:t>shows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sequential </a:t>
            </a:r>
            <a:r>
              <a:rPr sz="2800" dirty="0">
                <a:latin typeface="Times New Roman"/>
                <a:cs typeface="Times New Roman"/>
              </a:rPr>
              <a:t>flow </a:t>
            </a:r>
            <a:r>
              <a:rPr sz="2800" spc="-1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algorithm.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initial state </a:t>
            </a:r>
            <a:r>
              <a:rPr sz="2800" dirty="0">
                <a:latin typeface="Times New Roman"/>
                <a:cs typeface="Times New Roman"/>
              </a:rPr>
              <a:t>to the final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6066" y="2679700"/>
            <a:ext cx="65532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956" y="12700"/>
            <a:ext cx="18115756" cy="80199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9335">
              <a:spcBef>
                <a:spcPts val="90"/>
              </a:spcBef>
            </a:pPr>
            <a:r>
              <a:rPr lang="en-IN" sz="4000" b="1" spc="-5" dirty="0">
                <a:latin typeface="Times New Roman"/>
                <a:cs typeface="Times New Roman"/>
              </a:rPr>
              <a:t>                                   </a:t>
            </a:r>
            <a:r>
              <a:rPr sz="4000" b="1" spc="-5" dirty="0">
                <a:latin typeface="Times New Roman"/>
                <a:cs typeface="Times New Roman"/>
              </a:rPr>
              <a:t>Cookie </a:t>
            </a:r>
            <a:r>
              <a:rPr sz="4000" b="1" dirty="0">
                <a:latin typeface="Times New Roman"/>
                <a:cs typeface="Times New Roman"/>
              </a:rPr>
              <a:t>and</a:t>
            </a:r>
            <a:r>
              <a:rPr sz="4000" b="1" spc="1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Preference</a:t>
            </a:r>
            <a:endParaRPr sz="40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800"/>
              </a:lnSpc>
            </a:pPr>
            <a:r>
              <a:rPr sz="3600" spc="-5" dirty="0">
                <a:latin typeface="Times New Roman"/>
                <a:cs typeface="Times New Roman"/>
              </a:rPr>
              <a:t>Cookie is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small piece </a:t>
            </a:r>
            <a:r>
              <a:rPr sz="3600" spc="-15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data stored </a:t>
            </a:r>
            <a:r>
              <a:rPr sz="3600" dirty="0">
                <a:latin typeface="Times New Roman"/>
                <a:cs typeface="Times New Roman"/>
              </a:rPr>
              <a:t>on the </a:t>
            </a:r>
            <a:r>
              <a:rPr sz="3600" spc="-5" dirty="0">
                <a:latin typeface="Times New Roman"/>
                <a:cs typeface="Times New Roman"/>
              </a:rPr>
              <a:t>client’s device/computer. </a:t>
            </a:r>
            <a:r>
              <a:rPr sz="3600" dirty="0">
                <a:latin typeface="Times New Roman"/>
                <a:cs typeface="Times New Roman"/>
              </a:rPr>
              <a:t>They </a:t>
            </a:r>
            <a:r>
              <a:rPr sz="3600" spc="-5" dirty="0">
                <a:latin typeface="Times New Roman"/>
                <a:cs typeface="Times New Roman"/>
              </a:rPr>
              <a:t>came </a:t>
            </a:r>
            <a:r>
              <a:rPr sz="3600" dirty="0">
                <a:latin typeface="Times New Roman"/>
                <a:cs typeface="Times New Roman"/>
              </a:rPr>
              <a:t>in </a:t>
            </a:r>
            <a:r>
              <a:rPr sz="3600" spc="-5" dirty="0">
                <a:latin typeface="Times New Roman"/>
                <a:cs typeface="Times New Roman"/>
              </a:rPr>
              <a:t>handy  when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app wants </a:t>
            </a:r>
            <a:r>
              <a:rPr sz="3600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remember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10" dirty="0">
                <a:latin typeface="Times New Roman"/>
                <a:cs typeface="Times New Roman"/>
              </a:rPr>
              <a:t>users. </a:t>
            </a:r>
            <a:r>
              <a:rPr sz="3600" dirty="0">
                <a:latin typeface="Times New Roman"/>
                <a:cs typeface="Times New Roman"/>
              </a:rPr>
              <a:t>From </a:t>
            </a:r>
            <a:r>
              <a:rPr sz="3600" spc="-10" dirty="0">
                <a:latin typeface="Times New Roman"/>
                <a:cs typeface="Times New Roman"/>
              </a:rPr>
              <a:t>session </a:t>
            </a:r>
            <a:r>
              <a:rPr sz="3600" dirty="0">
                <a:latin typeface="Times New Roman"/>
                <a:cs typeface="Times New Roman"/>
              </a:rPr>
              <a:t>management, </a:t>
            </a:r>
            <a:r>
              <a:rPr sz="3600" spc="-5" dirty="0">
                <a:latin typeface="Times New Roman"/>
                <a:cs typeface="Times New Roman"/>
              </a:rPr>
              <a:t>tracking </a:t>
            </a:r>
            <a:r>
              <a:rPr sz="3600" dirty="0">
                <a:latin typeface="Times New Roman"/>
                <a:cs typeface="Times New Roman"/>
              </a:rPr>
              <a:t>you </a:t>
            </a:r>
            <a:r>
              <a:rPr sz="3600" spc="-5" dirty="0">
                <a:latin typeface="Times New Roman"/>
                <a:cs typeface="Times New Roman"/>
              </a:rPr>
              <a:t>and  personalization </a:t>
            </a:r>
            <a:r>
              <a:rPr sz="3600" dirty="0">
                <a:latin typeface="Times New Roman"/>
                <a:cs typeface="Times New Roman"/>
              </a:rPr>
              <a:t>they are </a:t>
            </a:r>
            <a:r>
              <a:rPr sz="3600" spc="-5" dirty="0">
                <a:latin typeface="Times New Roman"/>
                <a:cs typeface="Times New Roman"/>
              </a:rPr>
              <a:t>superior </a:t>
            </a:r>
            <a:r>
              <a:rPr sz="3600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any database technology </a:t>
            </a:r>
            <a:r>
              <a:rPr sz="3600" dirty="0">
                <a:latin typeface="Times New Roman"/>
                <a:cs typeface="Times New Roman"/>
              </a:rPr>
              <a:t>out there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dirty="0">
                <a:latin typeface="Times New Roman"/>
                <a:cs typeface="Times New Roman"/>
              </a:rPr>
              <a:t>they are light </a:t>
            </a:r>
            <a:r>
              <a:rPr sz="3600" spc="-5" dirty="0">
                <a:latin typeface="Times New Roman"/>
                <a:cs typeface="Times New Roman"/>
              </a:rPr>
              <a:t>weight  and doesn’t </a:t>
            </a:r>
            <a:r>
              <a:rPr sz="3600" dirty="0">
                <a:latin typeface="Times New Roman"/>
                <a:cs typeface="Times New Roman"/>
              </a:rPr>
              <a:t>require much </a:t>
            </a:r>
            <a:r>
              <a:rPr sz="3600" spc="-5" dirty="0">
                <a:latin typeface="Times New Roman"/>
                <a:cs typeface="Times New Roman"/>
              </a:rPr>
              <a:t>space and computing. </a:t>
            </a:r>
            <a:r>
              <a:rPr sz="3600" dirty="0">
                <a:latin typeface="Times New Roman"/>
                <a:cs typeface="Times New Roman"/>
              </a:rPr>
              <a:t>Though now </a:t>
            </a:r>
            <a:r>
              <a:rPr sz="3600" spc="-5" dirty="0">
                <a:latin typeface="Times New Roman"/>
                <a:cs typeface="Times New Roman"/>
              </a:rPr>
              <a:t>we have localstorage and  sessionStorage </a:t>
            </a:r>
            <a:r>
              <a:rPr sz="3600" dirty="0">
                <a:latin typeface="Times New Roman"/>
                <a:cs typeface="Times New Roman"/>
              </a:rPr>
              <a:t>but </a:t>
            </a:r>
            <a:r>
              <a:rPr sz="3600" spc="-5" dirty="0">
                <a:latin typeface="Times New Roman"/>
                <a:cs typeface="Times New Roman"/>
              </a:rPr>
              <a:t>cookies still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exist.</a:t>
            </a:r>
            <a:endParaRPr sz="36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52069" algn="just">
              <a:lnSpc>
                <a:spcPct val="150000"/>
              </a:lnSpc>
            </a:pPr>
            <a:r>
              <a:rPr sz="3600" spc="-5" dirty="0">
                <a:latin typeface="Times New Roman"/>
                <a:cs typeface="Times New Roman"/>
              </a:rPr>
              <a:t>Cookies </a:t>
            </a:r>
            <a:r>
              <a:rPr sz="3600" dirty="0">
                <a:latin typeface="Times New Roman"/>
                <a:cs typeface="Times New Roman"/>
              </a:rPr>
              <a:t>are </a:t>
            </a:r>
            <a:r>
              <a:rPr sz="3600" spc="-5" dirty="0">
                <a:latin typeface="Times New Roman"/>
                <a:cs typeface="Times New Roman"/>
              </a:rPr>
              <a:t>saved </a:t>
            </a:r>
            <a:r>
              <a:rPr sz="3600" dirty="0">
                <a:latin typeface="Times New Roman"/>
                <a:cs typeface="Times New Roman"/>
              </a:rPr>
              <a:t>in </a:t>
            </a:r>
            <a:r>
              <a:rPr sz="3600" spc="-5" dirty="0">
                <a:latin typeface="Times New Roman"/>
                <a:cs typeface="Times New Roman"/>
              </a:rPr>
              <a:t>name-value </a:t>
            </a:r>
            <a:r>
              <a:rPr sz="3600" dirty="0">
                <a:latin typeface="Times New Roman"/>
                <a:cs typeface="Times New Roman"/>
              </a:rPr>
              <a:t>pairs </a:t>
            </a:r>
            <a:r>
              <a:rPr sz="3600" spc="-5" dirty="0">
                <a:latin typeface="Times New Roman"/>
                <a:cs typeface="Times New Roman"/>
              </a:rPr>
              <a:t>like: </a:t>
            </a:r>
            <a:r>
              <a:rPr sz="3600" spc="-10" dirty="0">
                <a:latin typeface="Times New Roman"/>
                <a:cs typeface="Times New Roman"/>
              </a:rPr>
              <a:t>Uname </a:t>
            </a:r>
            <a:r>
              <a:rPr sz="3600" dirty="0">
                <a:latin typeface="Times New Roman"/>
                <a:cs typeface="Times New Roman"/>
              </a:rPr>
              <a:t>= java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script.</a:t>
            </a:r>
            <a:endParaRPr sz="36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50000"/>
              </a:lnSpc>
              <a:spcBef>
                <a:spcPts val="170"/>
              </a:spcBef>
            </a:pPr>
            <a:r>
              <a:rPr sz="3600" spc="-5" dirty="0">
                <a:latin typeface="Times New Roman"/>
                <a:cs typeface="Times New Roman"/>
              </a:rPr>
              <a:t>Several ways </a:t>
            </a:r>
            <a:r>
              <a:rPr sz="3600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create </a:t>
            </a:r>
            <a:r>
              <a:rPr sz="3600" dirty="0">
                <a:latin typeface="Times New Roman"/>
                <a:cs typeface="Times New Roman"/>
              </a:rPr>
              <a:t>cookies </a:t>
            </a:r>
            <a:r>
              <a:rPr sz="3600" spc="-5" dirty="0">
                <a:latin typeface="Times New Roman"/>
                <a:cs typeface="Times New Roman"/>
              </a:rPr>
              <a:t>every language </a:t>
            </a:r>
            <a:r>
              <a:rPr sz="3600" spc="-10" dirty="0">
                <a:latin typeface="Times New Roman"/>
                <a:cs typeface="Times New Roman"/>
              </a:rPr>
              <a:t>got </a:t>
            </a:r>
            <a:r>
              <a:rPr sz="3600" spc="-5" dirty="0">
                <a:latin typeface="Times New Roman"/>
                <a:cs typeface="Times New Roman"/>
              </a:rPr>
              <a:t>its </a:t>
            </a:r>
            <a:r>
              <a:rPr sz="3600" dirty="0">
                <a:latin typeface="Times New Roman"/>
                <a:cs typeface="Times New Roman"/>
              </a:rPr>
              <a:t>own </a:t>
            </a:r>
            <a:r>
              <a:rPr sz="3600" spc="-5" dirty="0">
                <a:latin typeface="Times New Roman"/>
                <a:cs typeface="Times New Roman"/>
              </a:rPr>
              <a:t>syntax and method. JavaScript  cookies </a:t>
            </a:r>
            <a:r>
              <a:rPr sz="3600" dirty="0">
                <a:latin typeface="Times New Roman"/>
                <a:cs typeface="Times New Roman"/>
              </a:rPr>
              <a:t>are the </a:t>
            </a:r>
            <a:r>
              <a:rPr sz="3600" spc="-5" dirty="0">
                <a:latin typeface="Times New Roman"/>
                <a:cs typeface="Times New Roman"/>
              </a:rPr>
              <a:t>most </a:t>
            </a:r>
            <a:r>
              <a:rPr sz="3600" dirty="0">
                <a:latin typeface="Times New Roman"/>
                <a:cs typeface="Times New Roman"/>
              </a:rPr>
              <a:t>famous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ones.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65E0945-B03E-4920-8B03-84A26E8BF84E}"/>
              </a:ext>
            </a:extLst>
          </p:cNvPr>
          <p:cNvSpPr/>
          <p:nvPr/>
        </p:nvSpPr>
        <p:spPr>
          <a:xfrm>
            <a:off x="3522663" y="7975600"/>
            <a:ext cx="13716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7644F19-AFD2-45EA-9254-9571C547DD48}"/>
              </a:ext>
            </a:extLst>
          </p:cNvPr>
          <p:cNvSpPr/>
          <p:nvPr/>
        </p:nvSpPr>
        <p:spPr>
          <a:xfrm>
            <a:off x="8132762" y="8356600"/>
            <a:ext cx="13716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CAE1115-F194-49EA-AD0F-BABC8DE5019E}"/>
              </a:ext>
            </a:extLst>
          </p:cNvPr>
          <p:cNvSpPr/>
          <p:nvPr/>
        </p:nvSpPr>
        <p:spPr>
          <a:xfrm>
            <a:off x="13715206" y="7366000"/>
            <a:ext cx="17526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10262-6D56-420F-A116-D40881CA3BB2}"/>
              </a:ext>
            </a:extLst>
          </p:cNvPr>
          <p:cNvSpPr/>
          <p:nvPr/>
        </p:nvSpPr>
        <p:spPr>
          <a:xfrm>
            <a:off x="665956" y="165100"/>
            <a:ext cx="17297400" cy="821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spcBef>
                <a:spcPts val="1015"/>
              </a:spcBef>
            </a:pPr>
            <a:r>
              <a:rPr lang="en-GB" sz="3200" spc="-5" dirty="0">
                <a:latin typeface="Times New Roman"/>
                <a:cs typeface="Times New Roman"/>
              </a:rPr>
              <a:t>Cookies can </a:t>
            </a:r>
            <a:r>
              <a:rPr lang="en-GB" sz="3200" dirty="0">
                <a:latin typeface="Times New Roman"/>
                <a:cs typeface="Times New Roman"/>
              </a:rPr>
              <a:t>be time limited they will expire </a:t>
            </a:r>
            <a:r>
              <a:rPr lang="en-GB" sz="3200" spc="-5" dirty="0">
                <a:latin typeface="Times New Roman"/>
                <a:cs typeface="Times New Roman"/>
              </a:rPr>
              <a:t>after </a:t>
            </a:r>
            <a:r>
              <a:rPr lang="en-GB" sz="3200" dirty="0">
                <a:latin typeface="Times New Roman"/>
                <a:cs typeface="Times New Roman"/>
              </a:rPr>
              <a:t>a </a:t>
            </a:r>
            <a:r>
              <a:rPr lang="en-GB" sz="3200" spc="-5" dirty="0">
                <a:latin typeface="Times New Roman"/>
                <a:cs typeface="Times New Roman"/>
              </a:rPr>
              <a:t>specified amount </a:t>
            </a:r>
            <a:r>
              <a:rPr lang="en-GB" sz="3200" dirty="0">
                <a:latin typeface="Times New Roman"/>
                <a:cs typeface="Times New Roman"/>
              </a:rPr>
              <a:t>of</a:t>
            </a:r>
            <a:r>
              <a:rPr lang="en-GB" sz="3200" spc="30" dirty="0">
                <a:latin typeface="Times New Roman"/>
                <a:cs typeface="Times New Roman"/>
              </a:rPr>
              <a:t> </a:t>
            </a:r>
            <a:r>
              <a:rPr lang="en-GB" sz="3200" dirty="0">
                <a:latin typeface="Times New Roman"/>
                <a:cs typeface="Times New Roman"/>
              </a:rPr>
              <a:t>time.</a:t>
            </a:r>
          </a:p>
          <a:p>
            <a:pPr marL="12700" marR="5080" algn="just">
              <a:lnSpc>
                <a:spcPct val="143500"/>
              </a:lnSpc>
              <a:spcBef>
                <a:spcPts val="20"/>
              </a:spcBef>
            </a:pPr>
            <a:r>
              <a:rPr lang="en-GB" sz="3200" dirty="0">
                <a:latin typeface="Times New Roman"/>
                <a:cs typeface="Times New Roman"/>
              </a:rPr>
              <a:t>The </a:t>
            </a:r>
            <a:r>
              <a:rPr lang="en-GB" sz="3200" spc="-5" dirty="0">
                <a:latin typeface="Times New Roman"/>
                <a:cs typeface="Times New Roman"/>
              </a:rPr>
              <a:t>cookie </a:t>
            </a:r>
            <a:r>
              <a:rPr lang="en-GB" sz="3200" spc="-10" dirty="0">
                <a:latin typeface="Times New Roman"/>
                <a:cs typeface="Times New Roman"/>
              </a:rPr>
              <a:t>will </a:t>
            </a:r>
            <a:r>
              <a:rPr lang="en-GB" sz="3200" spc="-5" dirty="0">
                <a:latin typeface="Times New Roman"/>
                <a:cs typeface="Times New Roman"/>
              </a:rPr>
              <a:t>have preferences </a:t>
            </a:r>
            <a:r>
              <a:rPr lang="en-GB" sz="3200" dirty="0">
                <a:latin typeface="Times New Roman"/>
                <a:cs typeface="Times New Roman"/>
              </a:rPr>
              <a:t>like font </a:t>
            </a:r>
            <a:r>
              <a:rPr lang="en-GB" sz="3200" spc="-5" dirty="0">
                <a:latin typeface="Times New Roman"/>
                <a:cs typeface="Times New Roman"/>
              </a:rPr>
              <a:t>size, </a:t>
            </a:r>
            <a:r>
              <a:rPr lang="en-GB" sz="3200" spc="-10" dirty="0">
                <a:latin typeface="Times New Roman"/>
                <a:cs typeface="Times New Roman"/>
              </a:rPr>
              <a:t>theme </a:t>
            </a:r>
            <a:r>
              <a:rPr lang="en-GB" sz="3200" dirty="0">
                <a:latin typeface="Times New Roman"/>
                <a:cs typeface="Times New Roman"/>
              </a:rPr>
              <a:t>option (light or </a:t>
            </a:r>
            <a:r>
              <a:rPr lang="en-GB" sz="3200" spc="-5" dirty="0">
                <a:latin typeface="Times New Roman"/>
                <a:cs typeface="Times New Roman"/>
              </a:rPr>
              <a:t>dark), image </a:t>
            </a:r>
            <a:r>
              <a:rPr lang="en-GB" sz="3200" dirty="0">
                <a:latin typeface="Times New Roman"/>
                <a:cs typeface="Times New Roman"/>
              </a:rPr>
              <a:t>quality  (high,</a:t>
            </a:r>
            <a:r>
              <a:rPr lang="en-GB" sz="3200" spc="-5" dirty="0">
                <a:latin typeface="Times New Roman"/>
                <a:cs typeface="Times New Roman"/>
              </a:rPr>
              <a:t> </a:t>
            </a:r>
            <a:r>
              <a:rPr lang="en-GB" sz="3200" spc="-5" dirty="0" err="1">
                <a:latin typeface="Times New Roman"/>
                <a:cs typeface="Times New Roman"/>
              </a:rPr>
              <a:t>mid,low</a:t>
            </a:r>
            <a:r>
              <a:rPr lang="en-GB" sz="3200" spc="-5" dirty="0">
                <a:latin typeface="Times New Roman"/>
                <a:cs typeface="Times New Roman"/>
              </a:rPr>
              <a:t>).</a:t>
            </a:r>
            <a:endParaRPr lang="en-GB" sz="32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lang="en-GB" sz="32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4200"/>
              </a:lnSpc>
              <a:spcBef>
                <a:spcPts val="5"/>
              </a:spcBef>
            </a:pPr>
            <a:r>
              <a:rPr lang="en-GB" sz="3200" dirty="0">
                <a:latin typeface="Times New Roman"/>
                <a:cs typeface="Times New Roman"/>
              </a:rPr>
              <a:t>There </a:t>
            </a:r>
            <a:r>
              <a:rPr lang="en-GB" sz="3200" spc="-5" dirty="0">
                <a:latin typeface="Times New Roman"/>
                <a:cs typeface="Times New Roman"/>
              </a:rPr>
              <a:t>can </a:t>
            </a:r>
            <a:r>
              <a:rPr lang="en-GB" sz="3200" dirty="0">
                <a:latin typeface="Times New Roman"/>
                <a:cs typeface="Times New Roman"/>
              </a:rPr>
              <a:t>be </a:t>
            </a:r>
            <a:r>
              <a:rPr lang="en-GB" sz="3200" spc="-5" dirty="0">
                <a:latin typeface="Times New Roman"/>
                <a:cs typeface="Times New Roman"/>
              </a:rPr>
              <a:t>several preferences which will allow users </a:t>
            </a:r>
            <a:r>
              <a:rPr lang="en-GB" sz="3200" spc="5" dirty="0">
                <a:latin typeface="Times New Roman"/>
                <a:cs typeface="Times New Roman"/>
              </a:rPr>
              <a:t>to </a:t>
            </a:r>
            <a:r>
              <a:rPr lang="en-GB" sz="3200" spc="-5" dirty="0">
                <a:latin typeface="Times New Roman"/>
                <a:cs typeface="Times New Roman"/>
              </a:rPr>
              <a:t>feel more </a:t>
            </a:r>
            <a:r>
              <a:rPr lang="en-GB" sz="3200" dirty="0">
                <a:latin typeface="Times New Roman"/>
                <a:cs typeface="Times New Roman"/>
              </a:rPr>
              <a:t>like </a:t>
            </a:r>
            <a:r>
              <a:rPr lang="en-GB" sz="3200" spc="-10" dirty="0">
                <a:latin typeface="Times New Roman"/>
                <a:cs typeface="Times New Roman"/>
              </a:rPr>
              <a:t>home, </a:t>
            </a:r>
            <a:r>
              <a:rPr lang="en-GB" sz="3200" spc="-5" dirty="0">
                <a:latin typeface="Times New Roman"/>
                <a:cs typeface="Times New Roman"/>
              </a:rPr>
              <a:t>personalised.  Like </a:t>
            </a:r>
            <a:r>
              <a:rPr lang="en-GB" sz="3200" dirty="0">
                <a:latin typeface="Times New Roman"/>
                <a:cs typeface="Times New Roman"/>
              </a:rPr>
              <a:t>they are </a:t>
            </a:r>
            <a:r>
              <a:rPr lang="en-GB" sz="3200" spc="-5" dirty="0">
                <a:latin typeface="Times New Roman"/>
                <a:cs typeface="Times New Roman"/>
              </a:rPr>
              <a:t>using </a:t>
            </a:r>
            <a:r>
              <a:rPr lang="en-GB" sz="3200" dirty="0">
                <a:latin typeface="Times New Roman"/>
                <a:cs typeface="Times New Roman"/>
              </a:rPr>
              <a:t>the </a:t>
            </a:r>
            <a:r>
              <a:rPr lang="en-GB" sz="3200" spc="-5" dirty="0">
                <a:latin typeface="Times New Roman"/>
                <a:cs typeface="Times New Roman"/>
              </a:rPr>
              <a:t>app/site </a:t>
            </a:r>
            <a:r>
              <a:rPr lang="en-GB" sz="3200" dirty="0">
                <a:latin typeface="Times New Roman"/>
                <a:cs typeface="Times New Roman"/>
              </a:rPr>
              <a:t>from long </a:t>
            </a:r>
            <a:r>
              <a:rPr lang="en-GB" sz="3200" spc="-10" dirty="0">
                <a:latin typeface="Times New Roman"/>
                <a:cs typeface="Times New Roman"/>
              </a:rPr>
              <a:t>ago. </a:t>
            </a:r>
            <a:r>
              <a:rPr lang="en-GB" sz="3200" dirty="0">
                <a:latin typeface="Times New Roman"/>
                <a:cs typeface="Times New Roman"/>
              </a:rPr>
              <a:t>It </a:t>
            </a:r>
            <a:r>
              <a:rPr lang="en-GB" sz="3200" spc="-10" dirty="0">
                <a:latin typeface="Times New Roman"/>
                <a:cs typeface="Times New Roman"/>
              </a:rPr>
              <a:t>helps </a:t>
            </a:r>
            <a:r>
              <a:rPr lang="en-GB" sz="3200" dirty="0">
                <a:latin typeface="Times New Roman"/>
                <a:cs typeface="Times New Roman"/>
              </a:rPr>
              <a:t>in retaining the </a:t>
            </a:r>
            <a:r>
              <a:rPr lang="en-GB" sz="3200" spc="-5" dirty="0">
                <a:latin typeface="Times New Roman"/>
                <a:cs typeface="Times New Roman"/>
              </a:rPr>
              <a:t>customers and helps </a:t>
            </a:r>
            <a:r>
              <a:rPr lang="en-GB" sz="3200" dirty="0">
                <a:latin typeface="Times New Roman"/>
                <a:cs typeface="Times New Roman"/>
              </a:rPr>
              <a:t>in  </a:t>
            </a:r>
            <a:r>
              <a:rPr lang="en-GB" sz="3200" spc="-5" dirty="0">
                <a:latin typeface="Times New Roman"/>
                <a:cs typeface="Times New Roman"/>
              </a:rPr>
              <a:t>converting </a:t>
            </a:r>
            <a:r>
              <a:rPr lang="en-GB" sz="3200" dirty="0">
                <a:latin typeface="Times New Roman"/>
                <a:cs typeface="Times New Roman"/>
              </a:rPr>
              <a:t>them into regulars </a:t>
            </a:r>
            <a:r>
              <a:rPr lang="en-GB" sz="3200" spc="-5" dirty="0">
                <a:latin typeface="Times New Roman"/>
                <a:cs typeface="Times New Roman"/>
              </a:rPr>
              <a:t>and improving </a:t>
            </a:r>
            <a:r>
              <a:rPr lang="en-GB" sz="3200" dirty="0">
                <a:latin typeface="Times New Roman"/>
                <a:cs typeface="Times New Roman"/>
              </a:rPr>
              <a:t>the </a:t>
            </a:r>
            <a:r>
              <a:rPr lang="en-GB" sz="3200" spc="-5" dirty="0">
                <a:latin typeface="Times New Roman"/>
                <a:cs typeface="Times New Roman"/>
              </a:rPr>
              <a:t>conversion </a:t>
            </a:r>
            <a:r>
              <a:rPr lang="en-GB" sz="3200" dirty="0">
                <a:latin typeface="Times New Roman"/>
                <a:cs typeface="Times New Roman"/>
              </a:rPr>
              <a:t>rate </a:t>
            </a:r>
            <a:r>
              <a:rPr lang="en-GB" sz="3200" dirty="0" err="1">
                <a:latin typeface="Times New Roman"/>
                <a:cs typeface="Times New Roman"/>
              </a:rPr>
              <a:t>upto</a:t>
            </a:r>
            <a:r>
              <a:rPr lang="en-GB" sz="3200" spc="70" dirty="0">
                <a:latin typeface="Times New Roman"/>
                <a:cs typeface="Times New Roman"/>
              </a:rPr>
              <a:t> </a:t>
            </a:r>
            <a:r>
              <a:rPr lang="en-GB" sz="3200" spc="-5" dirty="0">
                <a:latin typeface="Times New Roman"/>
                <a:cs typeface="Times New Roman"/>
              </a:rPr>
              <a:t>52%.[3][5]</a:t>
            </a:r>
            <a:endParaRPr lang="en-GB"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300"/>
              </a:lnSpc>
            </a:pPr>
            <a:r>
              <a:rPr lang="en-GB" sz="3200" spc="-5" dirty="0">
                <a:latin typeface="Times New Roman"/>
                <a:cs typeface="Times New Roman"/>
              </a:rPr>
              <a:t>A </a:t>
            </a:r>
            <a:r>
              <a:rPr lang="en-GB" sz="3200" dirty="0">
                <a:latin typeface="Times New Roman"/>
                <a:cs typeface="Times New Roman"/>
              </a:rPr>
              <a:t>Good </a:t>
            </a:r>
            <a:r>
              <a:rPr lang="en-GB" sz="3200" spc="-5" dirty="0">
                <a:latin typeface="Times New Roman"/>
                <a:cs typeface="Times New Roman"/>
              </a:rPr>
              <a:t>developer knows what </a:t>
            </a:r>
            <a:r>
              <a:rPr lang="en-GB" sz="3200" dirty="0">
                <a:latin typeface="Times New Roman"/>
                <a:cs typeface="Times New Roman"/>
              </a:rPr>
              <a:t>are the good </a:t>
            </a:r>
            <a:r>
              <a:rPr lang="en-GB" sz="3200" spc="-5" dirty="0">
                <a:latin typeface="Times New Roman"/>
                <a:cs typeface="Times New Roman"/>
              </a:rPr>
              <a:t>versions </a:t>
            </a:r>
            <a:r>
              <a:rPr lang="en-GB" sz="3200" dirty="0">
                <a:latin typeface="Times New Roman"/>
                <a:cs typeface="Times New Roman"/>
              </a:rPr>
              <a:t>of the </a:t>
            </a:r>
            <a:r>
              <a:rPr lang="en-GB" sz="3200" spc="-5" dirty="0">
                <a:latin typeface="Times New Roman"/>
                <a:cs typeface="Times New Roman"/>
              </a:rPr>
              <a:t>site/app </a:t>
            </a:r>
            <a:r>
              <a:rPr lang="en-GB" sz="3200" dirty="0">
                <a:latin typeface="Times New Roman"/>
                <a:cs typeface="Times New Roman"/>
              </a:rPr>
              <a:t>but he </a:t>
            </a:r>
            <a:r>
              <a:rPr lang="en-GB" sz="3200" spc="-5" dirty="0">
                <a:latin typeface="Times New Roman"/>
                <a:cs typeface="Times New Roman"/>
              </a:rPr>
              <a:t>still cant </a:t>
            </a:r>
            <a:r>
              <a:rPr lang="en-GB" sz="3200" dirty="0">
                <a:latin typeface="Times New Roman"/>
                <a:cs typeface="Times New Roman"/>
              </a:rPr>
              <a:t>make  100%</a:t>
            </a:r>
            <a:r>
              <a:rPr lang="en-GB" sz="3200" spc="-25" dirty="0">
                <a:latin typeface="Times New Roman"/>
                <a:cs typeface="Times New Roman"/>
              </a:rPr>
              <a:t> </a:t>
            </a:r>
            <a:r>
              <a:rPr lang="en-GB" sz="3200" spc="-5" dirty="0">
                <a:latin typeface="Times New Roman"/>
                <a:cs typeface="Times New Roman"/>
              </a:rPr>
              <a:t>accurate</a:t>
            </a:r>
            <a:r>
              <a:rPr lang="en-GB" sz="3200" spc="-35" dirty="0">
                <a:latin typeface="Times New Roman"/>
                <a:cs typeface="Times New Roman"/>
              </a:rPr>
              <a:t> </a:t>
            </a:r>
            <a:r>
              <a:rPr lang="en-GB" sz="3200" dirty="0">
                <a:latin typeface="Times New Roman"/>
                <a:cs typeface="Times New Roman"/>
              </a:rPr>
              <a:t>predictions</a:t>
            </a:r>
            <a:r>
              <a:rPr lang="en-GB" sz="3200" spc="-40" dirty="0">
                <a:latin typeface="Times New Roman"/>
                <a:cs typeface="Times New Roman"/>
              </a:rPr>
              <a:t> </a:t>
            </a:r>
            <a:r>
              <a:rPr lang="en-GB" sz="3200" spc="-10" dirty="0">
                <a:latin typeface="Times New Roman"/>
                <a:cs typeface="Times New Roman"/>
              </a:rPr>
              <a:t>so</a:t>
            </a:r>
            <a:r>
              <a:rPr lang="en-GB" sz="3200" spc="-35" dirty="0">
                <a:latin typeface="Times New Roman"/>
                <a:cs typeface="Times New Roman"/>
              </a:rPr>
              <a:t> </a:t>
            </a:r>
            <a:r>
              <a:rPr lang="en-GB" sz="3200" spc="-5" dirty="0">
                <a:latin typeface="Times New Roman"/>
                <a:cs typeface="Times New Roman"/>
              </a:rPr>
              <a:t>we</a:t>
            </a:r>
            <a:r>
              <a:rPr lang="en-GB" sz="3200" spc="-45" dirty="0">
                <a:latin typeface="Times New Roman"/>
                <a:cs typeface="Times New Roman"/>
              </a:rPr>
              <a:t> </a:t>
            </a:r>
            <a:r>
              <a:rPr lang="en-GB" sz="3200" spc="-5" dirty="0">
                <a:latin typeface="Times New Roman"/>
                <a:cs typeface="Times New Roman"/>
              </a:rPr>
              <a:t>allow</a:t>
            </a:r>
            <a:r>
              <a:rPr lang="en-GB" sz="3200" spc="-35" dirty="0">
                <a:latin typeface="Times New Roman"/>
                <a:cs typeface="Times New Roman"/>
              </a:rPr>
              <a:t> </a:t>
            </a:r>
            <a:r>
              <a:rPr lang="en-GB" sz="3200" dirty="0">
                <a:latin typeface="Times New Roman"/>
                <a:cs typeface="Times New Roman"/>
              </a:rPr>
              <a:t>users</a:t>
            </a:r>
            <a:r>
              <a:rPr lang="en-GB" sz="3200" spc="-50" dirty="0">
                <a:latin typeface="Times New Roman"/>
                <a:cs typeface="Times New Roman"/>
              </a:rPr>
              <a:t> </a:t>
            </a:r>
            <a:r>
              <a:rPr lang="en-GB" sz="3200" dirty="0">
                <a:latin typeface="Times New Roman"/>
                <a:cs typeface="Times New Roman"/>
              </a:rPr>
              <a:t>to</a:t>
            </a:r>
            <a:r>
              <a:rPr lang="en-GB" sz="3200" spc="-30" dirty="0">
                <a:latin typeface="Times New Roman"/>
                <a:cs typeface="Times New Roman"/>
              </a:rPr>
              <a:t> </a:t>
            </a:r>
            <a:r>
              <a:rPr lang="en-GB" sz="3200" dirty="0">
                <a:latin typeface="Times New Roman"/>
                <a:cs typeface="Times New Roman"/>
              </a:rPr>
              <a:t>make</a:t>
            </a:r>
            <a:r>
              <a:rPr lang="en-GB" sz="3200" spc="-45" dirty="0">
                <a:latin typeface="Times New Roman"/>
                <a:cs typeface="Times New Roman"/>
              </a:rPr>
              <a:t> </a:t>
            </a:r>
            <a:r>
              <a:rPr lang="en-GB" sz="3200" spc="-5" dirty="0">
                <a:latin typeface="Times New Roman"/>
                <a:cs typeface="Times New Roman"/>
              </a:rPr>
              <a:t>changes</a:t>
            </a:r>
            <a:r>
              <a:rPr lang="en-GB" sz="3200" spc="-45" dirty="0">
                <a:latin typeface="Times New Roman"/>
                <a:cs typeface="Times New Roman"/>
              </a:rPr>
              <a:t> </a:t>
            </a:r>
            <a:r>
              <a:rPr lang="en-GB" sz="3200" dirty="0">
                <a:latin typeface="Times New Roman"/>
                <a:cs typeface="Times New Roman"/>
              </a:rPr>
              <a:t>to</a:t>
            </a:r>
            <a:r>
              <a:rPr lang="en-GB" sz="3200" spc="-35" dirty="0">
                <a:latin typeface="Times New Roman"/>
                <a:cs typeface="Times New Roman"/>
              </a:rPr>
              <a:t> </a:t>
            </a:r>
            <a:r>
              <a:rPr lang="en-GB" sz="3200" dirty="0">
                <a:latin typeface="Times New Roman"/>
                <a:cs typeface="Times New Roman"/>
              </a:rPr>
              <a:t>the</a:t>
            </a:r>
            <a:r>
              <a:rPr lang="en-GB" sz="3200" spc="-35" dirty="0">
                <a:latin typeface="Times New Roman"/>
                <a:cs typeface="Times New Roman"/>
              </a:rPr>
              <a:t> </a:t>
            </a:r>
            <a:r>
              <a:rPr lang="en-GB" sz="3200" spc="-5" dirty="0">
                <a:latin typeface="Times New Roman"/>
                <a:cs typeface="Times New Roman"/>
              </a:rPr>
              <a:t>version</a:t>
            </a:r>
            <a:r>
              <a:rPr lang="en-GB" sz="3200" spc="-35" dirty="0">
                <a:latin typeface="Times New Roman"/>
                <a:cs typeface="Times New Roman"/>
              </a:rPr>
              <a:t> </a:t>
            </a:r>
            <a:r>
              <a:rPr lang="en-GB" sz="3200" dirty="0">
                <a:latin typeface="Times New Roman"/>
                <a:cs typeface="Times New Roman"/>
              </a:rPr>
              <a:t>he</a:t>
            </a:r>
            <a:r>
              <a:rPr lang="en-GB" sz="3200" spc="-40" dirty="0">
                <a:latin typeface="Times New Roman"/>
                <a:cs typeface="Times New Roman"/>
              </a:rPr>
              <a:t> </a:t>
            </a:r>
            <a:r>
              <a:rPr lang="en-GB" sz="3200" dirty="0">
                <a:latin typeface="Times New Roman"/>
                <a:cs typeface="Times New Roman"/>
              </a:rPr>
              <a:t>was</a:t>
            </a:r>
            <a:r>
              <a:rPr lang="en-GB" sz="3200" spc="-50" dirty="0">
                <a:latin typeface="Times New Roman"/>
                <a:cs typeface="Times New Roman"/>
              </a:rPr>
              <a:t> </a:t>
            </a:r>
            <a:r>
              <a:rPr lang="en-GB" sz="3200" dirty="0">
                <a:latin typeface="Times New Roman"/>
                <a:cs typeface="Times New Roman"/>
              </a:rPr>
              <a:t>served</a:t>
            </a:r>
            <a:r>
              <a:rPr lang="en-GB" sz="3200" spc="-35" dirty="0">
                <a:latin typeface="Times New Roman"/>
                <a:cs typeface="Times New Roman"/>
              </a:rPr>
              <a:t> </a:t>
            </a:r>
            <a:r>
              <a:rPr lang="en-GB" sz="3200" spc="-5" dirty="0">
                <a:latin typeface="Times New Roman"/>
                <a:cs typeface="Times New Roman"/>
              </a:rPr>
              <a:t>and</a:t>
            </a:r>
            <a:r>
              <a:rPr lang="en-GB" sz="3200" dirty="0">
                <a:latin typeface="Times New Roman"/>
                <a:cs typeface="Times New Roman"/>
              </a:rPr>
              <a:t> </a:t>
            </a:r>
            <a:r>
              <a:rPr lang="en-GB" sz="3200" spc="-10" dirty="0">
                <a:latin typeface="Times New Roman"/>
                <a:cs typeface="Times New Roman"/>
              </a:rPr>
              <a:t>see </a:t>
            </a:r>
            <a:r>
              <a:rPr lang="en-GB" sz="3200" dirty="0">
                <a:latin typeface="Times New Roman"/>
                <a:cs typeface="Times New Roman"/>
              </a:rPr>
              <a:t>if majority of the </a:t>
            </a:r>
            <a:r>
              <a:rPr lang="en-GB" sz="3200" spc="-5" dirty="0">
                <a:latin typeface="Times New Roman"/>
                <a:cs typeface="Times New Roman"/>
              </a:rPr>
              <a:t>visitors does </a:t>
            </a:r>
            <a:r>
              <a:rPr lang="en-GB" sz="3200" dirty="0">
                <a:latin typeface="Times New Roman"/>
                <a:cs typeface="Times New Roman"/>
              </a:rPr>
              <a:t>the </a:t>
            </a:r>
            <a:r>
              <a:rPr lang="en-GB" sz="3200" spc="-5" dirty="0">
                <a:latin typeface="Times New Roman"/>
                <a:cs typeface="Times New Roman"/>
              </a:rPr>
              <a:t>same </a:t>
            </a:r>
            <a:r>
              <a:rPr lang="en-GB" sz="3200" dirty="0">
                <a:latin typeface="Times New Roman"/>
                <a:cs typeface="Times New Roman"/>
              </a:rPr>
              <a:t>or</a:t>
            </a:r>
            <a:r>
              <a:rPr lang="en-GB" sz="3200" spc="40" dirty="0">
                <a:latin typeface="Times New Roman"/>
                <a:cs typeface="Times New Roman"/>
              </a:rPr>
              <a:t> </a:t>
            </a:r>
            <a:r>
              <a:rPr lang="en-GB" sz="3200" spc="-10" dirty="0">
                <a:latin typeface="Times New Roman"/>
                <a:cs typeface="Times New Roman"/>
              </a:rPr>
              <a:t>not.</a:t>
            </a:r>
            <a:endParaRPr lang="en-GB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GB" sz="32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lang="en-GB" sz="2800" dirty="0">
              <a:latin typeface="Times New Roman"/>
              <a:cs typeface="Times New Roman"/>
            </a:endParaRPr>
          </a:p>
          <a:p>
            <a:pPr marR="635" algn="ctr"/>
            <a:r>
              <a:rPr lang="en-GB" sz="3600" b="1" spc="-10" dirty="0">
                <a:latin typeface="Times New Roman"/>
                <a:cs typeface="Times New Roman"/>
              </a:rPr>
              <a:t>Preference</a:t>
            </a:r>
            <a:r>
              <a:rPr lang="en-GB" sz="3600" b="1" spc="5" dirty="0">
                <a:latin typeface="Times New Roman"/>
                <a:cs typeface="Times New Roman"/>
              </a:rPr>
              <a:t> </a:t>
            </a:r>
            <a:r>
              <a:rPr lang="en-GB" sz="3600" b="1" spc="-10" dirty="0">
                <a:latin typeface="Times New Roman"/>
                <a:cs typeface="Times New Roman"/>
              </a:rPr>
              <a:t>Sample</a:t>
            </a:r>
            <a:endParaRPr lang="en-GB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260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6556" y="615177"/>
            <a:ext cx="16306800" cy="24066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04390">
              <a:spcBef>
                <a:spcPts val="90"/>
              </a:spcBef>
            </a:pPr>
            <a:r>
              <a:rPr lang="en-IN" sz="3200" b="1" spc="-10" dirty="0">
                <a:latin typeface="Times New Roman"/>
                <a:cs typeface="Times New Roman"/>
              </a:rPr>
              <a:t>                                                    </a:t>
            </a:r>
            <a:r>
              <a:rPr sz="3200" b="1" spc="-10" dirty="0">
                <a:latin typeface="Times New Roman"/>
                <a:cs typeface="Times New Roman"/>
              </a:rPr>
              <a:t>Survey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4300"/>
              </a:lnSpc>
              <a:spcBef>
                <a:spcPts val="930"/>
              </a:spcBef>
            </a:pPr>
            <a:r>
              <a:rPr sz="2800" spc="-5" dirty="0">
                <a:latin typeface="Times New Roman"/>
                <a:cs typeface="Times New Roman"/>
              </a:rPr>
              <a:t>So, </a:t>
            </a: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created </a:t>
            </a:r>
            <a:r>
              <a:rPr sz="2800" dirty="0">
                <a:latin typeface="Times New Roman"/>
                <a:cs typeface="Times New Roman"/>
              </a:rPr>
              <a:t>a google </a:t>
            </a:r>
            <a:r>
              <a:rPr sz="2800" spc="-5" dirty="0">
                <a:latin typeface="Times New Roman"/>
                <a:cs typeface="Times New Roman"/>
              </a:rPr>
              <a:t>form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get user preferences </a:t>
            </a:r>
            <a:r>
              <a:rPr sz="2800" dirty="0">
                <a:latin typeface="Times New Roman"/>
                <a:cs typeface="Times New Roman"/>
              </a:rPr>
              <a:t>but the google form felt boring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bland  then I found the fobi bot </a:t>
            </a:r>
            <a:r>
              <a:rPr sz="2800" spc="-5" dirty="0">
                <a:latin typeface="Times New Roman"/>
                <a:cs typeface="Times New Roman"/>
              </a:rPr>
              <a:t>and created </a:t>
            </a:r>
            <a:r>
              <a:rPr sz="2800" dirty="0">
                <a:latin typeface="Times New Roman"/>
                <a:cs typeface="Times New Roman"/>
              </a:rPr>
              <a:t>the bot for the </a:t>
            </a:r>
            <a:r>
              <a:rPr sz="2800" spc="-5" dirty="0">
                <a:latin typeface="Times New Roman"/>
                <a:cs typeface="Times New Roman"/>
              </a:rPr>
              <a:t>survey </a:t>
            </a:r>
            <a:r>
              <a:rPr sz="2800" dirty="0">
                <a:latin typeface="Times New Roman"/>
                <a:cs typeface="Times New Roman"/>
              </a:rPr>
              <a:t>now </a:t>
            </a:r>
            <a:r>
              <a:rPr sz="2800" spc="-5" dirty="0">
                <a:latin typeface="Times New Roman"/>
                <a:cs typeface="Times New Roman"/>
              </a:rPr>
              <a:t>it’s </a:t>
            </a:r>
            <a:r>
              <a:rPr sz="2800" dirty="0">
                <a:latin typeface="Times New Roman"/>
                <a:cs typeface="Times New Roman"/>
              </a:rPr>
              <a:t>more </a:t>
            </a:r>
            <a:r>
              <a:rPr sz="2800" spc="-5" dirty="0">
                <a:latin typeface="Times New Roman"/>
                <a:cs typeface="Times New Roman"/>
              </a:rPr>
              <a:t>pleasing and its </a:t>
            </a:r>
            <a:r>
              <a:rPr sz="2800" dirty="0">
                <a:latin typeface="Times New Roman"/>
                <a:cs typeface="Times New Roman"/>
              </a:rPr>
              <a:t>like  </a:t>
            </a:r>
            <a:r>
              <a:rPr sz="2800" spc="-5" dirty="0">
                <a:latin typeface="Times New Roman"/>
                <a:cs typeface="Times New Roman"/>
              </a:rPr>
              <a:t>someone is actual </a:t>
            </a:r>
            <a:r>
              <a:rPr sz="2800" dirty="0">
                <a:latin typeface="Times New Roman"/>
                <a:cs typeface="Times New Roman"/>
              </a:rPr>
              <a:t>giving you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attention.</a:t>
            </a:r>
            <a:endParaRPr sz="2800" dirty="0">
              <a:latin typeface="Times New Roman"/>
              <a:cs typeface="Times New Roman"/>
            </a:endParaRPr>
          </a:p>
          <a:p>
            <a:pPr marL="12700" marR="3820160">
              <a:lnSpc>
                <a:spcPct val="143300"/>
              </a:lnSpc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URL </a:t>
            </a:r>
            <a:r>
              <a:rPr sz="2800" spc="-5" dirty="0">
                <a:latin typeface="Times New Roman"/>
                <a:cs typeface="Times New Roman"/>
              </a:rPr>
              <a:t>is below:  </a:t>
            </a:r>
            <a:r>
              <a:rPr sz="2800" u="sng" spc="-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imes New Roman"/>
                <a:cs typeface="Times New Roman"/>
                <a:hlinkClick r:id="rId2"/>
              </a:rPr>
              <a:t>https://app.fobi.io/#/f/ZubTrJC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556" y="4051300"/>
            <a:ext cx="7547882" cy="3414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1956" y="4356100"/>
            <a:ext cx="7053539" cy="3702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</TotalTime>
  <Words>1328</Words>
  <Application>Microsoft Office PowerPoint</Application>
  <PresentationFormat>Custom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Report</dc:title>
  <dc:creator>VIPIN KUMAR DINKAR</dc:creator>
  <cp:lastModifiedBy>VIPIN KUMAR DINKAR</cp:lastModifiedBy>
  <cp:revision>29</cp:revision>
  <dcterms:created xsi:type="dcterms:W3CDTF">2020-05-13T09:38:57Z</dcterms:created>
  <dcterms:modified xsi:type="dcterms:W3CDTF">2020-05-13T10:19:02Z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2020-05-13T00:00:00Z</vt:filetime>
  </property>
</Properties>
</file>