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82" r:id="rId3"/>
    <p:sldId id="275" r:id="rId4"/>
    <p:sldId id="277" r:id="rId5"/>
    <p:sldId id="281" r:id="rId6"/>
    <p:sldId id="283" r:id="rId7"/>
    <p:sldId id="284" r:id="rId8"/>
    <p:sldId id="285" r:id="rId9"/>
    <p:sldId id="286" r:id="rId10"/>
    <p:sldId id="287" r:id="rId11"/>
    <p:sldId id="288" r:id="rId12"/>
    <p:sldId id="292" r:id="rId13"/>
    <p:sldId id="294" r:id="rId14"/>
    <p:sldId id="295" r:id="rId15"/>
    <p:sldId id="296" r:id="rId16"/>
    <p:sldId id="297" r:id="rId17"/>
    <p:sldId id="298" r:id="rId18"/>
    <p:sldId id="299" r:id="rId19"/>
    <p:sldId id="303" r:id="rId20"/>
    <p:sldId id="304" r:id="rId21"/>
    <p:sldId id="305" r:id="rId22"/>
    <p:sldId id="306" r:id="rId23"/>
    <p:sldId id="307" r:id="rId24"/>
    <p:sldId id="289" r:id="rId25"/>
    <p:sldId id="291" r:id="rId26"/>
    <p:sldId id="308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6AC"/>
    <a:srgbClr val="ED6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8"/>
    <p:restoredTop sz="94619"/>
  </p:normalViewPr>
  <p:slideViewPr>
    <p:cSldViewPr snapToGrid="0" snapToObjects="1">
      <p:cViewPr>
        <p:scale>
          <a:sx n="113" d="100"/>
          <a:sy n="113" d="100"/>
        </p:scale>
        <p:origin x="106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36052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706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075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6949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690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31011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453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753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8779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401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320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484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6967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6869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6790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80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362666"/>
            <a:ext cx="7136669" cy="203195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5292001"/>
            <a:ext cx="7136669" cy="203195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 Narrow"/>
              <a:buNone/>
              <a:defRPr sz="2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title" hasCustomPrompt="1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r>
              <a:t>xx%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C86E31B-A913-4FF8-A1AD-B4079132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BC55B9E-F6AF-4471-B7EA-C44C75BE8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FCAFA6E-07A0-4B4E-A4E7-DCE4AB20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7562908-0975-4F19-A35E-7588A3F54177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B64722E-9FC1-45BA-ADA7-E935E4F5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CAFA3EE-8054-4855-8FED-CD49D775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BA2D-F8D7-49BF-A058-0D11FAF83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9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>
  <p:cSld name="SECTION_HEADER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535411" y="1756130"/>
            <a:ext cx="552510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18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18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18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18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18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18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18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18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535412" y="3806196"/>
            <a:ext cx="5525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1535413" y="329308"/>
            <a:ext cx="39420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6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1371687" y="798973"/>
            <a:ext cx="0" cy="2845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Shape 54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Nicetiesniceties/2018_Probability_Final_Project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1004125" y="2710824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zh-TW" sz="54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Final</a:t>
            </a:r>
            <a:r>
              <a:rPr lang="zh-TW" altLang="en-US" sz="54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altLang="zh-TW" sz="54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Project:</a:t>
            </a:r>
            <a:br>
              <a:rPr lang="en-US" altLang="zh-TW" sz="54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en-US" altLang="zh-TW" sz="54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Love</a:t>
            </a:r>
            <a:r>
              <a:rPr lang="zh-TW" altLang="en-US" sz="54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altLang="zh-TW" sz="54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Connected</a:t>
            </a:r>
            <a:r>
              <a:rPr lang="zh-TW" altLang="en-US" sz="54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altLang="zh-TW" sz="54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&lt;3</a:t>
            </a:r>
            <a:endParaRPr sz="5400" b="1" i="0" u="none" strike="noStrike" cap="none" dirty="0">
              <a:solidFill>
                <a:srgbClr val="66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alatino Linotype"/>
              <a:buNone/>
            </a:pPr>
            <a:endParaRPr sz="2160" b="0" i="0" u="none" strike="noStrike" cap="none" dirty="0">
              <a:solidFill>
                <a:srgbClr val="3F3F3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ubTitle" idx="1"/>
          </p:nvPr>
        </p:nvSpPr>
        <p:spPr>
          <a:xfrm>
            <a:off x="1241778" y="4074024"/>
            <a:ext cx="6592711" cy="1618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</a:pPr>
            <a:r>
              <a:rPr lang="zh-TW" altLang="en-US" sz="2000" b="0" i="0" u="none" strike="noStrike" cap="none" dirty="0" smtClean="0">
                <a:solidFill>
                  <a:schemeClr val="dk2"/>
                </a:solidFill>
                <a:sym typeface="Open Sans"/>
              </a:rPr>
              <a:t>第</a:t>
            </a:r>
            <a:r>
              <a:rPr lang="en-US" altLang="zh-TW" sz="2000" b="0" i="0" u="none" strike="noStrike" cap="none" dirty="0" smtClean="0">
                <a:solidFill>
                  <a:schemeClr val="dk2"/>
                </a:solidFill>
                <a:sym typeface="Open Sans"/>
              </a:rPr>
              <a:t>11</a:t>
            </a:r>
            <a:r>
              <a:rPr lang="zh-TW" altLang="en-US" sz="2000" b="0" i="0" u="none" strike="noStrike" cap="none" dirty="0" smtClean="0">
                <a:solidFill>
                  <a:schemeClr val="dk2"/>
                </a:solidFill>
                <a:sym typeface="Open Sans"/>
              </a:rPr>
              <a:t>組</a:t>
            </a:r>
            <a:endParaRPr lang="en-US" altLang="zh-TW" sz="2000" dirty="0"/>
          </a:p>
          <a:p>
            <a:pPr marL="0" lvl="0" indent="0"/>
            <a:r>
              <a:rPr lang="en-US" altLang="zh-TW" sz="2000" dirty="0" smtClean="0"/>
              <a:t>B05902021</a:t>
            </a:r>
            <a:r>
              <a:rPr lang="zh-TW" altLang="en-US" sz="2000" dirty="0" smtClean="0"/>
              <a:t> 李澤諺 </a:t>
            </a:r>
            <a:r>
              <a:rPr lang="en-US" altLang="zh-TW" sz="2000" dirty="0" smtClean="0"/>
              <a:t>B05902019</a:t>
            </a:r>
            <a:r>
              <a:rPr lang="zh-TW" altLang="en-US" sz="2000" dirty="0" smtClean="0"/>
              <a:t> 蔡青邑 </a:t>
            </a:r>
            <a:r>
              <a:rPr lang="en-US" altLang="zh-TW" sz="2000" dirty="0"/>
              <a:t>B05902070</a:t>
            </a:r>
            <a:r>
              <a:rPr lang="zh-TW" altLang="en-US" sz="2000" dirty="0"/>
              <a:t> 翁肇陽 </a:t>
            </a:r>
            <a:endParaRPr lang="en-US" altLang="zh-TW" sz="2000" dirty="0" smtClean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</a:pPr>
            <a:endParaRPr sz="24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altLang="zh-TW" dirty="0" smtClean="0"/>
              <a:t>Scatter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Method</a:t>
            </a:r>
            <a:endParaRPr sz="3600"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36567"/>
            <a:ext cx="731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altLang="zh-TW" sz="36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Love</a:t>
            </a:r>
            <a:r>
              <a:rPr lang="zh-TW" altLang="en-US" sz="36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altLang="zh-TW" sz="36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Connected</a:t>
            </a:r>
            <a:r>
              <a:rPr lang="zh-TW" altLang="en-US" sz="36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altLang="zh-TW" sz="36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&lt;3</a:t>
            </a:r>
            <a:endParaRPr sz="3600"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399694"/>
              </p:ext>
            </p:extLst>
          </p:nvPr>
        </p:nvGraphicFramePr>
        <p:xfrm>
          <a:off x="1382890" y="1536567"/>
          <a:ext cx="6378220" cy="44312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37822"/>
                <a:gridCol w="637822"/>
                <a:gridCol w="637822"/>
                <a:gridCol w="637822"/>
                <a:gridCol w="637822"/>
                <a:gridCol w="637822"/>
                <a:gridCol w="637822"/>
                <a:gridCol w="637822"/>
                <a:gridCol w="637822"/>
                <a:gridCol w="637822"/>
              </a:tblGrid>
              <a:tr h="553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Boy\Girl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100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73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 smtClean="0">
                          <a:solidFill>
                            <a:srgbClr val="7030A0"/>
                          </a:solidFill>
                        </a:rPr>
                        <a:t>X</a:t>
                      </a:r>
                      <a:endParaRPr lang="en-US" b="1" i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1/99</a:t>
                      </a:r>
                      <a:endParaRPr lang="en-US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1/99</a:t>
                      </a:r>
                      <a:endParaRPr lang="en-US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1/99</a:t>
                      </a:r>
                      <a:endParaRPr lang="en-US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1/99</a:t>
                      </a:r>
                      <a:endParaRPr lang="en-US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1/99</a:t>
                      </a:r>
                      <a:endParaRPr lang="en-US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1/99</a:t>
                      </a:r>
                      <a:endParaRPr lang="en-US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1/99</a:t>
                      </a:r>
                      <a:endParaRPr lang="en-US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1/99</a:t>
                      </a:r>
                      <a:endParaRPr lang="en-US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73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1/99</a:t>
                      </a:r>
                      <a:endParaRPr lang="en-US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73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1/99</a:t>
                      </a:r>
                      <a:endParaRPr lang="en-US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73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1/99</a:t>
                      </a:r>
                      <a:endParaRPr lang="en-US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935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1/99</a:t>
                      </a:r>
                      <a:endParaRPr lang="en-US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73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1/99</a:t>
                      </a:r>
                      <a:endParaRPr lang="en-US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73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1/99</a:t>
                      </a:r>
                      <a:endParaRPr lang="en-US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7333">
                <a:tc>
                  <a:txBody>
                    <a:bodyPr/>
                    <a:lstStyle/>
                    <a:p>
                      <a:pPr algn="ctr"/>
                      <a:r>
                        <a:rPr lang="mr-IN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1/99</a:t>
                      </a:r>
                      <a:endParaRPr lang="en-US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73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100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1/99</a:t>
                      </a:r>
                      <a:endParaRPr lang="en-US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020711" y="2503205"/>
            <a:ext cx="632178" cy="1255995"/>
            <a:chOff x="993422" y="2573867"/>
            <a:chExt cx="632178" cy="1255995"/>
          </a:xfrm>
        </p:grpSpPr>
        <p:sp>
          <p:nvSpPr>
            <p:cNvPr id="2" name="Rectangle 1"/>
            <p:cNvSpPr/>
            <p:nvPr/>
          </p:nvSpPr>
          <p:spPr>
            <a:xfrm>
              <a:off x="993422" y="2573867"/>
              <a:ext cx="632178" cy="41765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93422" y="3435455"/>
              <a:ext cx="632178" cy="394407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20711" y="2073705"/>
            <a:ext cx="1286933" cy="847150"/>
            <a:chOff x="1264356" y="2144367"/>
            <a:chExt cx="1286933" cy="847150"/>
          </a:xfrm>
        </p:grpSpPr>
        <p:sp>
          <p:nvSpPr>
            <p:cNvPr id="8" name="Rectangle 7"/>
            <p:cNvSpPr/>
            <p:nvPr/>
          </p:nvSpPr>
          <p:spPr>
            <a:xfrm>
              <a:off x="1264356" y="2573867"/>
              <a:ext cx="632178" cy="417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96534" y="2144367"/>
              <a:ext cx="654755" cy="4295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66" y="602856"/>
            <a:ext cx="3636430" cy="51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5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535411" y="1756130"/>
            <a:ext cx="552510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lang="en-US" altLang="zh-TW" sz="4950" b="1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How</a:t>
            </a:r>
            <a:r>
              <a:rPr lang="zh-TW" altLang="en-US" sz="4950" b="1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altLang="zh-TW" sz="4950" b="1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do</a:t>
            </a:r>
            <a:r>
              <a:rPr lang="zh-TW" altLang="en-US" sz="4950" b="1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altLang="zh-TW" sz="4950" b="1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we</a:t>
            </a:r>
            <a:r>
              <a:rPr lang="zh-TW" altLang="en-US" sz="4950" b="1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altLang="zh-TW" sz="4950" b="1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</a:t>
            </a:r>
            <a:r>
              <a:rPr lang="zh-TW" altLang="en-US" sz="4950" b="1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altLang="zh-TW" sz="4950" b="1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</a:t>
            </a:r>
            <a:r>
              <a:rPr lang="zh-TW" altLang="en-US" sz="4950" b="1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altLang="zh-TW" sz="4950" b="1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probability</a:t>
            </a:r>
            <a:endParaRPr sz="4950" b="1" i="0" u="none" strike="noStrike" cap="none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535412" y="3806196"/>
            <a:ext cx="5525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173683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8D4F458-C846-488B-B90B-0DEB45DC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probability of simple version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xmlns="" id="{E8FE074C-73D7-4DE1-93C6-7AF157017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266740"/>
              </p:ext>
            </p:extLst>
          </p:nvPr>
        </p:nvGraphicFramePr>
        <p:xfrm>
          <a:off x="3219187" y="2488445"/>
          <a:ext cx="2700000" cy="20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xmlns="" val="303418823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355720388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1711249549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124790616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82703548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264159194"/>
                    </a:ext>
                  </a:extLst>
                </a:gridCol>
              </a:tblGrid>
              <a:tr h="337500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X1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X2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X4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X5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4370303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Y1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7717360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Y2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2173265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5893854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Y4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78978814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Y5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0697234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E76E6235-107F-4587-B341-34B5A3A9BC33}"/>
              </a:ext>
            </a:extLst>
          </p:cNvPr>
          <p:cNvSpPr txBox="1"/>
          <p:nvPr/>
        </p:nvSpPr>
        <p:spPr>
          <a:xfrm>
            <a:off x="628650" y="1905975"/>
            <a:ext cx="5290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1st Round</a:t>
            </a:r>
            <a:r>
              <a:rPr lang="zh-TW" altLang="en-US" sz="2400" dirty="0"/>
              <a:t>：</a:t>
            </a:r>
            <a:r>
              <a:rPr lang="en-US" altLang="zh-TW" sz="2400" dirty="0"/>
              <a:t>pick (X1 , Y4) &amp; (X2 , Y3)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32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8D4F458-C846-488B-B90B-0DEB45DC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probability of simple version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xmlns="" id="{E8FE074C-73D7-4DE1-93C6-7AF157017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85028"/>
              </p:ext>
            </p:extLst>
          </p:nvPr>
        </p:nvGraphicFramePr>
        <p:xfrm>
          <a:off x="3219186" y="2487722"/>
          <a:ext cx="2700000" cy="20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xmlns="" val="303418823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355720388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1711249549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124790616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82703548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264159194"/>
                    </a:ext>
                  </a:extLst>
                </a:gridCol>
              </a:tblGrid>
              <a:tr h="337500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X1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X2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X4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X5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4370303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Y1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7717360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Y2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2173265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5893854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Y4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78978814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Y5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0697234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E76E6235-107F-4587-B341-34B5A3A9BC33}"/>
              </a:ext>
            </a:extLst>
          </p:cNvPr>
          <p:cNvSpPr txBox="1"/>
          <p:nvPr/>
        </p:nvSpPr>
        <p:spPr>
          <a:xfrm>
            <a:off x="628650" y="1905975"/>
            <a:ext cx="5290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1st Round</a:t>
            </a:r>
            <a:r>
              <a:rPr lang="zh-TW" altLang="en-US" sz="2400" dirty="0"/>
              <a:t>：</a:t>
            </a:r>
            <a:r>
              <a:rPr lang="en-US" altLang="zh-TW" sz="2400" dirty="0"/>
              <a:t>pick (X1 , Y4) &amp; (X2 , Y3)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xmlns="" id="{0712AA23-AC24-4751-999F-EE1BA9B9C398}"/>
                  </a:ext>
                </a:extLst>
              </p:cNvPr>
              <p:cNvSpPr txBox="1"/>
              <p:nvPr/>
            </p:nvSpPr>
            <p:spPr>
              <a:xfrm>
                <a:off x="902149" y="4732012"/>
                <a:ext cx="5645841" cy="342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05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(!</m:t>
                          </m:r>
                          <m:d>
                            <m:dPr>
                              <m:ctrlPr>
                                <a:rPr lang="en-US" altLang="zh-TW" sz="105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1 , </m:t>
                              </m:r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 !</m:t>
                          </m:r>
                          <m:d>
                            <m:dPr>
                              <m:ctrlPr>
                                <a:rPr lang="en-US" altLang="zh-TW" sz="105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2 , </m:t>
                              </m:r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1 , 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3))</m:t>
                          </m:r>
                        </m:num>
                        <m:den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(!</m:t>
                          </m:r>
                          <m:d>
                            <m:dPr>
                              <m:ctrlPr>
                                <a:rPr lang="en-US" altLang="zh-TW" sz="105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1 , </m:t>
                              </m:r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 !(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2 , 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3))</m:t>
                          </m:r>
                        </m:den>
                      </m:f>
                      <m:r>
                        <a:rPr lang="en-US" altLang="zh-TW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05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1 , 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3))</m:t>
                          </m:r>
                        </m:num>
                        <m:den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(!</m:t>
                          </m:r>
                          <m:d>
                            <m:dPr>
                              <m:ctrlPr>
                                <a:rPr lang="en-US" altLang="zh-TW" sz="105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1 , </m:t>
                              </m:r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 !(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2 , 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3))</m:t>
                          </m:r>
                        </m:den>
                      </m:f>
                      <m:r>
                        <a:rPr lang="en-US" altLang="zh-TW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05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4! </m:t>
                          </m:r>
                        </m:num>
                        <m:den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5!−2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×4!+3!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zh-TW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05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zh-TW" altLang="en-US" sz="105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712AA23-AC24-4751-999F-EE1BA9B9C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865" y="5166350"/>
                <a:ext cx="9778767" cy="586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57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8D4F458-C846-488B-B90B-0DEB45DC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probability of simple version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xmlns="" id="{E8FE074C-73D7-4DE1-93C6-7AF157017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372138"/>
              </p:ext>
            </p:extLst>
          </p:nvPr>
        </p:nvGraphicFramePr>
        <p:xfrm>
          <a:off x="3219186" y="2487722"/>
          <a:ext cx="2700000" cy="20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xmlns="" val="303418823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355720388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1711249549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124790616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82703548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264159194"/>
                    </a:ext>
                  </a:extLst>
                </a:gridCol>
              </a:tblGrid>
              <a:tr h="337500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X1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X2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X4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X5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4370303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Y1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3/13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3/13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7717360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Y2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3/13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3/13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2173265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3/13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3/13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3/13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5893854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Y4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3/13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3/13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3/13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78978814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Y5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3/13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3/13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0697234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E76E6235-107F-4587-B341-34B5A3A9BC33}"/>
              </a:ext>
            </a:extLst>
          </p:cNvPr>
          <p:cNvSpPr txBox="1"/>
          <p:nvPr/>
        </p:nvSpPr>
        <p:spPr>
          <a:xfrm>
            <a:off x="628650" y="1905975"/>
            <a:ext cx="5290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1st Round</a:t>
            </a:r>
            <a:r>
              <a:rPr lang="zh-TW" altLang="en-US" sz="2400" dirty="0"/>
              <a:t>：</a:t>
            </a:r>
            <a:r>
              <a:rPr lang="en-US" altLang="zh-TW" sz="2400" dirty="0"/>
              <a:t>pick (X1 , Y4) &amp; (X2 , Y3)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56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8D4F458-C846-488B-B90B-0DEB45DC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probability of simple version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xmlns="" id="{E8FE074C-73D7-4DE1-93C6-7AF157017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847628"/>
              </p:ext>
            </p:extLst>
          </p:nvPr>
        </p:nvGraphicFramePr>
        <p:xfrm>
          <a:off x="3219186" y="2487722"/>
          <a:ext cx="2700000" cy="20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xmlns="" val="303418823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355720388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1711249549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124790616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82703548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264159194"/>
                    </a:ext>
                  </a:extLst>
                </a:gridCol>
              </a:tblGrid>
              <a:tr h="337500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X1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X2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X4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X5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4370303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Y1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3/13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3/13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7/39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7/39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7/39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7717360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Y2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3/13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3/13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7/39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7/39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7/39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2173265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3/13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3/13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3/13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5893854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Y4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3/13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3/13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3/13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78978814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Y5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3/13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3/13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7/39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7/39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7/39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0697234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E76E6235-107F-4587-B341-34B5A3A9BC33}"/>
              </a:ext>
            </a:extLst>
          </p:cNvPr>
          <p:cNvSpPr txBox="1"/>
          <p:nvPr/>
        </p:nvSpPr>
        <p:spPr>
          <a:xfrm>
            <a:off x="628650" y="1905975"/>
            <a:ext cx="5290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1st Round</a:t>
            </a:r>
            <a:r>
              <a:rPr lang="zh-TW" altLang="en-US" sz="2400" dirty="0"/>
              <a:t>：</a:t>
            </a:r>
            <a:r>
              <a:rPr lang="en-US" altLang="zh-TW" sz="2400" dirty="0"/>
              <a:t>pick (X1 , Y4) &amp; (X2 , Y3)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999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8D4F458-C846-488B-B90B-0DEB45DC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probability of simple version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64895E5E-C28C-4C63-B4E5-4AE69B77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Principle of inclusion and exclusion is needed!</a:t>
            </a:r>
          </a:p>
          <a:p>
            <a:r>
              <a:rPr lang="en-US" altLang="zh-TW" dirty="0"/>
              <a:t>(When a person can be picked more than once in a round, then the rook polynomial is needed!)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978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8D4F458-C846-488B-B90B-0DEB45DC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probability of simple version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xmlns="" id="{64895E5E-C28C-4C63-B4E5-4AE69B77F9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Analysis using mathematical induction</a:t>
                </a:r>
              </a:p>
              <a:p>
                <a:r>
                  <a:rPr lang="en-US" altLang="zh-TW" dirty="0"/>
                  <a:t>Recursive formula</a:t>
                </a:r>
                <a:r>
                  <a:rPr lang="zh-TW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nary>
                  </m:oMath>
                </a14:m>
                <a:endParaRPr lang="en-US" altLang="zh-TW" dirty="0"/>
              </a:p>
              <a:p>
                <a:r>
                  <a:rPr lang="en-US" altLang="zh-TW" dirty="0"/>
                  <a:t>Denotation</a:t>
                </a:r>
                <a:r>
                  <a:rPr lang="zh-TW" altLang="en-US" dirty="0"/>
                  <a:t>：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plane</a:t>
                </a:r>
                <a:r>
                  <a:rPr lang="zh-TW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TW" dirty="0"/>
                  <a:t>expected round of current state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TW" dirty="0"/>
                  <a:t>the conditional probability that there are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perfect match in this round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TW" dirty="0"/>
                  <a:t>used to induct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plane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TW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TW" dirty="0"/>
                  <a:t> plane when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Difficulty</a:t>
                </a:r>
                <a:r>
                  <a:rPr lang="zh-TW" altLang="en-US" dirty="0"/>
                  <a:t>：</a:t>
                </a:r>
                <a:r>
                  <a:rPr lang="en-US" altLang="zh-TW" dirty="0"/>
                  <a:t>The transition between each state is not easy to description using mathematical formula (ex</a:t>
                </a:r>
                <a:r>
                  <a:rPr lang="zh-TW" altLang="en-US" dirty="0"/>
                  <a:t>：</a:t>
                </a:r>
                <a:r>
                  <a:rPr lang="en-US" altLang="zh-TW" dirty="0"/>
                  <a:t>matrix production). We can only provide the rule of how to calculate the conditional probability of each state.</a:t>
                </a:r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4895E5E-C28C-4C63-B4E5-4AE69B77F9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108" r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12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8D4F458-C846-488B-B90B-0DEB45DC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probability of </a:t>
            </a:r>
            <a:r>
              <a:rPr lang="en-US" altLang="zh-TW" dirty="0" smtClean="0"/>
              <a:t>difficult </a:t>
            </a:r>
            <a:r>
              <a:rPr lang="en-US" altLang="zh-TW" dirty="0"/>
              <a:t>version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xmlns="" id="{E8FE074C-73D7-4DE1-93C6-7AF157017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147920"/>
              </p:ext>
            </p:extLst>
          </p:nvPr>
        </p:nvGraphicFramePr>
        <p:xfrm>
          <a:off x="3221999" y="2713889"/>
          <a:ext cx="2700000" cy="20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xmlns="" val="303418823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355720388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1711249549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124790616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82703548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264159194"/>
                    </a:ext>
                  </a:extLst>
                </a:gridCol>
              </a:tblGrid>
              <a:tr h="337500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X1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X2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X4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X5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4370303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Y1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7717360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Y2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2173265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5893854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Y4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78978814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Y5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0697234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E76E6235-107F-4587-B341-34B5A3A9BC33}"/>
              </a:ext>
            </a:extLst>
          </p:cNvPr>
          <p:cNvSpPr txBox="1"/>
          <p:nvPr/>
        </p:nvSpPr>
        <p:spPr>
          <a:xfrm>
            <a:off x="628650" y="1905975"/>
            <a:ext cx="7886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1st Round</a:t>
            </a:r>
            <a:r>
              <a:rPr lang="zh-TW" altLang="en-US" sz="2400" dirty="0"/>
              <a:t>：</a:t>
            </a:r>
            <a:r>
              <a:rPr lang="en-US" altLang="zh-TW" sz="2400" dirty="0"/>
              <a:t>pick (X1 , Y4) &amp; (X2 , Y3), and oracle says both of them are mismatch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xmlns="" id="{FCB15287-CB64-4935-B4DB-C47D67DAFBF3}"/>
                  </a:ext>
                </a:extLst>
              </p:cNvPr>
              <p:cNvSpPr txBox="1"/>
              <p:nvPr/>
            </p:nvSpPr>
            <p:spPr>
              <a:xfrm>
                <a:off x="1062385" y="4825229"/>
                <a:ext cx="5392695" cy="579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05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𝑜𝑟𝑎𝑐𝑙𝑒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𝑠𝑎𝑦𝑠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 !</m:t>
                          </m:r>
                          <m:d>
                            <m:dPr>
                              <m:ctrlPr>
                                <a:rPr lang="en-US" altLang="zh-TW" sz="105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1 , </m:t>
                              </m:r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 !</m:t>
                          </m:r>
                          <m:d>
                            <m:dPr>
                              <m:ctrlPr>
                                <a:rPr lang="en-US" altLang="zh-TW" sz="105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2 , </m:t>
                              </m:r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𝑏𝑢𝑡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1 , 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4))</m:t>
                          </m:r>
                        </m:num>
                        <m:den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𝑜𝑟𝑎𝑐𝑙𝑒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𝑠𝑎𝑦𝑠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 !</m:t>
                          </m:r>
                          <m:d>
                            <m:dPr>
                              <m:ctrlPr>
                                <a:rPr lang="en-US" altLang="zh-TW" sz="105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1 , </m:t>
                              </m:r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 !(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2 , 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3))</m:t>
                          </m:r>
                        </m:den>
                      </m:f>
                      <m:r>
                        <a:rPr lang="en-US" altLang="zh-TW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050" i="1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TW" sz="105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105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105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 2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TW" sz="105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105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105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 2+</m:t>
                              </m:r>
                              <m:f>
                                <m:fPr>
                                  <m:ctrlPr>
                                    <a:rPr lang="en-US" altLang="zh-TW" sz="1050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TW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 8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TW" sz="105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05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105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105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sz="105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  <m:r>
                                    <a:rPr lang="en-US" altLang="zh-TW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×0. 2+</m:t>
                                  </m:r>
                                  <m:f>
                                    <m:fPr>
                                      <m:ctrlPr>
                                        <a:rPr lang="en-US" altLang="zh-TW" sz="1050" i="1"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10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altLang="zh-TW" sz="10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  <m:r>
                                    <a:rPr lang="en-US" altLang="zh-TW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×0. 8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05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17 </m:t>
                          </m:r>
                        </m:den>
                      </m:f>
                    </m:oMath>
                  </m:oMathPara>
                </a14:m>
                <a:endParaRPr lang="zh-TW" altLang="en-US" sz="105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CB15287-CB64-4935-B4DB-C47D67DAF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513" y="5290638"/>
                <a:ext cx="9358972" cy="10741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27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altLang="zh-TW" sz="36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Love</a:t>
            </a:r>
            <a:r>
              <a:rPr lang="zh-TW" altLang="en-US" sz="36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altLang="zh-TW" sz="36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Connected</a:t>
            </a:r>
            <a:r>
              <a:rPr lang="zh-TW" altLang="en-US" sz="36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altLang="zh-TW" sz="36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&lt;3</a:t>
            </a:r>
            <a:endParaRPr sz="3600"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80511"/>
              </p:ext>
            </p:extLst>
          </p:nvPr>
        </p:nvGraphicFramePr>
        <p:xfrm>
          <a:off x="903110" y="1537845"/>
          <a:ext cx="7586130" cy="44751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8613"/>
                <a:gridCol w="758613"/>
                <a:gridCol w="758613"/>
                <a:gridCol w="758613"/>
                <a:gridCol w="758613"/>
                <a:gridCol w="758613"/>
                <a:gridCol w="758613"/>
                <a:gridCol w="758613"/>
                <a:gridCol w="758613"/>
                <a:gridCol w="758613"/>
              </a:tblGrid>
              <a:tr h="59709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Boy\Girl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TW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4273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</a:t>
                      </a:r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273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</a:t>
                      </a:r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273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</a:t>
                      </a:r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273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</a:t>
                      </a:r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5935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</a:t>
                      </a:r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273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</a:t>
                      </a:r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273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</a:t>
                      </a:r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27333">
                <a:tc>
                  <a:txBody>
                    <a:bodyPr/>
                    <a:lstStyle/>
                    <a:p>
                      <a:pPr algn="ctr"/>
                      <a:r>
                        <a:rPr lang="mr-IN" altLang="zh-TW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</a:t>
                      </a:r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273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</a:t>
                      </a:r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8D4F458-C846-488B-B90B-0DEB45DC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probability of </a:t>
            </a:r>
            <a:r>
              <a:rPr lang="en-US" altLang="zh-TW" dirty="0" smtClean="0"/>
              <a:t>difficult </a:t>
            </a:r>
            <a:r>
              <a:rPr lang="en-US" altLang="zh-TW" dirty="0"/>
              <a:t>version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xmlns="" id="{E8FE074C-73D7-4DE1-93C6-7AF157017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615294"/>
              </p:ext>
            </p:extLst>
          </p:nvPr>
        </p:nvGraphicFramePr>
        <p:xfrm>
          <a:off x="3221999" y="2713889"/>
          <a:ext cx="2700000" cy="20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xmlns="" val="303418823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355720388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1711249549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124790616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82703548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264159194"/>
                    </a:ext>
                  </a:extLst>
                </a:gridCol>
              </a:tblGrid>
              <a:tr h="337500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X1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X2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X4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X5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4370303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Y1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7717360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Y2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2173265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5893854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Y4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78978814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Y5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0697234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E76E6235-107F-4587-B341-34B5A3A9BC33}"/>
              </a:ext>
            </a:extLst>
          </p:cNvPr>
          <p:cNvSpPr txBox="1"/>
          <p:nvPr/>
        </p:nvSpPr>
        <p:spPr>
          <a:xfrm>
            <a:off x="628650" y="1905975"/>
            <a:ext cx="7886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1st Round</a:t>
            </a:r>
            <a:r>
              <a:rPr lang="zh-TW" altLang="en-US" sz="2400" dirty="0"/>
              <a:t>：</a:t>
            </a:r>
            <a:r>
              <a:rPr lang="en-US" altLang="zh-TW" sz="2400" dirty="0"/>
              <a:t>pick (X1 , Y4) &amp; (X2 , Y3), and oracle says both of them are mismatch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xmlns="" id="{FCB15287-CB64-4935-B4DB-C47D67DAFBF3}"/>
                  </a:ext>
                </a:extLst>
              </p:cNvPr>
              <p:cNvSpPr txBox="1"/>
              <p:nvPr/>
            </p:nvSpPr>
            <p:spPr>
              <a:xfrm>
                <a:off x="984815" y="4825229"/>
                <a:ext cx="5422575" cy="579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05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𝑜𝑟𝑎𝑐𝑙𝑒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𝑠𝑎𝑦𝑠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 !</m:t>
                          </m:r>
                          <m:d>
                            <m:dPr>
                              <m:ctrlPr>
                                <a:rPr lang="en-US" altLang="zh-TW" sz="105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1 , </m:t>
                              </m:r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 !</m:t>
                          </m:r>
                          <m:d>
                            <m:dPr>
                              <m:ctrlPr>
                                <a:rPr lang="en-US" altLang="zh-TW" sz="105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2 , </m:t>
                              </m:r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1 , 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3))</m:t>
                          </m:r>
                        </m:num>
                        <m:den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𝑜𝑟𝑎𝑐𝑙𝑒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𝑠𝑎𝑦𝑠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 !</m:t>
                          </m:r>
                          <m:d>
                            <m:dPr>
                              <m:ctrlPr>
                                <a:rPr lang="en-US" altLang="zh-TW" sz="105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1 , </m:t>
                              </m:r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 !(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2 , 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3))</m:t>
                          </m:r>
                        </m:den>
                      </m:f>
                      <m:r>
                        <a:rPr lang="en-US" altLang="zh-TW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050" i="1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TW" sz="105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105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105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 8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TW" sz="105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105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105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 2+</m:t>
                              </m:r>
                              <m:f>
                                <m:fPr>
                                  <m:ctrlPr>
                                    <a:rPr lang="en-US" altLang="zh-TW" sz="1050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TW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×0. 8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TW" sz="105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05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105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105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sz="105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  <m:r>
                                    <a:rPr lang="en-US" altLang="zh-TW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×0. 2+</m:t>
                                  </m:r>
                                  <m:f>
                                    <m:fPr>
                                      <m:ctrlPr>
                                        <a:rPr lang="en-US" altLang="zh-TW" sz="1050" i="1"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10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altLang="zh-TW" sz="10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  <m:r>
                                    <a:rPr lang="en-US" altLang="zh-TW" sz="10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×0. 8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05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17 </m:t>
                          </m:r>
                        </m:den>
                      </m:f>
                    </m:oMath>
                  </m:oMathPara>
                </a14:m>
                <a:endParaRPr lang="zh-TW" altLang="en-US" sz="105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CB15287-CB64-4935-B4DB-C47D67DAF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087" y="5290638"/>
                <a:ext cx="9565824" cy="10949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1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8D4F458-C846-488B-B90B-0DEB45DC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probability of </a:t>
            </a:r>
            <a:r>
              <a:rPr lang="en-US" altLang="zh-TW" dirty="0" smtClean="0"/>
              <a:t>difficult </a:t>
            </a:r>
            <a:r>
              <a:rPr lang="en-US" altLang="zh-TW" dirty="0"/>
              <a:t>version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xmlns="" id="{E8FE074C-73D7-4DE1-93C6-7AF157017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10352"/>
              </p:ext>
            </p:extLst>
          </p:nvPr>
        </p:nvGraphicFramePr>
        <p:xfrm>
          <a:off x="3221999" y="2713889"/>
          <a:ext cx="2700000" cy="20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xmlns="" val="303418823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355720388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1711249549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124790616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82703548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264159194"/>
                    </a:ext>
                  </a:extLst>
                </a:gridCol>
              </a:tblGrid>
              <a:tr h="337500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X1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X2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X4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X5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4370303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Y1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7717360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Y2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2173265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5893854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Y4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78978814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Y5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0697234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E76E6235-107F-4587-B341-34B5A3A9BC33}"/>
              </a:ext>
            </a:extLst>
          </p:cNvPr>
          <p:cNvSpPr txBox="1"/>
          <p:nvPr/>
        </p:nvSpPr>
        <p:spPr>
          <a:xfrm>
            <a:off x="628650" y="1905975"/>
            <a:ext cx="7886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1st Round</a:t>
            </a:r>
            <a:r>
              <a:rPr lang="zh-TW" altLang="en-US" sz="2400" dirty="0"/>
              <a:t>：</a:t>
            </a:r>
            <a:r>
              <a:rPr lang="en-US" altLang="zh-TW" sz="2400" dirty="0"/>
              <a:t>pick (X1 , Y4) &amp; (X2 , Y3), and oracle says both of them are mismatch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8D4F458-C846-488B-B90B-0DEB45DC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probability of </a:t>
            </a:r>
            <a:r>
              <a:rPr lang="en-US" altLang="zh-TW" dirty="0" smtClean="0"/>
              <a:t>difficult </a:t>
            </a:r>
            <a:r>
              <a:rPr lang="en-US" altLang="zh-TW" dirty="0"/>
              <a:t>version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xmlns="" id="{E8FE074C-73D7-4DE1-93C6-7AF157017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854131"/>
              </p:ext>
            </p:extLst>
          </p:nvPr>
        </p:nvGraphicFramePr>
        <p:xfrm>
          <a:off x="3221999" y="2713889"/>
          <a:ext cx="2700000" cy="202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xmlns="" val="303418823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355720388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1711249549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124790616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82703548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264159194"/>
                    </a:ext>
                  </a:extLst>
                </a:gridCol>
              </a:tblGrid>
              <a:tr h="337500"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X1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X2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X4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X5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4370303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Y1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7717360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Y2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2173265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Y3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5893854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Y4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78978814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Y5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3/17</a:t>
                      </a:r>
                      <a:endParaRPr lang="zh-TW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0697234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E76E6235-107F-4587-B341-34B5A3A9BC33}"/>
              </a:ext>
            </a:extLst>
          </p:cNvPr>
          <p:cNvSpPr txBox="1"/>
          <p:nvPr/>
        </p:nvSpPr>
        <p:spPr>
          <a:xfrm>
            <a:off x="628650" y="1905975"/>
            <a:ext cx="7886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1st Round</a:t>
            </a:r>
            <a:r>
              <a:rPr lang="zh-TW" altLang="en-US" sz="2400" dirty="0"/>
              <a:t>：</a:t>
            </a:r>
            <a:r>
              <a:rPr lang="en-US" altLang="zh-TW" sz="2400" dirty="0"/>
              <a:t>pick (X1 , Y4) &amp; (X2 , Y3), and oracle says both of them are mismatch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60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8D4F458-C846-488B-B90B-0DEB45DC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probability of difficult version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64895E5E-C28C-4C63-B4E5-4AE69B77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analysis is the same as simple version.</a:t>
            </a:r>
          </a:p>
          <a:p>
            <a:r>
              <a:rPr lang="en-US" altLang="zh-TW" dirty="0"/>
              <a:t>Using mathematical induction.</a:t>
            </a:r>
          </a:p>
          <a:p>
            <a:r>
              <a:rPr lang="en-US" altLang="zh-TW" dirty="0"/>
              <a:t>But the calculation of conditional probability is more difficult.</a:t>
            </a:r>
          </a:p>
        </p:txBody>
      </p:sp>
    </p:spTree>
    <p:extLst>
      <p:ext uri="{BB962C8B-B14F-4D97-AF65-F5344CB8AC3E}">
        <p14:creationId xmlns:p14="http://schemas.microsoft.com/office/powerpoint/2010/main" val="20694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535411" y="1756130"/>
            <a:ext cx="552510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lang="en-US" altLang="zh-TW" sz="4950" b="1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Brute</a:t>
            </a:r>
            <a:r>
              <a:rPr lang="zh-TW" altLang="en-US" sz="4950" b="1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altLang="zh-TW" sz="4950" b="1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</a:t>
            </a:r>
            <a:r>
              <a:rPr lang="en-US" altLang="zh-TW" sz="4950" b="1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orce</a:t>
            </a:r>
            <a:r>
              <a:rPr lang="zh-TW" altLang="en-US" sz="4950" b="1" i="0" u="none" strike="noStrike" cap="none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altLang="zh-TW" sz="4950" b="1" i="0" u="none" strike="noStrike" cap="none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Solution</a:t>
            </a:r>
            <a:endParaRPr sz="4950" b="1" i="0" u="none" strike="noStrike" cap="none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535412" y="3806196"/>
            <a:ext cx="5525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-US" altLang="zh-TW" sz="2400" b="0" i="0" u="none" strike="noStrike" cap="none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DFS</a:t>
            </a:r>
            <a:endParaRPr sz="2400" b="0" i="0" u="none" strike="noStrike" cap="none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210869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272973" y="543833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 smtClean="0"/>
              <a:t>DFS</a:t>
            </a:r>
            <a:r>
              <a:rPr lang="zh-TW" altLang="en-US" dirty="0" smtClean="0"/>
              <a:t> </a:t>
            </a:r>
            <a:r>
              <a:rPr lang="en-US" altLang="zh-TW" dirty="0" smtClean="0"/>
              <a:t>(3x3,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query</a:t>
            </a:r>
            <a:r>
              <a:rPr lang="zh-TW" altLang="en-US" dirty="0" smtClean="0"/>
              <a:t> </a:t>
            </a:r>
            <a:r>
              <a:rPr lang="en-US" altLang="zh-TW" dirty="0" smtClean="0"/>
              <a:t>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time)</a:t>
            </a:r>
            <a:endParaRPr sz="3600"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711148"/>
              </p:ext>
            </p:extLst>
          </p:nvPr>
        </p:nvGraphicFramePr>
        <p:xfrm>
          <a:off x="3856331" y="1676985"/>
          <a:ext cx="1377243" cy="951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81"/>
                <a:gridCol w="459081"/>
                <a:gridCol w="459081"/>
              </a:tblGrid>
              <a:tr h="3170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2/3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1/3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2/3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1/3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1/3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1/3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1/3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8878"/>
              </p:ext>
            </p:extLst>
          </p:nvPr>
        </p:nvGraphicFramePr>
        <p:xfrm>
          <a:off x="5809702" y="2153785"/>
          <a:ext cx="1377243" cy="95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81"/>
                <a:gridCol w="459081"/>
                <a:gridCol w="459081"/>
              </a:tblGrid>
              <a:tr h="31608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3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3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701522" y="2481320"/>
            <a:ext cx="485423" cy="293510"/>
          </a:xfrm>
          <a:prstGeom prst="rect">
            <a:avLst/>
          </a:prstGeom>
          <a:noFill/>
          <a:ln w="76200">
            <a:solidFill>
              <a:srgbClr val="ED6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887376"/>
              </p:ext>
            </p:extLst>
          </p:nvPr>
        </p:nvGraphicFramePr>
        <p:xfrm>
          <a:off x="1902961" y="2170018"/>
          <a:ext cx="1377243" cy="95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81"/>
                <a:gridCol w="459081"/>
                <a:gridCol w="459081"/>
              </a:tblGrid>
              <a:tr h="31608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3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902961" y="2502485"/>
            <a:ext cx="485423" cy="293510"/>
          </a:xfrm>
          <a:prstGeom prst="rect">
            <a:avLst/>
          </a:prstGeom>
          <a:noFill/>
          <a:ln w="76200">
            <a:solidFill>
              <a:srgbClr val="ED6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369459"/>
              </p:ext>
            </p:extLst>
          </p:nvPr>
        </p:nvGraphicFramePr>
        <p:xfrm>
          <a:off x="305747" y="3626394"/>
          <a:ext cx="1377243" cy="95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81"/>
                <a:gridCol w="459081"/>
                <a:gridCol w="459081"/>
              </a:tblGrid>
              <a:tr h="31608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3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596375"/>
              </p:ext>
            </p:extLst>
          </p:nvPr>
        </p:nvGraphicFramePr>
        <p:xfrm>
          <a:off x="2591582" y="3632425"/>
          <a:ext cx="1377243" cy="95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81"/>
                <a:gridCol w="459081"/>
                <a:gridCol w="459081"/>
              </a:tblGrid>
              <a:tr h="31608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3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53363"/>
              </p:ext>
            </p:extLst>
          </p:nvPr>
        </p:nvGraphicFramePr>
        <p:xfrm>
          <a:off x="5012030" y="3626394"/>
          <a:ext cx="1377243" cy="95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81"/>
                <a:gridCol w="459081"/>
                <a:gridCol w="459081"/>
              </a:tblGrid>
              <a:tr h="31608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3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3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433418"/>
              </p:ext>
            </p:extLst>
          </p:nvPr>
        </p:nvGraphicFramePr>
        <p:xfrm>
          <a:off x="7432479" y="3629089"/>
          <a:ext cx="1377243" cy="95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81"/>
                <a:gridCol w="459081"/>
                <a:gridCol w="459081"/>
              </a:tblGrid>
              <a:tr h="31608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3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3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432479" y="3629089"/>
            <a:ext cx="1377243" cy="950148"/>
          </a:xfrm>
          <a:prstGeom prst="rect">
            <a:avLst/>
          </a:prstGeom>
          <a:noFill/>
          <a:ln w="76200">
            <a:solidFill>
              <a:srgbClr val="ED6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870185"/>
              </p:ext>
            </p:extLst>
          </p:nvPr>
        </p:nvGraphicFramePr>
        <p:xfrm>
          <a:off x="5012031" y="5134838"/>
          <a:ext cx="1377243" cy="95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81"/>
                <a:gridCol w="459081"/>
                <a:gridCol w="459081"/>
              </a:tblGrid>
              <a:tr h="31608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3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3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5012030" y="5117797"/>
            <a:ext cx="1377243" cy="950148"/>
          </a:xfrm>
          <a:prstGeom prst="rect">
            <a:avLst/>
          </a:prstGeom>
          <a:noFill/>
          <a:ln w="76200">
            <a:solidFill>
              <a:srgbClr val="ED6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9122" y="3626394"/>
            <a:ext cx="1377243" cy="950148"/>
          </a:xfrm>
          <a:prstGeom prst="rect">
            <a:avLst/>
          </a:prstGeom>
          <a:noFill/>
          <a:ln w="76200">
            <a:solidFill>
              <a:srgbClr val="ED6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69003" y="3649466"/>
            <a:ext cx="1377243" cy="950148"/>
          </a:xfrm>
          <a:prstGeom prst="rect">
            <a:avLst/>
          </a:prstGeom>
          <a:noFill/>
          <a:ln w="76200">
            <a:solidFill>
              <a:srgbClr val="ED6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9122" y="3954713"/>
            <a:ext cx="485423" cy="293510"/>
          </a:xfrm>
          <a:prstGeom prst="rect">
            <a:avLst/>
          </a:prstGeom>
          <a:noFill/>
          <a:ln w="76200">
            <a:solidFill>
              <a:srgbClr val="ED6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570293" y="3969264"/>
            <a:ext cx="485423" cy="293510"/>
          </a:xfrm>
          <a:prstGeom prst="rect">
            <a:avLst/>
          </a:prstGeom>
          <a:noFill/>
          <a:ln w="76200">
            <a:solidFill>
              <a:srgbClr val="ED6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899687" y="3950754"/>
            <a:ext cx="485423" cy="293510"/>
          </a:xfrm>
          <a:prstGeom prst="rect">
            <a:avLst/>
          </a:prstGeom>
          <a:noFill/>
          <a:ln w="76200">
            <a:solidFill>
              <a:srgbClr val="ED6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24299" y="3966940"/>
            <a:ext cx="485423" cy="293510"/>
          </a:xfrm>
          <a:prstGeom prst="rect">
            <a:avLst/>
          </a:prstGeom>
          <a:noFill/>
          <a:ln w="76200">
            <a:solidFill>
              <a:srgbClr val="ED6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424282"/>
              </p:ext>
            </p:extLst>
          </p:nvPr>
        </p:nvGraphicFramePr>
        <p:xfrm>
          <a:off x="6853531" y="353881"/>
          <a:ext cx="1377243" cy="951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81"/>
                <a:gridCol w="459081"/>
                <a:gridCol w="459081"/>
              </a:tblGrid>
              <a:tr h="3170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1" name="Straight Connector 30"/>
          <p:cNvCxnSpPr>
            <a:stCxn id="13" idx="1"/>
            <a:endCxn id="15" idx="0"/>
          </p:cNvCxnSpPr>
          <p:nvPr/>
        </p:nvCxnSpPr>
        <p:spPr>
          <a:xfrm flipH="1">
            <a:off x="994368" y="2649240"/>
            <a:ext cx="908593" cy="97715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842945" y="3137206"/>
            <a:ext cx="481638" cy="44674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230558" y="3031611"/>
            <a:ext cx="544724" cy="59478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709418" y="3120166"/>
            <a:ext cx="190269" cy="50622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683718" y="4559501"/>
            <a:ext cx="11289" cy="53533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39506" y="2829429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1/3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190628" y="3206689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2/3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065176" y="3198095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/>
              <a:t>2</a:t>
            </a:r>
            <a:r>
              <a:rPr lang="en-US" altLang="zh-TW" dirty="0" smtClean="0"/>
              <a:t>/3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519451" y="3120166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1/3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1833" y="1634975"/>
            <a:ext cx="2786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E(Rounds)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 * </a:t>
            </a:r>
            <a:r>
              <a:rPr lang="en-US" altLang="zh-TW" dirty="0" smtClean="0"/>
              <a:t>1/3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/>
              <a:t> </a:t>
            </a:r>
            <a:r>
              <a:rPr lang="zh-TW" altLang="en-US" dirty="0" smtClean="0"/>
              <a:t>* </a:t>
            </a:r>
            <a:r>
              <a:rPr lang="en-US" altLang="zh-TW" dirty="0" smtClean="0"/>
              <a:t>2/3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811143" y="1596766"/>
            <a:ext cx="2935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E(Rounds)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 * </a:t>
            </a:r>
            <a:r>
              <a:rPr lang="en-US" altLang="zh-TW" dirty="0" smtClean="0"/>
              <a:t>1/3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r>
              <a:rPr lang="zh-TW" altLang="en-US" dirty="0" smtClean="0"/>
              <a:t> * </a:t>
            </a:r>
            <a:r>
              <a:rPr lang="en-US" altLang="zh-TW" dirty="0"/>
              <a:t>1</a:t>
            </a:r>
            <a:r>
              <a:rPr lang="en-US" altLang="zh-TW" dirty="0" smtClean="0"/>
              <a:t>/3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5/3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31833" y="1617768"/>
            <a:ext cx="2746929" cy="293510"/>
          </a:xfrm>
          <a:prstGeom prst="rect">
            <a:avLst/>
          </a:prstGeom>
          <a:noFill/>
          <a:ln w="76200">
            <a:solidFill>
              <a:srgbClr val="56B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63929" y="4701802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60" name="Shape 85"/>
          <p:cNvSpPr txBox="1">
            <a:spLocks/>
          </p:cNvSpPr>
          <p:nvPr/>
        </p:nvSpPr>
        <p:spPr>
          <a:xfrm rot="563086">
            <a:off x="19879" y="5787392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r>
              <a:rPr lang="en-US" altLang="zh-TW" dirty="0" smtClean="0">
                <a:solidFill>
                  <a:sysClr val="windowText" lastClr="000000"/>
                </a:solidFill>
              </a:rPr>
              <a:t>Use</a:t>
            </a:r>
            <a:r>
              <a:rPr lang="zh-TW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different</a:t>
            </a:r>
            <a:r>
              <a:rPr lang="zh-TW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p</a:t>
            </a:r>
            <a:r>
              <a:rPr lang="zh-TW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for</a:t>
            </a:r>
            <a:r>
              <a:rPr lang="zh-TW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simple/difficult</a:t>
            </a:r>
            <a:r>
              <a:rPr lang="zh-TW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version</a:t>
            </a:r>
            <a:r>
              <a:rPr lang="zh-TW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!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25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9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50" grpId="0"/>
      <p:bldP spid="52" grpId="0"/>
      <p:bldP spid="53" grpId="0"/>
      <p:bldP spid="54" grpId="0"/>
      <p:bldP spid="51" grpId="0"/>
      <p:bldP spid="56" grpId="0"/>
      <p:bldP spid="57" grpId="0" animBg="1"/>
      <p:bldP spid="59" grpId="0"/>
      <p:bldP spid="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535411" y="1756130"/>
            <a:ext cx="552510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lang="en-US" altLang="zh-TW" sz="4950" b="1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Thank</a:t>
            </a:r>
            <a:r>
              <a:rPr lang="zh-TW" altLang="en-US" sz="4950" b="1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altLang="zh-TW" sz="4950" b="1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you</a:t>
            </a:r>
            <a:endParaRPr sz="4950" b="1" i="0" u="none" strike="noStrike" cap="none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535412" y="3806196"/>
            <a:ext cx="6852232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</a:pPr>
            <a:r>
              <a:rPr lang="en-US" altLang="zh-TW" sz="240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Our</a:t>
            </a:r>
            <a:r>
              <a:rPr lang="zh-TW" altLang="en-US" sz="240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altLang="zh-TW" sz="240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github</a:t>
            </a:r>
            <a:r>
              <a:rPr lang="zh-TW" altLang="en-US" sz="240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altLang="zh-TW" sz="240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repo</a:t>
            </a:r>
            <a:r>
              <a:rPr lang="zh-TW" altLang="en-US" sz="240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altLang="zh-TW" sz="240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is</a:t>
            </a:r>
            <a:r>
              <a:rPr lang="zh-TW" altLang="en-US" sz="240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altLang="zh-TW" sz="240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at</a:t>
            </a:r>
            <a:r>
              <a:rPr lang="zh-TW" altLang="en-US" sz="240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altLang="zh-TW" sz="240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  <a:hlinkClick r:id="rId3"/>
              </a:rPr>
              <a:t>https://github.com/Nicetiesniceties/2018_Probability_Final_Project.git</a:t>
            </a:r>
            <a:endParaRPr sz="2400" b="0" i="0" u="none" strike="noStrike" cap="none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3692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altLang="zh-TW" smtClean="0"/>
              <a:t>Naïve</a:t>
            </a:r>
            <a:r>
              <a:rPr lang="zh-TW" altLang="en-US" smtClean="0"/>
              <a:t> </a:t>
            </a:r>
            <a:r>
              <a:rPr lang="en-US" altLang="zh-TW" smtClean="0"/>
              <a:t>Random:</a:t>
            </a:r>
            <a:r>
              <a:rPr lang="zh-TW" altLang="en-US" smtClean="0"/>
              <a:t> </a:t>
            </a:r>
            <a:r>
              <a:rPr lang="en-US" altLang="zh-TW" dirty="0" smtClean="0"/>
              <a:t>Randomly</a:t>
            </a:r>
            <a:r>
              <a:rPr lang="zh-TW" altLang="en-US" dirty="0" smtClean="0"/>
              <a:t> </a:t>
            </a:r>
            <a:r>
              <a:rPr lang="en-US" altLang="zh-TW" dirty="0" smtClean="0"/>
              <a:t>Generate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Our</a:t>
            </a:r>
            <a:r>
              <a:rPr lang="zh-TW" altLang="en-US" dirty="0" smtClean="0"/>
              <a:t> </a:t>
            </a:r>
            <a:r>
              <a:rPr lang="en-US" altLang="zh-TW" dirty="0" smtClean="0"/>
              <a:t>Query</a:t>
            </a:r>
            <a:endParaRPr sz="3600"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85" y="1371600"/>
            <a:ext cx="731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6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600" b="1" i="0" u="none" strike="noStrike" cap="none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Sequential</a:t>
            </a:r>
            <a:r>
              <a:rPr lang="zh-TW" altLang="en-US" sz="3600" b="1" i="0" u="none" strike="noStrike" cap="none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altLang="zh-TW" sz="3600" b="1" i="0" u="none" strike="noStrike" cap="none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Method:</a:t>
            </a:r>
            <a:r>
              <a:rPr lang="zh-TW" altLang="en-US" sz="3600" b="1" i="0" u="none" strike="noStrike" cap="none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zh-TW" altLang="en-US" smtClean="0"/>
              <a:t>由</a:t>
            </a:r>
            <a:r>
              <a:rPr lang="zh-TW" altLang="en-US"/>
              <a:t>左至右由上至下挑</a:t>
            </a:r>
            <a:endParaRPr sz="3600"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85" y="1536567"/>
            <a:ext cx="731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altLang="zh-TW" sz="36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Why</a:t>
            </a:r>
            <a:r>
              <a:rPr lang="zh-TW" altLang="en-US" sz="36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altLang="zh-TW" sz="36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is</a:t>
            </a:r>
            <a:r>
              <a:rPr lang="zh-TW" altLang="en-US" sz="36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altLang="zh-TW" dirty="0" smtClean="0"/>
              <a:t>sequential</a:t>
            </a:r>
            <a:r>
              <a:rPr lang="zh-TW" altLang="en-US" dirty="0" smtClean="0"/>
              <a:t> </a:t>
            </a:r>
            <a:r>
              <a:rPr lang="en-US" altLang="zh-TW" dirty="0" smtClean="0"/>
              <a:t>better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than</a:t>
            </a:r>
            <a:r>
              <a:rPr lang="zh-TW" altLang="en-US" dirty="0" smtClean="0"/>
              <a:t> </a:t>
            </a:r>
            <a:r>
              <a:rPr lang="en-US" altLang="zh-TW" dirty="0" smtClean="0"/>
              <a:t>random?</a:t>
            </a:r>
            <a:endParaRPr sz="3600"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85" y="1536567"/>
            <a:ext cx="731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altLang="zh-TW" dirty="0" smtClean="0"/>
              <a:t>Do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remember</a:t>
            </a:r>
            <a:r>
              <a:rPr lang="zh-TW" altLang="en-US" dirty="0" smtClean="0"/>
              <a:t> </a:t>
            </a:r>
            <a:r>
              <a:rPr lang="en-US" altLang="zh-TW" dirty="0" smtClean="0"/>
              <a:t>Monty</a:t>
            </a:r>
            <a:r>
              <a:rPr lang="zh-TW" altLang="en-US" dirty="0" smtClean="0"/>
              <a:t> </a:t>
            </a:r>
            <a:r>
              <a:rPr lang="en-US" altLang="zh-TW" dirty="0" smtClean="0"/>
              <a:t>Hall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Problem?</a:t>
            </a:r>
            <a:endParaRPr sz="3600"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167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2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2356" y="99342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5333" y="99342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altLang="zh-TW" sz="36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If</a:t>
            </a:r>
            <a:r>
              <a:rPr lang="zh-TW" altLang="en-US" sz="36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altLang="zh-TW" sz="36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(0,</a:t>
            </a:r>
            <a:r>
              <a:rPr lang="zh-TW" altLang="en-US" sz="36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altLang="zh-TW" sz="36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0)</a:t>
            </a:r>
            <a:r>
              <a:rPr lang="zh-TW" altLang="en-US" sz="36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altLang="zh-TW" sz="36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is</a:t>
            </a:r>
            <a:r>
              <a:rPr lang="zh-TW" altLang="en-US" sz="36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altLang="zh-TW" sz="36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not</a:t>
            </a:r>
            <a:r>
              <a:rPr lang="zh-TW" altLang="en-US" sz="36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altLang="zh-TW" sz="36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r>
              <a:rPr lang="zh-TW" altLang="en-US" sz="36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altLang="zh-TW" sz="36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perfect</a:t>
            </a:r>
            <a:r>
              <a:rPr lang="zh-TW" altLang="en-US" sz="36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altLang="zh-TW" sz="36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match</a:t>
            </a:r>
            <a:r>
              <a:rPr lang="mr-IN" altLang="zh-TW" sz="36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…</a:t>
            </a:r>
            <a:endParaRPr sz="3600"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82819"/>
              </p:ext>
            </p:extLst>
          </p:nvPr>
        </p:nvGraphicFramePr>
        <p:xfrm>
          <a:off x="1038577" y="1615589"/>
          <a:ext cx="7303910" cy="44751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0391"/>
                <a:gridCol w="730391"/>
                <a:gridCol w="730391"/>
                <a:gridCol w="730391"/>
                <a:gridCol w="730391"/>
                <a:gridCol w="730391"/>
                <a:gridCol w="730391"/>
                <a:gridCol w="730391"/>
                <a:gridCol w="730391"/>
                <a:gridCol w="730391"/>
              </a:tblGrid>
              <a:tr h="59709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Boy\Girl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100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73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73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73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73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935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73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73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7333">
                <a:tc>
                  <a:txBody>
                    <a:bodyPr/>
                    <a:lstStyle/>
                    <a:p>
                      <a:pPr algn="ctr"/>
                      <a:r>
                        <a:rPr lang="mr-IN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73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100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1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(0,</a:t>
            </a:r>
            <a:r>
              <a:rPr lang="zh-TW" altLang="en-US" dirty="0"/>
              <a:t> </a:t>
            </a:r>
            <a:r>
              <a:rPr lang="en-US" altLang="zh-TW" dirty="0"/>
              <a:t>0)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not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perfect</a:t>
            </a:r>
            <a:r>
              <a:rPr lang="zh-TW" altLang="en-US" dirty="0"/>
              <a:t> </a:t>
            </a:r>
            <a:r>
              <a:rPr lang="en-US" altLang="zh-TW" dirty="0"/>
              <a:t>match</a:t>
            </a:r>
            <a:r>
              <a:rPr lang="mr-IN" altLang="zh-TW" dirty="0"/>
              <a:t>…</a:t>
            </a:r>
            <a:endParaRPr sz="3600"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366445"/>
              </p:ext>
            </p:extLst>
          </p:nvPr>
        </p:nvGraphicFramePr>
        <p:xfrm>
          <a:off x="1038577" y="1615589"/>
          <a:ext cx="7303910" cy="44751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0391"/>
                <a:gridCol w="730391"/>
                <a:gridCol w="730391"/>
                <a:gridCol w="730391"/>
                <a:gridCol w="730391"/>
                <a:gridCol w="730391"/>
                <a:gridCol w="730391"/>
                <a:gridCol w="730391"/>
                <a:gridCol w="730391"/>
                <a:gridCol w="730391"/>
              </a:tblGrid>
              <a:tr h="59709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Boy\Girl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100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73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 smtClean="0">
                          <a:solidFill>
                            <a:srgbClr val="7030A0"/>
                          </a:solidFill>
                        </a:rPr>
                        <a:t>X</a:t>
                      </a:r>
                      <a:endParaRPr lang="en-US" b="1" i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1/99</a:t>
                      </a:r>
                      <a:endParaRPr lang="en-US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1/99</a:t>
                      </a:r>
                      <a:endParaRPr lang="en-US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1/99</a:t>
                      </a:r>
                      <a:endParaRPr lang="en-US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1/99</a:t>
                      </a:r>
                      <a:endParaRPr lang="en-US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1/99</a:t>
                      </a:r>
                      <a:endParaRPr lang="en-US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1/99</a:t>
                      </a:r>
                      <a:endParaRPr lang="en-US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1/99</a:t>
                      </a:r>
                      <a:endParaRPr lang="en-US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1/99</a:t>
                      </a:r>
                      <a:endParaRPr lang="en-US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73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1/99</a:t>
                      </a:r>
                      <a:endParaRPr lang="en-US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73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1/99</a:t>
                      </a:r>
                      <a:endParaRPr lang="en-US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73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1/99</a:t>
                      </a:r>
                      <a:endParaRPr lang="en-US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935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1/99</a:t>
                      </a:r>
                      <a:endParaRPr lang="en-US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73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1/99</a:t>
                      </a:r>
                      <a:endParaRPr lang="en-US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73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1/99</a:t>
                      </a:r>
                      <a:endParaRPr lang="en-US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7333">
                <a:tc>
                  <a:txBody>
                    <a:bodyPr/>
                    <a:lstStyle/>
                    <a:p>
                      <a:pPr algn="ctr"/>
                      <a:r>
                        <a:rPr lang="mr-IN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1/99</a:t>
                      </a:r>
                      <a:endParaRPr lang="en-US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73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100</a:t>
                      </a:r>
                      <a:endParaRPr lang="en-US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1/99</a:t>
                      </a:r>
                      <a:endParaRPr lang="en-US" b="1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1/100</a:t>
                      </a:r>
                      <a:endParaRPr lang="en-US" b="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0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altLang="zh-TW" dirty="0" err="1" smtClean="0"/>
              <a:t>Mispick</a:t>
            </a:r>
            <a:r>
              <a:rPr lang="zh-TW" altLang="en-US" dirty="0" smtClean="0"/>
              <a:t> </a:t>
            </a:r>
            <a:r>
              <a:rPr lang="en-US" altLang="zh-TW" dirty="0" smtClean="0"/>
              <a:t>Method</a:t>
            </a:r>
            <a:endParaRPr sz="3600"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85" y="1536567"/>
            <a:ext cx="731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0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958</Words>
  <Application>Microsoft Macintosh PowerPoint</Application>
  <PresentationFormat>On-screen Show (4:3)</PresentationFormat>
  <Paragraphs>602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Cambria Math</vt:lpstr>
      <vt:lpstr>Mangal</vt:lpstr>
      <vt:lpstr>Open Sans</vt:lpstr>
      <vt:lpstr>Palatino Linotype</vt:lpstr>
      <vt:lpstr>PT Sans Narrow</vt:lpstr>
      <vt:lpstr>新細明體</vt:lpstr>
      <vt:lpstr>Arial</vt:lpstr>
      <vt:lpstr>Tropic</vt:lpstr>
      <vt:lpstr>Final Project: Love Connected &lt;3 </vt:lpstr>
      <vt:lpstr>Love Connected &lt;3</vt:lpstr>
      <vt:lpstr>Naïve Random: Randomly Generate Our Query</vt:lpstr>
      <vt:lpstr>Sequential Method: 由左至右由上至下挑</vt:lpstr>
      <vt:lpstr>Why is sequential better than random?</vt:lpstr>
      <vt:lpstr>Do you remember Monty Hall Problem?</vt:lpstr>
      <vt:lpstr>If (0, 0) is not a perfect match…</vt:lpstr>
      <vt:lpstr>If (0, 0) is not a perfect match…</vt:lpstr>
      <vt:lpstr>Mispick Method</vt:lpstr>
      <vt:lpstr>Scatter Method</vt:lpstr>
      <vt:lpstr>Love Connected &lt;3</vt:lpstr>
      <vt:lpstr>How do we get the probability</vt:lpstr>
      <vt:lpstr>Conditional probability of simple version</vt:lpstr>
      <vt:lpstr>Conditional probability of simple version</vt:lpstr>
      <vt:lpstr>Conditional probability of simple version</vt:lpstr>
      <vt:lpstr>Conditional probability of simple version</vt:lpstr>
      <vt:lpstr>Conditional probability of simple version</vt:lpstr>
      <vt:lpstr>Conditional probability of simple version</vt:lpstr>
      <vt:lpstr>Conditional probability of difficult version</vt:lpstr>
      <vt:lpstr>Conditional probability of difficult version</vt:lpstr>
      <vt:lpstr>Conditional probability of difficult version</vt:lpstr>
      <vt:lpstr>Conditional probability of difficult version</vt:lpstr>
      <vt:lpstr>Conditional probability of difficult version</vt:lpstr>
      <vt:lpstr>Brute Force Solution</vt:lpstr>
      <vt:lpstr>DFS (3x3, 1 query per time)</vt:lpstr>
      <vt:lpstr>Thank you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HW5 </dc:title>
  <cp:lastModifiedBy>Microsoft Office User</cp:lastModifiedBy>
  <cp:revision>25</cp:revision>
  <cp:lastPrinted>2018-06-21T06:33:54Z</cp:lastPrinted>
  <dcterms:modified xsi:type="dcterms:W3CDTF">2018-06-21T06:34:55Z</dcterms:modified>
</cp:coreProperties>
</file>