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</p:sldIdLst>
  <p:sldSz cx="6858000" cy="51435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Maven Pro" panose="02020500000000000000" charset="0"/>
      <p:regular r:id="rId26"/>
      <p:bold r:id="rId27"/>
    </p:embeddedFont>
    <p:embeddedFont>
      <p:font typeface="Nunito" panose="0202050000000000000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" y="45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91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507253" y="3409675"/>
            <a:ext cx="1268567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3782627" y="0"/>
            <a:ext cx="2860554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618001" y="1613813"/>
            <a:ext cx="3191625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618001" y="3596300"/>
            <a:ext cx="3191625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40" y="4099200"/>
            <a:ext cx="6858027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041470" y="772725"/>
            <a:ext cx="4775175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041470" y="2712300"/>
            <a:ext cx="4775175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 algn="ctr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10078" y="3406"/>
            <a:ext cx="924911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5081314" y="2904008"/>
            <a:ext cx="1639611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618000" y="1613825"/>
            <a:ext cx="439335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469475" y="299376"/>
            <a:ext cx="749484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977851" y="598575"/>
            <a:ext cx="5272875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77851" y="1990050"/>
            <a:ext cx="527287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469475" y="299376"/>
            <a:ext cx="749484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977851" y="598575"/>
            <a:ext cx="5272875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977851" y="1990050"/>
            <a:ext cx="257287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3677738" y="1990050"/>
            <a:ext cx="257287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469475" y="299376"/>
            <a:ext cx="749484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977851" y="598575"/>
            <a:ext cx="5272875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469475" y="299376"/>
            <a:ext cx="749484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977850" y="598575"/>
            <a:ext cx="2484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977850" y="2309675"/>
            <a:ext cx="2484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5150037" y="1306"/>
            <a:ext cx="1700588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618000" y="763600"/>
            <a:ext cx="439335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469475" y="299376"/>
            <a:ext cx="749484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977851" y="598575"/>
            <a:ext cx="2572875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977851" y="2743203"/>
            <a:ext cx="2572875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3677776" y="661000"/>
            <a:ext cx="2572875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535030" y="3847119"/>
            <a:ext cx="619044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977851" y="4138975"/>
            <a:ext cx="4382325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67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8000" y="1853306"/>
            <a:ext cx="4213125" cy="14046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altLang="zh-TW" sz="3600"/>
              <a:t>Thinning Operator</a:t>
            </a:r>
            <a:endParaRPr sz="36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18000" y="3340163"/>
            <a:ext cx="3191625" cy="521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US" altLang="zh-TW" sz="1800"/>
              <a:t>2018/11/20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7CED-0E54-4A95-A614-7817B251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16485"/>
              </p:ext>
            </p:extLst>
          </p:nvPr>
        </p:nvGraphicFramePr>
        <p:xfrm>
          <a:off x="846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69949"/>
              </p:ext>
            </p:extLst>
          </p:nvPr>
        </p:nvGraphicFramePr>
        <p:xfrm>
          <a:off x="3852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14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7CED-0E54-4A95-A614-7817B251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70352"/>
              </p:ext>
            </p:extLst>
          </p:nvPr>
        </p:nvGraphicFramePr>
        <p:xfrm>
          <a:off x="846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47745"/>
              </p:ext>
            </p:extLst>
          </p:nvPr>
        </p:nvGraphicFramePr>
        <p:xfrm>
          <a:off x="3852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2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7CED-0E54-4A95-A614-7817B251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97180"/>
              </p:ext>
            </p:extLst>
          </p:nvPr>
        </p:nvGraphicFramePr>
        <p:xfrm>
          <a:off x="846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03162"/>
              </p:ext>
            </p:extLst>
          </p:nvPr>
        </p:nvGraphicFramePr>
        <p:xfrm>
          <a:off x="3852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64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7CED-0E54-4A95-A614-7817B251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17886"/>
              </p:ext>
            </p:extLst>
          </p:nvPr>
        </p:nvGraphicFramePr>
        <p:xfrm>
          <a:off x="846000" y="2068829"/>
          <a:ext cx="21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218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53086"/>
              </p:ext>
            </p:extLst>
          </p:nvPr>
        </p:nvGraphicFramePr>
        <p:xfrm>
          <a:off x="3852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5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7CED-0E54-4A95-A614-7817B251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66538"/>
              </p:ext>
            </p:extLst>
          </p:nvPr>
        </p:nvGraphicFramePr>
        <p:xfrm>
          <a:off x="846000" y="2068829"/>
          <a:ext cx="21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9184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7976"/>
              </p:ext>
            </p:extLst>
          </p:nvPr>
        </p:nvGraphicFramePr>
        <p:xfrm>
          <a:off x="3852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5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59929"/>
              </p:ext>
            </p:extLst>
          </p:nvPr>
        </p:nvGraphicFramePr>
        <p:xfrm>
          <a:off x="10860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F7EC9B1-95CD-4653-8CE4-CD3A6A9D07D1}"/>
              </a:ext>
            </a:extLst>
          </p:cNvPr>
          <p:cNvSpPr txBox="1"/>
          <p:nvPr/>
        </p:nvSpPr>
        <p:spPr>
          <a:xfrm>
            <a:off x="1245336" y="1943932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marked image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4A78AB-12B1-4E1D-B949-EE8AAFC6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94342"/>
              </p:ext>
            </p:extLst>
          </p:nvPr>
        </p:nvGraphicFramePr>
        <p:xfrm>
          <a:off x="39720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577B0FEC-C8D3-400B-B29C-2F742F4D4B3F}"/>
              </a:ext>
            </a:extLst>
          </p:cNvPr>
          <p:cNvSpPr txBox="1"/>
          <p:nvPr/>
        </p:nvSpPr>
        <p:spPr>
          <a:xfrm>
            <a:off x="4131338" y="1943932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51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Connected Shrink Operator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版面配置區 2">
                <a:extLst>
                  <a:ext uri="{FF2B5EF4-FFF2-40B4-BE49-F238E27FC236}">
                    <a16:creationId xmlns:a16="http://schemas.microsoft.com/office/drawing/2014/main" id="{2AC2FB19-09B5-4AD9-9F4C-B95F084A89A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7851" y="1990049"/>
                <a:ext cx="5953301" cy="2946281"/>
              </a:xfrm>
            </p:spPr>
            <p:txBody>
              <a:bodyPr/>
              <a:lstStyle/>
              <a:p>
                <a:pPr marL="514350" indent="-457200" algn="just">
                  <a:lnSpc>
                    <a:spcPct val="150000"/>
                  </a:lnSpc>
                  <a:buSzPts val="2400"/>
                  <a:buFont typeface="Wingdings" panose="05000000000000000000" pitchFamily="2" charset="2"/>
                  <a:buChar char="Ø"/>
                </a:pPr>
                <a:r>
                  <a:rPr lang="en-US" altLang="zh-TW" sz="2000" dirty="0"/>
                  <a:t>H function: (</a:t>
                </a:r>
                <a:r>
                  <a:rPr lang="en-US" altLang="zh-TW" sz="2000" dirty="0" err="1"/>
                  <a:t>yokoi</a:t>
                </a:r>
                <a:r>
                  <a:rPr lang="en-US" altLang="zh-TW" sz="2000" dirty="0"/>
                  <a:t> corner =&gt; “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TW" sz="2000" dirty="0"/>
                  <a:t>”)</a:t>
                </a:r>
              </a:p>
              <a:p>
                <a:pPr marL="857250" lvl="1" indent="-457200" algn="just">
                  <a:lnSpc>
                    <a:spcPct val="100000"/>
                  </a:lnSpc>
                  <a:spcBef>
                    <a:spcPts val="0"/>
                  </a:spcBef>
                  <a:buSzPts val="24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600" b="0" dirty="0"/>
              </a:p>
              <a:p>
                <a:pPr marL="514350" indent="-457200" algn="just">
                  <a:lnSpc>
                    <a:spcPct val="150000"/>
                  </a:lnSpc>
                  <a:buSzPts val="2400"/>
                  <a:buFont typeface="Wingdings" panose="05000000000000000000" pitchFamily="2" charset="2"/>
                  <a:buChar char="Ø"/>
                </a:pPr>
                <a:r>
                  <a:rPr lang="en-US" altLang="zh-TW" sz="2000" dirty="0"/>
                  <a:t>Output:</a:t>
                </a:r>
              </a:p>
              <a:p>
                <a:pPr lvl="1" indent="-285750" algn="just">
                  <a:lnSpc>
                    <a:spcPct val="100000"/>
                  </a:lnSpc>
                  <a:spcBef>
                    <a:spcPts val="0"/>
                  </a:spcBef>
                  <a:buSzPts val="24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𝑒𝑥𝑎𝑐𝑡𝑙𝑦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𝑜𝑛𝑒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=1~4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600" b="0" dirty="0"/>
              </a:p>
            </p:txBody>
          </p:sp>
        </mc:Choice>
        <mc:Fallback>
          <p:sp>
            <p:nvSpPr>
              <p:cNvPr id="10" name="文字版面配置區 2">
                <a:extLst>
                  <a:ext uri="{FF2B5EF4-FFF2-40B4-BE49-F238E27FC236}">
                    <a16:creationId xmlns:a16="http://schemas.microsoft.com/office/drawing/2014/main" id="{2AC2FB19-09B5-4AD9-9F4C-B95F084A8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7851" y="1990049"/>
                <a:ext cx="5953301" cy="2946281"/>
              </a:xfrm>
              <a:blipFill>
                <a:blip r:embed="rId2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8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Thinning Operator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/>
        </p:nvGraphicFramePr>
        <p:xfrm>
          <a:off x="10860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F7EC9B1-95CD-4653-8CE4-CD3A6A9D07D1}"/>
              </a:ext>
            </a:extLst>
          </p:cNvPr>
          <p:cNvSpPr txBox="1"/>
          <p:nvPr/>
        </p:nvSpPr>
        <p:spPr>
          <a:xfrm>
            <a:off x="1245336" y="1943932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marked image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4A78AB-12B1-4E1D-B949-EE8AAFC649F1}"/>
              </a:ext>
            </a:extLst>
          </p:cNvPr>
          <p:cNvGraphicFramePr>
            <a:graphicFrameLocks noGrp="1"/>
          </p:cNvGraphicFramePr>
          <p:nvPr/>
        </p:nvGraphicFramePr>
        <p:xfrm>
          <a:off x="39720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577B0FEC-C8D3-400B-B29C-2F742F4D4B3F}"/>
              </a:ext>
            </a:extLst>
          </p:cNvPr>
          <p:cNvSpPr txBox="1"/>
          <p:nvPr/>
        </p:nvSpPr>
        <p:spPr>
          <a:xfrm>
            <a:off x="4131338" y="1943932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78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Thinning Operator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18353"/>
              </p:ext>
            </p:extLst>
          </p:nvPr>
        </p:nvGraphicFramePr>
        <p:xfrm>
          <a:off x="364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4A78AB-12B1-4E1D-B949-EE8AAFC6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53696"/>
              </p:ext>
            </p:extLst>
          </p:nvPr>
        </p:nvGraphicFramePr>
        <p:xfrm>
          <a:off x="25290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955B82-5E00-4F9E-A8B2-20E24B167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88391"/>
              </p:ext>
            </p:extLst>
          </p:nvPr>
        </p:nvGraphicFramePr>
        <p:xfrm>
          <a:off x="4693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25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Thinning Operator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/>
        </p:nvGraphicFramePr>
        <p:xfrm>
          <a:off x="364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4A78AB-12B1-4E1D-B949-EE8AAFC6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96337"/>
              </p:ext>
            </p:extLst>
          </p:nvPr>
        </p:nvGraphicFramePr>
        <p:xfrm>
          <a:off x="25290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955B82-5E00-4F9E-A8B2-20E24B167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63831"/>
              </p:ext>
            </p:extLst>
          </p:nvPr>
        </p:nvGraphicFramePr>
        <p:xfrm>
          <a:off x="4693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8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Homework 7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7DBC19-BD26-4FA0-B176-AD5E849D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851" y="1990050"/>
            <a:ext cx="5272875" cy="2541600"/>
          </a:xfrm>
        </p:spPr>
        <p:txBody>
          <a:bodyPr/>
          <a:lstStyle/>
          <a:p>
            <a:pPr indent="-285750">
              <a:lnSpc>
                <a:spcPct val="150000"/>
              </a:lnSpc>
              <a:buSzPts val="2400"/>
              <a:buChar char="❏"/>
            </a:pPr>
            <a:r>
              <a:rPr lang="en-US" altLang="zh-TW" sz="2000" dirty="0"/>
              <a:t>Threshold: 128</a:t>
            </a:r>
          </a:p>
          <a:p>
            <a:pPr lvl="1" indent="-285750">
              <a:lnSpc>
                <a:spcPct val="150000"/>
              </a:lnSpc>
              <a:buSzPts val="2400"/>
              <a:buChar char="❏"/>
            </a:pPr>
            <a:r>
              <a:rPr lang="en-US" altLang="zh-TW" sz="2000" dirty="0"/>
              <a:t>1, if pixel &gt; 127</a:t>
            </a:r>
          </a:p>
          <a:p>
            <a:pPr lvl="1" indent="-285750">
              <a:lnSpc>
                <a:spcPct val="150000"/>
              </a:lnSpc>
              <a:buSzPts val="2400"/>
              <a:buChar char="❏"/>
            </a:pPr>
            <a:r>
              <a:rPr lang="en-US" altLang="zh-TW" sz="2000" dirty="0"/>
              <a:t>0, if pixel &lt; 128</a:t>
            </a:r>
          </a:p>
          <a:p>
            <a:pPr indent="-285750">
              <a:lnSpc>
                <a:spcPct val="150000"/>
              </a:lnSpc>
              <a:buSzPts val="2400"/>
              <a:buChar char="❏"/>
            </a:pPr>
            <a:r>
              <a:rPr lang="en-US" altLang="zh-TW" sz="2000" dirty="0" err="1"/>
              <a:t>Downsample</a:t>
            </a:r>
            <a:r>
              <a:rPr lang="en-US" altLang="zh-TW" sz="2000" dirty="0"/>
              <a:t> image to 64</a:t>
            </a:r>
            <a:r>
              <a:rPr lang="zh-TW" altLang="en-US" sz="2000" dirty="0"/>
              <a:t> </a:t>
            </a:r>
            <a:r>
              <a:rPr lang="en-US" altLang="zh-TW" sz="2000" dirty="0"/>
              <a:t>x 64</a:t>
            </a:r>
            <a:r>
              <a:rPr lang="zh-TW" altLang="en-US" sz="2000" dirty="0"/>
              <a:t> </a:t>
            </a:r>
            <a:r>
              <a:rPr lang="en-US" altLang="zh-TW" sz="2000" dirty="0"/>
              <a:t>pixels</a:t>
            </a:r>
          </a:p>
          <a:p>
            <a:pPr indent="-285750">
              <a:lnSpc>
                <a:spcPct val="150000"/>
              </a:lnSpc>
              <a:buSzPts val="2400"/>
              <a:buChar char="❏"/>
            </a:pPr>
            <a:r>
              <a:rPr lang="en-US" altLang="zh-TW" sz="2000" dirty="0"/>
              <a:t>Do thinning operator (</a:t>
            </a:r>
            <a:r>
              <a:rPr lang="en-US" altLang="zh-TW" sz="2000" dirty="0">
                <a:solidFill>
                  <a:srgbClr val="FF0000"/>
                </a:solidFill>
              </a:rPr>
              <a:t>4 connected</a:t>
            </a:r>
            <a:r>
              <a:rPr lang="en-US" altLang="zh-TW" sz="20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8B7FF2-1443-433F-A4BE-789B7B02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57" y="1597875"/>
            <a:ext cx="1914470" cy="19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Thinning Operator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/>
        </p:nvGraphicFramePr>
        <p:xfrm>
          <a:off x="364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4A78AB-12B1-4E1D-B949-EE8AAFC6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26448"/>
              </p:ext>
            </p:extLst>
          </p:nvPr>
        </p:nvGraphicFramePr>
        <p:xfrm>
          <a:off x="25290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955B82-5E00-4F9E-A8B2-20E24B167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64268"/>
              </p:ext>
            </p:extLst>
          </p:nvPr>
        </p:nvGraphicFramePr>
        <p:xfrm>
          <a:off x="4693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33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Thinning Operator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/>
        </p:nvGraphicFramePr>
        <p:xfrm>
          <a:off x="364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4A78AB-12B1-4E1D-B949-EE8AAFC6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3783"/>
              </p:ext>
            </p:extLst>
          </p:nvPr>
        </p:nvGraphicFramePr>
        <p:xfrm>
          <a:off x="2529000" y="2253994"/>
          <a:ext cx="18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1364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955B82-5E00-4F9E-A8B2-20E24B167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26758"/>
              </p:ext>
            </p:extLst>
          </p:nvPr>
        </p:nvGraphicFramePr>
        <p:xfrm>
          <a:off x="4693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73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Thinning Operator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/>
        </p:nvGraphicFramePr>
        <p:xfrm>
          <a:off x="364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4A78AB-12B1-4E1D-B949-EE8AAFC6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32911"/>
              </p:ext>
            </p:extLst>
          </p:nvPr>
        </p:nvGraphicFramePr>
        <p:xfrm>
          <a:off x="2529000" y="2253994"/>
          <a:ext cx="18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1364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955B82-5E00-4F9E-A8B2-20E24B167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98210"/>
              </p:ext>
            </p:extLst>
          </p:nvPr>
        </p:nvGraphicFramePr>
        <p:xfrm>
          <a:off x="4693500" y="225399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27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Homework 7 - Result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5E8CFD-DAE8-4B99-B469-2137D872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5" y="1841343"/>
            <a:ext cx="2736563" cy="2736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AA3EE7-66B7-4FD9-AC7E-2001EF55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53" y="1532842"/>
            <a:ext cx="3302752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0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Homework 7 - Result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DC4456-7E06-4CC1-B335-DF41C492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1" y="1561417"/>
            <a:ext cx="3302752" cy="33535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0E2567-7F42-4B01-A28B-6C7F279A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94" y="1561417"/>
            <a:ext cx="3226535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Thinning Operator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7DBC19-BD26-4FA0-B176-AD5E849D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851" y="1990049"/>
            <a:ext cx="5272875" cy="2946281"/>
          </a:xfrm>
        </p:spPr>
        <p:txBody>
          <a:bodyPr/>
          <a:lstStyle/>
          <a:p>
            <a:pPr marL="514350" indent="-457200" algn="just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altLang="zh-TW" sz="2000" dirty="0"/>
              <a:t>Create marked image</a:t>
            </a:r>
          </a:p>
          <a:p>
            <a:pPr marL="857250" lvl="1" indent="-457200" algn="just">
              <a:lnSpc>
                <a:spcPct val="150000"/>
              </a:lnSpc>
              <a:buSzPts val="2400"/>
              <a:buFont typeface="+mj-lt"/>
              <a:buAutoNum type="arabicPeriod"/>
            </a:pPr>
            <a:r>
              <a:rPr lang="en-US" altLang="zh-TW" sz="1600" dirty="0"/>
              <a:t>Yokoi Operator</a:t>
            </a:r>
          </a:p>
          <a:p>
            <a:pPr marL="857250" lvl="1" indent="-457200" algn="just">
              <a:lnSpc>
                <a:spcPct val="150000"/>
              </a:lnSpc>
              <a:buSzPts val="2400"/>
              <a:buFont typeface="+mj-lt"/>
              <a:buAutoNum type="arabicPeriod"/>
            </a:pPr>
            <a:r>
              <a:rPr lang="en-US" altLang="zh-TW" sz="1600" dirty="0"/>
              <a:t>Pair Relationship</a:t>
            </a:r>
            <a:r>
              <a:rPr lang="zh-TW" altLang="en-US" sz="1600" dirty="0"/>
              <a:t> </a:t>
            </a:r>
            <a:r>
              <a:rPr lang="en-US" altLang="zh-TW" sz="1600" dirty="0"/>
              <a:t>Operator</a:t>
            </a:r>
          </a:p>
          <a:p>
            <a:pPr marL="514350" indent="-457200" algn="just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altLang="zh-TW" sz="2000" dirty="0"/>
              <a:t>Connected Shrink Operator</a:t>
            </a:r>
          </a:p>
          <a:p>
            <a:pPr marL="514350" indent="-457200" algn="just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altLang="zh-TW" sz="2000" dirty="0"/>
              <a:t>Compare the shrink result with marked image</a:t>
            </a:r>
          </a:p>
        </p:txBody>
      </p:sp>
    </p:spTree>
    <p:extLst>
      <p:ext uri="{BB962C8B-B14F-4D97-AF65-F5344CB8AC3E}">
        <p14:creationId xmlns:p14="http://schemas.microsoft.com/office/powerpoint/2010/main" val="41239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EC7DBC19-BD26-4FA0-B176-AD5E849DFC8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7851" y="1990049"/>
                <a:ext cx="5523533" cy="2946281"/>
              </a:xfrm>
            </p:spPr>
            <p:txBody>
              <a:bodyPr/>
              <a:lstStyle/>
              <a:p>
                <a:pPr marL="514350" indent="-457200" algn="just">
                  <a:lnSpc>
                    <a:spcPct val="150000"/>
                  </a:lnSpc>
                  <a:buSzPts val="2400"/>
                  <a:buFont typeface="Wingdings" panose="05000000000000000000" pitchFamily="2" charset="2"/>
                  <a:buChar char="Ø"/>
                </a:pPr>
                <a:r>
                  <a:rPr lang="en-US" altLang="zh-TW" sz="2000" dirty="0"/>
                  <a:t>H function: (m=“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sz="2000" dirty="0"/>
                  <a:t>”, means “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edge</a:t>
                </a:r>
                <a:r>
                  <a:rPr lang="en-US" altLang="zh-TW" sz="2000" dirty="0"/>
                  <a:t>” in Yokoi)</a:t>
                </a:r>
              </a:p>
              <a:p>
                <a:pPr marL="857250" lvl="1" indent="-457200" algn="just">
                  <a:lnSpc>
                    <a:spcPct val="100000"/>
                  </a:lnSpc>
                  <a:spcBef>
                    <a:spcPts val="0"/>
                  </a:spcBef>
                  <a:buSzPts val="24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800" b="0" dirty="0"/>
              </a:p>
              <a:p>
                <a:pPr marL="514350" indent="-457200" algn="just">
                  <a:lnSpc>
                    <a:spcPct val="150000"/>
                  </a:lnSpc>
                  <a:buSzPts val="2400"/>
                  <a:buFont typeface="Wingdings" panose="05000000000000000000" pitchFamily="2" charset="2"/>
                  <a:buChar char="Ø"/>
                </a:pPr>
                <a:r>
                  <a:rPr lang="en-US" altLang="zh-TW" sz="2000" dirty="0"/>
                  <a:t>Output:</a:t>
                </a:r>
              </a:p>
              <a:p>
                <a:pPr lvl="1" indent="-285750" algn="just">
                  <a:lnSpc>
                    <a:spcPct val="100000"/>
                  </a:lnSpc>
                  <a:spcBef>
                    <a:spcPts val="0"/>
                  </a:spcBef>
                  <a:buSzPts val="24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&lt;1 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𝑜𝑟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endParaRPr lang="en-US" altLang="zh-TW" sz="1800" b="0" dirty="0"/>
              </a:p>
            </p:txBody>
          </p:sp>
        </mc:Choice>
        <mc:Fallback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EC7DBC19-BD26-4FA0-B176-AD5E849DF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7851" y="1990049"/>
                <a:ext cx="5523533" cy="2946281"/>
              </a:xfrm>
              <a:blipFill>
                <a:blip r:embed="rId3"/>
                <a:stretch>
                  <a:fillRect l="-441" r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1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2209C2-6694-4E86-AA9A-826E1BDFF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74136"/>
              </p:ext>
            </p:extLst>
          </p:nvPr>
        </p:nvGraphicFramePr>
        <p:xfrm>
          <a:off x="977851" y="221513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7CED-0E54-4A95-A614-7817B251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26258"/>
              </p:ext>
            </p:extLst>
          </p:nvPr>
        </p:nvGraphicFramePr>
        <p:xfrm>
          <a:off x="4080151" y="221513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3933567-0B7F-4A40-A398-706BDFEFBD96}"/>
              </a:ext>
            </a:extLst>
          </p:cNvPr>
          <p:cNvSpPr txBox="1"/>
          <p:nvPr/>
        </p:nvSpPr>
        <p:spPr>
          <a:xfrm>
            <a:off x="1137187" y="1907357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 image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0D8EEF-F07B-4058-B5A0-A6C6B55C69ED}"/>
              </a:ext>
            </a:extLst>
          </p:cNvPr>
          <p:cNvSpPr txBox="1"/>
          <p:nvPr/>
        </p:nvSpPr>
        <p:spPr>
          <a:xfrm>
            <a:off x="4239487" y="1907356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Yokoi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2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7CED-0E54-4A95-A614-7817B251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99457"/>
              </p:ext>
            </p:extLst>
          </p:nvPr>
        </p:nvGraphicFramePr>
        <p:xfrm>
          <a:off x="846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96499"/>
              </p:ext>
            </p:extLst>
          </p:nvPr>
        </p:nvGraphicFramePr>
        <p:xfrm>
          <a:off x="3852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6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C0F4-4961-49B4-9AFC-3E4849C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Pair Relationship Operator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337CED-0E54-4A95-A614-7817B251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90716"/>
              </p:ext>
            </p:extLst>
          </p:nvPr>
        </p:nvGraphicFramePr>
        <p:xfrm>
          <a:off x="846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57395F-27C2-4FC2-8384-0D6E0AF7D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63691"/>
              </p:ext>
            </p:extLst>
          </p:nvPr>
        </p:nvGraphicFramePr>
        <p:xfrm>
          <a:off x="3852000" y="206882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755292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533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1353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02348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64633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45819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58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73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22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1368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471</Words>
  <Application>Microsoft Office PowerPoint</Application>
  <PresentationFormat>自訂</PresentationFormat>
  <Paragraphs>355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Nunito</vt:lpstr>
      <vt:lpstr>Wingdings</vt:lpstr>
      <vt:lpstr>Arial</vt:lpstr>
      <vt:lpstr>Cambria Math</vt:lpstr>
      <vt:lpstr>Maven Pro</vt:lpstr>
      <vt:lpstr>Momentum</vt:lpstr>
      <vt:lpstr>Thinning Operator</vt:lpstr>
      <vt:lpstr>Homework 7</vt:lpstr>
      <vt:lpstr>Homework 7 - Result</vt:lpstr>
      <vt:lpstr>Homework 7 - Result</vt:lpstr>
      <vt:lpstr>Thinning Operator</vt:lpstr>
      <vt:lpstr>Pair Relationship Operator</vt:lpstr>
      <vt:lpstr>Pair Relationship Operator</vt:lpstr>
      <vt:lpstr>Pair Relationship Operator</vt:lpstr>
      <vt:lpstr>Pair Relationship Operator</vt:lpstr>
      <vt:lpstr>Pair Relationship Operator</vt:lpstr>
      <vt:lpstr>Pair Relationship Operator</vt:lpstr>
      <vt:lpstr>Pair Relationship Operator</vt:lpstr>
      <vt:lpstr>Pair Relationship Operator</vt:lpstr>
      <vt:lpstr>Pair Relationship Operator</vt:lpstr>
      <vt:lpstr>Pair Relationship Operator</vt:lpstr>
      <vt:lpstr>Connected Shrink Operator</vt:lpstr>
      <vt:lpstr>Thinning Operator</vt:lpstr>
      <vt:lpstr>Thinning Operator</vt:lpstr>
      <vt:lpstr>Thinning Operator</vt:lpstr>
      <vt:lpstr>Thinning Operator</vt:lpstr>
      <vt:lpstr>Thinning Operator</vt:lpstr>
      <vt:lpstr>Thinning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Thinning Operator</dc:title>
  <cp:lastModifiedBy>BINGJHANG Lin</cp:lastModifiedBy>
  <cp:revision>47</cp:revision>
  <dcterms:modified xsi:type="dcterms:W3CDTF">2018-11-19T15:30:03Z</dcterms:modified>
</cp:coreProperties>
</file>