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1" r:id="rId9"/>
    <p:sldId id="262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1E174-3EB2-451F-BA54-A7C9163A9C01}" v="96" dt="2025-09-16T20:06:46.512"/>
    <p1510:client id="{BDF83FB7-EEDB-C1E9-0A4D-7C0AB274A887}" v="1" dt="2025-09-17T16:41:55.644"/>
    <p1510:client id="{F9499923-D96B-43EC-F532-4D3B0B6AA4AB}" v="353" dt="2025-09-18T04:17:2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39792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851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5001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371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4555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798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096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324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8365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369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2355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7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99NG6zWJH1D4oxNjidC-nCs5ZOSrizzq?usp=shar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google/flan-t5-large" TargetMode="External"/><Relationship Id="rId2" Type="http://schemas.openxmlformats.org/officeDocument/2006/relationships/hyperlink" Target="https://huggingface.co/Salesforce/blip-image-captioning-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" TargetMode="External"/><Relationship Id="rId5" Type="http://schemas.openxmlformats.org/officeDocument/2006/relationships/hyperlink" Target="https://huggingface.co/transformers" TargetMode="External"/><Relationship Id="rId4" Type="http://schemas.openxmlformats.org/officeDocument/2006/relationships/hyperlink" Target="https://www.kaggle.com/datasets/nodoubttome/skin-cancer9-classesisi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odoubttome/skin-cancer9-classesisi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99NG6zWJH1D4oxNjidC-nCs5ZOSrizzq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619513" cy="3172968"/>
          </a:xfrm>
        </p:spPr>
        <p:txBody>
          <a:bodyPr/>
          <a:lstStyle/>
          <a:p>
            <a:r>
              <a:rPr lang="en-GB" b="1" dirty="0"/>
              <a:t>Skin Cancer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Using BLIP and LLM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84FF-3CC6-090D-FF8C-E0FE130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07294-F1A2-2A43-8F48-FF583C78F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90" y="1940141"/>
            <a:ext cx="10376895" cy="36941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914400" lvl="2" indent="0">
              <a:buNone/>
            </a:pPr>
            <a:endParaRPr lang="en-GB" sz="700" dirty="0"/>
          </a:p>
          <a:p>
            <a:r>
              <a:rPr lang="en-GB" sz="2000" b="1" dirty="0"/>
              <a:t>Text Classification (LLM)</a:t>
            </a:r>
            <a:endParaRPr lang="en-GB" sz="2000" dirty="0"/>
          </a:p>
          <a:p>
            <a:pPr lvl="1"/>
            <a:r>
              <a:rPr lang="en-GB" sz="2000" dirty="0"/>
              <a:t>Use a free Hugging Face LLM (e.g., </a:t>
            </a:r>
            <a:r>
              <a:rPr lang="en-GB" sz="2000" dirty="0">
                <a:latin typeface="Consolas"/>
              </a:rPr>
              <a:t>google/flan-t5-large</a:t>
            </a:r>
            <a:r>
              <a:rPr lang="en-GB" sz="2000" dirty="0"/>
              <a:t>).</a:t>
            </a:r>
          </a:p>
          <a:p>
            <a:pPr lvl="1"/>
            <a:r>
              <a:rPr lang="en-GB" sz="2000" dirty="0"/>
              <a:t>Feed the structured prompt into the LLM.</a:t>
            </a:r>
            <a:endParaRPr lang="en-US" sz="2000"/>
          </a:p>
          <a:p>
            <a:pPr lvl="1"/>
            <a:r>
              <a:rPr lang="en-GB" sz="2000" dirty="0"/>
              <a:t>Collect predicted label + rationale for each caption.</a:t>
            </a:r>
            <a:endParaRPr lang="en-US" sz="2000"/>
          </a:p>
          <a:p>
            <a:r>
              <a:rPr lang="en-GB" sz="2000" b="1" dirty="0"/>
              <a:t>Evaluation</a:t>
            </a:r>
            <a:endParaRPr lang="en-GB" sz="2000" dirty="0"/>
          </a:p>
          <a:p>
            <a:pPr lvl="1"/>
            <a:r>
              <a:rPr lang="en-GB" sz="2000" dirty="0"/>
              <a:t>Compare LLM predictions with true dataset labels.</a:t>
            </a:r>
          </a:p>
          <a:p>
            <a:pPr lvl="1"/>
            <a:r>
              <a:rPr lang="en-GB" sz="2000" dirty="0"/>
              <a:t>Calculate accuracy, precision, recall, and F1-score.</a:t>
            </a:r>
            <a:endParaRPr lang="en-US" sz="2000" dirty="0"/>
          </a:p>
          <a:p>
            <a:pPr lvl="1"/>
            <a:r>
              <a:rPr lang="en-GB" sz="2000" dirty="0"/>
              <a:t>Generate a confusion matrix to visualize class-wise performance.</a:t>
            </a:r>
            <a:endParaRPr lang="en-US" sz="2000"/>
          </a:p>
          <a:p>
            <a:r>
              <a:rPr lang="en-GB" sz="2000" b="1" dirty="0"/>
              <a:t>Output</a:t>
            </a:r>
            <a:endParaRPr lang="en-GB" sz="2000" dirty="0"/>
          </a:p>
          <a:p>
            <a:pPr lvl="1"/>
            <a:r>
              <a:rPr lang="en-GB" sz="2000" dirty="0"/>
              <a:t>Final result = Predicted skin cancer type + reasoning (explanation).</a:t>
            </a:r>
          </a:p>
          <a:p>
            <a:pPr lvl="1"/>
            <a:r>
              <a:rPr lang="en-GB" sz="2000" dirty="0"/>
              <a:t>Save predictions and evaluation metrics for reporting.</a:t>
            </a:r>
            <a:endParaRPr lang="en-US" dirty="0">
              <a:ea typeface="+mn-lt"/>
              <a:cs typeface="+mn-lt"/>
              <a:hlinkClick r:id="rId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96638-4ACA-1159-4F8A-100F49CA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CDB0E-9258-435E-BC8F-876C7CFE20DD}" type="datetime1"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E0FD1-9FF9-5B7C-120D-DF8F33F9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C141-C43D-43F2-A8FE-D85EF4BB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014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909D-9D6A-A44D-6C18-7F9B56F9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26" y="788722"/>
            <a:ext cx="5585690" cy="1169138"/>
          </a:xfrm>
        </p:spPr>
        <p:txBody>
          <a:bodyPr/>
          <a:lstStyle/>
          <a:p>
            <a:pPr algn="ctr"/>
            <a:r>
              <a:rPr lang="en-GB" b="1">
                <a:ea typeface="+mj-lt"/>
                <a:cs typeface="+mj-lt"/>
              </a:rPr>
              <a:t>Future Enhancements</a:t>
            </a:r>
            <a:endParaRPr lang="en-US"/>
          </a:p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BCD-DA80-DEF7-196B-60374FCE5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13E5A-E790-9000-4CF2-F40D19A5F905}"/>
              </a:ext>
            </a:extLst>
          </p:cNvPr>
          <p:cNvSpPr txBox="1"/>
          <p:nvPr/>
        </p:nvSpPr>
        <p:spPr>
          <a:xfrm>
            <a:off x="528180" y="2052180"/>
            <a:ext cx="1078073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/>
              <a:t>Fine-Tuning the Model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Currently, BLIP generates captions and the LLM classifies based on text.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By fine-tuning BLIP and the LLM on the skin cancer dataset, the models will learn domain-specific features.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This improves caption quality and classification accuracy since the model adapts directly to medical images.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Improving Accuracy with Better Resources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Use </a:t>
            </a:r>
            <a:r>
              <a:rPr lang="en-US" b="1"/>
              <a:t>premium GPUs in Colab</a:t>
            </a:r>
            <a:r>
              <a:rPr lang="en-US"/>
              <a:t> (e.g., A100, V100) for faster training and handling larger batch sizes.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This enables fine-tuning on the entire dataset instead of small subsets.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More GPU power allows you to use </a:t>
            </a:r>
            <a:r>
              <a:rPr lang="en-US" b="1"/>
              <a:t>larger models</a:t>
            </a:r>
            <a:r>
              <a:rPr lang="en-US"/>
              <a:t> (e.g., BLIP-2, Mistral-7B, or LLaMA-2) for richer predictions.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Adopting Advanced Paid LLMs (e.g., Grok AI, GPT-4)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Paid LLMs have stronger reasoning and understanding.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They can provide more accurate classifications and medical-style rationales.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Integration with Grok AI (X’s premium model) or GPT-4 ensures high-quality outputs, especially in complex edge cases.</a:t>
            </a:r>
          </a:p>
        </p:txBody>
      </p:sp>
    </p:spTree>
    <p:extLst>
      <p:ext uri="{BB962C8B-B14F-4D97-AF65-F5344CB8AC3E}">
        <p14:creationId xmlns:p14="http://schemas.microsoft.com/office/powerpoint/2010/main" val="79319023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9A6-F9E9-F748-82CC-7D9122D50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64" y="548640"/>
            <a:ext cx="2882156" cy="116913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3849-2E74-C45D-1A19-8CB6D985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64" y="2217065"/>
            <a:ext cx="10877936" cy="4007326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b="1" dirty="0">
                <a:ea typeface="+mn-lt"/>
                <a:cs typeface="+mn-lt"/>
              </a:rPr>
              <a:t>BLIP: Bootstrapping Language-Image Pre-training</a:t>
            </a:r>
            <a:br>
              <a:rPr lang="en-GB" b="1" dirty="0">
                <a:ea typeface="+mn-lt"/>
                <a:cs typeface="+mn-lt"/>
              </a:rPr>
            </a:br>
            <a:r>
              <a:rPr lang="en-GB" b="1" dirty="0">
                <a:ea typeface="+mn-lt"/>
                <a:cs typeface="+mn-lt"/>
              </a:rPr>
              <a:t> – Salesforce Research</a:t>
            </a:r>
            <a:br>
              <a:rPr lang="en-GB" b="1" dirty="0">
                <a:ea typeface="+mn-lt"/>
                <a:cs typeface="+mn-lt"/>
              </a:rPr>
            </a:br>
            <a:r>
              <a:rPr lang="en-GB" b="1" dirty="0">
                <a:ea typeface="+mn-lt"/>
                <a:cs typeface="+mn-lt"/>
              </a:rPr>
              <a:t> – Model: </a:t>
            </a:r>
            <a:r>
              <a:rPr lang="en-GB" dirty="0">
                <a:latin typeface="Consolas"/>
              </a:rPr>
              <a:t>Salesforce/blip-image-captioning-base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 – </a:t>
            </a:r>
            <a:r>
              <a:rPr lang="en-GB" dirty="0">
                <a:ea typeface="+mn-lt"/>
                <a:cs typeface="+mn-lt"/>
                <a:hlinkClick r:id="rId2"/>
              </a:rPr>
              <a:t>https://huggingface.co/Salesforce/blip-image-captioning-base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FLAN-T5 (Instruction-Tuned Language Model)</a:t>
            </a:r>
            <a:br>
              <a:rPr lang="en-GB" b="1" dirty="0">
                <a:ea typeface="+mn-lt"/>
                <a:cs typeface="+mn-lt"/>
              </a:rPr>
            </a:br>
            <a:r>
              <a:rPr lang="en-GB" b="1" dirty="0">
                <a:ea typeface="+mn-lt"/>
                <a:cs typeface="+mn-lt"/>
              </a:rPr>
              <a:t> – Google Research</a:t>
            </a:r>
            <a:br>
              <a:rPr lang="en-GB" b="1" dirty="0">
                <a:ea typeface="+mn-lt"/>
                <a:cs typeface="+mn-lt"/>
              </a:rPr>
            </a:br>
            <a:r>
              <a:rPr lang="en-GB" b="1" dirty="0">
                <a:ea typeface="+mn-lt"/>
                <a:cs typeface="+mn-lt"/>
              </a:rPr>
              <a:t> – Model: </a:t>
            </a:r>
            <a:r>
              <a:rPr lang="en-GB" dirty="0">
                <a:latin typeface="Consolas"/>
              </a:rPr>
              <a:t>google/flan-t5-large</a:t>
            </a:r>
            <a:br>
              <a:rPr lang="en-GB" dirty="0">
                <a:latin typeface="Consolas"/>
              </a:rPr>
            </a:br>
            <a:r>
              <a:rPr lang="en-GB" dirty="0">
                <a:latin typeface="Consolas"/>
              </a:rPr>
              <a:t> – </a:t>
            </a:r>
            <a:r>
              <a:rPr lang="en-GB" dirty="0">
                <a:ea typeface="+mn-lt"/>
                <a:cs typeface="+mn-lt"/>
                <a:hlinkClick r:id="rId3"/>
              </a:rPr>
              <a:t>https://huggingface.co/google/flan-t5-large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Skin Cancer ISIC Dataset (9 Classes)</a:t>
            </a:r>
            <a:br>
              <a:rPr lang="en-GB" b="1" dirty="0">
                <a:ea typeface="+mn-lt"/>
                <a:cs typeface="+mn-lt"/>
              </a:rPr>
            </a:br>
            <a:r>
              <a:rPr lang="en-GB" b="1" dirty="0">
                <a:ea typeface="+mn-lt"/>
                <a:cs typeface="+mn-lt"/>
              </a:rPr>
              <a:t> – Kaggle: </a:t>
            </a:r>
            <a:r>
              <a:rPr lang="en-GB" i="1" dirty="0">
                <a:ea typeface="+mn-lt"/>
                <a:cs typeface="+mn-lt"/>
              </a:rPr>
              <a:t>Skin cancer ISIC The International Skin Imaging Collaboration</a:t>
            </a:r>
            <a:br>
              <a:rPr lang="en-GB" i="1" dirty="0">
                <a:ea typeface="+mn-lt"/>
                <a:cs typeface="+mn-lt"/>
              </a:rPr>
            </a:br>
            <a:r>
              <a:rPr lang="en-GB" i="1" dirty="0">
                <a:ea typeface="+mn-lt"/>
                <a:cs typeface="+mn-lt"/>
              </a:rPr>
              <a:t> – </a:t>
            </a:r>
            <a:r>
              <a:rPr lang="en-GB" dirty="0">
                <a:ea typeface="+mn-lt"/>
                <a:cs typeface="+mn-lt"/>
                <a:hlinkClick r:id="rId4"/>
              </a:rPr>
              <a:t>https://www.kaggle.com/datasets/nodoubttome/skin-cancer9-classesisic</a:t>
            </a:r>
            <a:endParaRPr lang="en-GB"/>
          </a:p>
          <a:p>
            <a:r>
              <a:rPr lang="en-GB" b="1" dirty="0">
                <a:ea typeface="+mn-lt"/>
                <a:cs typeface="+mn-lt"/>
              </a:rPr>
              <a:t>Hugging Face Transformers Library</a:t>
            </a:r>
            <a:br>
              <a:rPr lang="en-GB" b="1" dirty="0">
                <a:ea typeface="+mn-lt"/>
                <a:cs typeface="+mn-lt"/>
              </a:rPr>
            </a:br>
            <a:r>
              <a:rPr lang="en-GB" b="1" dirty="0">
                <a:ea typeface="+mn-lt"/>
                <a:cs typeface="+mn-lt"/>
              </a:rPr>
              <a:t> – </a:t>
            </a:r>
            <a:r>
              <a:rPr lang="en-GB" dirty="0">
                <a:ea typeface="+mn-lt"/>
                <a:cs typeface="+mn-lt"/>
                <a:hlinkClick r:id="rId5"/>
              </a:rPr>
              <a:t>https://huggingface.co/transformers</a:t>
            </a:r>
            <a:endParaRPr lang="en-GB"/>
          </a:p>
          <a:p>
            <a:r>
              <a:rPr lang="en-GB" b="1" dirty="0" err="1">
                <a:ea typeface="+mn-lt"/>
                <a:cs typeface="+mn-lt"/>
              </a:rPr>
              <a:t>PyTorch</a:t>
            </a:r>
            <a:r>
              <a:rPr lang="en-GB" b="1" dirty="0">
                <a:ea typeface="+mn-lt"/>
                <a:cs typeface="+mn-lt"/>
              </a:rPr>
              <a:t> (Deep Learning Framework)</a:t>
            </a:r>
            <a:br>
              <a:rPr lang="en-GB" b="1" dirty="0">
                <a:ea typeface="+mn-lt"/>
                <a:cs typeface="+mn-lt"/>
              </a:rPr>
            </a:br>
            <a:r>
              <a:rPr lang="en-GB" b="1" dirty="0">
                <a:ea typeface="+mn-lt"/>
                <a:cs typeface="+mn-lt"/>
              </a:rPr>
              <a:t> – </a:t>
            </a:r>
            <a:r>
              <a:rPr lang="en-GB" dirty="0">
                <a:ea typeface="+mn-lt"/>
                <a:cs typeface="+mn-lt"/>
                <a:hlinkClick r:id="rId6"/>
              </a:rPr>
              <a:t>https://pytorch.org/</a:t>
            </a:r>
            <a:endParaRPr lang="en-GB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83013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C888D-427C-D127-995E-F30EB15FB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39871" y="636322"/>
            <a:ext cx="4816258" cy="1076096"/>
          </a:xfrm>
        </p:spPr>
        <p:txBody>
          <a:bodyPr>
            <a:normAutofit/>
          </a:bodyPr>
          <a:lstStyle/>
          <a:p>
            <a:pPr algn="ctr"/>
            <a:r>
              <a:rPr lang="en-GB" b="1" dirty="0"/>
              <a:t>TEAM MEMBERS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C5E1-8761-76AB-0790-B99830C19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7214687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Prof : </a:t>
            </a:r>
            <a:r>
              <a:rPr lang="en-GB" b="1" dirty="0" err="1">
                <a:ea typeface="+mn-lt"/>
                <a:cs typeface="+mn-lt"/>
              </a:rPr>
              <a:t>Dr.HariKishan</a:t>
            </a:r>
            <a:r>
              <a:rPr lang="en-GB" b="1" dirty="0">
                <a:ea typeface="+mn-lt"/>
                <a:cs typeface="+mn-lt"/>
              </a:rPr>
              <a:t> Kondaveeti</a:t>
            </a:r>
            <a:endParaRPr lang="en-US" dirty="0"/>
          </a:p>
          <a:p>
            <a:pPr marL="342900" indent="-342900">
              <a:buAutoNum type="arabicPeriod"/>
            </a:pPr>
            <a:r>
              <a:rPr lang="en-GB" sz="2000" dirty="0">
                <a:ea typeface="+mn-lt"/>
                <a:cs typeface="+mn-lt"/>
              </a:rPr>
              <a:t>KAKUMANU NICHAL HAAS – 22BCE9651</a:t>
            </a:r>
          </a:p>
          <a:p>
            <a:pPr marL="342900" indent="-342900">
              <a:buAutoNum type="arabicPeriod"/>
            </a:pPr>
            <a:r>
              <a:rPr lang="en-GB" sz="2000" dirty="0">
                <a:ea typeface="+mn-lt"/>
                <a:cs typeface="+mn-lt"/>
              </a:rPr>
              <a:t>B KEERTHAN - 22BCE8216</a:t>
            </a:r>
            <a:endParaRPr lang="en-GB" sz="2000"/>
          </a:p>
          <a:p>
            <a:pPr marL="342900" indent="-342900">
              <a:buAutoNum type="arabicPeriod"/>
            </a:pPr>
            <a:r>
              <a:rPr lang="en-GB" sz="2000" dirty="0">
                <a:ea typeface="+mn-lt"/>
                <a:cs typeface="+mn-lt"/>
              </a:rPr>
              <a:t>RUDRAPAATI YASHASWINI - 22BCE20469</a:t>
            </a:r>
          </a:p>
          <a:p>
            <a:pPr marL="342900" indent="-342900">
              <a:buAutoNum type="arabicPeriod"/>
            </a:pPr>
            <a:r>
              <a:rPr lang="en-GB" sz="2000" dirty="0">
                <a:ea typeface="+mn-lt"/>
                <a:cs typeface="+mn-lt"/>
              </a:rPr>
              <a:t>DEVANSH CHHIBBER - 22BCE7919</a:t>
            </a:r>
          </a:p>
          <a:p>
            <a:pPr>
              <a:buAutoNum type="arabicPeriod"/>
            </a:pPr>
            <a:endParaRPr lang="en-GB" b="1" dirty="0"/>
          </a:p>
          <a:p>
            <a:pPr>
              <a:buAutoNum type="arabicPeriod"/>
            </a:pPr>
            <a:endParaRPr lang="en-GB" b="1" dirty="0"/>
          </a:p>
          <a:p>
            <a:pPr>
              <a:buAutoNum type="arabicPeriod"/>
            </a:pPr>
            <a:endParaRPr lang="en-GB" b="1" dirty="0"/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  <a:p>
            <a:pPr>
              <a:buAutoNum type="arabicPeriod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4631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306EE-29FB-FE7E-69EA-5A1D7502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73" y="903544"/>
            <a:ext cx="3498019" cy="1002124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/>
              <a:t>Vision &amp; Goal</a:t>
            </a:r>
            <a:endParaRPr lang="en-GB" sz="3600" dirty="0"/>
          </a:p>
          <a:p>
            <a:pPr algn="ctr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4037-FE99-19DC-B88D-E70B63AFB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41" y="1528135"/>
            <a:ext cx="11086702" cy="5092914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GB" sz="4000" b="1" dirty="0"/>
          </a:p>
          <a:p>
            <a:pPr marL="0" indent="0">
              <a:buNone/>
            </a:pPr>
            <a:r>
              <a:rPr lang="en-GB" sz="6000" b="1" dirty="0">
                <a:ea typeface="+mn-lt"/>
                <a:cs typeface="+mn-lt"/>
              </a:rPr>
              <a:t>Vision:</a:t>
            </a:r>
            <a:endParaRPr lang="en-GB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6000" dirty="0">
                <a:ea typeface="+mn-lt"/>
                <a:cs typeface="+mn-lt"/>
              </a:rPr>
              <a:t>To build an </a:t>
            </a:r>
            <a:r>
              <a:rPr lang="en-GB" sz="6000" b="1" dirty="0">
                <a:ea typeface="+mn-lt"/>
                <a:cs typeface="+mn-lt"/>
              </a:rPr>
              <a:t>AI-assisted system</a:t>
            </a:r>
            <a:r>
              <a:rPr lang="en-GB" sz="6000" dirty="0">
                <a:ea typeface="+mn-lt"/>
                <a:cs typeface="+mn-lt"/>
              </a:rPr>
              <a:t> that can help dermatologists and healthcare professionals in </a:t>
            </a:r>
            <a:r>
              <a:rPr lang="en-GB" sz="6000" b="1" dirty="0">
                <a:ea typeface="+mn-lt"/>
                <a:cs typeface="+mn-lt"/>
              </a:rPr>
              <a:t>early detection of skin cancer</a:t>
            </a:r>
            <a:r>
              <a:rPr lang="en-GB" sz="6000" dirty="0">
                <a:ea typeface="+mn-lt"/>
                <a:cs typeface="+mn-lt"/>
              </a:rPr>
              <a:t>.</a:t>
            </a:r>
            <a:endParaRPr lang="en-GB"/>
          </a:p>
          <a:p>
            <a:pPr>
              <a:buFont typeface="Arial"/>
              <a:buChar char="•"/>
            </a:pPr>
            <a:r>
              <a:rPr lang="en-GB" sz="6000" dirty="0">
                <a:ea typeface="+mn-lt"/>
                <a:cs typeface="+mn-lt"/>
              </a:rPr>
              <a:t>Combine </a:t>
            </a:r>
            <a:r>
              <a:rPr lang="en-GB" sz="6000" b="1" dirty="0">
                <a:ea typeface="+mn-lt"/>
                <a:cs typeface="+mn-lt"/>
              </a:rPr>
              <a:t>Vision-Language Models (BLIP)</a:t>
            </a:r>
            <a:r>
              <a:rPr lang="en-GB" sz="6000" dirty="0">
                <a:ea typeface="+mn-lt"/>
                <a:cs typeface="+mn-lt"/>
              </a:rPr>
              <a:t> with </a:t>
            </a:r>
            <a:r>
              <a:rPr lang="en-GB" sz="6000" b="1" dirty="0">
                <a:ea typeface="+mn-lt"/>
                <a:cs typeface="+mn-lt"/>
              </a:rPr>
              <a:t>Large Language Models (LLM)</a:t>
            </a:r>
            <a:r>
              <a:rPr lang="en-GB" sz="6000" dirty="0">
                <a:ea typeface="+mn-lt"/>
                <a:cs typeface="+mn-lt"/>
              </a:rPr>
              <a:t> to provide </a:t>
            </a:r>
            <a:r>
              <a:rPr lang="en-GB" sz="6000" b="1" dirty="0">
                <a:ea typeface="+mn-lt"/>
                <a:cs typeface="+mn-lt"/>
              </a:rPr>
              <a:t>explainable diagnosis</a:t>
            </a:r>
            <a:r>
              <a:rPr lang="en-GB" sz="6000" dirty="0">
                <a:ea typeface="+mn-lt"/>
                <a:cs typeface="+mn-lt"/>
              </a:rPr>
              <a:t> (caption + reasoning).</a:t>
            </a:r>
          </a:p>
          <a:p>
            <a:pPr>
              <a:buFont typeface="Arial"/>
              <a:buChar char="•"/>
            </a:pPr>
            <a:r>
              <a:rPr lang="en-GB" sz="6000" dirty="0">
                <a:ea typeface="+mn-lt"/>
                <a:cs typeface="+mn-lt"/>
              </a:rPr>
              <a:t>Enable </a:t>
            </a:r>
            <a:r>
              <a:rPr lang="en-GB" sz="6000" b="1" dirty="0">
                <a:ea typeface="+mn-lt"/>
                <a:cs typeface="+mn-lt"/>
              </a:rPr>
              <a:t>accessible and affordable diagnostic support</a:t>
            </a:r>
            <a:r>
              <a:rPr lang="en-GB" sz="6000" dirty="0">
                <a:ea typeface="+mn-lt"/>
                <a:cs typeface="+mn-lt"/>
              </a:rPr>
              <a:t> for patients worldwide.</a:t>
            </a:r>
            <a:endParaRPr lang="en-GB" dirty="0"/>
          </a:p>
          <a:p>
            <a:pPr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6000" b="1" dirty="0">
                <a:ea typeface="+mn-lt"/>
                <a:cs typeface="+mn-lt"/>
              </a:rPr>
              <a:t>Goal:</a:t>
            </a:r>
          </a:p>
          <a:p>
            <a:pPr>
              <a:buFont typeface="Arial"/>
              <a:buChar char="•"/>
            </a:pPr>
            <a:r>
              <a:rPr lang="en-GB" sz="6000" dirty="0">
                <a:ea typeface="+mn-lt"/>
                <a:cs typeface="+mn-lt"/>
              </a:rPr>
              <a:t>Use </a:t>
            </a:r>
            <a:r>
              <a:rPr lang="en-GB" sz="6000" b="1" dirty="0">
                <a:ea typeface="+mn-lt"/>
                <a:cs typeface="+mn-lt"/>
              </a:rPr>
              <a:t>BLIP</a:t>
            </a:r>
            <a:r>
              <a:rPr lang="en-GB" sz="6000" dirty="0">
                <a:ea typeface="+mn-lt"/>
                <a:cs typeface="+mn-lt"/>
              </a:rPr>
              <a:t> to generate </a:t>
            </a:r>
            <a:r>
              <a:rPr lang="en-GB" sz="6000" b="1" dirty="0">
                <a:ea typeface="+mn-lt"/>
                <a:cs typeface="+mn-lt"/>
              </a:rPr>
              <a:t>descriptive captions</a:t>
            </a:r>
            <a:r>
              <a:rPr lang="en-GB" sz="6000" dirty="0">
                <a:ea typeface="+mn-lt"/>
                <a:cs typeface="+mn-lt"/>
              </a:rPr>
              <a:t> from </a:t>
            </a:r>
            <a:r>
              <a:rPr lang="en-GB" sz="6000" dirty="0" err="1">
                <a:ea typeface="+mn-lt"/>
                <a:cs typeface="+mn-lt"/>
              </a:rPr>
              <a:t>dermoscopy</a:t>
            </a:r>
            <a:r>
              <a:rPr lang="en-GB" sz="6000" dirty="0">
                <a:ea typeface="+mn-lt"/>
                <a:cs typeface="+mn-lt"/>
              </a:rPr>
              <a:t> images.</a:t>
            </a:r>
            <a:endParaRPr lang="en-GB"/>
          </a:p>
          <a:p>
            <a:pPr>
              <a:buFont typeface="Arial"/>
            </a:pPr>
            <a:r>
              <a:rPr lang="en-GB" sz="6000" dirty="0">
                <a:ea typeface="+mn-lt"/>
                <a:cs typeface="+mn-lt"/>
              </a:rPr>
              <a:t>Leverage an </a:t>
            </a:r>
            <a:r>
              <a:rPr lang="en-GB" sz="6000" b="1" dirty="0">
                <a:ea typeface="+mn-lt"/>
                <a:cs typeface="+mn-lt"/>
              </a:rPr>
              <a:t>LLM (Flan-T5)</a:t>
            </a:r>
            <a:r>
              <a:rPr lang="en-GB" sz="6000" dirty="0">
                <a:ea typeface="+mn-lt"/>
                <a:cs typeface="+mn-lt"/>
              </a:rPr>
              <a:t> to classify captions into one of </a:t>
            </a:r>
            <a:r>
              <a:rPr lang="en-GB" sz="6000" b="1" dirty="0">
                <a:ea typeface="+mn-lt"/>
                <a:cs typeface="+mn-lt"/>
              </a:rPr>
              <a:t>9 cancer types</a:t>
            </a:r>
            <a:r>
              <a:rPr lang="en-GB" sz="6000" dirty="0">
                <a:ea typeface="+mn-lt"/>
                <a:cs typeface="+mn-lt"/>
              </a:rPr>
              <a:t> with reasoning.</a:t>
            </a:r>
            <a:endParaRPr lang="en-GB" dirty="0"/>
          </a:p>
          <a:p>
            <a:pPr>
              <a:buFont typeface="Arial"/>
            </a:pPr>
            <a:r>
              <a:rPr lang="en-GB" sz="6000" dirty="0">
                <a:ea typeface="+mn-lt"/>
                <a:cs typeface="+mn-lt"/>
              </a:rPr>
              <a:t>Train, validate, and test the pipeline on the </a:t>
            </a:r>
            <a:r>
              <a:rPr lang="en-GB" sz="6000" b="1" dirty="0">
                <a:ea typeface="+mn-lt"/>
                <a:cs typeface="+mn-lt"/>
              </a:rPr>
              <a:t>ISIC Skin Cancer Dataset</a:t>
            </a:r>
            <a:r>
              <a:rPr lang="en-GB" sz="6000" dirty="0">
                <a:ea typeface="+mn-lt"/>
                <a:cs typeface="+mn-lt"/>
              </a:rPr>
              <a:t>.</a:t>
            </a:r>
          </a:p>
          <a:p>
            <a:pPr>
              <a:buFont typeface="Arial"/>
            </a:pPr>
            <a:r>
              <a:rPr lang="en-GB" sz="6000" dirty="0">
                <a:ea typeface="+mn-lt"/>
                <a:cs typeface="+mn-lt"/>
              </a:rPr>
              <a:t>Achieve </a:t>
            </a:r>
            <a:r>
              <a:rPr lang="en-GB" sz="6000" b="1" dirty="0">
                <a:ea typeface="+mn-lt"/>
                <a:cs typeface="+mn-lt"/>
              </a:rPr>
              <a:t>high accuracy</a:t>
            </a:r>
            <a:r>
              <a:rPr lang="en-GB" sz="6000" dirty="0">
                <a:ea typeface="+mn-lt"/>
                <a:cs typeface="+mn-lt"/>
              </a:rPr>
              <a:t> while ensuring </a:t>
            </a:r>
            <a:r>
              <a:rPr lang="en-GB" sz="6000" b="1" dirty="0">
                <a:ea typeface="+mn-lt"/>
                <a:cs typeface="+mn-lt"/>
              </a:rPr>
              <a:t>explainability and interpretability</a:t>
            </a:r>
            <a:r>
              <a:rPr lang="en-GB" sz="6000" dirty="0">
                <a:ea typeface="+mn-lt"/>
                <a:cs typeface="+mn-lt"/>
              </a:rPr>
              <a:t> of predictions.</a:t>
            </a:r>
          </a:p>
          <a:p>
            <a:pPr marL="0" indent="0">
              <a:buNone/>
            </a:pPr>
            <a:endParaRPr lang="en-GB" sz="6000" b="1" dirty="0"/>
          </a:p>
          <a:p>
            <a:endParaRPr lang="en-GB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GB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028410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7853-1E02-81D5-E7A8-B73A3492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87" y="767845"/>
            <a:ext cx="4416594" cy="1169138"/>
          </a:xfrm>
        </p:spPr>
        <p:txBody>
          <a:bodyPr>
            <a:normAutofit/>
          </a:bodyPr>
          <a:lstStyle/>
          <a:p>
            <a:pPr algn="ctr"/>
            <a:r>
              <a:rPr lang="en-GB" b="1">
                <a:ea typeface="+mj-lt"/>
                <a:cs typeface="+mj-lt"/>
              </a:rPr>
              <a:t>Core Objectives</a:t>
            </a:r>
            <a:endParaRPr lang="en-US"/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FF30-6855-6E7A-24CE-8148F744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87" y="2154435"/>
            <a:ext cx="10168128" cy="369417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b="1" dirty="0">
                <a:ea typeface="+mn-lt"/>
                <a:cs typeface="+mn-lt"/>
              </a:rPr>
              <a:t>Automated Captioning</a:t>
            </a:r>
            <a:r>
              <a:rPr lang="en-GB" dirty="0">
                <a:ea typeface="+mn-lt"/>
                <a:cs typeface="+mn-lt"/>
              </a:rPr>
              <a:t>: Use BLIP to convert dermoscopy images into meaningful captions.</a:t>
            </a:r>
          </a:p>
          <a:p>
            <a:r>
              <a:rPr lang="en-GB" b="1" dirty="0">
                <a:ea typeface="+mn-lt"/>
                <a:cs typeface="+mn-lt"/>
              </a:rPr>
              <a:t>Disease Classification</a:t>
            </a:r>
            <a:r>
              <a:rPr lang="en-GB" dirty="0">
                <a:ea typeface="+mn-lt"/>
                <a:cs typeface="+mn-lt"/>
              </a:rPr>
              <a:t>: Employ an LLM (Flan-T5) to classify captions into 9 skin cancer categories.</a:t>
            </a:r>
          </a:p>
          <a:p>
            <a:r>
              <a:rPr lang="en-GB" b="1" dirty="0">
                <a:ea typeface="+mn-lt"/>
                <a:cs typeface="+mn-lt"/>
              </a:rPr>
              <a:t>Explainability</a:t>
            </a:r>
            <a:r>
              <a:rPr lang="en-GB" dirty="0">
                <a:ea typeface="+mn-lt"/>
                <a:cs typeface="+mn-lt"/>
              </a:rPr>
              <a:t>: Provide reasoning behind each prediction for transparent medical AI.</a:t>
            </a:r>
          </a:p>
          <a:p>
            <a:r>
              <a:rPr lang="en-GB" b="1" dirty="0">
                <a:ea typeface="+mn-lt"/>
                <a:cs typeface="+mn-lt"/>
              </a:rPr>
              <a:t>Performance Evaluation</a:t>
            </a:r>
            <a:r>
              <a:rPr lang="en-GB" dirty="0">
                <a:ea typeface="+mn-lt"/>
                <a:cs typeface="+mn-lt"/>
              </a:rPr>
              <a:t>: Measure accuracy, precision, and recall to validate effectiveness.</a:t>
            </a:r>
          </a:p>
          <a:p>
            <a:r>
              <a:rPr lang="en-GB" b="1" dirty="0">
                <a:ea typeface="+mn-lt"/>
                <a:cs typeface="+mn-lt"/>
              </a:rPr>
              <a:t>Scalability</a:t>
            </a:r>
            <a:r>
              <a:rPr lang="en-GB" dirty="0">
                <a:ea typeface="+mn-lt"/>
                <a:cs typeface="+mn-lt"/>
              </a:rPr>
              <a:t>: Design a pipeline that can be extended to other medical imaging domains.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51808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B2FF-9C30-411D-FCE6-986370F3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472" y="1039243"/>
            <a:ext cx="4145197" cy="55327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>
                <a:ea typeface="+mj-lt"/>
                <a:cs typeface="+mj-lt"/>
              </a:rPr>
              <a:t>Key Components</a:t>
            </a:r>
            <a:endParaRPr lang="en-US"/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0A3BD-333D-FDFA-1D1C-80B4B9DC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72" y="1987421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b="1" dirty="0">
                <a:ea typeface="+mn-lt"/>
                <a:cs typeface="+mn-lt"/>
              </a:rPr>
              <a:t>Dataset</a:t>
            </a:r>
            <a:r>
              <a:rPr lang="en-GB" sz="2000" dirty="0">
                <a:ea typeface="+mn-lt"/>
                <a:cs typeface="+mn-lt"/>
              </a:rPr>
              <a:t>: ISIC Skin Cancer (9 classes)</a:t>
            </a:r>
          </a:p>
          <a:p>
            <a:r>
              <a:rPr lang="en-GB" sz="2000" b="1" dirty="0">
                <a:ea typeface="+mn-lt"/>
                <a:cs typeface="+mn-lt"/>
              </a:rPr>
              <a:t>Image Captioning</a:t>
            </a:r>
            <a:r>
              <a:rPr lang="en-GB" sz="2000" dirty="0">
                <a:ea typeface="+mn-lt"/>
                <a:cs typeface="+mn-lt"/>
              </a:rPr>
              <a:t>: BLIP model for generating captions</a:t>
            </a:r>
            <a:endParaRPr lang="en-GB" sz="2000" dirty="0"/>
          </a:p>
          <a:p>
            <a:r>
              <a:rPr lang="en-GB" sz="2000" b="1" dirty="0">
                <a:ea typeface="+mn-lt"/>
                <a:cs typeface="+mn-lt"/>
              </a:rPr>
              <a:t>LLM Classification</a:t>
            </a:r>
            <a:r>
              <a:rPr lang="en-GB" sz="2000" dirty="0">
                <a:ea typeface="+mn-lt"/>
                <a:cs typeface="+mn-lt"/>
              </a:rPr>
              <a:t>: Flan-T5 for mapping captions to cancer types</a:t>
            </a:r>
            <a:endParaRPr lang="en-GB" sz="2000" dirty="0"/>
          </a:p>
          <a:p>
            <a:r>
              <a:rPr lang="en-GB" sz="2000" b="1" dirty="0">
                <a:ea typeface="+mn-lt"/>
                <a:cs typeface="+mn-lt"/>
              </a:rPr>
              <a:t>Pipeline</a:t>
            </a:r>
            <a:r>
              <a:rPr lang="en-GB" sz="2000" dirty="0">
                <a:ea typeface="+mn-lt"/>
                <a:cs typeface="+mn-lt"/>
              </a:rPr>
              <a:t>: Image → Caption → Diagnosis Label + Rationale</a:t>
            </a:r>
            <a:endParaRPr lang="en-GB" sz="2000" dirty="0"/>
          </a:p>
          <a:p>
            <a:r>
              <a:rPr lang="en-GB" sz="2000" b="1" dirty="0">
                <a:ea typeface="+mn-lt"/>
                <a:cs typeface="+mn-lt"/>
              </a:rPr>
              <a:t>Evaluation</a:t>
            </a:r>
            <a:r>
              <a:rPr lang="en-GB" sz="2000" dirty="0">
                <a:ea typeface="+mn-lt"/>
                <a:cs typeface="+mn-lt"/>
              </a:rPr>
              <a:t>: Accuracy and reasoning-based assessment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93106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D78D-E1E5-184D-CB39-F28A5AD9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58" y="684339"/>
            <a:ext cx="6472950" cy="1336151"/>
          </a:xfrm>
        </p:spPr>
        <p:txBody>
          <a:bodyPr/>
          <a:lstStyle/>
          <a:p>
            <a:pPr algn="ctr"/>
            <a:r>
              <a:rPr lang="en-GB" b="1"/>
              <a:t>Tools and Technologies</a:t>
            </a:r>
            <a:endParaRPr lang="en-US"/>
          </a:p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84AF-233A-F0E0-FFB7-89E0B50D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94" y="2018736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b="1" dirty="0">
                <a:ea typeface="+mn-lt"/>
                <a:cs typeface="+mn-lt"/>
              </a:rPr>
              <a:t>Python</a:t>
            </a:r>
            <a:r>
              <a:rPr lang="en-GB" sz="1800" dirty="0">
                <a:ea typeface="+mn-lt"/>
                <a:cs typeface="+mn-lt"/>
              </a:rPr>
              <a:t> – Core programming language</a:t>
            </a:r>
            <a:endParaRPr lang="en-GB" sz="1800" dirty="0"/>
          </a:p>
          <a:p>
            <a:r>
              <a:rPr lang="en-GB" sz="1800" b="1" dirty="0" err="1">
                <a:ea typeface="+mn-lt"/>
                <a:cs typeface="+mn-lt"/>
              </a:rPr>
              <a:t>PyTorch</a:t>
            </a:r>
            <a:r>
              <a:rPr lang="en-GB" sz="1800" dirty="0">
                <a:ea typeface="+mn-lt"/>
                <a:cs typeface="+mn-lt"/>
              </a:rPr>
              <a:t> – Deep learning framework</a:t>
            </a:r>
            <a:endParaRPr lang="en-GB" sz="1800" dirty="0"/>
          </a:p>
          <a:p>
            <a:r>
              <a:rPr lang="en-GB" sz="1800" b="1" dirty="0">
                <a:ea typeface="+mn-lt"/>
                <a:cs typeface="+mn-lt"/>
              </a:rPr>
              <a:t>Transformers (Hugging Face)</a:t>
            </a:r>
            <a:r>
              <a:rPr lang="en-GB" sz="1800" dirty="0">
                <a:ea typeface="+mn-lt"/>
                <a:cs typeface="+mn-lt"/>
              </a:rPr>
              <a:t> – BLIP &amp; Flan-T5 models</a:t>
            </a:r>
            <a:endParaRPr lang="en-GB" sz="1800" dirty="0"/>
          </a:p>
          <a:p>
            <a:r>
              <a:rPr lang="en-GB" sz="1800" b="1" dirty="0">
                <a:ea typeface="+mn-lt"/>
                <a:cs typeface="+mn-lt"/>
              </a:rPr>
              <a:t>Pandas, NumPy, Scikit-learn</a:t>
            </a:r>
            <a:r>
              <a:rPr lang="en-GB" sz="1800" dirty="0">
                <a:ea typeface="+mn-lt"/>
                <a:cs typeface="+mn-lt"/>
              </a:rPr>
              <a:t> – Data handling &amp; evaluation</a:t>
            </a:r>
            <a:endParaRPr lang="en-GB" sz="1800" dirty="0"/>
          </a:p>
          <a:p>
            <a:r>
              <a:rPr lang="en-GB" sz="1800" b="1" dirty="0">
                <a:ea typeface="+mn-lt"/>
                <a:cs typeface="+mn-lt"/>
              </a:rPr>
              <a:t>PIL (Pillow)</a:t>
            </a:r>
            <a:r>
              <a:rPr lang="en-GB" sz="1800" dirty="0">
                <a:ea typeface="+mn-lt"/>
                <a:cs typeface="+mn-lt"/>
              </a:rPr>
              <a:t> – Image processing</a:t>
            </a:r>
            <a:endParaRPr lang="en-GB" sz="1800" dirty="0"/>
          </a:p>
          <a:p>
            <a:r>
              <a:rPr lang="en-GB" sz="1800" b="1" dirty="0">
                <a:ea typeface="+mn-lt"/>
                <a:cs typeface="+mn-lt"/>
              </a:rPr>
              <a:t>Kaggle</a:t>
            </a:r>
            <a:r>
              <a:rPr lang="en-GB" sz="1800" dirty="0">
                <a:ea typeface="+mn-lt"/>
                <a:cs typeface="+mn-lt"/>
              </a:rPr>
              <a:t> – Dataset source (ISIC Skin Cancer)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35567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AE6F-A48C-1DDA-FF98-2E4AE5F4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09" y="809599"/>
            <a:ext cx="2422868" cy="688974"/>
          </a:xfrm>
        </p:spPr>
        <p:txBody>
          <a:bodyPr/>
          <a:lstStyle/>
          <a:p>
            <a:r>
              <a:rPr lang="en-US" b="1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9C5C-0217-B1BA-3C2C-66E363F1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34" y="2081367"/>
            <a:ext cx="10919689" cy="42787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ea typeface="+mn-lt"/>
                <a:cs typeface="+mn-lt"/>
              </a:rPr>
              <a:t>Source:</a:t>
            </a:r>
            <a:r>
              <a:rPr lang="en-US" sz="1400" dirty="0">
                <a:ea typeface="+mn-lt"/>
                <a:cs typeface="+mn-lt"/>
              </a:rPr>
              <a:t> Kaggle – </a:t>
            </a:r>
            <a:r>
              <a:rPr lang="en-US" sz="1400" i="1" dirty="0">
                <a:ea typeface="+mn-lt"/>
                <a:cs typeface="+mn-lt"/>
              </a:rPr>
              <a:t>Skin Cancer ISIC: The International Skin Imaging Collaboration</a:t>
            </a:r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Classes:</a:t>
            </a:r>
            <a:r>
              <a:rPr lang="en-US" sz="1400" dirty="0">
                <a:ea typeface="+mn-lt"/>
                <a:cs typeface="+mn-lt"/>
              </a:rPr>
              <a:t> 9 types of skin conditions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Actinic Keratosis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Basal Cell Carcinoma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Dermatofibroma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Melanoma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Nevus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Seborrheic Keratosis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Squamous Cell Carcinoma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Vascular Lesion</a:t>
            </a:r>
            <a:endParaRPr lang="en-US" sz="1400" dirty="0"/>
          </a:p>
          <a:p>
            <a:pPr lvl="1"/>
            <a:r>
              <a:rPr lang="en-US" sz="1400" dirty="0">
                <a:ea typeface="+mn-lt"/>
                <a:cs typeface="+mn-lt"/>
              </a:rPr>
              <a:t>Normal</a:t>
            </a:r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Format:</a:t>
            </a:r>
            <a:r>
              <a:rPr lang="en-US" sz="1400" dirty="0">
                <a:ea typeface="+mn-lt"/>
                <a:cs typeface="+mn-lt"/>
              </a:rPr>
              <a:t> Images (.jpg / .</a:t>
            </a:r>
            <a:r>
              <a:rPr lang="en-US" sz="1400" err="1">
                <a:ea typeface="+mn-lt"/>
                <a:cs typeface="+mn-lt"/>
              </a:rPr>
              <a:t>png</a:t>
            </a:r>
            <a:r>
              <a:rPr lang="en-US" sz="1400" dirty="0">
                <a:ea typeface="+mn-lt"/>
                <a:cs typeface="+mn-lt"/>
              </a:rPr>
              <a:t>) organized by class folders</a:t>
            </a:r>
            <a:endParaRPr lang="en-US" sz="1400" dirty="0"/>
          </a:p>
          <a:p>
            <a:r>
              <a:rPr lang="en-US" sz="1400" b="1" dirty="0">
                <a:ea typeface="+mn-lt"/>
                <a:cs typeface="+mn-lt"/>
              </a:rPr>
              <a:t>Scale:</a:t>
            </a:r>
            <a:r>
              <a:rPr lang="en-US" sz="1400" dirty="0">
                <a:ea typeface="+mn-lt"/>
                <a:cs typeface="+mn-lt"/>
              </a:rPr>
              <a:t> Thousands of labeled images for training &amp; testing</a:t>
            </a:r>
            <a:endParaRPr lang="en-US" sz="1400" dirty="0"/>
          </a:p>
          <a:p>
            <a:r>
              <a:rPr lang="en-US" sz="1400" b="1" dirty="0"/>
              <a:t>Link</a:t>
            </a:r>
            <a:r>
              <a:rPr lang="en-US" sz="1400" dirty="0"/>
              <a:t>: </a:t>
            </a:r>
            <a:r>
              <a:rPr lang="en-US" sz="1400" dirty="0">
                <a:ea typeface="+mn-lt"/>
                <a:cs typeface="+mn-lt"/>
                <a:hlinkClick r:id="rId2"/>
              </a:rPr>
              <a:t>https://www.kaggle.com/datasets/nodoubttome/skin-cancer9-classesisic</a:t>
            </a:r>
            <a:endParaRPr lang="en-US" sz="1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68065-0493-28FB-BA12-8DD3906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F7D7-5691-45A4-8C58-32FD130FFAA9}" type="datetime1"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8DF9-5140-EDE9-A9FF-17EE8C2A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C96F7-C2C9-4BE6-2339-822F7CDA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7108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0D89-90BC-5458-981A-17246634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0" y="757407"/>
            <a:ext cx="2871718" cy="1169138"/>
          </a:xfrm>
        </p:spPr>
        <p:txBody>
          <a:bodyPr/>
          <a:lstStyle/>
          <a:p>
            <a:pPr algn="ctr"/>
            <a:r>
              <a:rPr lang="en-GB" b="1">
                <a:ea typeface="+mj-lt"/>
                <a:cs typeface="+mj-lt"/>
              </a:rPr>
              <a:t>Workflow</a:t>
            </a:r>
            <a:endParaRPr lang="en-US"/>
          </a:p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BADE-2C7A-97B6-1883-EC0E2587A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816" y="2476791"/>
            <a:ext cx="7025362" cy="39160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1800" b="1" dirty="0">
                <a:ea typeface="+mn-lt"/>
                <a:cs typeface="+mn-lt"/>
              </a:rPr>
              <a:t>Input Image</a:t>
            </a:r>
            <a:br>
              <a:rPr lang="en-GB" sz="1800" b="1" dirty="0">
                <a:ea typeface="+mn-lt"/>
                <a:cs typeface="+mn-lt"/>
              </a:rPr>
            </a:br>
            <a:r>
              <a:rPr lang="en-GB" sz="1800" b="1" dirty="0">
                <a:ea typeface="+mn-lt"/>
                <a:cs typeface="+mn-lt"/>
              </a:rPr>
              <a:t> → </a:t>
            </a:r>
            <a:r>
              <a:rPr lang="en-GB" sz="1800" dirty="0">
                <a:ea typeface="+mn-lt"/>
                <a:cs typeface="+mn-lt"/>
              </a:rPr>
              <a:t>Skin cancer image provided to the system</a:t>
            </a:r>
            <a:endParaRPr lang="en-GB" sz="1800" dirty="0"/>
          </a:p>
          <a:p>
            <a:r>
              <a:rPr lang="en-GB" sz="1800" b="1" dirty="0">
                <a:ea typeface="+mn-lt"/>
                <a:cs typeface="+mn-lt"/>
              </a:rPr>
              <a:t>Image Captioning (BLIP Model)</a:t>
            </a:r>
            <a:br>
              <a:rPr lang="en-GB" sz="1800" b="1" dirty="0">
                <a:ea typeface="+mn-lt"/>
                <a:cs typeface="+mn-lt"/>
              </a:rPr>
            </a:br>
            <a:r>
              <a:rPr lang="en-GB" sz="1800" b="1" dirty="0">
                <a:ea typeface="+mn-lt"/>
                <a:cs typeface="+mn-lt"/>
              </a:rPr>
              <a:t> → </a:t>
            </a:r>
            <a:r>
              <a:rPr lang="en-GB" sz="1800" dirty="0">
                <a:ea typeface="+mn-lt"/>
                <a:cs typeface="+mn-lt"/>
              </a:rPr>
              <a:t>Generates descriptive text (caption) for the input image</a:t>
            </a:r>
            <a:endParaRPr lang="en-GB" sz="1800"/>
          </a:p>
          <a:p>
            <a:r>
              <a:rPr lang="en-GB" sz="1800" b="1" dirty="0">
                <a:ea typeface="+mn-lt"/>
                <a:cs typeface="+mn-lt"/>
              </a:rPr>
              <a:t>Text Processing (Prompt Creation)</a:t>
            </a:r>
            <a:br>
              <a:rPr lang="en-GB" sz="1800" b="1" dirty="0">
                <a:ea typeface="+mn-lt"/>
                <a:cs typeface="+mn-lt"/>
              </a:rPr>
            </a:br>
            <a:r>
              <a:rPr lang="en-GB" sz="1800" b="1" dirty="0">
                <a:ea typeface="+mn-lt"/>
                <a:cs typeface="+mn-lt"/>
              </a:rPr>
              <a:t> → </a:t>
            </a:r>
            <a:r>
              <a:rPr lang="en-GB" sz="1800" dirty="0">
                <a:ea typeface="+mn-lt"/>
                <a:cs typeface="+mn-lt"/>
              </a:rPr>
              <a:t>Caption + possible cancer types structured into a prompt</a:t>
            </a:r>
            <a:endParaRPr lang="en-GB" sz="1800"/>
          </a:p>
          <a:p>
            <a:r>
              <a:rPr lang="en-GB" sz="1800" b="1" dirty="0">
                <a:ea typeface="+mn-lt"/>
                <a:cs typeface="+mn-lt"/>
              </a:rPr>
              <a:t>Classification (LLM Model – FLAN-T5)</a:t>
            </a:r>
            <a:br>
              <a:rPr lang="en-GB" sz="1800" b="1" dirty="0">
                <a:ea typeface="+mn-lt"/>
                <a:cs typeface="+mn-lt"/>
              </a:rPr>
            </a:br>
            <a:r>
              <a:rPr lang="en-GB" sz="1800" b="1" dirty="0">
                <a:ea typeface="+mn-lt"/>
                <a:cs typeface="+mn-lt"/>
              </a:rPr>
              <a:t> → </a:t>
            </a:r>
            <a:r>
              <a:rPr lang="en-GB" sz="1800" dirty="0">
                <a:ea typeface="+mn-lt"/>
                <a:cs typeface="+mn-lt"/>
              </a:rPr>
              <a:t>Predicts most likely skin cancer type with reasoning</a:t>
            </a:r>
            <a:endParaRPr lang="en-GB" sz="1800"/>
          </a:p>
          <a:p>
            <a:r>
              <a:rPr lang="en-GB" sz="1800" b="1" dirty="0">
                <a:ea typeface="+mn-lt"/>
                <a:cs typeface="+mn-lt"/>
              </a:rPr>
              <a:t>Output</a:t>
            </a:r>
            <a:br>
              <a:rPr lang="en-GB" sz="1800" b="1" dirty="0">
                <a:ea typeface="+mn-lt"/>
                <a:cs typeface="+mn-lt"/>
              </a:rPr>
            </a:br>
            <a:r>
              <a:rPr lang="en-GB" sz="1800" b="1" dirty="0">
                <a:ea typeface="+mn-lt"/>
                <a:cs typeface="+mn-lt"/>
              </a:rPr>
              <a:t> → </a:t>
            </a:r>
            <a:r>
              <a:rPr lang="en-GB" sz="1800" dirty="0">
                <a:ea typeface="+mn-lt"/>
                <a:cs typeface="+mn-lt"/>
              </a:rPr>
              <a:t>Predicted cancer label + explanation</a:t>
            </a:r>
            <a:endParaRPr lang="en-GB" sz="1800"/>
          </a:p>
          <a:p>
            <a:pPr marL="0" indent="0">
              <a:buNone/>
            </a:pPr>
            <a:r>
              <a:rPr lang="en-GB" b="1" dirty="0"/>
              <a:t>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E0383-BABF-A946-C940-EB0E64F3085B}"/>
              </a:ext>
            </a:extLst>
          </p:cNvPr>
          <p:cNvSpPr txBox="1"/>
          <p:nvPr/>
        </p:nvSpPr>
        <p:spPr>
          <a:xfrm>
            <a:off x="517742" y="1718153"/>
            <a:ext cx="10905992" cy="6642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250"/>
              </a:lnSpc>
            </a:pPr>
            <a:r>
              <a:rPr lang="en-GB" sz="2800" b="1">
                <a:cs typeface="Arial"/>
              </a:rPr>
              <a:t>Image →  Caption (BLIP) →  Prompt →  LLM →  Prediction</a:t>
            </a:r>
            <a:r>
              <a:rPr lang="en-GB" sz="280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endParaRPr lang="en-GB">
              <a:latin typeface="Arial"/>
              <a:cs typeface="Arial"/>
            </a:endParaRPr>
          </a:p>
        </p:txBody>
      </p:sp>
      <p:pic>
        <p:nvPicPr>
          <p:cNvPr id="8" name="Picture 7" descr="A diagram of a model&#10;&#10;AI-generated content may be incorrect.">
            <a:extLst>
              <a:ext uri="{FF2B5EF4-FFF2-40B4-BE49-F238E27FC236}">
                <a16:creationId xmlns:a16="http://schemas.microsoft.com/office/drawing/2014/main" id="{5AA90F9A-D7CC-80FA-D76A-9BDA1AB44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89" y="2651342"/>
            <a:ext cx="3909166" cy="26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585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FFC8-9E66-597A-C1F8-E6702435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76" y="757407"/>
            <a:ext cx="3894676" cy="1169138"/>
          </a:xfrm>
        </p:spPr>
        <p:txBody>
          <a:bodyPr/>
          <a:lstStyle/>
          <a:p>
            <a:pPr algn="ctr"/>
            <a:r>
              <a:rPr lang="en-GB" b="1">
                <a:ea typeface="+mj-lt"/>
                <a:cs typeface="+mj-lt"/>
              </a:rPr>
              <a:t>Procedure</a:t>
            </a:r>
            <a:endParaRPr lang="en-US"/>
          </a:p>
          <a:p>
            <a:pPr algn="ctr"/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D4EA1-0D80-C9FB-F58D-5E9EBE62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472" y="2205477"/>
            <a:ext cx="5997224" cy="4482723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GB" b="1" dirty="0">
                <a:ea typeface="+mn-lt"/>
                <a:cs typeface="+mn-lt"/>
              </a:rPr>
              <a:t>Dataset Preparation</a:t>
            </a:r>
            <a:endParaRPr lang="en-GB" dirty="0">
              <a:ea typeface="+mn-lt"/>
              <a:cs typeface="+mn-lt"/>
            </a:endParaRPr>
          </a:p>
          <a:p>
            <a:pPr lvl="1"/>
            <a:r>
              <a:rPr lang="en-GB" sz="2800" dirty="0">
                <a:ea typeface="+mn-lt"/>
                <a:cs typeface="+mn-lt"/>
              </a:rPr>
              <a:t>Download ISIC Skin Cancer dataset from Kaggle.</a:t>
            </a:r>
            <a:endParaRPr lang="en-GB" dirty="0"/>
          </a:p>
          <a:p>
            <a:pPr lvl="1"/>
            <a:r>
              <a:rPr lang="en-GB" sz="2800" dirty="0">
                <a:ea typeface="+mn-lt"/>
                <a:cs typeface="+mn-lt"/>
              </a:rPr>
              <a:t>Organize images into 9 folders (one per class).</a:t>
            </a:r>
          </a:p>
          <a:p>
            <a:pPr lvl="1"/>
            <a:r>
              <a:rPr lang="en-GB" sz="2800" dirty="0">
                <a:ea typeface="+mn-lt"/>
                <a:cs typeface="+mn-lt"/>
              </a:rPr>
              <a:t>Create a DataFrame linking each image path with its label.</a:t>
            </a:r>
          </a:p>
          <a:p>
            <a:r>
              <a:rPr lang="en-GB" b="1" dirty="0">
                <a:ea typeface="+mn-lt"/>
                <a:cs typeface="+mn-lt"/>
              </a:rPr>
              <a:t>Image Captioning (BLIP)</a:t>
            </a:r>
            <a:endParaRPr lang="en-GB" dirty="0"/>
          </a:p>
          <a:p>
            <a:pPr lvl="1"/>
            <a:r>
              <a:rPr lang="en-GB" sz="2800" dirty="0">
                <a:ea typeface="+mn-lt"/>
                <a:cs typeface="+mn-lt"/>
              </a:rPr>
              <a:t>Load BLIP model </a:t>
            </a:r>
            <a:r>
              <a:rPr lang="en-GB" sz="2800" b="1" dirty="0">
                <a:ea typeface="+mn-lt"/>
                <a:cs typeface="+mn-lt"/>
              </a:rPr>
              <a:t>(</a:t>
            </a:r>
            <a:r>
              <a:rPr lang="en-GB" sz="2800" b="1" dirty="0">
                <a:latin typeface="Consolas"/>
                <a:ea typeface="+mn-lt"/>
                <a:cs typeface="+mn-lt"/>
              </a:rPr>
              <a:t>Salesforce/blip-image-captioning-base</a:t>
            </a:r>
            <a:r>
              <a:rPr lang="en-GB" sz="2800" b="1" dirty="0">
                <a:ea typeface="+mn-lt"/>
                <a:cs typeface="+mn-lt"/>
              </a:rPr>
              <a:t>).</a:t>
            </a:r>
            <a:endParaRPr lang="en-GB" b="1"/>
          </a:p>
          <a:p>
            <a:pPr lvl="1"/>
            <a:r>
              <a:rPr lang="en-GB" sz="2800" dirty="0">
                <a:ea typeface="+mn-lt"/>
                <a:cs typeface="+mn-lt"/>
              </a:rPr>
              <a:t>Pass each image through BLIP to generate a descriptive caption.</a:t>
            </a:r>
            <a:endParaRPr lang="en-GB" dirty="0"/>
          </a:p>
          <a:p>
            <a:pPr lvl="1"/>
            <a:r>
              <a:rPr lang="en-GB" sz="2800" dirty="0">
                <a:ea typeface="+mn-lt"/>
                <a:cs typeface="+mn-lt"/>
              </a:rPr>
              <a:t>Save captions alongside image paths and labels in a CSV file.</a:t>
            </a:r>
          </a:p>
          <a:p>
            <a:r>
              <a:rPr lang="en-GB" b="1" dirty="0">
                <a:ea typeface="+mn-lt"/>
                <a:cs typeface="+mn-lt"/>
              </a:rPr>
              <a:t>Prompt Creation</a:t>
            </a:r>
            <a:endParaRPr lang="en-GB" dirty="0"/>
          </a:p>
          <a:p>
            <a:pPr lvl="1"/>
            <a:r>
              <a:rPr lang="en-GB" sz="2800" dirty="0">
                <a:ea typeface="+mn-lt"/>
                <a:cs typeface="+mn-lt"/>
              </a:rPr>
              <a:t>Define a set of possible skin cancer labels.</a:t>
            </a:r>
          </a:p>
          <a:p>
            <a:pPr lvl="1"/>
            <a:r>
              <a:rPr lang="en-GB" dirty="0">
                <a:ea typeface="+mn-lt"/>
                <a:cs typeface="+mn-lt"/>
              </a:rPr>
              <a:t>Construct a structured prompt combining:</a:t>
            </a:r>
            <a:endParaRPr lang="en-GB" dirty="0"/>
          </a:p>
          <a:p>
            <a:pPr lvl="2"/>
            <a:r>
              <a:rPr lang="en-GB" dirty="0">
                <a:ea typeface="+mn-lt"/>
                <a:cs typeface="+mn-lt"/>
              </a:rPr>
              <a:t>Generated caption</a:t>
            </a:r>
            <a:endParaRPr lang="en-GB" dirty="0"/>
          </a:p>
          <a:p>
            <a:pPr lvl="2"/>
            <a:r>
              <a:rPr lang="en-GB" dirty="0">
                <a:ea typeface="+mn-lt"/>
                <a:cs typeface="+mn-lt"/>
              </a:rPr>
              <a:t>List of possible labels</a:t>
            </a:r>
            <a:endParaRPr lang="en-GB" dirty="0"/>
          </a:p>
          <a:p>
            <a:pPr lvl="2"/>
            <a:r>
              <a:rPr lang="en-GB" dirty="0"/>
              <a:t>Instruction for LLM to classify and explain</a:t>
            </a:r>
          </a:p>
          <a:p>
            <a:endParaRPr lang="en-GB" sz="2000" b="1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0AC9-DE9F-A084-424D-062BAB90E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44" y="2035479"/>
            <a:ext cx="4556343" cy="4655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8B7B2-2720-CB5D-F0BA-91048664B492}"/>
              </a:ext>
            </a:extLst>
          </p:cNvPr>
          <p:cNvSpPr txBox="1"/>
          <p:nvPr/>
        </p:nvSpPr>
        <p:spPr>
          <a:xfrm>
            <a:off x="611842" y="1665194"/>
            <a:ext cx="12044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Code:</a:t>
            </a:r>
            <a:r>
              <a:rPr lang="en-US" u="sng">
                <a:solidFill>
                  <a:srgbClr val="2998E3"/>
                </a:solidFill>
                <a:cs typeface="Arial"/>
                <a:hlinkClick r:id="rId3"/>
              </a:rPr>
              <a:t>https://colab.research.google.com/drive/199NG6zWJH1D4oxNjidC-nCs5ZOSrizzq?usp=sharing</a:t>
            </a:r>
            <a:r>
              <a:rPr lang="en-US">
                <a:latin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894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AccentBoxVTI</vt:lpstr>
      <vt:lpstr>Skin Cancer Detection</vt:lpstr>
      <vt:lpstr>TEAM MEMBERS </vt:lpstr>
      <vt:lpstr>Vision &amp; Goal </vt:lpstr>
      <vt:lpstr>Core Objectives </vt:lpstr>
      <vt:lpstr>Key Components </vt:lpstr>
      <vt:lpstr>Tools and Technologies </vt:lpstr>
      <vt:lpstr>DataSet</vt:lpstr>
      <vt:lpstr>Workflow </vt:lpstr>
      <vt:lpstr>Procedure </vt:lpstr>
      <vt:lpstr>PowerPoint Presentation</vt:lpstr>
      <vt:lpstr>Future Enhancements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232</cp:revision>
  <dcterms:created xsi:type="dcterms:W3CDTF">2025-09-10T07:40:56Z</dcterms:created>
  <dcterms:modified xsi:type="dcterms:W3CDTF">2025-09-18T04:18:23Z</dcterms:modified>
</cp:coreProperties>
</file>