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72" r:id="rId3"/>
    <p:sldId id="271" r:id="rId4"/>
    <p:sldId id="257" r:id="rId5"/>
    <p:sldId id="260" r:id="rId6"/>
    <p:sldId id="262" r:id="rId7"/>
    <p:sldId id="265" r:id="rId8"/>
    <p:sldId id="284" r:id="rId9"/>
    <p:sldId id="285" r:id="rId10"/>
    <p:sldId id="279" r:id="rId11"/>
    <p:sldId id="300" r:id="rId12"/>
    <p:sldId id="303" r:id="rId13"/>
    <p:sldId id="273" r:id="rId14"/>
    <p:sldId id="274" r:id="rId15"/>
    <p:sldId id="259" r:id="rId16"/>
    <p:sldId id="302" r:id="rId17"/>
    <p:sldId id="26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A597D-11A6-4D18-8D90-6CDA3A2266CF}" v="1891" dt="2022-08-25T21:31:44.318"/>
    <p1510:client id="{1DB47940-C143-4F69-BBC1-292EF67EBF61}" v="272" dt="2022-08-26T00:44:54.256"/>
    <p1510:client id="{368B7060-014E-4BA0-85D7-69EB7F2B6DAC}" v="1462" dt="2022-08-26T03:07:16.714"/>
    <p1510:client id="{54309FBE-88CE-A316-DEA3-E82B3D86981E}" v="36" dt="2022-08-26T01:55:43.762"/>
    <p1510:client id="{5DA49C00-48D8-4280-8878-72550145DB61}" v="42" dt="2022-08-26T02:28:24.536"/>
    <p1510:client id="{67EB3BF1-4891-B8A5-B1A5-9698FEA968C7}" v="1860" dt="2022-08-25T22:04:53.844"/>
    <p1510:client id="{70B4E0B0-EBCC-48FB-8322-125D6EE4A8F6}" v="55" dt="2022-08-26T18:55:22.659"/>
    <p1510:client id="{A44C7939-AD2D-9F23-E1C6-6E9A779EA907}" v="107" dt="2022-08-26T06:13:36.859"/>
    <p1510:client id="{B3410F97-EC78-48E5-80FB-7225A60FE042}" v="5764" dt="2022-08-26T15:00:40.951"/>
    <p1510:client id="{E05E170D-AB53-39FC-7AE6-3B1013C5317F}" v="2" dt="2022-08-26T07:29:42.543"/>
    <p1510:client id="{E37795E6-A624-16AA-61CC-CC4DD6FD3D03}" v="1412" dt="2022-08-26T03:06:22.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8D99B-3708-48C0-9B71-23D3CAB21F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908D5A5-2EFF-4F8C-9FAC-AC693FC8D5E4}">
      <dgm:prSet/>
      <dgm:spPr/>
      <dgm:t>
        <a:bodyPr/>
        <a:lstStyle/>
        <a:p>
          <a:pPr>
            <a:lnSpc>
              <a:spcPct val="100000"/>
            </a:lnSpc>
          </a:pPr>
          <a:r>
            <a:rPr lang="en-US">
              <a:latin typeface="Biome Light" panose="020B0303030204020804" pitchFamily="34" charset="0"/>
              <a:cs typeface="Biome Light" panose="020B0303030204020804" pitchFamily="34" charset="0"/>
            </a:rPr>
            <a:t>Based on each Fracing Well in the data given to us, we searched for common trends in completion design parameters. We examined lateral length, number of frac stages and casing width to see if these choices caused a higher production rate. </a:t>
          </a:r>
        </a:p>
      </dgm:t>
    </dgm:pt>
    <dgm:pt modelId="{D16A12E6-B1A4-4E56-9350-5E17C38965E6}" type="parTrans" cxnId="{23A59FC4-A07E-459E-993B-5E7351F64945}">
      <dgm:prSet/>
      <dgm:spPr/>
      <dgm:t>
        <a:bodyPr/>
        <a:lstStyle/>
        <a:p>
          <a:endParaRPr lang="en-US"/>
        </a:p>
      </dgm:t>
    </dgm:pt>
    <dgm:pt modelId="{B611E0A7-9990-49C7-ACE5-AF12A6A04BB9}" type="sibTrans" cxnId="{23A59FC4-A07E-459E-993B-5E7351F64945}">
      <dgm:prSet/>
      <dgm:spPr/>
      <dgm:t>
        <a:bodyPr/>
        <a:lstStyle/>
        <a:p>
          <a:endParaRPr lang="en-US"/>
        </a:p>
      </dgm:t>
    </dgm:pt>
    <dgm:pt modelId="{ECDA77C8-862B-41F5-85AC-982B18DC5DEC}">
      <dgm:prSet/>
      <dgm:spPr/>
      <dgm:t>
        <a:bodyPr/>
        <a:lstStyle/>
        <a:p>
          <a:pPr>
            <a:lnSpc>
              <a:spcPct val="100000"/>
            </a:lnSpc>
          </a:pPr>
          <a:r>
            <a:rPr lang="en-US">
              <a:latin typeface="Biome Light" panose="020B0303030204020804" pitchFamily="34" charset="0"/>
              <a:cs typeface="Biome Light" panose="020B0303030204020804" pitchFamily="34" charset="0"/>
            </a:rPr>
            <a:t>We used Power BI by request to analyze trends in production, based on completion design choices. If production is high, we can recommend if that design is a good choice, based on patterns in the graphs. </a:t>
          </a:r>
        </a:p>
      </dgm:t>
    </dgm:pt>
    <dgm:pt modelId="{A0092D9E-424D-4DCC-B525-570FFE27655B}" type="parTrans" cxnId="{946E30F4-1718-414D-8529-AC0F6FED335C}">
      <dgm:prSet/>
      <dgm:spPr/>
      <dgm:t>
        <a:bodyPr/>
        <a:lstStyle/>
        <a:p>
          <a:endParaRPr lang="en-US"/>
        </a:p>
      </dgm:t>
    </dgm:pt>
    <dgm:pt modelId="{D7F8A012-C2CE-4C66-A49C-90A76849F4EC}" type="sibTrans" cxnId="{946E30F4-1718-414D-8529-AC0F6FED335C}">
      <dgm:prSet/>
      <dgm:spPr/>
      <dgm:t>
        <a:bodyPr/>
        <a:lstStyle/>
        <a:p>
          <a:endParaRPr lang="en-US"/>
        </a:p>
      </dgm:t>
    </dgm:pt>
    <dgm:pt modelId="{5973B3F6-238F-46D2-8C51-EA7A664B2336}">
      <dgm:prSet/>
      <dgm:spPr/>
      <dgm:t>
        <a:bodyPr/>
        <a:lstStyle/>
        <a:p>
          <a:pPr>
            <a:lnSpc>
              <a:spcPct val="100000"/>
            </a:lnSpc>
          </a:pPr>
          <a:r>
            <a:rPr lang="en-US">
              <a:latin typeface="Biome Light" panose="020B0303030204020804" pitchFamily="34" charset="0"/>
              <a:cs typeface="Biome Light" panose="020B0303030204020804" pitchFamily="34" charset="0"/>
            </a:rPr>
            <a:t>Further we analyzed other factors that could increase production. These included examining each stage and each well for total frac fluid placed, usage and cut of water all normalized by time, so that we get a better picture of production based on 24 hours daily run time. </a:t>
          </a:r>
        </a:p>
      </dgm:t>
    </dgm:pt>
    <dgm:pt modelId="{D647E391-BCB9-4266-8387-DFC875D2149B}" type="parTrans" cxnId="{F1DD56C1-786F-4C00-9A5D-561F38FC8E54}">
      <dgm:prSet/>
      <dgm:spPr/>
      <dgm:t>
        <a:bodyPr/>
        <a:lstStyle/>
        <a:p>
          <a:endParaRPr lang="en-US"/>
        </a:p>
      </dgm:t>
    </dgm:pt>
    <dgm:pt modelId="{7EA58F91-9959-45B9-AD65-3FE126936B3A}" type="sibTrans" cxnId="{F1DD56C1-786F-4C00-9A5D-561F38FC8E54}">
      <dgm:prSet/>
      <dgm:spPr/>
      <dgm:t>
        <a:bodyPr/>
        <a:lstStyle/>
        <a:p>
          <a:endParaRPr lang="en-US"/>
        </a:p>
      </dgm:t>
    </dgm:pt>
    <dgm:pt modelId="{68E23EE8-B774-4D47-8983-C8227E78060C}" type="pres">
      <dgm:prSet presAssocID="{EE78D99B-3708-48C0-9B71-23D3CAB21F33}" presName="root" presStyleCnt="0">
        <dgm:presLayoutVars>
          <dgm:dir/>
          <dgm:resizeHandles val="exact"/>
        </dgm:presLayoutVars>
      </dgm:prSet>
      <dgm:spPr/>
    </dgm:pt>
    <dgm:pt modelId="{AD916099-D49F-413E-838D-1F1303B23080}" type="pres">
      <dgm:prSet presAssocID="{7908D5A5-2EFF-4F8C-9FAC-AC693FC8D5E4}" presName="compNode" presStyleCnt="0"/>
      <dgm:spPr/>
    </dgm:pt>
    <dgm:pt modelId="{D02A9E02-C27D-48BF-9307-B9E4DD24EBAA}" type="pres">
      <dgm:prSet presAssocID="{7908D5A5-2EFF-4F8C-9FAC-AC693FC8D5E4}" presName="bgRect" presStyleLbl="bgShp" presStyleIdx="0" presStyleCnt="3"/>
      <dgm:spPr>
        <a:solidFill>
          <a:srgbClr val="CCDED6"/>
        </a:solidFill>
        <a:ln w="15875">
          <a:solidFill>
            <a:schemeClr val="bg2">
              <a:lumMod val="50000"/>
            </a:schemeClr>
          </a:solidFill>
        </a:ln>
      </dgm:spPr>
    </dgm:pt>
    <dgm:pt modelId="{0AEF73CE-F501-4B6D-9FF9-653D5B8C55F9}" type="pres">
      <dgm:prSet presAssocID="{7908D5A5-2EFF-4F8C-9FAC-AC693FC8D5E4}" presName="iconRect" presStyleLbl="node1" presStyleIdx="0" presStyleCnt="3"/>
      <dgm:spPr>
        <a:blipFill>
          <a:blip xmlns:r="http://schemas.openxmlformats.org/officeDocument/2006/relationships" r:embed="rId1">
            <a:duotone>
              <a:prstClr val="black"/>
              <a:schemeClr val="accent4">
                <a:tint val="45000"/>
                <a:satMod val="400000"/>
              </a:schemeClr>
            </a:duotone>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ueprint with solid fill"/>
        </a:ext>
      </dgm:extLst>
    </dgm:pt>
    <dgm:pt modelId="{D675A6C2-4A21-4A5E-8D88-15C637A3C239}" type="pres">
      <dgm:prSet presAssocID="{7908D5A5-2EFF-4F8C-9FAC-AC693FC8D5E4}" presName="spaceRect" presStyleCnt="0"/>
      <dgm:spPr/>
    </dgm:pt>
    <dgm:pt modelId="{A7D0A0B6-9297-42FA-B230-A3DDA5F28976}" type="pres">
      <dgm:prSet presAssocID="{7908D5A5-2EFF-4F8C-9FAC-AC693FC8D5E4}" presName="parTx" presStyleLbl="revTx" presStyleIdx="0" presStyleCnt="3">
        <dgm:presLayoutVars>
          <dgm:chMax val="0"/>
          <dgm:chPref val="0"/>
        </dgm:presLayoutVars>
      </dgm:prSet>
      <dgm:spPr/>
    </dgm:pt>
    <dgm:pt modelId="{3B077A4A-9F44-4C32-8326-52953F2D2173}" type="pres">
      <dgm:prSet presAssocID="{B611E0A7-9990-49C7-ACE5-AF12A6A04BB9}" presName="sibTrans" presStyleCnt="0"/>
      <dgm:spPr/>
    </dgm:pt>
    <dgm:pt modelId="{29DE9AF2-F96A-4EDF-802D-C370459D5D4D}" type="pres">
      <dgm:prSet presAssocID="{ECDA77C8-862B-41F5-85AC-982B18DC5DEC}" presName="compNode" presStyleCnt="0"/>
      <dgm:spPr/>
    </dgm:pt>
    <dgm:pt modelId="{05D626C3-3AEB-490B-8282-EC4AF3021B71}" type="pres">
      <dgm:prSet presAssocID="{ECDA77C8-862B-41F5-85AC-982B18DC5DEC}" presName="bgRect" presStyleLbl="bgShp" presStyleIdx="1" presStyleCnt="3"/>
      <dgm:spPr>
        <a:ln w="15875">
          <a:solidFill>
            <a:schemeClr val="bg2">
              <a:lumMod val="50000"/>
            </a:schemeClr>
          </a:solidFill>
        </a:ln>
      </dgm:spPr>
    </dgm:pt>
    <dgm:pt modelId="{6B2A96B8-8917-4A8B-A703-986A6A91C089}" type="pres">
      <dgm:prSet presAssocID="{ECDA77C8-862B-41F5-85AC-982B18DC5DEC}" presName="iconRect" presStyleLbl="node1" presStyleIdx="1" presStyleCnt="3"/>
      <dgm:spPr>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gnal"/>
        </a:ext>
      </dgm:extLst>
    </dgm:pt>
    <dgm:pt modelId="{6AF81DCF-4FC8-46C0-A41E-50E00ED23D7F}" type="pres">
      <dgm:prSet presAssocID="{ECDA77C8-862B-41F5-85AC-982B18DC5DEC}" presName="spaceRect" presStyleCnt="0"/>
      <dgm:spPr/>
    </dgm:pt>
    <dgm:pt modelId="{E1761582-9590-49FF-BE9D-7183D05B9982}" type="pres">
      <dgm:prSet presAssocID="{ECDA77C8-862B-41F5-85AC-982B18DC5DEC}" presName="parTx" presStyleLbl="revTx" presStyleIdx="1" presStyleCnt="3" custLinFactNeighborX="-216" custLinFactNeighborY="-5061">
        <dgm:presLayoutVars>
          <dgm:chMax val="0"/>
          <dgm:chPref val="0"/>
        </dgm:presLayoutVars>
      </dgm:prSet>
      <dgm:spPr/>
    </dgm:pt>
    <dgm:pt modelId="{80E0E210-03F7-42F4-A1EF-9787364D77B5}" type="pres">
      <dgm:prSet presAssocID="{D7F8A012-C2CE-4C66-A49C-90A76849F4EC}" presName="sibTrans" presStyleCnt="0"/>
      <dgm:spPr/>
    </dgm:pt>
    <dgm:pt modelId="{64A96309-176D-4FC3-9C58-C862A207CF03}" type="pres">
      <dgm:prSet presAssocID="{5973B3F6-238F-46D2-8C51-EA7A664B2336}" presName="compNode" presStyleCnt="0"/>
      <dgm:spPr/>
    </dgm:pt>
    <dgm:pt modelId="{F84949CA-3092-476E-877A-E3B659DBEEB6}" type="pres">
      <dgm:prSet presAssocID="{5973B3F6-238F-46D2-8C51-EA7A664B2336}" presName="bgRect" presStyleLbl="bgShp" presStyleIdx="2" presStyleCnt="3"/>
      <dgm:spPr>
        <a:ln w="15875">
          <a:solidFill>
            <a:schemeClr val="bg2">
              <a:lumMod val="50000"/>
            </a:schemeClr>
          </a:solidFill>
        </a:ln>
      </dgm:spPr>
    </dgm:pt>
    <dgm:pt modelId="{D981973C-187D-48F6-A390-009D137E0A58}" type="pres">
      <dgm:prSet presAssocID="{5973B3F6-238F-46D2-8C51-EA7A664B2336}" presName="iconRect" presStyleLbl="node1" presStyleIdx="2" presStyleCnt="3"/>
      <dgm:spPr>
        <a:blipFill>
          <a:blip xmlns:r="http://schemas.openxmlformats.org/officeDocument/2006/relationships" r:embed="rId5">
            <a:duotone>
              <a:prstClr val="black"/>
              <a:schemeClr val="accent4">
                <a:tint val="45000"/>
                <a:satMod val="400000"/>
              </a:schemeClr>
            </a:duotone>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search with solid fill"/>
        </a:ext>
      </dgm:extLst>
    </dgm:pt>
    <dgm:pt modelId="{E246A145-2105-461C-8CAD-EE13B1AD47B4}" type="pres">
      <dgm:prSet presAssocID="{5973B3F6-238F-46D2-8C51-EA7A664B2336}" presName="spaceRect" presStyleCnt="0"/>
      <dgm:spPr/>
    </dgm:pt>
    <dgm:pt modelId="{FB265CCE-F1BA-47F1-9FA8-6BB541526F2A}" type="pres">
      <dgm:prSet presAssocID="{5973B3F6-238F-46D2-8C51-EA7A664B2336}" presName="parTx" presStyleLbl="revTx" presStyleIdx="2" presStyleCnt="3">
        <dgm:presLayoutVars>
          <dgm:chMax val="0"/>
          <dgm:chPref val="0"/>
        </dgm:presLayoutVars>
      </dgm:prSet>
      <dgm:spPr/>
    </dgm:pt>
  </dgm:ptLst>
  <dgm:cxnLst>
    <dgm:cxn modelId="{ED970220-DD76-4A90-B4D5-76299D0478CC}" type="presOf" srcId="{ECDA77C8-862B-41F5-85AC-982B18DC5DEC}" destId="{E1761582-9590-49FF-BE9D-7183D05B9982}" srcOrd="0" destOrd="0" presId="urn:microsoft.com/office/officeart/2018/2/layout/IconVerticalSolidList"/>
    <dgm:cxn modelId="{65C11F33-95AD-493F-8B61-06E8DC6F08D1}" type="presOf" srcId="{5973B3F6-238F-46D2-8C51-EA7A664B2336}" destId="{FB265CCE-F1BA-47F1-9FA8-6BB541526F2A}" srcOrd="0" destOrd="0" presId="urn:microsoft.com/office/officeart/2018/2/layout/IconVerticalSolidList"/>
    <dgm:cxn modelId="{94A4DEAA-0DE9-4E4D-818F-D1CA1CFCC219}" type="presOf" srcId="{7908D5A5-2EFF-4F8C-9FAC-AC693FC8D5E4}" destId="{A7D0A0B6-9297-42FA-B230-A3DDA5F28976}" srcOrd="0" destOrd="0" presId="urn:microsoft.com/office/officeart/2018/2/layout/IconVerticalSolidList"/>
    <dgm:cxn modelId="{F1DD56C1-786F-4C00-9A5D-561F38FC8E54}" srcId="{EE78D99B-3708-48C0-9B71-23D3CAB21F33}" destId="{5973B3F6-238F-46D2-8C51-EA7A664B2336}" srcOrd="2" destOrd="0" parTransId="{D647E391-BCB9-4266-8387-DFC875D2149B}" sibTransId="{7EA58F91-9959-45B9-AD65-3FE126936B3A}"/>
    <dgm:cxn modelId="{23A59FC4-A07E-459E-993B-5E7351F64945}" srcId="{EE78D99B-3708-48C0-9B71-23D3CAB21F33}" destId="{7908D5A5-2EFF-4F8C-9FAC-AC693FC8D5E4}" srcOrd="0" destOrd="0" parTransId="{D16A12E6-B1A4-4E56-9350-5E17C38965E6}" sibTransId="{B611E0A7-9990-49C7-ACE5-AF12A6A04BB9}"/>
    <dgm:cxn modelId="{66DA71D2-653C-4284-975E-2E7B2C9CCF26}" type="presOf" srcId="{EE78D99B-3708-48C0-9B71-23D3CAB21F33}" destId="{68E23EE8-B774-4D47-8983-C8227E78060C}" srcOrd="0" destOrd="0" presId="urn:microsoft.com/office/officeart/2018/2/layout/IconVerticalSolidList"/>
    <dgm:cxn modelId="{946E30F4-1718-414D-8529-AC0F6FED335C}" srcId="{EE78D99B-3708-48C0-9B71-23D3CAB21F33}" destId="{ECDA77C8-862B-41F5-85AC-982B18DC5DEC}" srcOrd="1" destOrd="0" parTransId="{A0092D9E-424D-4DCC-B525-570FFE27655B}" sibTransId="{D7F8A012-C2CE-4C66-A49C-90A76849F4EC}"/>
    <dgm:cxn modelId="{D1CA1895-B4DD-44CA-9D39-9C1593A1C8C0}" type="presParOf" srcId="{68E23EE8-B774-4D47-8983-C8227E78060C}" destId="{AD916099-D49F-413E-838D-1F1303B23080}" srcOrd="0" destOrd="0" presId="urn:microsoft.com/office/officeart/2018/2/layout/IconVerticalSolidList"/>
    <dgm:cxn modelId="{3125A810-962E-4FE8-8FA7-1BE8683AA608}" type="presParOf" srcId="{AD916099-D49F-413E-838D-1F1303B23080}" destId="{D02A9E02-C27D-48BF-9307-B9E4DD24EBAA}" srcOrd="0" destOrd="0" presId="urn:microsoft.com/office/officeart/2018/2/layout/IconVerticalSolidList"/>
    <dgm:cxn modelId="{D9397369-141C-4970-B2F9-E74078038F23}" type="presParOf" srcId="{AD916099-D49F-413E-838D-1F1303B23080}" destId="{0AEF73CE-F501-4B6D-9FF9-653D5B8C55F9}" srcOrd="1" destOrd="0" presId="urn:microsoft.com/office/officeart/2018/2/layout/IconVerticalSolidList"/>
    <dgm:cxn modelId="{FD39B7A6-0306-4D6C-9DC0-709F4BC1974B}" type="presParOf" srcId="{AD916099-D49F-413E-838D-1F1303B23080}" destId="{D675A6C2-4A21-4A5E-8D88-15C637A3C239}" srcOrd="2" destOrd="0" presId="urn:microsoft.com/office/officeart/2018/2/layout/IconVerticalSolidList"/>
    <dgm:cxn modelId="{00A9C3CD-3DA4-44FE-BA78-37E442E0F235}" type="presParOf" srcId="{AD916099-D49F-413E-838D-1F1303B23080}" destId="{A7D0A0B6-9297-42FA-B230-A3DDA5F28976}" srcOrd="3" destOrd="0" presId="urn:microsoft.com/office/officeart/2018/2/layout/IconVerticalSolidList"/>
    <dgm:cxn modelId="{00F8697E-B681-43D7-9B36-597216C2A015}" type="presParOf" srcId="{68E23EE8-B774-4D47-8983-C8227E78060C}" destId="{3B077A4A-9F44-4C32-8326-52953F2D2173}" srcOrd="1" destOrd="0" presId="urn:microsoft.com/office/officeart/2018/2/layout/IconVerticalSolidList"/>
    <dgm:cxn modelId="{55BDDE64-4B1C-4C05-B6BC-E49AEEE25A36}" type="presParOf" srcId="{68E23EE8-B774-4D47-8983-C8227E78060C}" destId="{29DE9AF2-F96A-4EDF-802D-C370459D5D4D}" srcOrd="2" destOrd="0" presId="urn:microsoft.com/office/officeart/2018/2/layout/IconVerticalSolidList"/>
    <dgm:cxn modelId="{650680FB-B756-4C67-8C06-7DB9AAB32B39}" type="presParOf" srcId="{29DE9AF2-F96A-4EDF-802D-C370459D5D4D}" destId="{05D626C3-3AEB-490B-8282-EC4AF3021B71}" srcOrd="0" destOrd="0" presId="urn:microsoft.com/office/officeart/2018/2/layout/IconVerticalSolidList"/>
    <dgm:cxn modelId="{AF02FE67-C394-4A70-B93D-F860FD65C554}" type="presParOf" srcId="{29DE9AF2-F96A-4EDF-802D-C370459D5D4D}" destId="{6B2A96B8-8917-4A8B-A703-986A6A91C089}" srcOrd="1" destOrd="0" presId="urn:microsoft.com/office/officeart/2018/2/layout/IconVerticalSolidList"/>
    <dgm:cxn modelId="{B2C84294-61F9-4198-B4D2-F3F6616ACA2B}" type="presParOf" srcId="{29DE9AF2-F96A-4EDF-802D-C370459D5D4D}" destId="{6AF81DCF-4FC8-46C0-A41E-50E00ED23D7F}" srcOrd="2" destOrd="0" presId="urn:microsoft.com/office/officeart/2018/2/layout/IconVerticalSolidList"/>
    <dgm:cxn modelId="{3A18CCDA-EF56-4C25-AF83-2360D42DD6AE}" type="presParOf" srcId="{29DE9AF2-F96A-4EDF-802D-C370459D5D4D}" destId="{E1761582-9590-49FF-BE9D-7183D05B9982}" srcOrd="3" destOrd="0" presId="urn:microsoft.com/office/officeart/2018/2/layout/IconVerticalSolidList"/>
    <dgm:cxn modelId="{DE70A033-9DE4-4E76-862F-8EA26A42785D}" type="presParOf" srcId="{68E23EE8-B774-4D47-8983-C8227E78060C}" destId="{80E0E210-03F7-42F4-A1EF-9787364D77B5}" srcOrd="3" destOrd="0" presId="urn:microsoft.com/office/officeart/2018/2/layout/IconVerticalSolidList"/>
    <dgm:cxn modelId="{31C3C038-5D0C-46CD-871C-FD245BD0ADB1}" type="presParOf" srcId="{68E23EE8-B774-4D47-8983-C8227E78060C}" destId="{64A96309-176D-4FC3-9C58-C862A207CF03}" srcOrd="4" destOrd="0" presId="urn:microsoft.com/office/officeart/2018/2/layout/IconVerticalSolidList"/>
    <dgm:cxn modelId="{ECD1425F-BF9D-49F8-A110-7B4537B4410D}" type="presParOf" srcId="{64A96309-176D-4FC3-9C58-C862A207CF03}" destId="{F84949CA-3092-476E-877A-E3B659DBEEB6}" srcOrd="0" destOrd="0" presId="urn:microsoft.com/office/officeart/2018/2/layout/IconVerticalSolidList"/>
    <dgm:cxn modelId="{A221971B-2DCB-4B64-A1F3-DBB5C6680A35}" type="presParOf" srcId="{64A96309-176D-4FC3-9C58-C862A207CF03}" destId="{D981973C-187D-48F6-A390-009D137E0A58}" srcOrd="1" destOrd="0" presId="urn:microsoft.com/office/officeart/2018/2/layout/IconVerticalSolidList"/>
    <dgm:cxn modelId="{A4C3404C-49F4-4C22-8158-3CC5569C7D32}" type="presParOf" srcId="{64A96309-176D-4FC3-9C58-C862A207CF03}" destId="{E246A145-2105-461C-8CAD-EE13B1AD47B4}" srcOrd="2" destOrd="0" presId="urn:microsoft.com/office/officeart/2018/2/layout/IconVerticalSolidList"/>
    <dgm:cxn modelId="{75DD99C7-4AB3-4ACB-B21B-7871A662860E}" type="presParOf" srcId="{64A96309-176D-4FC3-9C58-C862A207CF03}" destId="{FB265CCE-F1BA-47F1-9FA8-6BB541526F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A9E02-C27D-48BF-9307-B9E4DD24EBAA}">
      <dsp:nvSpPr>
        <dsp:cNvPr id="0" name=""/>
        <dsp:cNvSpPr/>
      </dsp:nvSpPr>
      <dsp:spPr>
        <a:xfrm>
          <a:off x="0" y="409"/>
          <a:ext cx="9820656" cy="958579"/>
        </a:xfrm>
        <a:prstGeom prst="roundRect">
          <a:avLst>
            <a:gd name="adj" fmla="val 10000"/>
          </a:avLst>
        </a:prstGeom>
        <a:solidFill>
          <a:srgbClr val="CCDED6"/>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0AEF73CE-F501-4B6D-9FF9-653D5B8C55F9}">
      <dsp:nvSpPr>
        <dsp:cNvPr id="0" name=""/>
        <dsp:cNvSpPr/>
      </dsp:nvSpPr>
      <dsp:spPr>
        <a:xfrm>
          <a:off x="289970" y="216090"/>
          <a:ext cx="527218" cy="527218"/>
        </a:xfrm>
        <a:prstGeom prst="rect">
          <a:avLst/>
        </a:prstGeom>
        <a:blipFill>
          <a:blip xmlns:r="http://schemas.openxmlformats.org/officeDocument/2006/relationships" r:embed="rId1">
            <a:duotone>
              <a:prstClr val="black"/>
              <a:schemeClr val="accent4">
                <a:tint val="45000"/>
                <a:satMod val="400000"/>
              </a:schemeClr>
            </a:duotone>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0A0B6-9297-42FA-B230-A3DDA5F28976}">
      <dsp:nvSpPr>
        <dsp:cNvPr id="0" name=""/>
        <dsp:cNvSpPr/>
      </dsp:nvSpPr>
      <dsp:spPr>
        <a:xfrm>
          <a:off x="1107159" y="409"/>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Based on each Fracing Well in the data given to us, we searched for common trends in completion design parameters. We examined lateral length, number of frac stages and casing width to see if these choices caused a higher production rate. </a:t>
          </a:r>
        </a:p>
      </dsp:txBody>
      <dsp:txXfrm>
        <a:off x="1107159" y="409"/>
        <a:ext cx="8713496" cy="958579"/>
      </dsp:txXfrm>
    </dsp:sp>
    <dsp:sp modelId="{05D626C3-3AEB-490B-8282-EC4AF3021B71}">
      <dsp:nvSpPr>
        <dsp:cNvPr id="0" name=""/>
        <dsp:cNvSpPr/>
      </dsp:nvSpPr>
      <dsp:spPr>
        <a:xfrm>
          <a:off x="0" y="1198634"/>
          <a:ext cx="9820656" cy="958579"/>
        </a:xfrm>
        <a:prstGeom prst="roundRect">
          <a:avLst>
            <a:gd name="adj" fmla="val 10000"/>
          </a:avLst>
        </a:prstGeom>
        <a:solidFill>
          <a:schemeClr val="accent1">
            <a:tint val="40000"/>
            <a:hueOff val="0"/>
            <a:satOff val="0"/>
            <a:lumOff val="0"/>
            <a:alphaOff val="0"/>
          </a:schemeClr>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6B2A96B8-8917-4A8B-A703-986A6A91C089}">
      <dsp:nvSpPr>
        <dsp:cNvPr id="0" name=""/>
        <dsp:cNvSpPr/>
      </dsp:nvSpPr>
      <dsp:spPr>
        <a:xfrm>
          <a:off x="289970" y="1414314"/>
          <a:ext cx="527218" cy="527218"/>
        </a:xfrm>
        <a:prstGeom prst="rect">
          <a:avLst/>
        </a:prstGeom>
        <a:blipFill>
          <a:blip xmlns:r="http://schemas.openxmlformats.org/officeDocument/2006/relationships"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61582-9590-49FF-BE9D-7183D05B9982}">
      <dsp:nvSpPr>
        <dsp:cNvPr id="0" name=""/>
        <dsp:cNvSpPr/>
      </dsp:nvSpPr>
      <dsp:spPr>
        <a:xfrm>
          <a:off x="1088338" y="1150120"/>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We used Power BI by request to analyze trends in production, based on completion design choices. If production is high, we can recommend if that design is a good choice, based on patterns in the graphs. </a:t>
          </a:r>
        </a:p>
      </dsp:txBody>
      <dsp:txXfrm>
        <a:off x="1088338" y="1150120"/>
        <a:ext cx="8713496" cy="958579"/>
      </dsp:txXfrm>
    </dsp:sp>
    <dsp:sp modelId="{F84949CA-3092-476E-877A-E3B659DBEEB6}">
      <dsp:nvSpPr>
        <dsp:cNvPr id="0" name=""/>
        <dsp:cNvSpPr/>
      </dsp:nvSpPr>
      <dsp:spPr>
        <a:xfrm>
          <a:off x="0" y="2396858"/>
          <a:ext cx="9820656" cy="958579"/>
        </a:xfrm>
        <a:prstGeom prst="roundRect">
          <a:avLst>
            <a:gd name="adj" fmla="val 10000"/>
          </a:avLst>
        </a:prstGeom>
        <a:solidFill>
          <a:schemeClr val="accent1">
            <a:tint val="40000"/>
            <a:hueOff val="0"/>
            <a:satOff val="0"/>
            <a:lumOff val="0"/>
            <a:alphaOff val="0"/>
          </a:schemeClr>
        </a:solidFill>
        <a:ln w="15875">
          <a:solidFill>
            <a:schemeClr val="bg2">
              <a:lumMod val="50000"/>
            </a:schemeClr>
          </a:solidFill>
        </a:ln>
        <a:effectLst/>
      </dsp:spPr>
      <dsp:style>
        <a:lnRef idx="0">
          <a:scrgbClr r="0" g="0" b="0"/>
        </a:lnRef>
        <a:fillRef idx="1">
          <a:scrgbClr r="0" g="0" b="0"/>
        </a:fillRef>
        <a:effectRef idx="0">
          <a:scrgbClr r="0" g="0" b="0"/>
        </a:effectRef>
        <a:fontRef idx="minor"/>
      </dsp:style>
    </dsp:sp>
    <dsp:sp modelId="{D981973C-187D-48F6-A390-009D137E0A58}">
      <dsp:nvSpPr>
        <dsp:cNvPr id="0" name=""/>
        <dsp:cNvSpPr/>
      </dsp:nvSpPr>
      <dsp:spPr>
        <a:xfrm>
          <a:off x="289970" y="2612539"/>
          <a:ext cx="527218" cy="527218"/>
        </a:xfrm>
        <a:prstGeom prst="rect">
          <a:avLst/>
        </a:prstGeom>
        <a:blipFill>
          <a:blip xmlns:r="http://schemas.openxmlformats.org/officeDocument/2006/relationships" r:embed="rId5">
            <a:duotone>
              <a:prstClr val="black"/>
              <a:schemeClr val="accent4">
                <a:tint val="45000"/>
                <a:satMod val="400000"/>
              </a:schemeClr>
            </a:duotone>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265CCE-F1BA-47F1-9FA8-6BB541526F2A}">
      <dsp:nvSpPr>
        <dsp:cNvPr id="0" name=""/>
        <dsp:cNvSpPr/>
      </dsp:nvSpPr>
      <dsp:spPr>
        <a:xfrm>
          <a:off x="1107159" y="2396858"/>
          <a:ext cx="8713496" cy="95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50" tIns="101450" rIns="101450" bIns="101450" numCol="1" spcCol="1270" anchor="ctr" anchorCtr="0">
          <a:noAutofit/>
        </a:bodyPr>
        <a:lstStyle/>
        <a:p>
          <a:pPr marL="0" lvl="0" indent="0" algn="l" defTabSz="622300">
            <a:lnSpc>
              <a:spcPct val="100000"/>
            </a:lnSpc>
            <a:spcBef>
              <a:spcPct val="0"/>
            </a:spcBef>
            <a:spcAft>
              <a:spcPct val="35000"/>
            </a:spcAft>
            <a:buNone/>
          </a:pPr>
          <a:r>
            <a:rPr lang="en-US" sz="1400" kern="1200">
              <a:latin typeface="Biome Light" panose="020B0303030204020804" pitchFamily="34" charset="0"/>
              <a:cs typeface="Biome Light" panose="020B0303030204020804" pitchFamily="34" charset="0"/>
            </a:rPr>
            <a:t>Further we analyzed other factors that could increase production. These included examining each stage and each well for total frac fluid placed, usage and cut of water all normalized by time, so that we get a better picture of production based on 24 hours daily run time. </a:t>
          </a:r>
        </a:p>
      </dsp:txBody>
      <dsp:txXfrm>
        <a:off x="1107159" y="2396858"/>
        <a:ext cx="8713496" cy="9585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7934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91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05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979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8255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0111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7886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12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2021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9264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897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lumMod val="75000"/>
              </a:schemeClr>
            </a:gs>
            <a:gs pos="15000">
              <a:schemeClr val="accent2">
                <a:lumMod val="40000"/>
                <a:lumOff val="60000"/>
              </a:schemeClr>
            </a:gs>
            <a:gs pos="57000">
              <a:schemeClr val="bg2">
                <a:lumMod val="75000"/>
              </a:schemeClr>
            </a:gs>
            <a:gs pos="81000">
              <a:schemeClr val="accent2">
                <a:lumMod val="40000"/>
                <a:lumOff val="6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99656399"/>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sensorsone.com/mpa-megapascal-pressure-unit/" TargetMode="External"/><Relationship Id="rId3" Type="http://schemas.openxmlformats.org/officeDocument/2006/relationships/hyperlink" Target="https://en.wikipedia.org/wiki/Barrel_(unit)" TargetMode="External"/><Relationship Id="rId7" Type="http://schemas.openxmlformats.org/officeDocument/2006/relationships/hyperlink" Target="https://www.fractracker.org/resources/oil-and-gas-101/explore/" TargetMode="External"/><Relationship Id="rId12" Type="http://schemas.openxmlformats.org/officeDocument/2006/relationships/hyperlink" Target="https://oilandgasinfo.ca/all-about-fracking/fracking-explained/#:~:text=Contrary%20to%20popular%20belief%2C%20fracking%20is%20not%20a,natural%20gas%20to%20the%20surface%20of%20the%20well." TargetMode="Externa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www.investopedia.com/terms/s/spud.asp" TargetMode="External"/><Relationship Id="rId11" Type="http://schemas.openxmlformats.org/officeDocument/2006/relationships/hyperlink" Target="https://www.mitre.org/publications/systems-engineering-guide/acquisition-systems-engineering/risk-management/risk-identification" TargetMode="External"/><Relationship Id="rId5" Type="http://schemas.openxmlformats.org/officeDocument/2006/relationships/hyperlink" Target="https://www.manitoba.ca/iem/petroleum/reports/uwi.html" TargetMode="External"/><Relationship Id="rId10" Type="http://schemas.openxmlformats.org/officeDocument/2006/relationships/hyperlink" Target="https://asana.com/resources/project-risks" TargetMode="External"/><Relationship Id="rId4" Type="http://schemas.openxmlformats.org/officeDocument/2006/relationships/hyperlink" Target="https://en.wikipedia.org/wiki/Oil_in_place" TargetMode="External"/><Relationship Id="rId9" Type="http://schemas.openxmlformats.org/officeDocument/2006/relationships/hyperlink" Target="https://www.sciencedirect.com/topics/engineering/completion-design#:~:text=Completion%20Design%20From%20a%20completions%20design%20perspective%2C%20well,Hydraulic%20Fracturing%20in%20Unconventional%20Reservoirs%20%28Second%20Edition%29%2C%20201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everything-pr.com/oil-fracking-battle-and-pr-courts-controversy/"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outdoor&#10;&#10;Description automatically generated">
            <a:extLst>
              <a:ext uri="{FF2B5EF4-FFF2-40B4-BE49-F238E27FC236}">
                <a16:creationId xmlns:a16="http://schemas.microsoft.com/office/drawing/2014/main" id="{C78FFC72-0BAB-897B-AA05-0831CFCA1450}"/>
              </a:ext>
            </a:extLst>
          </p:cNvPr>
          <p:cNvPicPr>
            <a:picLocks noChangeAspect="1"/>
          </p:cNvPicPr>
          <p:nvPr/>
        </p:nvPicPr>
        <p:blipFill rotWithShape="1">
          <a:blip r:embed="rId2"/>
          <a:srcRect t="166" r="2" b="1084"/>
          <a:stretch/>
        </p:blipFill>
        <p:spPr>
          <a:xfrm>
            <a:off x="20" y="10"/>
            <a:ext cx="4635571" cy="6857990"/>
          </a:xfrm>
          <a:prstGeom prst="rect">
            <a:avLst/>
          </a:prstGeom>
          <a:effectLst/>
        </p:spPr>
      </p:pic>
      <p:grpSp>
        <p:nvGrpSpPr>
          <p:cNvPr id="4" name="Group 3">
            <a:extLst>
              <a:ext uri="{FF2B5EF4-FFF2-40B4-BE49-F238E27FC236}">
                <a16:creationId xmlns:a16="http://schemas.microsoft.com/office/drawing/2014/main" id="{FA68CDFC-4B1F-2028-7CFD-5F7A70A6712B}"/>
              </a:ext>
            </a:extLst>
          </p:cNvPr>
          <p:cNvGrpSpPr/>
          <p:nvPr/>
        </p:nvGrpSpPr>
        <p:grpSpPr>
          <a:xfrm>
            <a:off x="5017250" y="437918"/>
            <a:ext cx="6589336" cy="1437113"/>
            <a:chOff x="5017250" y="437918"/>
            <a:chExt cx="6589336" cy="1437113"/>
          </a:xfrm>
        </p:grpSpPr>
        <p:sp>
          <p:nvSpPr>
            <p:cNvPr id="12" name="Rectangle: Rounded Corners 11">
              <a:extLst>
                <a:ext uri="{FF2B5EF4-FFF2-40B4-BE49-F238E27FC236}">
                  <a16:creationId xmlns:a16="http://schemas.microsoft.com/office/drawing/2014/main" id="{D16FAFE3-9804-4324-9012-4855FAB9F18E}"/>
                </a:ext>
              </a:extLst>
            </p:cNvPr>
            <p:cNvSpPr/>
            <p:nvPr/>
          </p:nvSpPr>
          <p:spPr>
            <a:xfrm>
              <a:off x="5017250" y="437918"/>
              <a:ext cx="6589336" cy="1437113"/>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6F6457-F207-6EDD-E63E-3BE212869CF6}"/>
                </a:ext>
              </a:extLst>
            </p:cNvPr>
            <p:cNvSpPr txBox="1"/>
            <p:nvPr/>
          </p:nvSpPr>
          <p:spPr>
            <a:xfrm>
              <a:off x="5017250" y="524381"/>
              <a:ext cx="6358351" cy="1200329"/>
            </a:xfrm>
            <a:prstGeom prst="rect">
              <a:avLst/>
            </a:prstGeom>
            <a:noFill/>
          </p:spPr>
          <p:txBody>
            <a:bodyPr wrap="square" rtlCol="0">
              <a:spAutoFit/>
            </a:bodyPr>
            <a:lstStyle/>
            <a:p>
              <a:pPr algn="ctr"/>
              <a:r>
                <a:rPr lang="en-US" sz="2400">
                  <a:latin typeface="Biome Light" panose="020B0502040204020203" pitchFamily="34" charset="0"/>
                  <a:cs typeface="Biome Light" panose="020B0502040204020203" pitchFamily="34" charset="0"/>
                </a:rPr>
                <a:t>Capstone Project Presentation</a:t>
              </a:r>
            </a:p>
            <a:p>
              <a:pPr algn="ctr"/>
              <a:endParaRPr lang="en-US" sz="2400">
                <a:latin typeface="Biome Light" panose="020B0502040204020203" pitchFamily="34" charset="0"/>
                <a:cs typeface="Biome Light" panose="020B0502040204020203" pitchFamily="34" charset="0"/>
              </a:endParaRPr>
            </a:p>
            <a:p>
              <a:pPr algn="ctr"/>
              <a:r>
                <a:rPr lang="en-US" sz="2400">
                  <a:latin typeface="Biome Light" panose="020B0502040204020203" pitchFamily="34" charset="0"/>
                  <a:cs typeface="Biome Light" panose="020B0502040204020203" pitchFamily="34" charset="0"/>
                </a:rPr>
                <a:t>Team 1</a:t>
              </a:r>
            </a:p>
          </p:txBody>
        </p:sp>
      </p:grpSp>
      <p:grpSp>
        <p:nvGrpSpPr>
          <p:cNvPr id="5" name="Group 4">
            <a:extLst>
              <a:ext uri="{FF2B5EF4-FFF2-40B4-BE49-F238E27FC236}">
                <a16:creationId xmlns:a16="http://schemas.microsoft.com/office/drawing/2014/main" id="{7A9D27E0-C8CD-6403-987E-5B68B7DB6C89}"/>
              </a:ext>
            </a:extLst>
          </p:cNvPr>
          <p:cNvGrpSpPr/>
          <p:nvPr/>
        </p:nvGrpSpPr>
        <p:grpSpPr>
          <a:xfrm>
            <a:off x="6944935" y="2774718"/>
            <a:ext cx="3131128" cy="2585323"/>
            <a:chOff x="6944935" y="2774718"/>
            <a:chExt cx="3131128" cy="2585323"/>
          </a:xfrm>
        </p:grpSpPr>
        <p:sp>
          <p:nvSpPr>
            <p:cNvPr id="11" name="Rectangle: Rounded Corners 10">
              <a:extLst>
                <a:ext uri="{FF2B5EF4-FFF2-40B4-BE49-F238E27FC236}">
                  <a16:creationId xmlns:a16="http://schemas.microsoft.com/office/drawing/2014/main" id="{D4AA431F-35FD-8966-105A-452D1C46E269}"/>
                </a:ext>
              </a:extLst>
            </p:cNvPr>
            <p:cNvSpPr/>
            <p:nvPr/>
          </p:nvSpPr>
          <p:spPr>
            <a:xfrm>
              <a:off x="6944935" y="2774718"/>
              <a:ext cx="3131127" cy="2585323"/>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F6C03D6-D007-AE42-FF45-2B7C42E0DA5C}"/>
                </a:ext>
              </a:extLst>
            </p:cNvPr>
            <p:cNvSpPr txBox="1"/>
            <p:nvPr/>
          </p:nvSpPr>
          <p:spPr>
            <a:xfrm>
              <a:off x="6944936" y="2876842"/>
              <a:ext cx="3131127" cy="923330"/>
            </a:xfrm>
            <a:prstGeom prst="rect">
              <a:avLst/>
            </a:prstGeom>
            <a:noFill/>
          </p:spPr>
          <p:txBody>
            <a:bodyPr wrap="square" rtlCol="0">
              <a:spAutoFit/>
            </a:bodyPr>
            <a:lstStyle/>
            <a:p>
              <a:r>
                <a:rPr lang="en-US" dirty="0">
                  <a:latin typeface="Biome Light" panose="020B0303030204020804" pitchFamily="34" charset="0"/>
                  <a:cs typeface="Biome Light" panose="020B0303030204020804" pitchFamily="34" charset="0"/>
                </a:rPr>
                <a:t>Group project</a:t>
              </a:r>
            </a:p>
            <a:p>
              <a:r>
                <a:rPr lang="en-US" dirty="0">
                  <a:latin typeface="Biome Light" panose="020B0303030204020804" pitchFamily="34" charset="0"/>
                  <a:cs typeface="Biome Light" panose="020B0303030204020804" pitchFamily="34" charset="0"/>
                </a:rPr>
                <a:t> – 4 participants</a:t>
              </a:r>
            </a:p>
            <a:p>
              <a:r>
                <a:rPr lang="en-US" dirty="0">
                  <a:latin typeface="Biome Light" panose="020B0303030204020804" pitchFamily="34" charset="0"/>
                  <a:cs typeface="Biome Light" panose="020B0303030204020804" pitchFamily="34" charset="0"/>
                </a:rPr>
                <a:t> - 2 weeks</a:t>
              </a:r>
            </a:p>
          </p:txBody>
        </p:sp>
      </p:grpSp>
      <p:pic>
        <p:nvPicPr>
          <p:cNvPr id="10" name="Graphic 9" descr="A grid with small circles">
            <a:extLst>
              <a:ext uri="{FF2B5EF4-FFF2-40B4-BE49-F238E27FC236}">
                <a16:creationId xmlns:a16="http://schemas.microsoft.com/office/drawing/2014/main" id="{7328F9EA-110F-33DE-E544-43757FF5DD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515927" y="3204160"/>
            <a:ext cx="4304145" cy="43041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58D2F6-B728-CDD2-C58C-F4A7B0A47D4B}"/>
              </a:ext>
            </a:extLst>
          </p:cNvPr>
          <p:cNvSpPr/>
          <p:nvPr/>
        </p:nvSpPr>
        <p:spPr>
          <a:xfrm>
            <a:off x="1533236" y="369455"/>
            <a:ext cx="8552873" cy="6326909"/>
          </a:xfrm>
          <a:prstGeom prst="rect">
            <a:avLst/>
          </a:prstGeom>
          <a:solidFill>
            <a:srgbClr val="CCDED6"/>
          </a:solidFill>
          <a:ln w="15875">
            <a:solidFill>
              <a:schemeClr val="bg2">
                <a:lumMod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1D296EE2-7B59-D8A9-2E6E-9F4EDEE5AD8F}"/>
              </a:ext>
            </a:extLst>
          </p:cNvPr>
          <p:cNvPicPr>
            <a:picLocks noChangeAspect="1"/>
          </p:cNvPicPr>
          <p:nvPr/>
        </p:nvPicPr>
        <p:blipFill>
          <a:blip r:embed="rId2"/>
          <a:stretch>
            <a:fillRect/>
          </a:stretch>
        </p:blipFill>
        <p:spPr>
          <a:xfrm>
            <a:off x="1778620" y="559036"/>
            <a:ext cx="8132955" cy="5832855"/>
          </a:xfrm>
          <a:prstGeom prst="rect">
            <a:avLst/>
          </a:prstGeom>
        </p:spPr>
      </p:pic>
      <p:sp>
        <p:nvSpPr>
          <p:cNvPr id="3" name="Rectangle 2">
            <a:extLst>
              <a:ext uri="{FF2B5EF4-FFF2-40B4-BE49-F238E27FC236}">
                <a16:creationId xmlns:a16="http://schemas.microsoft.com/office/drawing/2014/main" id="{BDCB0B31-652B-6195-F53D-8968598E72E7}"/>
              </a:ext>
            </a:extLst>
          </p:cNvPr>
          <p:cNvSpPr/>
          <p:nvPr/>
        </p:nvSpPr>
        <p:spPr>
          <a:xfrm>
            <a:off x="182698" y="1673352"/>
            <a:ext cx="2097727" cy="1005840"/>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 Database Diagram</a:t>
            </a:r>
          </a:p>
        </p:txBody>
      </p:sp>
    </p:spTree>
    <p:extLst>
      <p:ext uri="{BB962C8B-B14F-4D97-AF65-F5344CB8AC3E}">
        <p14:creationId xmlns:p14="http://schemas.microsoft.com/office/powerpoint/2010/main" val="253022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5E0E4721-1E49-E547-5384-D19D20655855}"/>
              </a:ext>
            </a:extLst>
          </p:cNvPr>
          <p:cNvSpPr txBox="1">
            <a:spLocks noGrp="1"/>
          </p:cNvSpPr>
          <p:nvPr>
            <p:ph type="title"/>
          </p:nvPr>
        </p:nvSpPr>
        <p:spPr>
          <a:xfrm>
            <a:off x="-65903" y="3004868"/>
            <a:ext cx="12192000" cy="848264"/>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 </a:t>
            </a:r>
            <a:r>
              <a:rPr lang="en-GB" sz="3500" b="1">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VISUALIZATIONS</a:t>
            </a:r>
            <a:endParaRPr lang="en-IE" sz="3500" b="1">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2990378B-C22C-248B-8070-FF563A5BB4D9}"/>
              </a:ext>
            </a:extLst>
          </p:cNvPr>
          <p:cNvPicPr/>
          <p:nvPr/>
        </p:nvPicPr>
        <p:blipFill>
          <a:blip r:embed="rId2"/>
          <a:stretch>
            <a:fillRect/>
          </a:stretch>
        </p:blipFill>
        <p:spPr bwMode="auto">
          <a:xfrm>
            <a:off x="848497" y="3287712"/>
            <a:ext cx="291465" cy="291465"/>
          </a:xfrm>
          <a:prstGeom prst="rect">
            <a:avLst/>
          </a:prstGeom>
          <a:noFill/>
        </p:spPr>
      </p:pic>
    </p:spTree>
    <p:extLst>
      <p:ext uri="{BB962C8B-B14F-4D97-AF65-F5344CB8AC3E}">
        <p14:creationId xmlns:p14="http://schemas.microsoft.com/office/powerpoint/2010/main" val="143396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449-CE6C-CD08-8857-89331951E5A7}"/>
              </a:ext>
            </a:extLst>
          </p:cNvPr>
          <p:cNvSpPr>
            <a:spLocks noGrp="1"/>
          </p:cNvSpPr>
          <p:nvPr>
            <p:ph type="ctrTitle"/>
          </p:nvPr>
        </p:nvSpPr>
        <p:spPr>
          <a:xfrm>
            <a:off x="1524000" y="219455"/>
            <a:ext cx="9144000" cy="1287971"/>
          </a:xfrm>
        </p:spPr>
        <p:txBody>
          <a:bodyPr/>
          <a:lstStyle/>
          <a:p>
            <a:r>
              <a:rPr lang="en-US" dirty="0"/>
              <a:t>All Visualizations in GitHub</a:t>
            </a:r>
          </a:p>
        </p:txBody>
      </p:sp>
      <p:sp>
        <p:nvSpPr>
          <p:cNvPr id="3" name="Subtitle 2">
            <a:extLst>
              <a:ext uri="{FF2B5EF4-FFF2-40B4-BE49-F238E27FC236}">
                <a16:creationId xmlns:a16="http://schemas.microsoft.com/office/drawing/2014/main" id="{9CAF2E6D-DB6E-9E49-03EC-AC56FE7A79B8}"/>
              </a:ext>
            </a:extLst>
          </p:cNvPr>
          <p:cNvSpPr>
            <a:spLocks noGrp="1"/>
          </p:cNvSpPr>
          <p:nvPr>
            <p:ph type="subTitle" idx="1"/>
          </p:nvPr>
        </p:nvSpPr>
        <p:spPr>
          <a:xfrm>
            <a:off x="1524000" y="2038762"/>
            <a:ext cx="9144000" cy="4115149"/>
          </a:xfrm>
        </p:spPr>
        <p:txBody>
          <a:bodyPr>
            <a:normAutofit fontScale="62500" lnSpcReduction="20000"/>
          </a:bodyPr>
          <a:lstStyle/>
          <a:p>
            <a:r>
              <a:rPr lang="en-US" dirty="0"/>
              <a:t>Link:</a:t>
            </a:r>
          </a:p>
          <a:p>
            <a:r>
              <a:rPr lang="en-US" dirty="0"/>
              <a:t>Data Story is told following this guideline:</a:t>
            </a:r>
          </a:p>
          <a:p>
            <a:r>
              <a:rPr lang="en-US" dirty="0"/>
              <a:t>1. Number of Stages</a:t>
            </a:r>
          </a:p>
          <a:p>
            <a:r>
              <a:rPr lang="en-US" dirty="0"/>
              <a:t>2. Completed Length</a:t>
            </a:r>
          </a:p>
          <a:p>
            <a:r>
              <a:rPr lang="en-US" dirty="0"/>
              <a:t>3. Completion Overview</a:t>
            </a:r>
          </a:p>
          <a:p>
            <a:r>
              <a:rPr lang="en-US" dirty="0"/>
              <a:t>4. Casing Sizes</a:t>
            </a:r>
          </a:p>
          <a:p>
            <a:r>
              <a:rPr lang="en-US" dirty="0"/>
              <a:t>5. Output</a:t>
            </a:r>
          </a:p>
          <a:p>
            <a:r>
              <a:rPr lang="en-US" dirty="0"/>
              <a:t>6. Water Cut</a:t>
            </a:r>
          </a:p>
          <a:p>
            <a:r>
              <a:rPr lang="en-US" dirty="0"/>
              <a:t>7. Cumulative water</a:t>
            </a:r>
            <a:br>
              <a:rPr lang="en-US" dirty="0"/>
            </a:br>
            <a:r>
              <a:rPr lang="en-US" dirty="0"/>
              <a:t>Overview</a:t>
            </a:r>
          </a:p>
          <a:p>
            <a:r>
              <a:rPr lang="en-US" dirty="0"/>
              <a:t>All Company Names and Unique Well Identifiers (UWI) Redacted for Privacy</a:t>
            </a:r>
          </a:p>
          <a:p>
            <a:endParaRPr lang="en-US" dirty="0"/>
          </a:p>
          <a:p>
            <a:r>
              <a:rPr lang="en-US" dirty="0"/>
              <a:t>The following slides answer the business questions in this presentation based on the visualizations mentioned above. Further reading can be found in the README file:</a:t>
            </a:r>
          </a:p>
          <a:p>
            <a:r>
              <a:rPr lang="en-US" dirty="0"/>
              <a:t>Link:</a:t>
            </a:r>
          </a:p>
        </p:txBody>
      </p:sp>
    </p:spTree>
    <p:extLst>
      <p:ext uri="{BB962C8B-B14F-4D97-AF65-F5344CB8AC3E}">
        <p14:creationId xmlns:p14="http://schemas.microsoft.com/office/powerpoint/2010/main" val="302532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7A169-C321-0C04-14D1-165AF37D174A}"/>
              </a:ext>
            </a:extLst>
          </p:cNvPr>
          <p:cNvSpPr>
            <a:spLocks noGrp="1"/>
          </p:cNvSpPr>
          <p:nvPr>
            <p:ph idx="1"/>
          </p:nvPr>
        </p:nvSpPr>
        <p:spPr>
          <a:xfrm>
            <a:off x="838200" y="1681615"/>
            <a:ext cx="10515600" cy="4461762"/>
          </a:xfrm>
        </p:spPr>
        <p:txBody>
          <a:bodyPr vert="horz" lIns="91440" tIns="45720" rIns="91440" bIns="45720" rtlCol="0" anchor="t">
            <a:normAutofit/>
          </a:bodyPr>
          <a:lstStyle/>
          <a:p>
            <a:pPr>
              <a:buNone/>
            </a:pPr>
            <a:endParaRPr lang="en-US" sz="1600">
              <a:latin typeface="Biome Light" panose="020B0303030204020804" pitchFamily="34" charset="0"/>
              <a:ea typeface="+mn-lt"/>
              <a:cs typeface="Biome Light" panose="020B0303030204020804" pitchFamily="34" charset="0"/>
            </a:endParaRPr>
          </a:p>
          <a:p>
            <a:pPr indent="0">
              <a:buNone/>
            </a:pPr>
            <a:endParaRPr lang="en-US" sz="1600">
              <a:latin typeface="Biome Light" panose="020B0303030204020804" pitchFamily="34" charset="0"/>
              <a:ea typeface="Calibri"/>
              <a:cs typeface="Biome Light" panose="020B0303030204020804" pitchFamily="34" charset="0"/>
            </a:endParaRPr>
          </a:p>
        </p:txBody>
      </p:sp>
      <p:sp>
        <p:nvSpPr>
          <p:cNvPr id="7" name="Rectangle: Rounded Corners 6">
            <a:extLst>
              <a:ext uri="{FF2B5EF4-FFF2-40B4-BE49-F238E27FC236}">
                <a16:creationId xmlns:a16="http://schemas.microsoft.com/office/drawing/2014/main" id="{BBECB4EB-6BFA-8C38-00D3-35926F201AFC}"/>
              </a:ext>
            </a:extLst>
          </p:cNvPr>
          <p:cNvSpPr/>
          <p:nvPr/>
        </p:nvSpPr>
        <p:spPr>
          <a:xfrm>
            <a:off x="576118" y="960582"/>
            <a:ext cx="11039764" cy="5694218"/>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968C5FB-DA22-C311-3F99-D5DB8EA2A91E}"/>
              </a:ext>
            </a:extLst>
          </p:cNvPr>
          <p:cNvSpPr txBox="1"/>
          <p:nvPr/>
        </p:nvSpPr>
        <p:spPr>
          <a:xfrm>
            <a:off x="974436" y="1283800"/>
            <a:ext cx="10243127" cy="5047536"/>
          </a:xfrm>
          <a:prstGeom prst="rect">
            <a:avLst/>
          </a:prstGeom>
          <a:noFill/>
        </p:spPr>
        <p:txBody>
          <a:bodyPr wrap="square" lIns="91440" tIns="45720" rIns="91440" bIns="45720" rtlCol="0" anchor="t">
            <a:spAutoFit/>
          </a:bodyPr>
          <a:lstStyle/>
          <a:p>
            <a:r>
              <a:rPr lang="en-US" sz="1400">
                <a:latin typeface="Biome Light"/>
                <a:cs typeface="Biome Light"/>
              </a:rPr>
              <a:t>Completion parameters such as lateral length and frac stages we noticed some relationship within the IP90 on the analyzed wells.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Completed length increases as the number of stages increases. Many completed wells fall between 2-3k average, while number of stages come in somewhere between 35-40.</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Total proppant and fluid pumped show a slight increase as the stage number increases while average daily oil production shows us little relation to the stage number.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daily oil production shows a slight increase as the length of the well increases. </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proppant compared to the completed stage looks to be relatively consistent. Operators have different average proppant usage with the low end being 10 tones per stage and the highest being 19 tones per stage.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Total frac fluid over the completed length shows us a direct relationship. Frac fluid increases as the well increases in size.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Average water cuts shows us the relationship between operators with high frac fluid and  high proppant tend to have a higher-than-average water cuts. This could potentially mean they are using to much fluid.</a:t>
            </a:r>
          </a:p>
          <a:p>
            <a:r>
              <a:rPr lang="en-US" sz="1400">
                <a:latin typeface="Biome Light"/>
                <a:cs typeface="Biome Light"/>
              </a:rPr>
              <a:t>Operators that used a smaller quantity of frac fluid pumped down the well saw lower water cut values on IP90 (2nd visual page)</a:t>
            </a:r>
          </a:p>
          <a:p>
            <a:endParaRPr lang="en-US" sz="1400">
              <a:latin typeface="Biome Light" panose="020B0303030204020804" pitchFamily="34" charset="0"/>
              <a:cs typeface="Biome Light" panose="020B0303030204020804" pitchFamily="34" charset="0"/>
            </a:endParaRPr>
          </a:p>
          <a:p>
            <a:r>
              <a:rPr lang="en-US" sz="1400">
                <a:latin typeface="Biome Light"/>
                <a:cs typeface="Biome Light"/>
              </a:rPr>
              <a:t>Higher amount of fluid, higher amount of proppant = $$ potentially lower IP90 </a:t>
            </a:r>
          </a:p>
        </p:txBody>
      </p:sp>
      <p:sp>
        <p:nvSpPr>
          <p:cNvPr id="8" name="Rectangle: Rounded Corners 7">
            <a:extLst>
              <a:ext uri="{FF2B5EF4-FFF2-40B4-BE49-F238E27FC236}">
                <a16:creationId xmlns:a16="http://schemas.microsoft.com/office/drawing/2014/main" id="{8A46C1E4-95B9-7427-E964-39378D809BAC}"/>
              </a:ext>
            </a:extLst>
          </p:cNvPr>
          <p:cNvSpPr/>
          <p:nvPr/>
        </p:nvSpPr>
        <p:spPr>
          <a:xfrm>
            <a:off x="576118" y="126973"/>
            <a:ext cx="4544290" cy="587650"/>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iome Light" panose="020B0303030204020804" pitchFamily="34" charset="0"/>
                <a:cs typeface="Biome Light" panose="020B0303030204020804" pitchFamily="34" charset="0"/>
              </a:rPr>
              <a:t>Question 1 Answers</a:t>
            </a:r>
          </a:p>
        </p:txBody>
      </p:sp>
    </p:spTree>
    <p:extLst>
      <p:ext uri="{BB962C8B-B14F-4D97-AF65-F5344CB8AC3E}">
        <p14:creationId xmlns:p14="http://schemas.microsoft.com/office/powerpoint/2010/main" val="2044361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C21087D-EFB9-D164-98F9-0E5F5CFC24AF}"/>
              </a:ext>
            </a:extLst>
          </p:cNvPr>
          <p:cNvSpPr/>
          <p:nvPr/>
        </p:nvSpPr>
        <p:spPr>
          <a:xfrm>
            <a:off x="6263640" y="563418"/>
            <a:ext cx="4108796" cy="74814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22FBDB-ED07-CA07-FC99-3C2EDF144BBC}"/>
              </a:ext>
            </a:extLst>
          </p:cNvPr>
          <p:cNvSpPr txBox="1"/>
          <p:nvPr/>
        </p:nvSpPr>
        <p:spPr>
          <a:xfrm>
            <a:off x="6428232" y="695548"/>
            <a:ext cx="3814897" cy="523220"/>
          </a:xfrm>
          <a:prstGeom prst="rect">
            <a:avLst/>
          </a:prstGeom>
          <a:noFill/>
        </p:spPr>
        <p:txBody>
          <a:bodyPr wrap="square" rtlCol="0">
            <a:spAutoFit/>
          </a:bodyPr>
          <a:lstStyle/>
          <a:p>
            <a:r>
              <a:rPr lang="en-US" sz="2800">
                <a:latin typeface="Biome Light" panose="020B0303030204020804" pitchFamily="34" charset="0"/>
                <a:cs typeface="Biome Light" panose="020B0303030204020804" pitchFamily="34" charset="0"/>
              </a:rPr>
              <a:t>Question 2 Answers  </a:t>
            </a:r>
          </a:p>
        </p:txBody>
      </p:sp>
      <p:sp>
        <p:nvSpPr>
          <p:cNvPr id="9" name="Rectangle: Rounded Corners 8">
            <a:extLst>
              <a:ext uri="{FF2B5EF4-FFF2-40B4-BE49-F238E27FC236}">
                <a16:creationId xmlns:a16="http://schemas.microsoft.com/office/drawing/2014/main" id="{02880D2C-7BB3-B88B-C326-64633802D66F}"/>
              </a:ext>
            </a:extLst>
          </p:cNvPr>
          <p:cNvSpPr/>
          <p:nvPr/>
        </p:nvSpPr>
        <p:spPr>
          <a:xfrm>
            <a:off x="1311564" y="1514764"/>
            <a:ext cx="9753600" cy="4589062"/>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37619C-656F-FD05-61A7-9FC997F55C3E}"/>
              </a:ext>
            </a:extLst>
          </p:cNvPr>
          <p:cNvSpPr txBox="1"/>
          <p:nvPr/>
        </p:nvSpPr>
        <p:spPr>
          <a:xfrm>
            <a:off x="1616364" y="1856509"/>
            <a:ext cx="9448800" cy="4247317"/>
          </a:xfrm>
          <a:prstGeom prst="rect">
            <a:avLst/>
          </a:prstGeom>
          <a:noFill/>
        </p:spPr>
        <p:txBody>
          <a:bodyPr wrap="square" rtlCol="0">
            <a:spAutoFit/>
          </a:bodyPr>
          <a:lstStyle/>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Analyzing the frac fluid pumped per stage vs avg water and total proppant pumped, did show a relationship. Operators pumping a higher amount of total frac fluid per well (1-2k) proppant (5-12 </a:t>
            </a:r>
            <a:r>
              <a:rPr lang="en-US" sz="1800" dirty="0" err="1">
                <a:solidFill>
                  <a:schemeClr val="dk1"/>
                </a:solidFill>
                <a:effectLst/>
                <a:latin typeface="Biome Light" panose="020B0303030204020804" pitchFamily="34" charset="0"/>
                <a:cs typeface="Biome Light" panose="020B0303030204020804" pitchFamily="34" charset="0"/>
              </a:rPr>
              <a:t>tonnes</a:t>
            </a:r>
            <a:r>
              <a:rPr lang="en-US" sz="1800" dirty="0">
                <a:solidFill>
                  <a:schemeClr val="dk1"/>
                </a:solidFill>
                <a:effectLst/>
                <a:latin typeface="Biome Light" panose="020B0303030204020804" pitchFamily="34" charset="0"/>
                <a:cs typeface="Biome Light" panose="020B0303030204020804" pitchFamily="34" charset="0"/>
              </a:rPr>
              <a:t>/per stage) were lower water cut percentages than operators pumping total frac fluids of (6k) proppant(15-20 </a:t>
            </a:r>
            <a:r>
              <a:rPr lang="en-US" sz="1800" dirty="0" err="1">
                <a:solidFill>
                  <a:schemeClr val="dk1"/>
                </a:solidFill>
                <a:effectLst/>
                <a:latin typeface="Biome Light" panose="020B0303030204020804" pitchFamily="34" charset="0"/>
                <a:cs typeface="Biome Light" panose="020B0303030204020804" pitchFamily="34" charset="0"/>
              </a:rPr>
              <a:t>tonnes</a:t>
            </a:r>
            <a:r>
              <a:rPr lang="en-US" sz="1800" dirty="0">
                <a:solidFill>
                  <a:schemeClr val="dk1"/>
                </a:solidFill>
                <a:effectLst/>
                <a:latin typeface="Biome Light" panose="020B0303030204020804" pitchFamily="34" charset="0"/>
                <a:cs typeface="Biome Light" panose="020B0303030204020804" pitchFamily="34" charset="0"/>
              </a:rPr>
              <a:t>/per stage). </a:t>
            </a:r>
          </a:p>
          <a:p>
            <a:pPr rtl="0" eaLnBrk="1" latinLnBrk="0" hangingPunct="1"/>
            <a:endParaRPr lang="en-US" dirty="0">
              <a:solidFill>
                <a:schemeClr val="dk1"/>
              </a:solidFill>
              <a:latin typeface="Biome Light" panose="020B0303030204020804" pitchFamily="34" charset="0"/>
              <a:cs typeface="Biome Light" panose="020B0303030204020804" pitchFamily="34" charset="0"/>
            </a:endParaRPr>
          </a:p>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Without further analysis it is hard to determine if this relationship is caused by higher amounts of frac fluid being pumped down the wellbore or if it is the characteristics of the reservoir.</a:t>
            </a:r>
          </a:p>
          <a:p>
            <a:pPr rtl="0" eaLnBrk="1" latinLnBrk="0" hangingPunct="1"/>
            <a:endParaRPr lang="en-US" sz="1800" dirty="0">
              <a:effectLst/>
              <a:latin typeface="Biome Light" panose="020B0303030204020804" pitchFamily="34" charset="0"/>
              <a:cs typeface="Biome Light" panose="020B0303030204020804" pitchFamily="34" charset="0"/>
            </a:endParaRPr>
          </a:p>
          <a:p>
            <a:pPr rtl="0" eaLnBrk="1" latinLnBrk="0" hangingPunct="1"/>
            <a:r>
              <a:rPr lang="en-US" sz="1800" dirty="0">
                <a:solidFill>
                  <a:schemeClr val="dk1"/>
                </a:solidFill>
                <a:effectLst/>
                <a:latin typeface="Biome Light" panose="020B0303030204020804" pitchFamily="34" charset="0"/>
                <a:cs typeface="Biome Light" panose="020B0303030204020804" pitchFamily="34" charset="0"/>
              </a:rPr>
              <a:t>Operator A and Operator B show lower cumulative water production than other competitors. The completion data shows that this could potentially be contributing to these results, but this could also be from reservoir characteristic. </a:t>
            </a:r>
            <a:endParaRPr lang="en-US" dirty="0">
              <a:effectLst/>
              <a:latin typeface="Biome Light" panose="020B0303030204020804" pitchFamily="34" charset="0"/>
              <a:cs typeface="Biome Light" panose="020B0303030204020804" pitchFamily="34" charset="0"/>
            </a:endParaRPr>
          </a:p>
          <a:p>
            <a:endParaRPr lang="en-US" dirty="0"/>
          </a:p>
        </p:txBody>
      </p:sp>
    </p:spTree>
    <p:extLst>
      <p:ext uri="{BB962C8B-B14F-4D97-AF65-F5344CB8AC3E}">
        <p14:creationId xmlns:p14="http://schemas.microsoft.com/office/powerpoint/2010/main" val="54399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D8845CC-7B0F-7E42-A2BB-C5CF921A2CC0}"/>
              </a:ext>
            </a:extLst>
          </p:cNvPr>
          <p:cNvSpPr/>
          <p:nvPr/>
        </p:nvSpPr>
        <p:spPr>
          <a:xfrm>
            <a:off x="1502050" y="944519"/>
            <a:ext cx="1952348" cy="57503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3B6472-920A-7FDD-761C-EDE025A98FF0}"/>
              </a:ext>
            </a:extLst>
          </p:cNvPr>
          <p:cNvSpPr txBox="1"/>
          <p:nvPr/>
        </p:nvSpPr>
        <p:spPr>
          <a:xfrm>
            <a:off x="1585178" y="101558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000" b="1">
                <a:latin typeface="Biome Light" panose="020B0303030204020804" pitchFamily="34" charset="0"/>
                <a:cs typeface="Biome Light" panose="020B0303030204020804" pitchFamily="34" charset="0"/>
              </a:rPr>
              <a:t>Conclusions</a:t>
            </a:r>
            <a:endParaRPr lang="en-US" sz="2000" b="1">
              <a:latin typeface="Biome Light" panose="020B0303030204020804" pitchFamily="34" charset="0"/>
              <a:ea typeface="Calibri"/>
              <a:cs typeface="Biome Light" panose="020B0303030204020804" pitchFamily="34" charset="0"/>
            </a:endParaRPr>
          </a:p>
        </p:txBody>
      </p:sp>
      <p:sp>
        <p:nvSpPr>
          <p:cNvPr id="5" name="Rectangle: Rounded Corners 4">
            <a:extLst>
              <a:ext uri="{FF2B5EF4-FFF2-40B4-BE49-F238E27FC236}">
                <a16:creationId xmlns:a16="http://schemas.microsoft.com/office/drawing/2014/main" id="{3E1FF6BA-43E8-9D13-DC77-306254CDAA8B}"/>
              </a:ext>
            </a:extLst>
          </p:cNvPr>
          <p:cNvSpPr/>
          <p:nvPr/>
        </p:nvSpPr>
        <p:spPr>
          <a:xfrm>
            <a:off x="1112981" y="1773029"/>
            <a:ext cx="10390909" cy="415671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669E75-A84B-551F-24D4-5C3BAB49E8EA}"/>
              </a:ext>
            </a:extLst>
          </p:cNvPr>
          <p:cNvSpPr txBox="1"/>
          <p:nvPr/>
        </p:nvSpPr>
        <p:spPr>
          <a:xfrm>
            <a:off x="1321417" y="2132197"/>
            <a:ext cx="997403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Biome Light"/>
                <a:ea typeface="Calibri"/>
                <a:cs typeface="Biome Light"/>
              </a:rPr>
              <a:t>Longer completion lengths with an increase in stage counts did not necessarily show an increase in IP90</a:t>
            </a:r>
          </a:p>
          <a:p>
            <a:pPr marL="285750" indent="-285750">
              <a:buFont typeface="Arial"/>
              <a:buChar char="•"/>
            </a:pPr>
            <a:r>
              <a:rPr lang="en-US" dirty="0">
                <a:latin typeface="Biome Light"/>
                <a:ea typeface="Calibri"/>
                <a:cs typeface="Biome Light"/>
              </a:rPr>
              <a:t>Wells with completion lengths &lt;3000 had similar well production performance at IP90 when compared to wells with completion lengths &gt;3000m</a:t>
            </a:r>
          </a:p>
          <a:p>
            <a:pPr marL="285750" indent="-285750">
              <a:buFont typeface="Arial"/>
              <a:buChar char="•"/>
            </a:pPr>
            <a:r>
              <a:rPr lang="en-US" dirty="0">
                <a:latin typeface="Biome Light"/>
                <a:ea typeface="Calibri"/>
                <a:cs typeface="Biome Light"/>
              </a:rPr>
              <a:t>Higher amounts of frac fluid pumped showed a higher water cut at IP90 but isn't a definite conclusion to higher cumulative water production or lower cumulative oil production</a:t>
            </a:r>
          </a:p>
          <a:p>
            <a:pPr marL="285750" indent="-285750">
              <a:buFont typeface="Arial"/>
              <a:buChar char="•"/>
            </a:pPr>
            <a:r>
              <a:rPr lang="en-US" dirty="0">
                <a:latin typeface="Biome Light"/>
                <a:ea typeface="Calibri"/>
                <a:cs typeface="Biome Light"/>
              </a:rPr>
              <a:t>Operators such as Operator A are having success using lower frac fluid volumes and lower than average proppant tonnages and seeing good well performance at IP90</a:t>
            </a:r>
          </a:p>
          <a:p>
            <a:pPr marL="285750" indent="-285750">
              <a:buFont typeface="Arial"/>
              <a:buChar char="•"/>
            </a:pPr>
            <a:r>
              <a:rPr lang="en-US" dirty="0">
                <a:latin typeface="Biome Light"/>
                <a:ea typeface="Calibri"/>
                <a:cs typeface="Biome Light"/>
              </a:rPr>
              <a:t>Casing size did not show any significant relation to production performance. Operators in the area were having success with different casing sizes.</a:t>
            </a:r>
          </a:p>
        </p:txBody>
      </p:sp>
    </p:spTree>
    <p:extLst>
      <p:ext uri="{BB962C8B-B14F-4D97-AF65-F5344CB8AC3E}">
        <p14:creationId xmlns:p14="http://schemas.microsoft.com/office/powerpoint/2010/main" val="256594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482A95B-C5F8-D745-2A18-78A948CC5F43}"/>
              </a:ext>
            </a:extLst>
          </p:cNvPr>
          <p:cNvSpPr/>
          <p:nvPr/>
        </p:nvSpPr>
        <p:spPr>
          <a:xfrm>
            <a:off x="2521527" y="2657763"/>
            <a:ext cx="7148945" cy="15424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iome Light" panose="020B0303030204020804" pitchFamily="34" charset="0"/>
                <a:cs typeface="Biome Light" panose="020B0303030204020804" pitchFamily="34" charset="0"/>
              </a:rPr>
              <a:t>Recommendations</a:t>
            </a:r>
          </a:p>
        </p:txBody>
      </p:sp>
    </p:spTree>
    <p:extLst>
      <p:ext uri="{BB962C8B-B14F-4D97-AF65-F5344CB8AC3E}">
        <p14:creationId xmlns:p14="http://schemas.microsoft.com/office/powerpoint/2010/main" val="371138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A2BC76-80CA-C7D3-C6AF-6050131BE06E}"/>
              </a:ext>
            </a:extLst>
          </p:cNvPr>
          <p:cNvPicPr>
            <a:picLocks noChangeAspect="1"/>
          </p:cNvPicPr>
          <p:nvPr/>
        </p:nvPicPr>
        <p:blipFill>
          <a:blip r:embed="rId2"/>
          <a:stretch>
            <a:fillRect/>
          </a:stretch>
        </p:blipFill>
        <p:spPr>
          <a:xfrm>
            <a:off x="6096000" y="1637625"/>
            <a:ext cx="4073348" cy="4067495"/>
          </a:xfrm>
          <a:prstGeom prst="rect">
            <a:avLst/>
          </a:prstGeom>
        </p:spPr>
      </p:pic>
      <p:sp>
        <p:nvSpPr>
          <p:cNvPr id="3" name="Rectangle: Rounded Corners 2">
            <a:extLst>
              <a:ext uri="{FF2B5EF4-FFF2-40B4-BE49-F238E27FC236}">
                <a16:creationId xmlns:a16="http://schemas.microsoft.com/office/drawing/2014/main" id="{95AF6F3F-1864-2607-3863-B281F0BCC54B}"/>
              </a:ext>
            </a:extLst>
          </p:cNvPr>
          <p:cNvSpPr/>
          <p:nvPr/>
        </p:nvSpPr>
        <p:spPr>
          <a:xfrm>
            <a:off x="600364" y="932873"/>
            <a:ext cx="7305963" cy="5532582"/>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8800BE-631D-1116-0F22-CD412DA776E9}"/>
              </a:ext>
            </a:extLst>
          </p:cNvPr>
          <p:cNvSpPr txBox="1"/>
          <p:nvPr/>
        </p:nvSpPr>
        <p:spPr>
          <a:xfrm>
            <a:off x="1063048" y="1108364"/>
            <a:ext cx="6704734" cy="4849020"/>
          </a:xfrm>
          <a:prstGeom prst="rect">
            <a:avLst/>
          </a:prstGeom>
          <a:noFill/>
          <a:ln w="15875" cap="rnd">
            <a:noFill/>
          </a:ln>
          <a:effectLst>
            <a:softEdge rad="12700"/>
          </a:effectLst>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Barrel (unit) - Wikipedia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Oil in place - Wikipedia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5">
                  <a:extLst>
                    <a:ext uri="{A12FA001-AC4F-418D-AE19-62706E023703}">
                      <ahyp:hlinkClr xmlns:ahyp="http://schemas.microsoft.com/office/drawing/2018/hyperlinkcolor" val="tx"/>
                    </a:ext>
                  </a:extLst>
                </a:hlinkClick>
              </a:rPr>
              <a:t>Unique Well Identifier (UWI) | Petroleum | Growth, Enterprise and Trade | Province of Manitoba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6">
                  <a:extLst>
                    <a:ext uri="{A12FA001-AC4F-418D-AE19-62706E023703}">
                      <ahyp:hlinkClr xmlns:ahyp="http://schemas.microsoft.com/office/drawing/2018/hyperlinkcolor" val="tx"/>
                    </a:ext>
                  </a:extLst>
                </a:hlinkClick>
              </a:rPr>
              <a:t>Spud Definition (investopedia.com)</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7">
                  <a:extLst>
                    <a:ext uri="{A12FA001-AC4F-418D-AE19-62706E023703}">
                      <ahyp:hlinkClr xmlns:ahyp="http://schemas.microsoft.com/office/drawing/2018/hyperlinkcolor" val="tx"/>
                    </a:ext>
                  </a:extLst>
                </a:hlinkClick>
              </a:rPr>
              <a:t>Explore a Fracking Operation - Virtually (fractracker.org)</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8">
                  <a:extLst>
                    <a:ext uri="{A12FA001-AC4F-418D-AE19-62706E023703}">
                      <ahyp:hlinkClr xmlns:ahyp="http://schemas.microsoft.com/office/drawing/2018/hyperlinkcolor" val="tx"/>
                    </a:ext>
                  </a:extLst>
                </a:hlinkClick>
              </a:rPr>
              <a:t>MPa – Megapascal Pressure Unit (sensorsone.com)</a:t>
            </a:r>
            <a:r>
              <a:rPr lang="en-US" sz="1800" dirty="0">
                <a:effectLst/>
                <a:latin typeface="Biome Light" panose="020B0303030204020804" pitchFamily="34" charset="0"/>
                <a:ea typeface="Calibri" panose="020F0502020204030204" pitchFamily="34" charset="0"/>
                <a:cs typeface="Biome Light" panose="020B0303030204020804" pitchFamily="34" charset="0"/>
              </a:rPr>
              <a:t> </a:t>
            </a: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9">
                  <a:extLst>
                    <a:ext uri="{A12FA001-AC4F-418D-AE19-62706E023703}">
                      <ahyp:hlinkClr xmlns:ahyp="http://schemas.microsoft.com/office/drawing/2018/hyperlinkcolor" val="tx"/>
                    </a:ext>
                  </a:extLst>
                </a:hlinkClick>
              </a:rPr>
              <a:t>Completion Design - an overview | ScienceDirect Topics</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10">
                  <a:extLst>
                    <a:ext uri="{A12FA001-AC4F-418D-AE19-62706E023703}">
                      <ahyp:hlinkClr xmlns:ahyp="http://schemas.microsoft.com/office/drawing/2018/hyperlinkcolor" val="tx"/>
                    </a:ext>
                  </a:extLst>
                </a:hlinkClick>
              </a:rPr>
              <a:t>7 Common Project Risks and How to Prevent Them • Asana</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lnSpc>
                <a:spcPct val="107000"/>
              </a:lnSpc>
              <a:spcAft>
                <a:spcPts val="800"/>
              </a:spcAft>
              <a:buFont typeface="Arial" panose="020B0604020202020204" pitchFamily="34" charset="0"/>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hlinkClick r:id="rId11">
                  <a:extLst>
                    <a:ext uri="{A12FA001-AC4F-418D-AE19-62706E023703}">
                      <ahyp:hlinkClr xmlns:ahyp="http://schemas.microsoft.com/office/drawing/2018/hyperlinkcolor" val="tx"/>
                    </a:ext>
                  </a:extLst>
                </a:hlinkClick>
              </a:rPr>
              <a:t>Risk Identification | The MITRE Corporation</a:t>
            </a:r>
            <a:endParaRPr lang="en-US" sz="1800" dirty="0">
              <a:effectLst/>
              <a:latin typeface="Biome Light" panose="020B0303030204020804" pitchFamily="34" charset="0"/>
              <a:ea typeface="Calibri" panose="020F0502020204030204" pitchFamily="34" charset="0"/>
              <a:cs typeface="Biome Light" panose="020B0303030204020804" pitchFamily="34" charset="0"/>
            </a:endParaRPr>
          </a:p>
          <a:p>
            <a:pPr marL="285750" indent="-285750">
              <a:buFont typeface="Arial" panose="020B0604020202020204" pitchFamily="34" charset="0"/>
              <a:buChar char="•"/>
            </a:pPr>
            <a:r>
              <a:rPr lang="en-US" dirty="0">
                <a:latin typeface="Biome Light" panose="020B0303030204020804" pitchFamily="34" charset="0"/>
                <a:cs typeface="Biome Light" panose="020B0303030204020804" pitchFamily="34" charset="0"/>
                <a:hlinkClick r:id="rId12">
                  <a:extLst>
                    <a:ext uri="{A12FA001-AC4F-418D-AE19-62706E023703}">
                      <ahyp:hlinkClr xmlns:ahyp="http://schemas.microsoft.com/office/drawing/2018/hyperlinkcolor" val="tx"/>
                    </a:ext>
                  </a:extLst>
                </a:hlinkClick>
              </a:rPr>
              <a:t>Fracking Explained | oilandgasinfo.ca</a:t>
            </a:r>
            <a:endParaRPr lang="en-US" dirty="0">
              <a:latin typeface="Biome Light" panose="020B0303030204020804" pitchFamily="34" charset="0"/>
              <a:cs typeface="Biome Light" panose="020B0303030204020804" pitchFamily="34" charset="0"/>
            </a:endParaRPr>
          </a:p>
        </p:txBody>
      </p:sp>
      <p:sp>
        <p:nvSpPr>
          <p:cNvPr id="5" name="Rectangle: Rounded Corners 4">
            <a:extLst>
              <a:ext uri="{FF2B5EF4-FFF2-40B4-BE49-F238E27FC236}">
                <a16:creationId xmlns:a16="http://schemas.microsoft.com/office/drawing/2014/main" id="{4094A2E0-5570-370A-47A0-2C1336ECE9FC}"/>
              </a:ext>
            </a:extLst>
          </p:cNvPr>
          <p:cNvSpPr/>
          <p:nvPr/>
        </p:nvSpPr>
        <p:spPr>
          <a:xfrm>
            <a:off x="785091" y="169592"/>
            <a:ext cx="3121891" cy="675536"/>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3B6472-920A-7FDD-761C-EDE025A98FF0}"/>
              </a:ext>
            </a:extLst>
          </p:cNvPr>
          <p:cNvSpPr txBox="1"/>
          <p:nvPr/>
        </p:nvSpPr>
        <p:spPr>
          <a:xfrm>
            <a:off x="898807" y="214972"/>
            <a:ext cx="24880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3200" b="1">
                <a:latin typeface="Biome Light" panose="020B0303030204020804" pitchFamily="34" charset="0"/>
                <a:cs typeface="Biome Light" panose="020B0303030204020804" pitchFamily="34" charset="0"/>
              </a:rPr>
              <a:t>References</a:t>
            </a:r>
            <a:endParaRPr lang="en-US" sz="3200">
              <a:latin typeface="Biome Light" panose="020B0303030204020804" pitchFamily="34" charset="0"/>
              <a:cs typeface="Biome Light" panose="020B0303030204020804" pitchFamily="34" charset="0"/>
            </a:endParaRPr>
          </a:p>
        </p:txBody>
      </p:sp>
      <p:pic>
        <p:nvPicPr>
          <p:cNvPr id="7" name="Picture 6">
            <a:extLst>
              <a:ext uri="{FF2B5EF4-FFF2-40B4-BE49-F238E27FC236}">
                <a16:creationId xmlns:a16="http://schemas.microsoft.com/office/drawing/2014/main" id="{6604085C-4446-9340-31FB-5BFA7DFA3630}"/>
              </a:ext>
            </a:extLst>
          </p:cNvPr>
          <p:cNvPicPr>
            <a:picLocks noChangeAspect="1"/>
          </p:cNvPicPr>
          <p:nvPr/>
        </p:nvPicPr>
        <p:blipFill>
          <a:blip r:embed="rId2"/>
          <a:stretch>
            <a:fillRect/>
          </a:stretch>
        </p:blipFill>
        <p:spPr>
          <a:xfrm>
            <a:off x="-459047" y="-108279"/>
            <a:ext cx="1818665" cy="1816052"/>
          </a:xfrm>
          <a:prstGeom prst="rect">
            <a:avLst/>
          </a:prstGeom>
        </p:spPr>
      </p:pic>
      <p:pic>
        <p:nvPicPr>
          <p:cNvPr id="8" name="Picture 7">
            <a:extLst>
              <a:ext uri="{FF2B5EF4-FFF2-40B4-BE49-F238E27FC236}">
                <a16:creationId xmlns:a16="http://schemas.microsoft.com/office/drawing/2014/main" id="{F42AA9E9-79B9-4941-5595-485645B25DAB}"/>
              </a:ext>
            </a:extLst>
          </p:cNvPr>
          <p:cNvPicPr>
            <a:picLocks noChangeAspect="1"/>
          </p:cNvPicPr>
          <p:nvPr/>
        </p:nvPicPr>
        <p:blipFill>
          <a:blip r:embed="rId2"/>
          <a:stretch>
            <a:fillRect/>
          </a:stretch>
        </p:blipFill>
        <p:spPr>
          <a:xfrm rot="20113183">
            <a:off x="9444275" y="-507006"/>
            <a:ext cx="2883901" cy="2879757"/>
          </a:xfrm>
          <a:prstGeom prst="rect">
            <a:avLst/>
          </a:prstGeom>
        </p:spPr>
      </p:pic>
    </p:spTree>
    <p:extLst>
      <p:ext uri="{BB962C8B-B14F-4D97-AF65-F5344CB8AC3E}">
        <p14:creationId xmlns:p14="http://schemas.microsoft.com/office/powerpoint/2010/main" val="261884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482A95B-C5F8-D745-2A18-78A948CC5F43}"/>
              </a:ext>
            </a:extLst>
          </p:cNvPr>
          <p:cNvSpPr/>
          <p:nvPr/>
        </p:nvSpPr>
        <p:spPr>
          <a:xfrm>
            <a:off x="2521527" y="2657763"/>
            <a:ext cx="7148945" cy="15424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Biome Light" panose="020B0303030204020804" pitchFamily="34" charset="0"/>
                <a:cs typeface="Biome Light" panose="020B0303030204020804" pitchFamily="34" charset="0"/>
              </a:rPr>
              <a:t>Questions?</a:t>
            </a:r>
          </a:p>
        </p:txBody>
      </p:sp>
    </p:spTree>
    <p:extLst>
      <p:ext uri="{BB962C8B-B14F-4D97-AF65-F5344CB8AC3E}">
        <p14:creationId xmlns:p14="http://schemas.microsoft.com/office/powerpoint/2010/main" val="49850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8441A8-D959-CFF7-97D7-C7BD085CF5C9}"/>
              </a:ext>
            </a:extLst>
          </p:cNvPr>
          <p:cNvPicPr>
            <a:picLocks noChangeAspect="1"/>
          </p:cNvPicPr>
          <p:nvPr/>
        </p:nvPicPr>
        <p:blipFill>
          <a:blip r:embed="rId2">
            <a:alphaModFix amt="81000"/>
            <a:duotone>
              <a:prstClr val="black"/>
              <a:schemeClr val="accent2">
                <a:tint val="45000"/>
                <a:satMod val="400000"/>
              </a:schemeClr>
            </a:duotone>
            <a:extLst>
              <a:ext uri="{BEBA8EAE-BF5A-486C-A8C5-ECC9F3942E4B}">
                <a14:imgProps xmlns:a14="http://schemas.microsoft.com/office/drawing/2010/main">
                  <a14:imgLayer r:embed="rId3">
                    <a14:imgEffect>
                      <a14:saturation sat="286000"/>
                    </a14:imgEffect>
                  </a14:imgLayer>
                </a14:imgProps>
              </a:ext>
            </a:extLst>
          </a:blip>
          <a:stretch>
            <a:fillRect/>
          </a:stretch>
        </p:blipFill>
        <p:spPr>
          <a:xfrm rot="16200000">
            <a:off x="2627101" y="-65710"/>
            <a:ext cx="2578231" cy="2578231"/>
          </a:xfrm>
          <a:prstGeom prst="rect">
            <a:avLst/>
          </a:prstGeom>
          <a:effectLst>
            <a:softEdge rad="0"/>
          </a:effectLst>
        </p:spPr>
      </p:pic>
      <p:sp>
        <p:nvSpPr>
          <p:cNvPr id="4" name="Rectangle: Rounded Corners 3">
            <a:extLst>
              <a:ext uri="{FF2B5EF4-FFF2-40B4-BE49-F238E27FC236}">
                <a16:creationId xmlns:a16="http://schemas.microsoft.com/office/drawing/2014/main" id="{44866744-E908-8003-3C89-4956FC2FA555}"/>
              </a:ext>
            </a:extLst>
          </p:cNvPr>
          <p:cNvSpPr/>
          <p:nvPr/>
        </p:nvSpPr>
        <p:spPr>
          <a:xfrm>
            <a:off x="3379935" y="1816311"/>
            <a:ext cx="5421746" cy="4544291"/>
          </a:xfrm>
          <a:prstGeom prst="roundRect">
            <a:avLst/>
          </a:prstGeom>
          <a:solidFill>
            <a:srgbClr val="1D9A78">
              <a:tint val="40000"/>
              <a:hueOff val="0"/>
              <a:satOff val="0"/>
              <a:lumOff val="0"/>
              <a:alphaOff val="0"/>
            </a:srgbClr>
          </a:solidFill>
          <a:ln w="15875">
            <a:solidFill>
              <a:schemeClr val="bg2">
                <a:lumMod val="50000"/>
              </a:schemeClr>
            </a:solidFill>
          </a:ln>
          <a:effectLst/>
        </p:spPr>
        <p:txBody>
          <a:bodyPr rtlCol="0" anchor="ctr"/>
          <a:lstStyle/>
          <a:p>
            <a:pPr algn="ctr"/>
            <a:endParaRPr lang="en-US"/>
          </a:p>
        </p:txBody>
      </p:sp>
      <p:sp>
        <p:nvSpPr>
          <p:cNvPr id="2" name="TextBox 1">
            <a:extLst>
              <a:ext uri="{FF2B5EF4-FFF2-40B4-BE49-F238E27FC236}">
                <a16:creationId xmlns:a16="http://schemas.microsoft.com/office/drawing/2014/main" id="{6FF9EAAF-8214-A596-2A77-33E74D57F27F}"/>
              </a:ext>
            </a:extLst>
          </p:cNvPr>
          <p:cNvSpPr txBox="1"/>
          <p:nvPr/>
        </p:nvSpPr>
        <p:spPr>
          <a:xfrm>
            <a:off x="4057762" y="2279521"/>
            <a:ext cx="4104183" cy="3323987"/>
          </a:xfrm>
          <a:prstGeom prst="rect">
            <a:avLst/>
          </a:prstGeom>
          <a:noFill/>
        </p:spPr>
        <p:txBody>
          <a:bodyPr wrap="square" lIns="91440" tIns="45720" rIns="91440" bIns="45720" rtlCol="0" anchor="t">
            <a:spAutoFit/>
          </a:bodyPr>
          <a:lstStyle/>
          <a:p>
            <a:r>
              <a:rPr lang="en-US" sz="1400" dirty="0">
                <a:latin typeface="Biome Light"/>
                <a:cs typeface="Biome Light"/>
              </a:rPr>
              <a:t>Our sponsor </a:t>
            </a:r>
            <a:r>
              <a:rPr lang="en-US" sz="1400" dirty="0" err="1">
                <a:latin typeface="Biome Light"/>
                <a:cs typeface="Biome Light"/>
              </a:rPr>
              <a:t>isRedacted</a:t>
            </a:r>
            <a:r>
              <a:rPr lang="en-US" sz="1400" dirty="0">
                <a:latin typeface="Biome Light"/>
                <a:cs typeface="Biome Light"/>
              </a:rPr>
              <a:t>. They are a private petroleum and natural gas company that owns wells in Alberta and Saskatchewan. They have given us data from Hydraulic Fracing wells, the data included information about their own wells, as well as other competitors in Alberta . They gave us the task to build visuals in Power Bi that may be used as a tool to determine how their competition is completing their wells and compare against production. If patterns arise, we can make recommendations for future projects, and they can use these tools in the future.</a:t>
            </a:r>
          </a:p>
          <a:p>
            <a:endParaRPr lang="en-US" sz="1400" dirty="0">
              <a:latin typeface="Biome Light" panose="020B0303030204020804" pitchFamily="34" charset="0"/>
              <a:cs typeface="Biome Light" panose="020B0303030204020804" pitchFamily="34" charset="0"/>
            </a:endParaRPr>
          </a:p>
        </p:txBody>
      </p:sp>
      <p:sp>
        <p:nvSpPr>
          <p:cNvPr id="5" name="Rectangle: Rounded Corners 4">
            <a:extLst>
              <a:ext uri="{FF2B5EF4-FFF2-40B4-BE49-F238E27FC236}">
                <a16:creationId xmlns:a16="http://schemas.microsoft.com/office/drawing/2014/main" id="{FFB51B35-0F7D-6BCF-FBDF-5A21C59F3514}"/>
              </a:ext>
            </a:extLst>
          </p:cNvPr>
          <p:cNvSpPr/>
          <p:nvPr/>
        </p:nvSpPr>
        <p:spPr>
          <a:xfrm>
            <a:off x="3943927" y="452582"/>
            <a:ext cx="4331855" cy="717400"/>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39963B-0492-802E-7E59-A7BE288E21DA}"/>
              </a:ext>
            </a:extLst>
          </p:cNvPr>
          <p:cNvSpPr txBox="1"/>
          <p:nvPr/>
        </p:nvSpPr>
        <p:spPr>
          <a:xfrm>
            <a:off x="3943927" y="497398"/>
            <a:ext cx="4304145" cy="646331"/>
          </a:xfrm>
          <a:prstGeom prst="rect">
            <a:avLst/>
          </a:prstGeom>
          <a:noFill/>
        </p:spPr>
        <p:txBody>
          <a:bodyPr wrap="square" rtlCol="0">
            <a:spAutoFit/>
          </a:bodyPr>
          <a:lstStyle/>
          <a:p>
            <a:pPr algn="ctr"/>
            <a:r>
              <a:rPr lang="en-US" sz="3600">
                <a:latin typeface="Biome Light" panose="020B0303030204020804" pitchFamily="34" charset="0"/>
                <a:cs typeface="Biome Light" panose="020B0303030204020804" pitchFamily="34" charset="0"/>
              </a:rPr>
              <a:t>Introduction</a:t>
            </a:r>
          </a:p>
        </p:txBody>
      </p:sp>
      <p:pic>
        <p:nvPicPr>
          <p:cNvPr id="6" name="Graphic 5" descr="A grid with small circles">
            <a:extLst>
              <a:ext uri="{FF2B5EF4-FFF2-40B4-BE49-F238E27FC236}">
                <a16:creationId xmlns:a16="http://schemas.microsoft.com/office/drawing/2014/main" id="{BCA7EA40-C5EE-8005-65D1-1C0AF02BA0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998" y="-949960"/>
            <a:ext cx="4761345" cy="4761345"/>
          </a:xfrm>
          <a:prstGeom prst="rect">
            <a:avLst/>
          </a:prstGeom>
        </p:spPr>
      </p:pic>
      <p:pic>
        <p:nvPicPr>
          <p:cNvPr id="8" name="Graphic 7" descr="A grid with small circles">
            <a:extLst>
              <a:ext uri="{FF2B5EF4-FFF2-40B4-BE49-F238E27FC236}">
                <a16:creationId xmlns:a16="http://schemas.microsoft.com/office/drawing/2014/main" id="{8A13AF5D-E428-3FD9-3676-AD317383976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3961070">
            <a:off x="-992698" y="4216002"/>
            <a:ext cx="3205899" cy="3205899"/>
          </a:xfrm>
          <a:prstGeom prst="rect">
            <a:avLst/>
          </a:prstGeom>
        </p:spPr>
      </p:pic>
    </p:spTree>
    <p:extLst>
      <p:ext uri="{BB962C8B-B14F-4D97-AF65-F5344CB8AC3E}">
        <p14:creationId xmlns:p14="http://schemas.microsoft.com/office/powerpoint/2010/main" val="331870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D199B-B1C2-617E-76E1-DBF700137442}"/>
              </a:ext>
            </a:extLst>
          </p:cNvPr>
          <p:cNvPicPr>
            <a:picLocks noChangeAspect="1"/>
          </p:cNvPicPr>
          <p:nvPr/>
        </p:nvPicPr>
        <p:blipFill>
          <a:blip r:embed="rId2"/>
          <a:stretch>
            <a:fillRect/>
          </a:stretch>
        </p:blipFill>
        <p:spPr>
          <a:xfrm>
            <a:off x="7901643" y="1300898"/>
            <a:ext cx="2692262" cy="2688394"/>
          </a:xfrm>
          <a:prstGeom prst="rect">
            <a:avLst/>
          </a:prstGeom>
        </p:spPr>
      </p:pic>
      <p:pic>
        <p:nvPicPr>
          <p:cNvPr id="6" name="Picture 5">
            <a:extLst>
              <a:ext uri="{FF2B5EF4-FFF2-40B4-BE49-F238E27FC236}">
                <a16:creationId xmlns:a16="http://schemas.microsoft.com/office/drawing/2014/main" id="{A3E2093B-3C0F-F816-48DA-9FB22621367A}"/>
              </a:ext>
            </a:extLst>
          </p:cNvPr>
          <p:cNvPicPr>
            <a:picLocks noChangeAspect="1"/>
          </p:cNvPicPr>
          <p:nvPr/>
        </p:nvPicPr>
        <p:blipFill>
          <a:blip r:embed="rId2"/>
          <a:stretch>
            <a:fillRect/>
          </a:stretch>
        </p:blipFill>
        <p:spPr>
          <a:xfrm>
            <a:off x="-1161472" y="86542"/>
            <a:ext cx="4243184" cy="4237087"/>
          </a:xfrm>
          <a:prstGeom prst="rect">
            <a:avLst/>
          </a:prstGeom>
        </p:spPr>
      </p:pic>
      <p:graphicFrame>
        <p:nvGraphicFramePr>
          <p:cNvPr id="5" name="TextBox 1">
            <a:extLst>
              <a:ext uri="{FF2B5EF4-FFF2-40B4-BE49-F238E27FC236}">
                <a16:creationId xmlns:a16="http://schemas.microsoft.com/office/drawing/2014/main" id="{D774D4EF-69E7-B610-3915-87393253EB96}"/>
              </a:ext>
            </a:extLst>
          </p:cNvPr>
          <p:cNvGraphicFramePr/>
          <p:nvPr>
            <p:extLst>
              <p:ext uri="{D42A27DB-BD31-4B8C-83A1-F6EECF244321}">
                <p14:modId xmlns:p14="http://schemas.microsoft.com/office/powerpoint/2010/main" val="3042323638"/>
              </p:ext>
            </p:extLst>
          </p:nvPr>
        </p:nvGraphicFramePr>
        <p:xfrm>
          <a:off x="1132945" y="2037289"/>
          <a:ext cx="9820656" cy="335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8" name="Group 27">
            <a:extLst>
              <a:ext uri="{FF2B5EF4-FFF2-40B4-BE49-F238E27FC236}">
                <a16:creationId xmlns:a16="http://schemas.microsoft.com/office/drawing/2014/main" id="{68D8F1F2-5E23-42EE-C5AC-9CEE38DEBC26}"/>
              </a:ext>
            </a:extLst>
          </p:cNvPr>
          <p:cNvGrpSpPr/>
          <p:nvPr/>
        </p:nvGrpSpPr>
        <p:grpSpPr>
          <a:xfrm>
            <a:off x="1132945" y="514936"/>
            <a:ext cx="4775200" cy="748145"/>
            <a:chOff x="960120" y="404957"/>
            <a:chExt cx="4775200" cy="748145"/>
          </a:xfrm>
        </p:grpSpPr>
        <p:sp>
          <p:nvSpPr>
            <p:cNvPr id="2" name="Rectangle: Rounded Corners 1">
              <a:extLst>
                <a:ext uri="{FF2B5EF4-FFF2-40B4-BE49-F238E27FC236}">
                  <a16:creationId xmlns:a16="http://schemas.microsoft.com/office/drawing/2014/main" id="{F7F30028-DFF5-D447-911F-7DA0A84F303D}"/>
                </a:ext>
              </a:extLst>
            </p:cNvPr>
            <p:cNvSpPr/>
            <p:nvPr/>
          </p:nvSpPr>
          <p:spPr>
            <a:xfrm>
              <a:off x="960120" y="404957"/>
              <a:ext cx="4775200" cy="74814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AE7314-CBEB-2EBA-5DBB-2752AF58FF5C}"/>
                </a:ext>
              </a:extLst>
            </p:cNvPr>
            <p:cNvSpPr txBox="1"/>
            <p:nvPr/>
          </p:nvSpPr>
          <p:spPr>
            <a:xfrm>
              <a:off x="960120" y="486641"/>
              <a:ext cx="2404133" cy="584775"/>
            </a:xfrm>
            <a:prstGeom prst="rect">
              <a:avLst/>
            </a:prstGeom>
            <a:noFill/>
          </p:spPr>
          <p:txBody>
            <a:bodyPr wrap="square" rtlCol="0">
              <a:spAutoFit/>
            </a:bodyPr>
            <a:lstStyle/>
            <a:p>
              <a:r>
                <a:rPr lang="en-US" sz="3200">
                  <a:latin typeface="Biome Light" panose="020B0303030204020804" pitchFamily="34" charset="0"/>
                  <a:cs typeface="Biome Light" panose="020B0303030204020804" pitchFamily="34" charset="0"/>
                </a:rPr>
                <a:t>Objectives</a:t>
              </a:r>
            </a:p>
          </p:txBody>
        </p:sp>
      </p:grpSp>
      <p:pic>
        <p:nvPicPr>
          <p:cNvPr id="7" name="Picture 6">
            <a:extLst>
              <a:ext uri="{FF2B5EF4-FFF2-40B4-BE49-F238E27FC236}">
                <a16:creationId xmlns:a16="http://schemas.microsoft.com/office/drawing/2014/main" id="{5C4CBB5D-FC36-D3CB-6197-9617A8FF8397}"/>
              </a:ext>
            </a:extLst>
          </p:cNvPr>
          <p:cNvPicPr>
            <a:picLocks noChangeAspect="1"/>
          </p:cNvPicPr>
          <p:nvPr/>
        </p:nvPicPr>
        <p:blipFill>
          <a:blip r:embed="rId2"/>
          <a:stretch>
            <a:fillRect/>
          </a:stretch>
        </p:blipFill>
        <p:spPr>
          <a:xfrm rot="1489708">
            <a:off x="8878917" y="3255172"/>
            <a:ext cx="4243184" cy="4237087"/>
          </a:xfrm>
          <a:prstGeom prst="rect">
            <a:avLst/>
          </a:prstGeom>
        </p:spPr>
      </p:pic>
    </p:spTree>
    <p:extLst>
      <p:ext uri="{BB962C8B-B14F-4D97-AF65-F5344CB8AC3E}">
        <p14:creationId xmlns:p14="http://schemas.microsoft.com/office/powerpoint/2010/main" val="267887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E95A36-A667-5A73-6D3D-E073522AC20F}"/>
              </a:ext>
            </a:extLst>
          </p:cNvPr>
          <p:cNvPicPr>
            <a:picLocks noChangeAspect="1"/>
          </p:cNvPicPr>
          <p:nvPr/>
        </p:nvPicPr>
        <p:blipFill>
          <a:blip r:embed="rId3"/>
          <a:stretch>
            <a:fillRect/>
          </a:stretch>
        </p:blipFill>
        <p:spPr>
          <a:xfrm rot="778044">
            <a:off x="9134298" y="649389"/>
            <a:ext cx="4243184" cy="4237087"/>
          </a:xfrm>
          <a:prstGeom prst="rect">
            <a:avLst/>
          </a:prstGeom>
        </p:spPr>
      </p:pic>
      <p:grpSp>
        <p:nvGrpSpPr>
          <p:cNvPr id="9" name="Group 8">
            <a:extLst>
              <a:ext uri="{FF2B5EF4-FFF2-40B4-BE49-F238E27FC236}">
                <a16:creationId xmlns:a16="http://schemas.microsoft.com/office/drawing/2014/main" id="{F4439A89-EDC5-B1ED-D026-FA05F53F044B}"/>
              </a:ext>
            </a:extLst>
          </p:cNvPr>
          <p:cNvGrpSpPr/>
          <p:nvPr/>
        </p:nvGrpSpPr>
        <p:grpSpPr>
          <a:xfrm>
            <a:off x="997527" y="1126075"/>
            <a:ext cx="9984509" cy="1839952"/>
            <a:chOff x="997527" y="858982"/>
            <a:chExt cx="9984509" cy="1839952"/>
          </a:xfrm>
        </p:grpSpPr>
        <p:sp>
          <p:nvSpPr>
            <p:cNvPr id="5" name="Rectangle: Rounded Corners 4">
              <a:extLst>
                <a:ext uri="{FF2B5EF4-FFF2-40B4-BE49-F238E27FC236}">
                  <a16:creationId xmlns:a16="http://schemas.microsoft.com/office/drawing/2014/main" id="{64227346-5F77-D3AE-9B15-FC0BDB4DE5EF}"/>
                </a:ext>
              </a:extLst>
            </p:cNvPr>
            <p:cNvSpPr/>
            <p:nvPr/>
          </p:nvSpPr>
          <p:spPr>
            <a:xfrm>
              <a:off x="997527" y="858982"/>
              <a:ext cx="9984509" cy="1839952"/>
            </a:xfrm>
            <a:prstGeom prst="roundRect">
              <a:avLst/>
            </a:prstGeom>
            <a:solidFill>
              <a:srgbClr val="CCDED6">
                <a:alpha val="85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CA576E-CF73-2C84-5199-6B1ECA468A92}"/>
                </a:ext>
              </a:extLst>
            </p:cNvPr>
            <p:cNvSpPr txBox="1"/>
            <p:nvPr/>
          </p:nvSpPr>
          <p:spPr>
            <a:xfrm>
              <a:off x="1105149" y="978334"/>
              <a:ext cx="9747577" cy="1600438"/>
            </a:xfrm>
            <a:prstGeom prst="rect">
              <a:avLst/>
            </a:prstGeom>
            <a:noFill/>
          </p:spPr>
          <p:txBody>
            <a:bodyPr wrap="square" rtlCol="0">
              <a:spAutoFit/>
            </a:bodyPr>
            <a:lstStyle/>
            <a:p>
              <a:r>
                <a:rPr lang="en-US" sz="1400">
                  <a:latin typeface="Biome Light" panose="020B0303030204020804" pitchFamily="34" charset="0"/>
                  <a:cs typeface="Biome Light" panose="020B0303030204020804" pitchFamily="34" charset="0"/>
                </a:rPr>
                <a:t>Hydraulic fracturing is a complicated process that involves many calculations and decisions in its creation. Decisions include, how long the well needs to be in order to push past earths crust into the area to be fractured, how long the horizontal portion needs to be, how thick the casing liner will be to protect the surrounding areas which often include ground water pockets. Further, there are decisions involved with how many fractures are to happen, how much proppant and at what pressure in order to fracture the horizontal portion of the well to obtain oil and gas from deep within the earth. The picture below shows a simplified version of the process happening deep underground.</a:t>
              </a:r>
            </a:p>
          </p:txBody>
        </p:sp>
      </p:grpSp>
      <p:grpSp>
        <p:nvGrpSpPr>
          <p:cNvPr id="13" name="Group 12">
            <a:extLst>
              <a:ext uri="{FF2B5EF4-FFF2-40B4-BE49-F238E27FC236}">
                <a16:creationId xmlns:a16="http://schemas.microsoft.com/office/drawing/2014/main" id="{3D7B3505-54BF-A466-7C70-B1AC0F8BCD9E}"/>
              </a:ext>
            </a:extLst>
          </p:cNvPr>
          <p:cNvGrpSpPr/>
          <p:nvPr/>
        </p:nvGrpSpPr>
        <p:grpSpPr>
          <a:xfrm>
            <a:off x="3247486" y="3184403"/>
            <a:ext cx="4655127" cy="2253672"/>
            <a:chOff x="3278909" y="2909455"/>
            <a:chExt cx="4655127" cy="2253672"/>
          </a:xfrm>
        </p:grpSpPr>
        <p:sp>
          <p:nvSpPr>
            <p:cNvPr id="3" name="Rectangle: Rounded Corners 2">
              <a:extLst>
                <a:ext uri="{FF2B5EF4-FFF2-40B4-BE49-F238E27FC236}">
                  <a16:creationId xmlns:a16="http://schemas.microsoft.com/office/drawing/2014/main" id="{7C7EDD6B-4FD4-8F2E-939E-2778FA934C1B}"/>
                </a:ext>
              </a:extLst>
            </p:cNvPr>
            <p:cNvSpPr/>
            <p:nvPr/>
          </p:nvSpPr>
          <p:spPr>
            <a:xfrm>
              <a:off x="3278909" y="2909455"/>
              <a:ext cx="4655127" cy="2253672"/>
            </a:xfrm>
            <a:prstGeom prst="roundRect">
              <a:avLst/>
            </a:prstGeom>
            <a:solidFill>
              <a:srgbClr val="CCDED6">
                <a:alpha val="85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D4CB0E-BBB9-CFC2-E520-B090B6B62059}"/>
                </a:ext>
              </a:extLst>
            </p:cNvPr>
            <p:cNvPicPr>
              <a:picLocks noChangeAspect="1"/>
            </p:cNvPicPr>
            <p:nvPr/>
          </p:nvPicPr>
          <p:blipFill>
            <a:blip r:embed="rId4"/>
            <a:stretch>
              <a:fillRect/>
            </a:stretch>
          </p:blipFill>
          <p:spPr>
            <a:xfrm>
              <a:off x="3552763" y="3068387"/>
              <a:ext cx="4104183" cy="1884219"/>
            </a:xfrm>
            <a:prstGeom prst="rect">
              <a:avLst/>
            </a:prstGeom>
            <a:effectLst>
              <a:softEdge rad="63500"/>
            </a:effectLst>
          </p:spPr>
        </p:pic>
      </p:grpSp>
      <p:sp>
        <p:nvSpPr>
          <p:cNvPr id="8" name="TextBox 7">
            <a:extLst>
              <a:ext uri="{FF2B5EF4-FFF2-40B4-BE49-F238E27FC236}">
                <a16:creationId xmlns:a16="http://schemas.microsoft.com/office/drawing/2014/main" id="{6D6635DA-5619-CE13-8E3D-A772330FC3D0}"/>
              </a:ext>
            </a:extLst>
          </p:cNvPr>
          <p:cNvSpPr txBox="1"/>
          <p:nvPr/>
        </p:nvSpPr>
        <p:spPr>
          <a:xfrm>
            <a:off x="3434928" y="5803582"/>
            <a:ext cx="5020056" cy="246221"/>
          </a:xfrm>
          <a:prstGeom prst="rect">
            <a:avLst/>
          </a:prstGeom>
          <a:noFill/>
        </p:spPr>
        <p:txBody>
          <a:bodyPr wrap="square" rtlCol="0">
            <a:spAutoFit/>
          </a:bodyPr>
          <a:lstStyle/>
          <a:p>
            <a:r>
              <a:rPr lang="en-US" sz="1000">
                <a:hlinkClick r:id="rId5"/>
              </a:rPr>
              <a:t>Oil Fracking Battle And PR Courts Controversy - PR News (everything-pr.com)</a:t>
            </a:r>
            <a:endParaRPr lang="en-US" sz="1000"/>
          </a:p>
        </p:txBody>
      </p:sp>
      <p:grpSp>
        <p:nvGrpSpPr>
          <p:cNvPr id="14" name="Group 13">
            <a:extLst>
              <a:ext uri="{FF2B5EF4-FFF2-40B4-BE49-F238E27FC236}">
                <a16:creationId xmlns:a16="http://schemas.microsoft.com/office/drawing/2014/main" id="{FA293A10-E785-3301-82B4-2BA24749F74E}"/>
              </a:ext>
            </a:extLst>
          </p:cNvPr>
          <p:cNvGrpSpPr/>
          <p:nvPr/>
        </p:nvGrpSpPr>
        <p:grpSpPr>
          <a:xfrm>
            <a:off x="997527" y="154908"/>
            <a:ext cx="3611418" cy="646456"/>
            <a:chOff x="997527" y="52784"/>
            <a:chExt cx="3611418" cy="646456"/>
          </a:xfrm>
        </p:grpSpPr>
        <p:sp>
          <p:nvSpPr>
            <p:cNvPr id="7" name="Rectangle: Rounded Corners 6">
              <a:extLst>
                <a:ext uri="{FF2B5EF4-FFF2-40B4-BE49-F238E27FC236}">
                  <a16:creationId xmlns:a16="http://schemas.microsoft.com/office/drawing/2014/main" id="{3C3FDEDE-83AC-B88F-5794-E92BACA92B0B}"/>
                </a:ext>
              </a:extLst>
            </p:cNvPr>
            <p:cNvSpPr/>
            <p:nvPr/>
          </p:nvSpPr>
          <p:spPr>
            <a:xfrm>
              <a:off x="997527" y="52784"/>
              <a:ext cx="3611418" cy="64645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9D2401-152B-15E2-0011-5AA5CDE47248}"/>
                </a:ext>
              </a:extLst>
            </p:cNvPr>
            <p:cNvSpPr txBox="1"/>
            <p:nvPr/>
          </p:nvSpPr>
          <p:spPr>
            <a:xfrm>
              <a:off x="1612899" y="120602"/>
              <a:ext cx="23806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2800" b="1">
                  <a:latin typeface="Biome Light" panose="020B0303030204020804" pitchFamily="34" charset="0"/>
                  <a:cs typeface="Biome Light" panose="020B0303030204020804" pitchFamily="34" charset="0"/>
                </a:rPr>
                <a:t>Background</a:t>
              </a:r>
              <a:r>
                <a:rPr lang="en-CA" sz="2800" b="1">
                  <a:latin typeface="Calibri Light"/>
                  <a:cs typeface="Calibri Light"/>
                </a:rPr>
                <a:t> </a:t>
              </a:r>
              <a:endParaRPr lang="en-US" sz="800" b="1" i="1">
                <a:ea typeface="Calibri"/>
                <a:cs typeface="Calibri"/>
              </a:endParaRPr>
            </a:p>
          </p:txBody>
        </p:sp>
      </p:grpSp>
      <p:pic>
        <p:nvPicPr>
          <p:cNvPr id="11" name="Picture 10">
            <a:extLst>
              <a:ext uri="{FF2B5EF4-FFF2-40B4-BE49-F238E27FC236}">
                <a16:creationId xmlns:a16="http://schemas.microsoft.com/office/drawing/2014/main" id="{789EE789-3494-CB3F-C593-6BB1365C01ED}"/>
              </a:ext>
            </a:extLst>
          </p:cNvPr>
          <p:cNvPicPr>
            <a:picLocks noChangeAspect="1"/>
          </p:cNvPicPr>
          <p:nvPr/>
        </p:nvPicPr>
        <p:blipFill>
          <a:blip r:embed="rId3"/>
          <a:stretch>
            <a:fillRect/>
          </a:stretch>
        </p:blipFill>
        <p:spPr>
          <a:xfrm>
            <a:off x="-701287" y="4764032"/>
            <a:ext cx="2473526" cy="2469972"/>
          </a:xfrm>
          <a:prstGeom prst="rect">
            <a:avLst/>
          </a:prstGeom>
        </p:spPr>
      </p:pic>
      <p:pic>
        <p:nvPicPr>
          <p:cNvPr id="12" name="Picture 11">
            <a:extLst>
              <a:ext uri="{FF2B5EF4-FFF2-40B4-BE49-F238E27FC236}">
                <a16:creationId xmlns:a16="http://schemas.microsoft.com/office/drawing/2014/main" id="{896B36F9-5B3E-131B-4507-CAC955B01D5B}"/>
              </a:ext>
            </a:extLst>
          </p:cNvPr>
          <p:cNvPicPr>
            <a:picLocks noChangeAspect="1"/>
          </p:cNvPicPr>
          <p:nvPr/>
        </p:nvPicPr>
        <p:blipFill>
          <a:blip r:embed="rId3"/>
          <a:stretch>
            <a:fillRect/>
          </a:stretch>
        </p:blipFill>
        <p:spPr>
          <a:xfrm>
            <a:off x="-1586116" y="2160685"/>
            <a:ext cx="4243184" cy="4237087"/>
          </a:xfrm>
          <a:prstGeom prst="rect">
            <a:avLst/>
          </a:prstGeom>
        </p:spPr>
      </p:pic>
    </p:spTree>
    <p:extLst>
      <p:ext uri="{BB962C8B-B14F-4D97-AF65-F5344CB8AC3E}">
        <p14:creationId xmlns:p14="http://schemas.microsoft.com/office/powerpoint/2010/main" val="399753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3764B1B-78B7-599D-D69A-5937F3C9523B}"/>
              </a:ext>
            </a:extLst>
          </p:cNvPr>
          <p:cNvPicPr>
            <a:picLocks noChangeAspect="1" noChangeArrowheads="1"/>
          </p:cNvPicPr>
          <p:nvPr/>
        </p:nvPicPr>
        <p:blipFill rotWithShape="1">
          <a:blip r:embed="rId2">
            <a:alphaModFix amt="42000"/>
            <a:extLst>
              <a:ext uri="{28A0092B-C50C-407E-A947-70E740481C1C}">
                <a14:useLocalDpi xmlns:a14="http://schemas.microsoft.com/office/drawing/2010/main" val="0"/>
              </a:ext>
            </a:extLst>
          </a:blip>
          <a:srcRect b="7070"/>
          <a:stretch/>
        </p:blipFill>
        <p:spPr bwMode="auto">
          <a:xfrm>
            <a:off x="696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95EEBA-3DE8-47E1-B37E-5FA0893431CD}"/>
              </a:ext>
            </a:extLst>
          </p:cNvPr>
          <p:cNvSpPr/>
          <p:nvPr/>
        </p:nvSpPr>
        <p:spPr>
          <a:xfrm>
            <a:off x="22823" y="52169"/>
            <a:ext cx="4788336" cy="428305"/>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4B4199-8C9E-DC0E-0FEF-9C205C7A7C86}"/>
              </a:ext>
            </a:extLst>
          </p:cNvPr>
          <p:cNvSpPr txBox="1"/>
          <p:nvPr/>
        </p:nvSpPr>
        <p:spPr>
          <a:xfrm>
            <a:off x="59034" y="79658"/>
            <a:ext cx="5034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latin typeface="Biome Light" panose="020B0303030204020804" pitchFamily="34" charset="0"/>
                <a:cs typeface="Biome Light" panose="020B0303030204020804" pitchFamily="34" charset="0"/>
              </a:rPr>
              <a:t>Conceptual Model/Data Understanding</a:t>
            </a:r>
          </a:p>
          <a:p>
            <a:r>
              <a:rPr lang="en-CA" b="1">
                <a:latin typeface="Calibri Light"/>
              </a:rPr>
              <a:t> </a:t>
            </a:r>
            <a:r>
              <a:rPr lang="en-US" b="1">
                <a:latin typeface="Calibri Light"/>
                <a:ea typeface="Calibri Light"/>
                <a:cs typeface="Calibri Light"/>
              </a:rPr>
              <a:t>​</a:t>
            </a:r>
            <a:endParaRPr lang="en-US" b="1">
              <a:ea typeface="Calibri"/>
              <a:cs typeface="Calibri"/>
            </a:endParaRPr>
          </a:p>
        </p:txBody>
      </p:sp>
      <p:sp>
        <p:nvSpPr>
          <p:cNvPr id="3" name="TextBox 2">
            <a:extLst>
              <a:ext uri="{FF2B5EF4-FFF2-40B4-BE49-F238E27FC236}">
                <a16:creationId xmlns:a16="http://schemas.microsoft.com/office/drawing/2014/main" id="{D52D9FD3-2A05-0742-F045-AAF09DB0586C}"/>
              </a:ext>
            </a:extLst>
          </p:cNvPr>
          <p:cNvSpPr txBox="1"/>
          <p:nvPr/>
        </p:nvSpPr>
        <p:spPr>
          <a:xfrm>
            <a:off x="8513960" y="1404922"/>
            <a:ext cx="3183757" cy="1569660"/>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Water</a:t>
            </a:r>
          </a:p>
          <a:p>
            <a:r>
              <a:rPr lang="en-US" sz="1200"/>
              <a:t>4-6 million gallons on average</a:t>
            </a:r>
          </a:p>
          <a:p>
            <a:r>
              <a:rPr lang="en-US" sz="1200"/>
              <a:t>Could be stored:</a:t>
            </a:r>
          </a:p>
          <a:p>
            <a:r>
              <a:rPr lang="en-US" sz="1200"/>
              <a:t>-Impoundments</a:t>
            </a:r>
          </a:p>
          <a:p>
            <a:r>
              <a:rPr lang="en-US" sz="1200"/>
              <a:t>-storage tanks</a:t>
            </a:r>
          </a:p>
          <a:p>
            <a:r>
              <a:rPr lang="en-US" sz="1200"/>
              <a:t>-piped from nearby source</a:t>
            </a:r>
          </a:p>
          <a:p>
            <a:r>
              <a:rPr lang="en-US" sz="1200"/>
              <a:t>Flowback water is stored, treated, reused if possible</a:t>
            </a:r>
          </a:p>
        </p:txBody>
      </p:sp>
      <p:sp>
        <p:nvSpPr>
          <p:cNvPr id="6" name="TextBox 5">
            <a:extLst>
              <a:ext uri="{FF2B5EF4-FFF2-40B4-BE49-F238E27FC236}">
                <a16:creationId xmlns:a16="http://schemas.microsoft.com/office/drawing/2014/main" id="{A9B7B018-9019-7C55-332C-76BD399C68A1}"/>
              </a:ext>
            </a:extLst>
          </p:cNvPr>
          <p:cNvSpPr txBox="1"/>
          <p:nvPr/>
        </p:nvSpPr>
        <p:spPr>
          <a:xfrm>
            <a:off x="7720503" y="4134045"/>
            <a:ext cx="1443338" cy="1107996"/>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Proppant</a:t>
            </a:r>
          </a:p>
          <a:p>
            <a:r>
              <a:rPr lang="en-US" sz="1200"/>
              <a:t>Housed on site</a:t>
            </a:r>
          </a:p>
          <a:p>
            <a:r>
              <a:rPr lang="en-US" sz="1200"/>
              <a:t>Sand &amp; Water (95%)</a:t>
            </a:r>
          </a:p>
          <a:p>
            <a:r>
              <a:rPr lang="en-US" sz="1200"/>
              <a:t>Acids (.5%)</a:t>
            </a:r>
          </a:p>
          <a:p>
            <a:endParaRPr lang="en-US"/>
          </a:p>
        </p:txBody>
      </p:sp>
      <p:sp>
        <p:nvSpPr>
          <p:cNvPr id="7" name="TextBox 6">
            <a:extLst>
              <a:ext uri="{FF2B5EF4-FFF2-40B4-BE49-F238E27FC236}">
                <a16:creationId xmlns:a16="http://schemas.microsoft.com/office/drawing/2014/main" id="{9D1D1FD7-8EF5-75CF-5043-F8CA4B429D97}"/>
              </a:ext>
            </a:extLst>
          </p:cNvPr>
          <p:cNvSpPr txBox="1"/>
          <p:nvPr/>
        </p:nvSpPr>
        <p:spPr>
          <a:xfrm>
            <a:off x="3041366" y="1831593"/>
            <a:ext cx="2276856" cy="120032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Prep to drill</a:t>
            </a:r>
          </a:p>
          <a:p>
            <a:pPr marL="285750" indent="-285750">
              <a:buFontTx/>
              <a:buChar char="-"/>
            </a:pPr>
            <a:r>
              <a:rPr lang="en-US" sz="1200"/>
              <a:t>Clear the land of trees </a:t>
            </a:r>
          </a:p>
          <a:p>
            <a:pPr marL="285750" indent="-285750">
              <a:buFontTx/>
              <a:buChar char="-"/>
            </a:pPr>
            <a:r>
              <a:rPr lang="en-US" sz="1200"/>
              <a:t>Level the land</a:t>
            </a:r>
          </a:p>
          <a:p>
            <a:pPr marL="285750" indent="-285750">
              <a:buFontTx/>
              <a:buChar char="-"/>
            </a:pPr>
            <a:r>
              <a:rPr lang="en-US" sz="1200"/>
              <a:t>Gravel placed</a:t>
            </a:r>
          </a:p>
          <a:p>
            <a:pPr marL="285750" indent="-285750">
              <a:buFontTx/>
              <a:buChar char="-"/>
            </a:pPr>
            <a:r>
              <a:rPr lang="en-US" sz="1200"/>
              <a:t>Three holes drilled</a:t>
            </a:r>
          </a:p>
          <a:p>
            <a:pPr marL="285750" indent="-285750">
              <a:buFontTx/>
              <a:buChar char="-"/>
            </a:pPr>
            <a:r>
              <a:rPr lang="en-US" sz="1200"/>
              <a:t>Vertical portions</a:t>
            </a:r>
          </a:p>
        </p:txBody>
      </p:sp>
      <p:sp>
        <p:nvSpPr>
          <p:cNvPr id="9" name="TextBox 8">
            <a:extLst>
              <a:ext uri="{FF2B5EF4-FFF2-40B4-BE49-F238E27FC236}">
                <a16:creationId xmlns:a16="http://schemas.microsoft.com/office/drawing/2014/main" id="{6CE3050C-63FF-6861-3AEE-E28C01842052}"/>
              </a:ext>
            </a:extLst>
          </p:cNvPr>
          <p:cNvSpPr txBox="1"/>
          <p:nvPr/>
        </p:nvSpPr>
        <p:spPr>
          <a:xfrm>
            <a:off x="3205302" y="672003"/>
            <a:ext cx="1553919" cy="1015663"/>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Well ID</a:t>
            </a:r>
          </a:p>
          <a:p>
            <a:r>
              <a:rPr lang="en-US" sz="1200"/>
              <a:t>Unique code – industry standard for easy location identification</a:t>
            </a:r>
          </a:p>
        </p:txBody>
      </p:sp>
      <p:sp>
        <p:nvSpPr>
          <p:cNvPr id="10" name="TextBox 9">
            <a:extLst>
              <a:ext uri="{FF2B5EF4-FFF2-40B4-BE49-F238E27FC236}">
                <a16:creationId xmlns:a16="http://schemas.microsoft.com/office/drawing/2014/main" id="{A90FA8BC-26D1-B470-C2CB-F413786F6A80}"/>
              </a:ext>
            </a:extLst>
          </p:cNvPr>
          <p:cNvSpPr txBox="1"/>
          <p:nvPr/>
        </p:nvSpPr>
        <p:spPr>
          <a:xfrm>
            <a:off x="138653" y="2580541"/>
            <a:ext cx="2423059" cy="1569660"/>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Research</a:t>
            </a:r>
          </a:p>
          <a:p>
            <a:pPr marL="171450" indent="-171450">
              <a:buFont typeface="Arial" panose="020B0604020202020204" pitchFamily="34" charset="0"/>
              <a:buChar char="•"/>
            </a:pPr>
            <a:r>
              <a:rPr lang="en-US" sz="1200"/>
              <a:t>Mineral rights</a:t>
            </a:r>
          </a:p>
          <a:p>
            <a:pPr marL="171450" indent="-171450">
              <a:buFont typeface="Arial" panose="020B0604020202020204" pitchFamily="34" charset="0"/>
              <a:buChar char="•"/>
            </a:pPr>
            <a:r>
              <a:rPr lang="en-US" sz="1200"/>
              <a:t>Survey for well pad</a:t>
            </a:r>
          </a:p>
          <a:p>
            <a:pPr marL="171450" indent="-171450">
              <a:buFont typeface="Arial" panose="020B0604020202020204" pitchFamily="34" charset="0"/>
              <a:buChar char="•"/>
            </a:pPr>
            <a:r>
              <a:rPr lang="en-US" sz="1200"/>
              <a:t>OOIP considered for direction and placement</a:t>
            </a:r>
          </a:p>
          <a:p>
            <a:pPr marL="171450" indent="-171450">
              <a:buFont typeface="Arial" panose="020B0604020202020204" pitchFamily="34" charset="0"/>
              <a:buChar char="•"/>
            </a:pPr>
            <a:r>
              <a:rPr lang="en-US" sz="1200"/>
              <a:t>Land Owners</a:t>
            </a:r>
          </a:p>
          <a:p>
            <a:pPr marL="171450" indent="-171450">
              <a:buFont typeface="Arial" panose="020B0604020202020204" pitchFamily="34" charset="0"/>
              <a:buChar char="•"/>
            </a:pPr>
            <a:r>
              <a:rPr lang="en-US" sz="1200"/>
              <a:t>Environmentalists</a:t>
            </a:r>
          </a:p>
          <a:p>
            <a:pPr marL="171450" indent="-171450">
              <a:buFontTx/>
              <a:buChar char="-"/>
            </a:pPr>
            <a:endParaRPr lang="en-US" sz="1200"/>
          </a:p>
        </p:txBody>
      </p:sp>
      <p:sp>
        <p:nvSpPr>
          <p:cNvPr id="11" name="TextBox 10">
            <a:extLst>
              <a:ext uri="{FF2B5EF4-FFF2-40B4-BE49-F238E27FC236}">
                <a16:creationId xmlns:a16="http://schemas.microsoft.com/office/drawing/2014/main" id="{FBBA6592-3C4C-BF2F-1181-49C345E11E4B}"/>
              </a:ext>
            </a:extLst>
          </p:cNvPr>
          <p:cNvSpPr txBox="1"/>
          <p:nvPr/>
        </p:nvSpPr>
        <p:spPr>
          <a:xfrm>
            <a:off x="2885175" y="3998181"/>
            <a:ext cx="2593221" cy="1384995"/>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Casing</a:t>
            </a:r>
          </a:p>
          <a:p>
            <a:r>
              <a:rPr lang="en-US" sz="1200"/>
              <a:t>-Well is cased and finally cemented</a:t>
            </a:r>
          </a:p>
          <a:p>
            <a:r>
              <a:rPr lang="en-US" sz="1200"/>
              <a:t>-important for preventing outside contaminants from entering the well and to protect from leakage out of the well</a:t>
            </a:r>
          </a:p>
          <a:p>
            <a:r>
              <a:rPr lang="en-US" sz="1200"/>
              <a:t> -different sizes</a:t>
            </a:r>
          </a:p>
        </p:txBody>
      </p:sp>
      <p:sp>
        <p:nvSpPr>
          <p:cNvPr id="13" name="TextBox 12">
            <a:extLst>
              <a:ext uri="{FF2B5EF4-FFF2-40B4-BE49-F238E27FC236}">
                <a16:creationId xmlns:a16="http://schemas.microsoft.com/office/drawing/2014/main" id="{BCDA6C0C-72C8-0498-66AE-9A88BBACAC30}"/>
              </a:ext>
            </a:extLst>
          </p:cNvPr>
          <p:cNvSpPr txBox="1"/>
          <p:nvPr/>
        </p:nvSpPr>
        <p:spPr>
          <a:xfrm>
            <a:off x="9333021" y="3915842"/>
            <a:ext cx="2688903" cy="120032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Production Measures</a:t>
            </a:r>
          </a:p>
          <a:p>
            <a:r>
              <a:rPr lang="en-US" sz="1200"/>
              <a:t>(how much of each is produced determines efficiency of return)</a:t>
            </a:r>
          </a:p>
          <a:p>
            <a:r>
              <a:rPr lang="en-US" sz="1200"/>
              <a:t>Oil (</a:t>
            </a:r>
            <a:r>
              <a:rPr lang="en-US" sz="1200" err="1"/>
              <a:t>Bbl</a:t>
            </a:r>
            <a:r>
              <a:rPr lang="en-US" sz="1200"/>
              <a:t>)</a:t>
            </a:r>
          </a:p>
          <a:p>
            <a:r>
              <a:rPr lang="en-US" sz="1200"/>
              <a:t>Gas</a:t>
            </a:r>
          </a:p>
          <a:p>
            <a:r>
              <a:rPr lang="en-US" sz="1200"/>
              <a:t>Water (returned – needs to be treated)</a:t>
            </a:r>
          </a:p>
        </p:txBody>
      </p:sp>
      <p:sp>
        <p:nvSpPr>
          <p:cNvPr id="14" name="TextBox 13">
            <a:extLst>
              <a:ext uri="{FF2B5EF4-FFF2-40B4-BE49-F238E27FC236}">
                <a16:creationId xmlns:a16="http://schemas.microsoft.com/office/drawing/2014/main" id="{51F86D46-6BB7-D909-6901-BFAAF75DE1F5}"/>
              </a:ext>
            </a:extLst>
          </p:cNvPr>
          <p:cNvSpPr txBox="1"/>
          <p:nvPr/>
        </p:nvSpPr>
        <p:spPr>
          <a:xfrm>
            <a:off x="5713760" y="2148886"/>
            <a:ext cx="1594147" cy="1846659"/>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Stages</a:t>
            </a:r>
          </a:p>
          <a:p>
            <a:r>
              <a:rPr lang="en-US" sz="1200"/>
              <a:t>Determined from length of the well drilled</a:t>
            </a:r>
          </a:p>
          <a:p>
            <a:r>
              <a:rPr lang="en-US" sz="1200"/>
              <a:t>How fracturing occurs</a:t>
            </a:r>
          </a:p>
          <a:p>
            <a:r>
              <a:rPr lang="en-US" sz="1200"/>
              <a:t>Placed once casing is finished and gradually opened as needed.</a:t>
            </a:r>
          </a:p>
          <a:p>
            <a:endParaRPr lang="en-US"/>
          </a:p>
        </p:txBody>
      </p:sp>
      <p:sp>
        <p:nvSpPr>
          <p:cNvPr id="5" name="TextBox 4">
            <a:extLst>
              <a:ext uri="{FF2B5EF4-FFF2-40B4-BE49-F238E27FC236}">
                <a16:creationId xmlns:a16="http://schemas.microsoft.com/office/drawing/2014/main" id="{47BCB9A7-350E-BDCB-27C2-99A702A5B90A}"/>
              </a:ext>
            </a:extLst>
          </p:cNvPr>
          <p:cNvSpPr txBox="1"/>
          <p:nvPr/>
        </p:nvSpPr>
        <p:spPr>
          <a:xfrm>
            <a:off x="5725085" y="747223"/>
            <a:ext cx="2411065" cy="1015663"/>
          </a:xfrm>
          <a:prstGeom prst="rect">
            <a:avLst/>
          </a:prstGeom>
          <a:solidFill>
            <a:srgbClr val="CCDED6">
              <a:alpha val="50000"/>
            </a:srgbClr>
          </a:solidFill>
          <a:ln w="15875">
            <a:solidFill>
              <a:schemeClr val="bg2">
                <a:lumMod val="50000"/>
              </a:schemeClr>
            </a:solidFill>
          </a:ln>
        </p:spPr>
        <p:txBody>
          <a:bodyPr wrap="square" rtlCol="0">
            <a:spAutoFit/>
          </a:bodyPr>
          <a:lstStyle/>
          <a:p>
            <a:r>
              <a:rPr lang="en-US" sz="1200" b="1"/>
              <a:t>Completion Design</a:t>
            </a:r>
          </a:p>
          <a:p>
            <a:r>
              <a:rPr lang="en-US" sz="1200"/>
              <a:t>-lateral length</a:t>
            </a:r>
          </a:p>
          <a:p>
            <a:r>
              <a:rPr lang="en-US" sz="1200"/>
              <a:t>-proppant tonnage</a:t>
            </a:r>
          </a:p>
          <a:p>
            <a:r>
              <a:rPr lang="en-US" sz="1200"/>
              <a:t>-water used</a:t>
            </a:r>
          </a:p>
          <a:p>
            <a:endParaRPr lang="en-US" sz="1200"/>
          </a:p>
        </p:txBody>
      </p:sp>
      <p:cxnSp>
        <p:nvCxnSpPr>
          <p:cNvPr id="18" name="Straight Arrow Connector 17">
            <a:extLst>
              <a:ext uri="{FF2B5EF4-FFF2-40B4-BE49-F238E27FC236}">
                <a16:creationId xmlns:a16="http://schemas.microsoft.com/office/drawing/2014/main" id="{508E058F-BB92-B9DB-8FD3-D5B6122E1A40}"/>
              </a:ext>
            </a:extLst>
          </p:cNvPr>
          <p:cNvCxnSpPr>
            <a:cxnSpLocks/>
          </p:cNvCxnSpPr>
          <p:nvPr/>
        </p:nvCxnSpPr>
        <p:spPr>
          <a:xfrm>
            <a:off x="2599583" y="2770678"/>
            <a:ext cx="44178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B52DDB-7EE3-DECB-3BE0-05507DBD1919}"/>
              </a:ext>
            </a:extLst>
          </p:cNvPr>
          <p:cNvCxnSpPr>
            <a:cxnSpLocks/>
          </p:cNvCxnSpPr>
          <p:nvPr/>
        </p:nvCxnSpPr>
        <p:spPr>
          <a:xfrm>
            <a:off x="2549450" y="3526895"/>
            <a:ext cx="771069" cy="479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9626157-8D99-CA2C-A549-A4CEE894ED7A}"/>
              </a:ext>
            </a:extLst>
          </p:cNvPr>
          <p:cNvCxnSpPr>
            <a:cxnSpLocks/>
          </p:cNvCxnSpPr>
          <p:nvPr/>
        </p:nvCxnSpPr>
        <p:spPr>
          <a:xfrm flipV="1">
            <a:off x="5390406" y="3787902"/>
            <a:ext cx="351087" cy="2076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DE2B1C4-87A6-3D7D-5231-8DB0EDAC99C4}"/>
              </a:ext>
            </a:extLst>
          </p:cNvPr>
          <p:cNvCxnSpPr>
            <a:cxnSpLocks/>
          </p:cNvCxnSpPr>
          <p:nvPr/>
        </p:nvCxnSpPr>
        <p:spPr>
          <a:xfrm>
            <a:off x="5318222" y="2279237"/>
            <a:ext cx="395538" cy="3419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3CEC6F2-0A69-AEA4-8C38-9525C12558CA}"/>
              </a:ext>
            </a:extLst>
          </p:cNvPr>
          <p:cNvCxnSpPr>
            <a:cxnSpLocks/>
          </p:cNvCxnSpPr>
          <p:nvPr/>
        </p:nvCxnSpPr>
        <p:spPr>
          <a:xfrm flipV="1">
            <a:off x="5256660" y="1575020"/>
            <a:ext cx="558657" cy="2691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D724456-371B-1A15-4C15-0920F979FC9F}"/>
              </a:ext>
            </a:extLst>
          </p:cNvPr>
          <p:cNvCxnSpPr>
            <a:cxnSpLocks/>
          </p:cNvCxnSpPr>
          <p:nvPr/>
        </p:nvCxnSpPr>
        <p:spPr>
          <a:xfrm>
            <a:off x="8136150" y="1057137"/>
            <a:ext cx="742674" cy="34778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16E08EA-7EC5-2FDD-9BEB-293801887F25}"/>
              </a:ext>
            </a:extLst>
          </p:cNvPr>
          <p:cNvCxnSpPr>
            <a:cxnSpLocks/>
          </p:cNvCxnSpPr>
          <p:nvPr/>
        </p:nvCxnSpPr>
        <p:spPr>
          <a:xfrm>
            <a:off x="7585424" y="1795711"/>
            <a:ext cx="373417" cy="23383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64C11A6-8D99-3418-994A-A30EEB928D1E}"/>
              </a:ext>
            </a:extLst>
          </p:cNvPr>
          <p:cNvCxnSpPr>
            <a:cxnSpLocks/>
          </p:cNvCxnSpPr>
          <p:nvPr/>
        </p:nvCxnSpPr>
        <p:spPr>
          <a:xfrm flipV="1">
            <a:off x="2403594" y="1166466"/>
            <a:ext cx="775313" cy="14602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C79A38AD-5048-A457-7352-6823E059C1C3}"/>
              </a:ext>
            </a:extLst>
          </p:cNvPr>
          <p:cNvCxnSpPr>
            <a:cxnSpLocks/>
          </p:cNvCxnSpPr>
          <p:nvPr/>
        </p:nvCxnSpPr>
        <p:spPr>
          <a:xfrm rot="16200000" flipH="1">
            <a:off x="7883287" y="1911370"/>
            <a:ext cx="2160121" cy="1836392"/>
          </a:xfrm>
          <a:prstGeom prst="bentConnector3">
            <a:avLst>
              <a:gd name="adj1" fmla="val 7074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354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F169E78-1CE1-4F07-501D-403137AC95F9}"/>
              </a:ext>
            </a:extLst>
          </p:cNvPr>
          <p:cNvSpPr/>
          <p:nvPr/>
        </p:nvSpPr>
        <p:spPr>
          <a:xfrm>
            <a:off x="307085" y="348792"/>
            <a:ext cx="2257006" cy="1018096"/>
          </a:xfrm>
          <a:prstGeom prst="roundRect">
            <a:avLst/>
          </a:prstGeom>
          <a:solidFill>
            <a:srgbClr val="CCDED6"/>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4B4199-8C9E-DC0E-0FEF-9C205C7A7C86}"/>
              </a:ext>
            </a:extLst>
          </p:cNvPr>
          <p:cNvSpPr txBox="1"/>
          <p:nvPr/>
        </p:nvSpPr>
        <p:spPr>
          <a:xfrm>
            <a:off x="650807" y="511678"/>
            <a:ext cx="18020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latin typeface="Calibri Light"/>
              </a:rPr>
              <a:t>Data Dictionary of Original data </a:t>
            </a:r>
            <a:endParaRPr lang="en-US"/>
          </a:p>
        </p:txBody>
      </p:sp>
      <p:pic>
        <p:nvPicPr>
          <p:cNvPr id="6" name="Picture 5">
            <a:extLst>
              <a:ext uri="{FF2B5EF4-FFF2-40B4-BE49-F238E27FC236}">
                <a16:creationId xmlns:a16="http://schemas.microsoft.com/office/drawing/2014/main" id="{3B730C90-AF1D-919E-8F1D-90D3CBD6BDFA}"/>
              </a:ext>
            </a:extLst>
          </p:cNvPr>
          <p:cNvPicPr>
            <a:picLocks noChangeAspect="1"/>
          </p:cNvPicPr>
          <p:nvPr/>
        </p:nvPicPr>
        <p:blipFill>
          <a:blip r:embed="rId2"/>
          <a:stretch>
            <a:fillRect/>
          </a:stretch>
        </p:blipFill>
        <p:spPr>
          <a:xfrm rot="17682589">
            <a:off x="-981784" y="3666395"/>
            <a:ext cx="4302199" cy="4296017"/>
          </a:xfrm>
          <a:prstGeom prst="rect">
            <a:avLst/>
          </a:prstGeom>
        </p:spPr>
      </p:pic>
      <p:pic>
        <p:nvPicPr>
          <p:cNvPr id="7" name="Picture 6">
            <a:extLst>
              <a:ext uri="{FF2B5EF4-FFF2-40B4-BE49-F238E27FC236}">
                <a16:creationId xmlns:a16="http://schemas.microsoft.com/office/drawing/2014/main" id="{AA681976-2F60-1588-0BBC-A7A7119C8EBD}"/>
              </a:ext>
            </a:extLst>
          </p:cNvPr>
          <p:cNvPicPr>
            <a:picLocks noChangeAspect="1"/>
          </p:cNvPicPr>
          <p:nvPr/>
        </p:nvPicPr>
        <p:blipFill>
          <a:blip r:embed="rId3"/>
          <a:stretch>
            <a:fillRect/>
          </a:stretch>
        </p:blipFill>
        <p:spPr>
          <a:xfrm>
            <a:off x="3719586" y="0"/>
            <a:ext cx="8165329" cy="6858000"/>
          </a:xfrm>
          <a:prstGeom prst="rect">
            <a:avLst/>
          </a:prstGeom>
        </p:spPr>
      </p:pic>
    </p:spTree>
    <p:extLst>
      <p:ext uri="{BB962C8B-B14F-4D97-AF65-F5344CB8AC3E}">
        <p14:creationId xmlns:p14="http://schemas.microsoft.com/office/powerpoint/2010/main" val="15839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810016-EA54-A694-1722-2DAD82514144}"/>
              </a:ext>
            </a:extLst>
          </p:cNvPr>
          <p:cNvPicPr>
            <a:picLocks noChangeAspect="1"/>
          </p:cNvPicPr>
          <p:nvPr/>
        </p:nvPicPr>
        <p:blipFill>
          <a:blip r:embed="rId2"/>
          <a:stretch>
            <a:fillRect/>
          </a:stretch>
        </p:blipFill>
        <p:spPr>
          <a:xfrm>
            <a:off x="2731249" y="-322793"/>
            <a:ext cx="2263951" cy="2260698"/>
          </a:xfrm>
          <a:prstGeom prst="rect">
            <a:avLst/>
          </a:prstGeom>
        </p:spPr>
      </p:pic>
      <p:pic>
        <p:nvPicPr>
          <p:cNvPr id="8" name="Picture 7">
            <a:extLst>
              <a:ext uri="{FF2B5EF4-FFF2-40B4-BE49-F238E27FC236}">
                <a16:creationId xmlns:a16="http://schemas.microsoft.com/office/drawing/2014/main" id="{18E7F556-3433-5826-0904-876025A85246}"/>
              </a:ext>
            </a:extLst>
          </p:cNvPr>
          <p:cNvPicPr>
            <a:picLocks noChangeAspect="1"/>
          </p:cNvPicPr>
          <p:nvPr/>
        </p:nvPicPr>
        <p:blipFill>
          <a:blip r:embed="rId2">
            <a:alphaModFix amt="73000"/>
          </a:blip>
          <a:stretch>
            <a:fillRect/>
          </a:stretch>
        </p:blipFill>
        <p:spPr>
          <a:xfrm rot="1387408">
            <a:off x="9021026" y="3328853"/>
            <a:ext cx="4243184" cy="4237087"/>
          </a:xfrm>
          <a:prstGeom prst="rect">
            <a:avLst/>
          </a:prstGeom>
        </p:spPr>
      </p:pic>
      <p:pic>
        <p:nvPicPr>
          <p:cNvPr id="9" name="Picture 8">
            <a:extLst>
              <a:ext uri="{FF2B5EF4-FFF2-40B4-BE49-F238E27FC236}">
                <a16:creationId xmlns:a16="http://schemas.microsoft.com/office/drawing/2014/main" id="{FE27B396-E9CE-78A3-2DB4-0DE9642AE98D}"/>
              </a:ext>
            </a:extLst>
          </p:cNvPr>
          <p:cNvPicPr>
            <a:picLocks noChangeAspect="1"/>
          </p:cNvPicPr>
          <p:nvPr/>
        </p:nvPicPr>
        <p:blipFill>
          <a:blip r:embed="rId2"/>
          <a:stretch>
            <a:fillRect/>
          </a:stretch>
        </p:blipFill>
        <p:spPr>
          <a:xfrm>
            <a:off x="-1077429" y="1210309"/>
            <a:ext cx="4243184" cy="4237087"/>
          </a:xfrm>
          <a:prstGeom prst="rect">
            <a:avLst/>
          </a:prstGeom>
        </p:spPr>
      </p:pic>
      <p:pic>
        <p:nvPicPr>
          <p:cNvPr id="10" name="Picture 9">
            <a:extLst>
              <a:ext uri="{FF2B5EF4-FFF2-40B4-BE49-F238E27FC236}">
                <a16:creationId xmlns:a16="http://schemas.microsoft.com/office/drawing/2014/main" id="{A25F3791-5DC8-73A2-FFA0-BD124B675C90}"/>
              </a:ext>
            </a:extLst>
          </p:cNvPr>
          <p:cNvPicPr>
            <a:picLocks noChangeAspect="1"/>
          </p:cNvPicPr>
          <p:nvPr/>
        </p:nvPicPr>
        <p:blipFill>
          <a:blip r:embed="rId2"/>
          <a:stretch>
            <a:fillRect/>
          </a:stretch>
        </p:blipFill>
        <p:spPr>
          <a:xfrm>
            <a:off x="8745604" y="-800638"/>
            <a:ext cx="4243184" cy="4237087"/>
          </a:xfrm>
          <a:prstGeom prst="rect">
            <a:avLst/>
          </a:prstGeom>
        </p:spPr>
      </p:pic>
      <p:sp>
        <p:nvSpPr>
          <p:cNvPr id="2" name="TextBox 1">
            <a:extLst>
              <a:ext uri="{FF2B5EF4-FFF2-40B4-BE49-F238E27FC236}">
                <a16:creationId xmlns:a16="http://schemas.microsoft.com/office/drawing/2014/main" id="{74F3AF83-CAF4-A3DB-7AB4-0FEB4B2883C8}"/>
              </a:ext>
            </a:extLst>
          </p:cNvPr>
          <p:cNvSpPr txBox="1"/>
          <p:nvPr/>
        </p:nvSpPr>
        <p:spPr>
          <a:xfrm>
            <a:off x="244186" y="1937905"/>
            <a:ext cx="3267941" cy="461665"/>
          </a:xfrm>
          <a:prstGeom prst="rect">
            <a:avLst/>
          </a:prstGeom>
          <a:noFill/>
        </p:spPr>
        <p:txBody>
          <a:bodyPr wrap="square" lIns="91440" tIns="45720" rIns="91440" bIns="45720" rtlCol="0" anchor="t">
            <a:spAutoFit/>
          </a:bodyPr>
          <a:lstStyle/>
          <a:p>
            <a:endParaRPr lang="en-US" sz="1200">
              <a:cs typeface="Calibri"/>
            </a:endParaRPr>
          </a:p>
          <a:p>
            <a:endParaRPr lang="en-US" sz="1200"/>
          </a:p>
        </p:txBody>
      </p:sp>
      <p:sp>
        <p:nvSpPr>
          <p:cNvPr id="6" name="Rectangle: Rounded Corners 5">
            <a:extLst>
              <a:ext uri="{FF2B5EF4-FFF2-40B4-BE49-F238E27FC236}">
                <a16:creationId xmlns:a16="http://schemas.microsoft.com/office/drawing/2014/main" id="{B7E787AA-6C1E-3DC7-2F99-62EF0E808AC3}"/>
              </a:ext>
            </a:extLst>
          </p:cNvPr>
          <p:cNvSpPr/>
          <p:nvPr/>
        </p:nvSpPr>
        <p:spPr>
          <a:xfrm>
            <a:off x="1527211" y="1829245"/>
            <a:ext cx="8940800" cy="3676073"/>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B64331-BBCB-40DA-CE79-6CF68B94729A}"/>
              </a:ext>
            </a:extLst>
          </p:cNvPr>
          <p:cNvSpPr txBox="1"/>
          <p:nvPr/>
        </p:nvSpPr>
        <p:spPr>
          <a:xfrm>
            <a:off x="1878156" y="1817634"/>
            <a:ext cx="8238911" cy="4524315"/>
          </a:xfrm>
          <a:prstGeom prst="rect">
            <a:avLst/>
          </a:prstGeom>
          <a:noFill/>
        </p:spPr>
        <p:txBody>
          <a:bodyPr wrap="square" lIns="91440" tIns="45720" rIns="91440" bIns="45720" rtlCol="0" anchor="t">
            <a:spAutoFit/>
          </a:bodyPr>
          <a:lstStyle/>
          <a:p>
            <a:endParaRPr lang="en-US"/>
          </a:p>
          <a:p>
            <a:pPr marL="285750" indent="-285750">
              <a:buFont typeface="Arial"/>
              <a:buChar char="•"/>
            </a:pPr>
            <a:r>
              <a:rPr lang="en-US">
                <a:latin typeface="Biome Light" panose="020B0303030204020804" pitchFamily="34" charset="0"/>
                <a:cs typeface="Biome Light" panose="020B0303030204020804" pitchFamily="34" charset="0"/>
              </a:rPr>
              <a:t>Delete rows with XX amount of missing data (according to the client's recommendation)</a:t>
            </a:r>
          </a:p>
          <a:p>
            <a:pPr marL="285750" indent="-285750">
              <a:buFont typeface="Arial"/>
              <a:buChar char="•"/>
            </a:pPr>
            <a:r>
              <a:rPr lang="en-US">
                <a:latin typeface="Biome Light" panose="020B0303030204020804" pitchFamily="34" charset="0"/>
                <a:cs typeface="Biome Light" panose="020B0303030204020804" pitchFamily="34" charset="0"/>
              </a:rPr>
              <a:t>Remove duplicated rows – using UWI as business key to see duplicates easy</a:t>
            </a:r>
          </a:p>
          <a:p>
            <a:pPr marL="285750" indent="-285750">
              <a:buFont typeface="Arial"/>
              <a:buChar char="•"/>
            </a:pPr>
            <a:r>
              <a:rPr lang="en-US">
                <a:latin typeface="Biome Light" panose="020B0303030204020804" pitchFamily="34" charset="0"/>
                <a:cs typeface="Biome Light" panose="020B0303030204020804" pitchFamily="34" charset="0"/>
              </a:rPr>
              <a:t>Deleted a few columns deemed unnecessary for this analysis</a:t>
            </a:r>
          </a:p>
          <a:p>
            <a:pPr marL="285750" indent="-285750">
              <a:buFont typeface="Arial"/>
              <a:buChar char="•"/>
            </a:pPr>
            <a:r>
              <a:rPr lang="en-US">
                <a:latin typeface="Biome Light" panose="020B0303030204020804" pitchFamily="34" charset="0"/>
                <a:cs typeface="Biome Light" panose="020B0303030204020804" pitchFamily="34" charset="0"/>
              </a:rPr>
              <a:t>Changed the production casing, intermediate casing, liner casing so it makes sense (according to client's recommendation)</a:t>
            </a:r>
          </a:p>
          <a:p>
            <a:pPr marL="285750" indent="-285750">
              <a:buFont typeface="Arial"/>
              <a:buChar char="•"/>
            </a:pPr>
            <a:r>
              <a:rPr lang="en-US">
                <a:latin typeface="Biome Light" panose="020B0303030204020804" pitchFamily="34" charset="0"/>
                <a:cs typeface="Biome Light" panose="020B0303030204020804" pitchFamily="34" charset="0"/>
              </a:rPr>
              <a:t>Removed data errors</a:t>
            </a:r>
          </a:p>
          <a:p>
            <a:pPr marL="285750" indent="-285750">
              <a:buFont typeface="Arial"/>
              <a:buChar char="•"/>
            </a:pPr>
            <a:r>
              <a:rPr lang="en-US">
                <a:latin typeface="Biome Light" panose="020B0303030204020804" pitchFamily="34" charset="0"/>
                <a:cs typeface="Biome Light" panose="020B0303030204020804" pitchFamily="34" charset="0"/>
              </a:rPr>
              <a:t>Added new columns in order to normalize data, including measured and calculated columns.</a:t>
            </a:r>
          </a:p>
          <a:p>
            <a:pPr marL="285750" indent="-285750">
              <a:buFont typeface="Arial"/>
              <a:buChar char="•"/>
            </a:pPr>
            <a:r>
              <a:rPr lang="en-US">
                <a:latin typeface="Biome Light" panose="020B0303030204020804" pitchFamily="34" charset="0"/>
                <a:cs typeface="Biome Light" panose="020B0303030204020804" pitchFamily="34" charset="0"/>
              </a:rPr>
              <a:t>Added an index key in order to normalize for age of each well.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2EE50AB9-83F6-3A5F-09AB-1D266416BFC3}"/>
              </a:ext>
            </a:extLst>
          </p:cNvPr>
          <p:cNvSpPr txBox="1"/>
          <p:nvPr/>
        </p:nvSpPr>
        <p:spPr>
          <a:xfrm>
            <a:off x="1527211" y="739201"/>
            <a:ext cx="3267941" cy="646986"/>
          </a:xfrm>
          <a:prstGeom prst="roundRect">
            <a:avLst/>
          </a:prstGeom>
          <a:solidFill>
            <a:srgbClr val="CCDED6"/>
          </a:solidFill>
          <a:ln w="15875">
            <a:solidFill>
              <a:schemeClr val="bg2">
                <a:lumMod val="50000"/>
              </a:schemeClr>
            </a:solidFill>
          </a:ln>
          <a:effectLst>
            <a:softEdge rad="12700"/>
          </a:effectLst>
        </p:spPr>
        <p:txBody>
          <a:bodyPr wrap="square" rtlCol="0">
            <a:spAutoFit/>
          </a:bodyPr>
          <a:lstStyle/>
          <a:p>
            <a:r>
              <a:rPr lang="en-US" sz="3200">
                <a:latin typeface="Biome Light" panose="020B0303030204020804" pitchFamily="34" charset="0"/>
                <a:cs typeface="Biome Light" panose="020B0303030204020804" pitchFamily="34" charset="0"/>
              </a:rPr>
              <a:t>Data Cleansing</a:t>
            </a:r>
          </a:p>
        </p:txBody>
      </p:sp>
    </p:spTree>
    <p:extLst>
      <p:ext uri="{BB962C8B-B14F-4D97-AF65-F5344CB8AC3E}">
        <p14:creationId xmlns:p14="http://schemas.microsoft.com/office/powerpoint/2010/main" val="10689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95DCB6-32F7-D901-AF85-4854B644B767}"/>
              </a:ext>
            </a:extLst>
          </p:cNvPr>
          <p:cNvSpPr/>
          <p:nvPr/>
        </p:nvSpPr>
        <p:spPr>
          <a:xfrm>
            <a:off x="1895950" y="920391"/>
            <a:ext cx="8090817" cy="4739004"/>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CF97AB6-F6D7-64D4-558C-CEA0C6345CDF}"/>
              </a:ext>
            </a:extLst>
          </p:cNvPr>
          <p:cNvPicPr>
            <a:picLocks noChangeAspect="1"/>
          </p:cNvPicPr>
          <p:nvPr/>
        </p:nvPicPr>
        <p:blipFill>
          <a:blip r:embed="rId2"/>
          <a:stretch>
            <a:fillRect/>
          </a:stretch>
        </p:blipFill>
        <p:spPr>
          <a:xfrm>
            <a:off x="2606975" y="1138570"/>
            <a:ext cx="6677067" cy="4302645"/>
          </a:xfrm>
          <a:prstGeom prst="rect">
            <a:avLst/>
          </a:prstGeom>
        </p:spPr>
      </p:pic>
      <p:sp>
        <p:nvSpPr>
          <p:cNvPr id="3" name="Rectangle: Rounded Corners 2">
            <a:extLst>
              <a:ext uri="{FF2B5EF4-FFF2-40B4-BE49-F238E27FC236}">
                <a16:creationId xmlns:a16="http://schemas.microsoft.com/office/drawing/2014/main" id="{D419E11D-C05D-3902-2956-3C99C377E692}"/>
              </a:ext>
            </a:extLst>
          </p:cNvPr>
          <p:cNvSpPr/>
          <p:nvPr/>
        </p:nvSpPr>
        <p:spPr>
          <a:xfrm>
            <a:off x="1895949" y="92506"/>
            <a:ext cx="8090817" cy="609705"/>
          </a:xfrm>
          <a:prstGeom prst="round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SSIS</a:t>
            </a:r>
          </a:p>
        </p:txBody>
      </p:sp>
    </p:spTree>
    <p:extLst>
      <p:ext uri="{BB962C8B-B14F-4D97-AF65-F5344CB8AC3E}">
        <p14:creationId xmlns:p14="http://schemas.microsoft.com/office/powerpoint/2010/main" val="80906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8C96D6-88EF-8605-973F-E435595A3E74}"/>
              </a:ext>
            </a:extLst>
          </p:cNvPr>
          <p:cNvSpPr/>
          <p:nvPr/>
        </p:nvSpPr>
        <p:spPr>
          <a:xfrm>
            <a:off x="3141785" y="434109"/>
            <a:ext cx="5458691" cy="6271491"/>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944C5D2-47C0-32A7-3DC7-848D82D36E18}"/>
              </a:ext>
            </a:extLst>
          </p:cNvPr>
          <p:cNvPicPr>
            <a:picLocks noChangeAspect="1"/>
          </p:cNvPicPr>
          <p:nvPr/>
        </p:nvPicPr>
        <p:blipFill>
          <a:blip r:embed="rId2"/>
          <a:stretch>
            <a:fillRect/>
          </a:stretch>
        </p:blipFill>
        <p:spPr>
          <a:xfrm>
            <a:off x="3314313" y="562704"/>
            <a:ext cx="5057953" cy="5905121"/>
          </a:xfrm>
          <a:prstGeom prst="rect">
            <a:avLst/>
          </a:prstGeom>
        </p:spPr>
      </p:pic>
      <p:sp>
        <p:nvSpPr>
          <p:cNvPr id="3" name="Rectangle 2">
            <a:extLst>
              <a:ext uri="{FF2B5EF4-FFF2-40B4-BE49-F238E27FC236}">
                <a16:creationId xmlns:a16="http://schemas.microsoft.com/office/drawing/2014/main" id="{E6F9DCA7-E54A-A5CB-CEEB-C26A83443CFD}"/>
              </a:ext>
            </a:extLst>
          </p:cNvPr>
          <p:cNvSpPr/>
          <p:nvPr/>
        </p:nvSpPr>
        <p:spPr>
          <a:xfrm>
            <a:off x="268947" y="1645920"/>
            <a:ext cx="2748574" cy="649224"/>
          </a:xfrm>
          <a:prstGeom prst="rect">
            <a:avLst/>
          </a:prstGeom>
          <a:solidFill>
            <a:srgbClr val="CCDED6"/>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 Database</a:t>
            </a:r>
          </a:p>
        </p:txBody>
      </p:sp>
    </p:spTree>
    <p:extLst>
      <p:ext uri="{BB962C8B-B14F-4D97-AF65-F5344CB8AC3E}">
        <p14:creationId xmlns:p14="http://schemas.microsoft.com/office/powerpoint/2010/main" val="1553606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TotalTime>
  <Words>1356</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Biome Light</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Power BI - VISUALIZATIONS</vt:lpstr>
      <vt:lpstr>All Visualizations in GitHub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dc:creator>
  <cp:lastModifiedBy>Nicole Hodson</cp:lastModifiedBy>
  <cp:revision>3</cp:revision>
  <dcterms:created xsi:type="dcterms:W3CDTF">2022-08-16T17:19:21Z</dcterms:created>
  <dcterms:modified xsi:type="dcterms:W3CDTF">2023-06-14T20:24:13Z</dcterms:modified>
</cp:coreProperties>
</file>