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4" r:id="rId8"/>
    <p:sldId id="267" r:id="rId9"/>
    <p:sldId id="263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D00ABA-EFD4-4DB0-A9C3-8CC8A67FB568}" v="184" dt="2024-06-12T04:03:35.34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5" autoAdjust="0"/>
    <p:restoredTop sz="94660"/>
  </p:normalViewPr>
  <p:slideViewPr>
    <p:cSldViewPr snapToGrid="0">
      <p:cViewPr>
        <p:scale>
          <a:sx n="33" d="100"/>
          <a:sy n="33" d="100"/>
        </p:scale>
        <p:origin x="216" y="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KA FIBIONA" userId="8f5590b4-22ae-40a6-9742-3e6fa560ce00" providerId="ADAL" clId="{B6D00ABA-EFD4-4DB0-A9C3-8CC8A67FB568}"/>
    <pc:docChg chg="custSel modSld">
      <pc:chgData name="MILKA FIBIONA" userId="8f5590b4-22ae-40a6-9742-3e6fa560ce00" providerId="ADAL" clId="{B6D00ABA-EFD4-4DB0-A9C3-8CC8A67FB568}" dt="2024-06-12T04:03:35.348" v="183" actId="27636"/>
      <pc:docMkLst>
        <pc:docMk/>
      </pc:docMkLst>
      <pc:sldChg chg="modSp mod">
        <pc:chgData name="MILKA FIBIONA" userId="8f5590b4-22ae-40a6-9742-3e6fa560ce00" providerId="ADAL" clId="{B6D00ABA-EFD4-4DB0-A9C3-8CC8A67FB568}" dt="2024-06-12T04:03:35.348" v="183" actId="27636"/>
        <pc:sldMkLst>
          <pc:docMk/>
          <pc:sldMk cId="1064393277" sldId="265"/>
        </pc:sldMkLst>
        <pc:spChg chg="mod">
          <ac:chgData name="MILKA FIBIONA" userId="8f5590b4-22ae-40a6-9742-3e6fa560ce00" providerId="ADAL" clId="{B6D00ABA-EFD4-4DB0-A9C3-8CC8A67FB568}" dt="2024-06-12T04:03:35.348" v="183" actId="27636"/>
          <ac:spMkLst>
            <pc:docMk/>
            <pc:sldMk cId="1064393277" sldId="265"/>
            <ac:spMk id="3" creationId="{F30A44D9-CFFF-F72C-5036-3FC094B148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BC80-82C1-A050-CD31-56A6744D7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420AE-BC78-447F-F0E2-05D8C1BBD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70618-C327-3119-0CF5-93B4102D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CC120-3200-0610-D967-4F3DB902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5FD3-4CFE-E2AA-5E04-824E1345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625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43B0-DBED-BF89-1ACA-D5BBDF44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055D4-6E23-978D-F98B-59DEA7228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861E3-34C4-8EAC-01AF-91BD5194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547B1-DD6B-E97F-80E9-F340367F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13A7A-28C7-BF06-5BEA-5BAA2B22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438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8A3C0-8096-D79E-7CB5-294484E22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51BAA-68A6-1FB8-C844-E99152ECA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59C88-2C90-F524-00DB-E0A5F3FE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66F3F-CEB6-25C3-D3B1-25E6015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583F-74BD-B707-00D1-F437A09F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536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754A-DD15-A36E-E855-A1949D50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14BF-4D43-EB22-6254-BC822B518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1BCB-F1EE-9A59-9020-8ADC4E66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D26F7-010A-8DA1-A2B3-9CF4987C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E9407-A24C-CF07-773F-8D3F0D52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288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104C-49C5-A3E7-E7AB-78376249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A3D92-BE81-F67D-1E40-808ACB41A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D2C40-3C1B-CF5C-8513-C9C8DB5C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489F8-5552-BA9F-2E31-691BE983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11CDC-5548-2BA3-683C-14E1CD01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32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4476-FEAB-0513-9B4A-2DC34253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D32D0-829C-93DE-B5EE-9D53D577F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87830-5AE1-315D-2CB9-1D4CB927E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7F199-A0FD-8F97-6FE4-D6A721CB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F03C0-9668-7484-94DF-98124D1F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3F1A3-0B42-1A53-E2CA-CF1BD0DE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044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0778-A283-FA4F-E3DC-9E616B97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2831A-2BFA-8164-0DF1-4BFDDCDE6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CDE3F-9A01-44ED-5C5D-35C6A7F5B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CFDED-FF47-091F-211F-ABE391D39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39ACB-2BDD-32CC-699F-C7C7B9951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DE720-01E2-CE65-92E0-0D55C899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9CB5D-163B-DA4D-BCA4-14D9E390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1BABE-1C40-056F-7D71-836B4EEB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613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4D39-A6B0-D2FD-9F1E-0B96D54D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A08DD-DA11-88BE-2819-8F8D71F4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560E9-D431-22FB-7224-1BDA28ED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63EC0-1840-B525-5134-369D2302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847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421CC-6DA1-0A5F-687E-B228D152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56D8C5-238B-187C-FB4F-C64C35C55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B5186-B253-50A3-DF71-2052368B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730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619A-C3A2-4542-7197-8E902D7F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133D6-B08E-5A42-2CF5-76D7EE89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DE3D4-F2D2-EEE0-7D4A-BEC53745B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6BF73-287F-02F6-51DA-321F51E8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8A119-A027-DFEA-A726-467E9329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EB483-C5B9-9676-61D6-1F6BF190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763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3E52-B1D0-DAF4-9C42-7A5784E8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ACAEB-2545-B084-3F20-2C4A1E088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4C3A4-235A-D129-F237-DB7D4D455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7DEE4-877F-D291-D3EF-505DC310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E0A34-44E3-21D2-1D7E-1C5EAE9B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6D2B6-1A93-0C20-3B6F-6D36FE30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826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4125AD-03D8-8F42-5A93-0A8C2A9F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C72E9-CE4B-34DB-F658-D7FACEB24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EE434-A268-CB13-4863-D7BACFC39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3CE2A-A2A8-44AA-89C2-CCAF76649DDA}" type="datetimeFigureOut">
              <a:rPr lang="en-ID" smtClean="0"/>
              <a:t>12/06/2024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0943B-7C09-CF05-DC32-41DFE247E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C743C-C414-75AE-584E-B8A534B6E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F8CB7-8581-46F3-A785-3D51775B57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94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A345-EAD6-40C8-067A-95EA43E75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5093"/>
            <a:ext cx="9144000" cy="913067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Pengukuran</a:t>
            </a:r>
            <a:r>
              <a:rPr lang="en-US" b="1" dirty="0"/>
              <a:t> </a:t>
            </a:r>
            <a:r>
              <a:rPr lang="en-US" b="1" dirty="0" err="1"/>
              <a:t>Kualitas</a:t>
            </a:r>
            <a:r>
              <a:rPr lang="en-US" b="1" dirty="0"/>
              <a:t> Index Air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AC3F9-A2EC-1D85-B80D-FEB765641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81414"/>
            <a:ext cx="9144000" cy="1655762"/>
          </a:xfrm>
        </p:spPr>
        <p:txBody>
          <a:bodyPr/>
          <a:lstStyle/>
          <a:p>
            <a:r>
              <a:rPr lang="en-US" dirty="0"/>
              <a:t>Stefani Hartanto - 71220821</a:t>
            </a:r>
          </a:p>
          <a:p>
            <a:r>
              <a:rPr lang="en-US" dirty="0"/>
              <a:t>Nicholas </a:t>
            </a:r>
            <a:r>
              <a:rPr lang="en-US" dirty="0" err="1"/>
              <a:t>Dwinata</a:t>
            </a:r>
            <a:r>
              <a:rPr lang="en-US" dirty="0"/>
              <a:t> – 71220829</a:t>
            </a:r>
          </a:p>
          <a:p>
            <a:r>
              <a:rPr lang="en-US" dirty="0"/>
              <a:t>Milka Putri F – 71220851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3F5ACE-98AD-8EDA-349D-0B074664D539}"/>
              </a:ext>
            </a:extLst>
          </p:cNvPr>
          <p:cNvSpPr txBox="1">
            <a:spLocks/>
          </p:cNvSpPr>
          <p:nvPr/>
        </p:nvSpPr>
        <p:spPr>
          <a:xfrm>
            <a:off x="9932894" y="242047"/>
            <a:ext cx="1913963" cy="10183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Capstone Project</a:t>
            </a:r>
            <a:endParaRPr lang="en-ID" sz="3600" dirty="0"/>
          </a:p>
        </p:txBody>
      </p:sp>
      <p:pic>
        <p:nvPicPr>
          <p:cNvPr id="1026" name="Picture 2" descr="Logo UKDW (Universitas Kristen Duta Wacana) - rekreartive">
            <a:extLst>
              <a:ext uri="{FF2B5EF4-FFF2-40B4-BE49-F238E27FC236}">
                <a16:creationId xmlns:a16="http://schemas.microsoft.com/office/drawing/2014/main" id="{43F0D565-853E-B95A-E22A-9400D4722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43" y="120081"/>
            <a:ext cx="896403" cy="114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kultas Teknologi Informasi | UKDW">
            <a:extLst>
              <a:ext uri="{FF2B5EF4-FFF2-40B4-BE49-F238E27FC236}">
                <a16:creationId xmlns:a16="http://schemas.microsoft.com/office/drawing/2014/main" id="{8D38B4C9-E232-96F8-93B2-23085FDCE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180" y="141242"/>
            <a:ext cx="1697256" cy="116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formatika | UKDW">
            <a:extLst>
              <a:ext uri="{FF2B5EF4-FFF2-40B4-BE49-F238E27FC236}">
                <a16:creationId xmlns:a16="http://schemas.microsoft.com/office/drawing/2014/main" id="{C66659E4-7141-931C-E8FB-EB46A6494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256" y="17188"/>
            <a:ext cx="2045110" cy="141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70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1D0F-642A-FDF9-3A44-F0467A5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44D9-CFFF-F72C-5036-3FC094B14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238"/>
            <a:ext cx="10515600" cy="4756725"/>
          </a:xfrm>
        </p:spPr>
        <p:txBody>
          <a:bodyPr>
            <a:normAutofit lnSpcReduction="10000"/>
          </a:bodyPr>
          <a:lstStyle/>
          <a:p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dipilih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:</a:t>
            </a:r>
          </a:p>
          <a:p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ingin</a:t>
            </a:r>
            <a:r>
              <a:rPr lang="en-ID" dirty="0"/>
              <a:t> Anda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model (</a:t>
            </a:r>
            <a:r>
              <a:rPr lang="en-ID" dirty="0" err="1"/>
              <a:t>pengetahuan</a:t>
            </a:r>
            <a:r>
              <a:rPr lang="en-ID" dirty="0"/>
              <a:t>):</a:t>
            </a:r>
            <a:br>
              <a:rPr lang="en-ID" dirty="0"/>
            </a:br>
            <a:r>
              <a:rPr lang="en-ID" dirty="0"/>
              <a:t>Random Forest</a:t>
            </a:r>
          </a:p>
          <a:p>
            <a:pPr lvl="1"/>
            <a:r>
              <a:rPr lang="nb-NO" sz="1600" dirty="0"/>
              <a:t>melatih model menggunakan data yang diberikan, mengevaluasi performa model menggunakan metrik akurasi dan laporan klasifikasi, dan kemudian menyimpan mode</a:t>
            </a:r>
            <a:r>
              <a:rPr lang="en-ID" sz="1600" dirty="0"/>
              <a:t>l</a:t>
            </a:r>
          </a:p>
          <a:p>
            <a:pPr lvl="1"/>
            <a:r>
              <a:rPr lang="en-ID" sz="1600" dirty="0"/>
              <a:t>Mampu </a:t>
            </a:r>
            <a:r>
              <a:rPr lang="en-ID" sz="1600" dirty="0" err="1"/>
              <a:t>Menangani</a:t>
            </a:r>
            <a:r>
              <a:rPr lang="en-ID" sz="1600" dirty="0"/>
              <a:t> Data </a:t>
            </a:r>
            <a:r>
              <a:rPr lang="en-ID" sz="1600" dirty="0" err="1"/>
              <a:t>Besar</a:t>
            </a:r>
            <a:endParaRPr lang="en-ID" dirty="0"/>
          </a:p>
          <a:p>
            <a:r>
              <a:rPr lang="en-ID" dirty="0"/>
              <a:t>Model </a:t>
            </a:r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dipilih</a:t>
            </a:r>
            <a:r>
              <a:rPr lang="en-ID" dirty="0"/>
              <a:t>:</a:t>
            </a:r>
          </a:p>
          <a:p>
            <a:pPr lvl="1"/>
            <a:r>
              <a:rPr lang="en-ID" sz="1800" dirty="0"/>
              <a:t>Dua </a:t>
            </a:r>
            <a:r>
              <a:rPr lang="en-ID" sz="1800" dirty="0" err="1"/>
              <a:t>metrrik</a:t>
            </a:r>
            <a:r>
              <a:rPr lang="en-ID" sz="1800" dirty="0"/>
              <a:t> </a:t>
            </a:r>
            <a:r>
              <a:rPr lang="en-ID" sz="1800" dirty="0" err="1"/>
              <a:t>utama</a:t>
            </a:r>
            <a:r>
              <a:rPr lang="en-ID" sz="1800" dirty="0"/>
              <a:t>: </a:t>
            </a:r>
          </a:p>
          <a:p>
            <a:pPr lvl="2"/>
            <a:r>
              <a:rPr lang="en-ID" sz="1400" dirty="0" err="1"/>
              <a:t>Akurasii</a:t>
            </a:r>
            <a:r>
              <a:rPr lang="en-ID" sz="1400" dirty="0"/>
              <a:t>: </a:t>
            </a:r>
            <a:r>
              <a:rPr lang="sv-SE" sz="1200" dirty="0"/>
              <a:t>persentase prediksi yang benar dari keseluruhan prediksi yang dibuat oleh model.</a:t>
            </a:r>
            <a:endParaRPr lang="en-ID" sz="1400" dirty="0"/>
          </a:p>
          <a:p>
            <a:pPr lvl="2"/>
            <a:r>
              <a:rPr lang="en-ID" sz="1400" dirty="0"/>
              <a:t>Classification Report</a:t>
            </a:r>
          </a:p>
          <a:p>
            <a:pPr lvl="3"/>
            <a:r>
              <a:rPr lang="en-ID" sz="1200" dirty="0"/>
              <a:t>Precision: </a:t>
            </a:r>
            <a:r>
              <a:rPr lang="en-ID" sz="1200" dirty="0" err="1"/>
              <a:t>Proporsi</a:t>
            </a:r>
            <a:r>
              <a:rPr lang="en-ID" sz="1200" dirty="0"/>
              <a:t> </a:t>
            </a:r>
            <a:r>
              <a:rPr lang="en-ID" sz="1200" dirty="0" err="1"/>
              <a:t>prediksi</a:t>
            </a:r>
            <a:r>
              <a:rPr lang="en-ID" sz="1200" dirty="0"/>
              <a:t> </a:t>
            </a:r>
            <a:r>
              <a:rPr lang="en-ID" sz="1200" dirty="0" err="1"/>
              <a:t>positif</a:t>
            </a:r>
            <a:r>
              <a:rPr lang="en-ID" sz="1200" dirty="0"/>
              <a:t> yang </a:t>
            </a:r>
            <a:r>
              <a:rPr lang="en-ID" sz="1200" dirty="0" err="1"/>
              <a:t>benar-benar</a:t>
            </a:r>
            <a:r>
              <a:rPr lang="en-ID" sz="1200" dirty="0"/>
              <a:t> </a:t>
            </a:r>
            <a:r>
              <a:rPr lang="en-ID" sz="1200" dirty="0" err="1"/>
              <a:t>positif</a:t>
            </a:r>
            <a:r>
              <a:rPr lang="en-ID" sz="1200" dirty="0"/>
              <a:t>.</a:t>
            </a:r>
          </a:p>
          <a:p>
            <a:pPr lvl="3"/>
            <a:r>
              <a:rPr lang="en-ID" sz="1200" dirty="0"/>
              <a:t>Recall </a:t>
            </a:r>
            <a:r>
              <a:rPr lang="en-ID" sz="1200" b="1" dirty="0"/>
              <a:t>(Sensitivity)</a:t>
            </a:r>
            <a:r>
              <a:rPr lang="en-ID" sz="1200" dirty="0"/>
              <a:t>: </a:t>
            </a:r>
            <a:r>
              <a:rPr lang="en-ID" sz="1200" dirty="0" err="1"/>
              <a:t>Proporsi</a:t>
            </a:r>
            <a:r>
              <a:rPr lang="en-ID" sz="1200" dirty="0"/>
              <a:t> data </a:t>
            </a:r>
            <a:r>
              <a:rPr lang="en-ID" sz="1200" dirty="0" err="1"/>
              <a:t>positif</a:t>
            </a:r>
            <a:r>
              <a:rPr lang="en-ID" sz="1200" dirty="0"/>
              <a:t> yang </a:t>
            </a:r>
            <a:r>
              <a:rPr lang="en-ID" sz="1200" dirty="0" err="1"/>
              <a:t>benar-benar</a:t>
            </a:r>
            <a:r>
              <a:rPr lang="en-ID" sz="1200" dirty="0"/>
              <a:t> </a:t>
            </a:r>
            <a:r>
              <a:rPr lang="en-ID" sz="1200" dirty="0" err="1"/>
              <a:t>terdeteksi</a:t>
            </a:r>
            <a:r>
              <a:rPr lang="en-ID" sz="1200" dirty="0"/>
              <a:t> oleh model.</a:t>
            </a:r>
          </a:p>
          <a:p>
            <a:pPr lvl="3"/>
            <a:r>
              <a:rPr lang="en-ID" sz="1200" dirty="0"/>
              <a:t>F1-Score: </a:t>
            </a:r>
            <a:r>
              <a:rPr lang="en-ID" sz="1200" dirty="0" err="1"/>
              <a:t>Harmonik</a:t>
            </a:r>
            <a:r>
              <a:rPr lang="en-ID" sz="1200" dirty="0"/>
              <a:t> rata-rata </a:t>
            </a:r>
            <a:r>
              <a:rPr lang="en-ID" sz="1200" dirty="0" err="1"/>
              <a:t>dari</a:t>
            </a:r>
            <a:r>
              <a:rPr lang="en-ID" sz="1200" dirty="0"/>
              <a:t> precision dan recall, </a:t>
            </a:r>
            <a:r>
              <a:rPr lang="en-ID" sz="1200" dirty="0" err="1"/>
              <a:t>memberikan</a:t>
            </a:r>
            <a:r>
              <a:rPr lang="en-ID" sz="1200" dirty="0"/>
              <a:t> </a:t>
            </a:r>
            <a:r>
              <a:rPr lang="en-ID" sz="1200" dirty="0" err="1"/>
              <a:t>gambaran</a:t>
            </a:r>
            <a:r>
              <a:rPr lang="en-ID" sz="1200" dirty="0"/>
              <a:t> </a:t>
            </a:r>
            <a:r>
              <a:rPr lang="en-ID" sz="1200" dirty="0" err="1"/>
              <a:t>keseimbangan</a:t>
            </a:r>
            <a:r>
              <a:rPr lang="en-ID" sz="1200" dirty="0"/>
              <a:t> </a:t>
            </a:r>
            <a:r>
              <a:rPr lang="en-ID" sz="1200" dirty="0" err="1"/>
              <a:t>antara</a:t>
            </a:r>
            <a:r>
              <a:rPr lang="en-ID" sz="1200" dirty="0"/>
              <a:t> </a:t>
            </a:r>
            <a:r>
              <a:rPr lang="en-ID" sz="1200" dirty="0" err="1"/>
              <a:t>keduanya</a:t>
            </a:r>
            <a:r>
              <a:rPr lang="en-ID" sz="1200" dirty="0"/>
              <a:t>.</a:t>
            </a:r>
          </a:p>
          <a:p>
            <a:pPr lvl="3"/>
            <a:r>
              <a:rPr lang="en-ID" sz="1200" dirty="0"/>
              <a:t>Support: </a:t>
            </a:r>
            <a:r>
              <a:rPr lang="en-ID" sz="1200" dirty="0" err="1"/>
              <a:t>Jumlah</a:t>
            </a:r>
            <a:r>
              <a:rPr lang="en-ID" sz="1200" dirty="0"/>
              <a:t> </a:t>
            </a:r>
            <a:r>
              <a:rPr lang="en-ID" sz="1200" dirty="0" err="1"/>
              <a:t>aktual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masing-masing </a:t>
            </a:r>
            <a:r>
              <a:rPr lang="en-ID" sz="1200" dirty="0" err="1"/>
              <a:t>kelas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data </a:t>
            </a:r>
            <a:r>
              <a:rPr lang="en-ID" sz="1200" dirty="0" err="1"/>
              <a:t>pengujian</a:t>
            </a:r>
            <a:r>
              <a:rPr lang="en-ID" sz="1200" dirty="0"/>
              <a:t>.</a:t>
            </a:r>
          </a:p>
          <a:p>
            <a:pPr lvl="1"/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064393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75C8-C333-DEAF-2405-36E5444C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Program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0E81F-3B38-DAE8-22E1-4304F544D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Tampilkan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program/model yang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kerjakan</a:t>
            </a:r>
            <a:endParaRPr lang="en-ID" dirty="0"/>
          </a:p>
          <a:p>
            <a:endParaRPr lang="en-ID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9C099D-F75C-23E8-4B6C-9246861BF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32" y="2358189"/>
            <a:ext cx="4196614" cy="2257285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C8E78E6-DD65-78D9-8ED6-6FA197CBE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350" y="2358189"/>
            <a:ext cx="5024829" cy="413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59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132D-C6B1-7183-E84D-6DF10E94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E34EF-933D-E206-920E-25E1569F8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kami </a:t>
            </a:r>
            <a:r>
              <a:rPr lang="en-US" dirty="0" err="1"/>
              <a:t>merupakan</a:t>
            </a:r>
            <a:r>
              <a:rPr lang="en-US" dirty="0"/>
              <a:t> program yang </a:t>
            </a:r>
            <a:r>
              <a:rPr lang="en-US" dirty="0" err="1"/>
              <a:t>membantu</a:t>
            </a:r>
            <a:r>
              <a:rPr lang="en-US" dirty="0"/>
              <a:t> memberikan </a:t>
            </a:r>
            <a:r>
              <a:rPr lang="en-US" dirty="0" err="1"/>
              <a:t>kategori</a:t>
            </a:r>
            <a:r>
              <a:rPr lang="en-US" dirty="0"/>
              <a:t> air </a:t>
            </a:r>
            <a:r>
              <a:rPr lang="en-US" dirty="0" err="1"/>
              <a:t>berdasarkan</a:t>
            </a:r>
            <a:r>
              <a:rPr lang="en-US" dirty="0"/>
              <a:t> parameter yang </a:t>
            </a:r>
            <a:r>
              <a:rPr lang="en-US" dirty="0" err="1"/>
              <a:t>diinputkan</a:t>
            </a:r>
            <a:endParaRPr lang="en-US" dirty="0"/>
          </a:p>
          <a:p>
            <a:r>
              <a:rPr lang="en-ID" dirty="0" err="1"/>
              <a:t>Inputan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file csv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diolah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memperoleh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klasifikasi</a:t>
            </a:r>
            <a:r>
              <a:rPr lang="en-ID" dirty="0"/>
              <a:t> air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8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2349-E8FD-BAB3-7447-E70B5D7A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/>
          <a:lstStyle/>
          <a:p>
            <a:r>
              <a:rPr lang="en-US" dirty="0"/>
              <a:t>AI Project Cycle</a:t>
            </a:r>
            <a:endParaRPr lang="en-ID" dirty="0"/>
          </a:p>
        </p:txBody>
      </p:sp>
      <p:grpSp>
        <p:nvGrpSpPr>
          <p:cNvPr id="4" name="Google Shape;137;p3">
            <a:extLst>
              <a:ext uri="{FF2B5EF4-FFF2-40B4-BE49-F238E27FC236}">
                <a16:creationId xmlns:a16="http://schemas.microsoft.com/office/drawing/2014/main" id="{F31ABDC4-045F-2D1B-C5AD-EB5606AC08A8}"/>
              </a:ext>
            </a:extLst>
          </p:cNvPr>
          <p:cNvGrpSpPr/>
          <p:nvPr/>
        </p:nvGrpSpPr>
        <p:grpSpPr>
          <a:xfrm>
            <a:off x="1373563" y="1960313"/>
            <a:ext cx="8638050" cy="2730332"/>
            <a:chOff x="1504171" y="2114125"/>
            <a:chExt cx="8638050" cy="2730332"/>
          </a:xfrm>
        </p:grpSpPr>
        <p:sp>
          <p:nvSpPr>
            <p:cNvPr id="5" name="Google Shape;138;p3">
              <a:extLst>
                <a:ext uri="{FF2B5EF4-FFF2-40B4-BE49-F238E27FC236}">
                  <a16:creationId xmlns:a16="http://schemas.microsoft.com/office/drawing/2014/main" id="{9B47FCD6-EF81-7C1A-8621-5EB8130B953F}"/>
                </a:ext>
              </a:extLst>
            </p:cNvPr>
            <p:cNvSpPr/>
            <p:nvPr/>
          </p:nvSpPr>
          <p:spPr>
            <a:xfrm>
              <a:off x="1504171" y="2114125"/>
              <a:ext cx="1440180" cy="1412240"/>
            </a:xfrm>
            <a:custGeom>
              <a:avLst/>
              <a:gdLst/>
              <a:ahLst/>
              <a:cxnLst/>
              <a:rect l="l" t="t" r="r" b="b"/>
              <a:pathLst>
                <a:path w="1080135" h="1059180" extrusionOk="0">
                  <a:moveTo>
                    <a:pt x="539762" y="0"/>
                  </a:moveTo>
                  <a:lnTo>
                    <a:pt x="490638" y="2163"/>
                  </a:lnTo>
                  <a:lnTo>
                    <a:pt x="442748" y="8527"/>
                  </a:lnTo>
                  <a:lnTo>
                    <a:pt x="396284" y="18907"/>
                  </a:lnTo>
                  <a:lnTo>
                    <a:pt x="351435" y="33115"/>
                  </a:lnTo>
                  <a:lnTo>
                    <a:pt x="308393" y="50964"/>
                  </a:lnTo>
                  <a:lnTo>
                    <a:pt x="267349" y="72267"/>
                  </a:lnTo>
                  <a:lnTo>
                    <a:pt x="228492" y="96838"/>
                  </a:lnTo>
                  <a:lnTo>
                    <a:pt x="192014" y="124489"/>
                  </a:lnTo>
                  <a:lnTo>
                    <a:pt x="158105" y="155035"/>
                  </a:lnTo>
                  <a:lnTo>
                    <a:pt x="126956" y="188287"/>
                  </a:lnTo>
                  <a:lnTo>
                    <a:pt x="98758" y="224059"/>
                  </a:lnTo>
                  <a:lnTo>
                    <a:pt x="73700" y="262165"/>
                  </a:lnTo>
                  <a:lnTo>
                    <a:pt x="51975" y="302417"/>
                  </a:lnTo>
                  <a:lnTo>
                    <a:pt x="33772" y="344629"/>
                  </a:lnTo>
                  <a:lnTo>
                    <a:pt x="19283" y="388614"/>
                  </a:lnTo>
                  <a:lnTo>
                    <a:pt x="8697" y="434184"/>
                  </a:lnTo>
                  <a:lnTo>
                    <a:pt x="2206" y="481154"/>
                  </a:lnTo>
                  <a:lnTo>
                    <a:pt x="0" y="529335"/>
                  </a:lnTo>
                  <a:lnTo>
                    <a:pt x="2206" y="577517"/>
                  </a:lnTo>
                  <a:lnTo>
                    <a:pt x="8697" y="624487"/>
                  </a:lnTo>
                  <a:lnTo>
                    <a:pt x="19283" y="670057"/>
                  </a:lnTo>
                  <a:lnTo>
                    <a:pt x="33772" y="714042"/>
                  </a:lnTo>
                  <a:lnTo>
                    <a:pt x="51975" y="756254"/>
                  </a:lnTo>
                  <a:lnTo>
                    <a:pt x="73700" y="796506"/>
                  </a:lnTo>
                  <a:lnTo>
                    <a:pt x="98758" y="834612"/>
                  </a:lnTo>
                  <a:lnTo>
                    <a:pt x="126956" y="870384"/>
                  </a:lnTo>
                  <a:lnTo>
                    <a:pt x="158105" y="903636"/>
                  </a:lnTo>
                  <a:lnTo>
                    <a:pt x="192014" y="934182"/>
                  </a:lnTo>
                  <a:lnTo>
                    <a:pt x="228492" y="961833"/>
                  </a:lnTo>
                  <a:lnTo>
                    <a:pt x="267349" y="986404"/>
                  </a:lnTo>
                  <a:lnTo>
                    <a:pt x="308393" y="1007707"/>
                  </a:lnTo>
                  <a:lnTo>
                    <a:pt x="351435" y="1025556"/>
                  </a:lnTo>
                  <a:lnTo>
                    <a:pt x="396284" y="1039764"/>
                  </a:lnTo>
                  <a:lnTo>
                    <a:pt x="442748" y="1050144"/>
                  </a:lnTo>
                  <a:lnTo>
                    <a:pt x="490638" y="1056508"/>
                  </a:lnTo>
                  <a:lnTo>
                    <a:pt x="539762" y="1058671"/>
                  </a:lnTo>
                  <a:lnTo>
                    <a:pt x="588905" y="1056508"/>
                  </a:lnTo>
                  <a:lnTo>
                    <a:pt x="636809" y="1050144"/>
                  </a:lnTo>
                  <a:lnTo>
                    <a:pt x="683284" y="1039764"/>
                  </a:lnTo>
                  <a:lnTo>
                    <a:pt x="728139" y="1025556"/>
                  </a:lnTo>
                  <a:lnTo>
                    <a:pt x="771184" y="1007707"/>
                  </a:lnTo>
                  <a:lnTo>
                    <a:pt x="812229" y="986404"/>
                  </a:lnTo>
                  <a:lnTo>
                    <a:pt x="851084" y="961833"/>
                  </a:lnTo>
                  <a:lnTo>
                    <a:pt x="887558" y="934182"/>
                  </a:lnTo>
                  <a:lnTo>
                    <a:pt x="921461" y="903636"/>
                  </a:lnTo>
                  <a:lnTo>
                    <a:pt x="952603" y="870384"/>
                  </a:lnTo>
                  <a:lnTo>
                    <a:pt x="980794" y="834612"/>
                  </a:lnTo>
                  <a:lnTo>
                    <a:pt x="1005843" y="796506"/>
                  </a:lnTo>
                  <a:lnTo>
                    <a:pt x="1027560" y="756254"/>
                  </a:lnTo>
                  <a:lnTo>
                    <a:pt x="1045756" y="714042"/>
                  </a:lnTo>
                  <a:lnTo>
                    <a:pt x="1060239" y="670057"/>
                  </a:lnTo>
                  <a:lnTo>
                    <a:pt x="1070819" y="624487"/>
                  </a:lnTo>
                  <a:lnTo>
                    <a:pt x="1077307" y="577517"/>
                  </a:lnTo>
                  <a:lnTo>
                    <a:pt x="1079512" y="529335"/>
                  </a:lnTo>
                  <a:lnTo>
                    <a:pt x="1077307" y="481154"/>
                  </a:lnTo>
                  <a:lnTo>
                    <a:pt x="1070819" y="434184"/>
                  </a:lnTo>
                  <a:lnTo>
                    <a:pt x="1060239" y="388614"/>
                  </a:lnTo>
                  <a:lnTo>
                    <a:pt x="1045756" y="344629"/>
                  </a:lnTo>
                  <a:lnTo>
                    <a:pt x="1027560" y="302417"/>
                  </a:lnTo>
                  <a:lnTo>
                    <a:pt x="1005843" y="262165"/>
                  </a:lnTo>
                  <a:lnTo>
                    <a:pt x="980794" y="224059"/>
                  </a:lnTo>
                  <a:lnTo>
                    <a:pt x="952603" y="188287"/>
                  </a:lnTo>
                  <a:lnTo>
                    <a:pt x="921461" y="155035"/>
                  </a:lnTo>
                  <a:lnTo>
                    <a:pt x="887558" y="124489"/>
                  </a:lnTo>
                  <a:lnTo>
                    <a:pt x="851084" y="96838"/>
                  </a:lnTo>
                  <a:lnTo>
                    <a:pt x="812229" y="72267"/>
                  </a:lnTo>
                  <a:lnTo>
                    <a:pt x="771184" y="50964"/>
                  </a:lnTo>
                  <a:lnTo>
                    <a:pt x="728139" y="33115"/>
                  </a:lnTo>
                  <a:lnTo>
                    <a:pt x="683284" y="18907"/>
                  </a:lnTo>
                  <a:lnTo>
                    <a:pt x="636809" y="8527"/>
                  </a:lnTo>
                  <a:lnTo>
                    <a:pt x="588905" y="2163"/>
                  </a:lnTo>
                  <a:lnTo>
                    <a:pt x="539762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39;p3">
              <a:extLst>
                <a:ext uri="{FF2B5EF4-FFF2-40B4-BE49-F238E27FC236}">
                  <a16:creationId xmlns:a16="http://schemas.microsoft.com/office/drawing/2014/main" id="{51B61834-CB87-9D43-0553-F3B79610E62C}"/>
                </a:ext>
              </a:extLst>
            </p:cNvPr>
            <p:cNvSpPr/>
            <p:nvPr/>
          </p:nvSpPr>
          <p:spPr>
            <a:xfrm>
              <a:off x="2944367" y="3432217"/>
              <a:ext cx="1440180" cy="1412240"/>
            </a:xfrm>
            <a:custGeom>
              <a:avLst/>
              <a:gdLst/>
              <a:ahLst/>
              <a:cxnLst/>
              <a:rect l="l" t="t" r="r" b="b"/>
              <a:pathLst>
                <a:path w="1080135" h="1059179" extrusionOk="0">
                  <a:moveTo>
                    <a:pt x="539750" y="0"/>
                  </a:moveTo>
                  <a:lnTo>
                    <a:pt x="490625" y="2163"/>
                  </a:lnTo>
                  <a:lnTo>
                    <a:pt x="442736" y="8527"/>
                  </a:lnTo>
                  <a:lnTo>
                    <a:pt x="396272" y="18907"/>
                  </a:lnTo>
                  <a:lnTo>
                    <a:pt x="351424" y="33115"/>
                  </a:lnTo>
                  <a:lnTo>
                    <a:pt x="308383" y="50964"/>
                  </a:lnTo>
                  <a:lnTo>
                    <a:pt x="267339" y="72267"/>
                  </a:lnTo>
                  <a:lnTo>
                    <a:pt x="228483" y="96838"/>
                  </a:lnTo>
                  <a:lnTo>
                    <a:pt x="192006" y="124489"/>
                  </a:lnTo>
                  <a:lnTo>
                    <a:pt x="158099" y="155035"/>
                  </a:lnTo>
                  <a:lnTo>
                    <a:pt x="126951" y="188287"/>
                  </a:lnTo>
                  <a:lnTo>
                    <a:pt x="98753" y="224059"/>
                  </a:lnTo>
                  <a:lnTo>
                    <a:pt x="73697" y="262165"/>
                  </a:lnTo>
                  <a:lnTo>
                    <a:pt x="51973" y="302417"/>
                  </a:lnTo>
                  <a:lnTo>
                    <a:pt x="33771" y="344629"/>
                  </a:lnTo>
                  <a:lnTo>
                    <a:pt x="19282" y="388614"/>
                  </a:lnTo>
                  <a:lnTo>
                    <a:pt x="8696" y="434184"/>
                  </a:lnTo>
                  <a:lnTo>
                    <a:pt x="2206" y="481154"/>
                  </a:lnTo>
                  <a:lnTo>
                    <a:pt x="0" y="529336"/>
                  </a:lnTo>
                  <a:lnTo>
                    <a:pt x="2206" y="577517"/>
                  </a:lnTo>
                  <a:lnTo>
                    <a:pt x="8696" y="624487"/>
                  </a:lnTo>
                  <a:lnTo>
                    <a:pt x="19282" y="670057"/>
                  </a:lnTo>
                  <a:lnTo>
                    <a:pt x="33771" y="714042"/>
                  </a:lnTo>
                  <a:lnTo>
                    <a:pt x="51973" y="756254"/>
                  </a:lnTo>
                  <a:lnTo>
                    <a:pt x="73697" y="796506"/>
                  </a:lnTo>
                  <a:lnTo>
                    <a:pt x="98753" y="834612"/>
                  </a:lnTo>
                  <a:lnTo>
                    <a:pt x="126951" y="870384"/>
                  </a:lnTo>
                  <a:lnTo>
                    <a:pt x="158099" y="903636"/>
                  </a:lnTo>
                  <a:lnTo>
                    <a:pt x="192006" y="934182"/>
                  </a:lnTo>
                  <a:lnTo>
                    <a:pt x="228483" y="961833"/>
                  </a:lnTo>
                  <a:lnTo>
                    <a:pt x="267339" y="986404"/>
                  </a:lnTo>
                  <a:lnTo>
                    <a:pt x="308383" y="1007707"/>
                  </a:lnTo>
                  <a:lnTo>
                    <a:pt x="351424" y="1025556"/>
                  </a:lnTo>
                  <a:lnTo>
                    <a:pt x="396272" y="1039764"/>
                  </a:lnTo>
                  <a:lnTo>
                    <a:pt x="442736" y="1050144"/>
                  </a:lnTo>
                  <a:lnTo>
                    <a:pt x="490625" y="1056508"/>
                  </a:lnTo>
                  <a:lnTo>
                    <a:pt x="539750" y="1058672"/>
                  </a:lnTo>
                  <a:lnTo>
                    <a:pt x="588894" y="1056508"/>
                  </a:lnTo>
                  <a:lnTo>
                    <a:pt x="636801" y="1050144"/>
                  </a:lnTo>
                  <a:lnTo>
                    <a:pt x="683281" y="1039764"/>
                  </a:lnTo>
                  <a:lnTo>
                    <a:pt x="728142" y="1025556"/>
                  </a:lnTo>
                  <a:lnTo>
                    <a:pt x="771195" y="1007707"/>
                  </a:lnTo>
                  <a:lnTo>
                    <a:pt x="812249" y="986404"/>
                  </a:lnTo>
                  <a:lnTo>
                    <a:pt x="851114" y="961833"/>
                  </a:lnTo>
                  <a:lnTo>
                    <a:pt x="887598" y="934182"/>
                  </a:lnTo>
                  <a:lnTo>
                    <a:pt x="921511" y="903636"/>
                  </a:lnTo>
                  <a:lnTo>
                    <a:pt x="952664" y="870384"/>
                  </a:lnTo>
                  <a:lnTo>
                    <a:pt x="980865" y="834612"/>
                  </a:lnTo>
                  <a:lnTo>
                    <a:pt x="1005924" y="796506"/>
                  </a:lnTo>
                  <a:lnTo>
                    <a:pt x="1027651" y="756254"/>
                  </a:lnTo>
                  <a:lnTo>
                    <a:pt x="1045854" y="714042"/>
                  </a:lnTo>
                  <a:lnTo>
                    <a:pt x="1060344" y="670057"/>
                  </a:lnTo>
                  <a:lnTo>
                    <a:pt x="1070929" y="624487"/>
                  </a:lnTo>
                  <a:lnTo>
                    <a:pt x="1077420" y="577517"/>
                  </a:lnTo>
                  <a:lnTo>
                    <a:pt x="1079627" y="529336"/>
                  </a:lnTo>
                  <a:lnTo>
                    <a:pt x="1077420" y="481154"/>
                  </a:lnTo>
                  <a:lnTo>
                    <a:pt x="1070929" y="434184"/>
                  </a:lnTo>
                  <a:lnTo>
                    <a:pt x="1060344" y="388614"/>
                  </a:lnTo>
                  <a:lnTo>
                    <a:pt x="1045854" y="344629"/>
                  </a:lnTo>
                  <a:lnTo>
                    <a:pt x="1027651" y="302417"/>
                  </a:lnTo>
                  <a:lnTo>
                    <a:pt x="1005924" y="262165"/>
                  </a:lnTo>
                  <a:lnTo>
                    <a:pt x="980865" y="224059"/>
                  </a:lnTo>
                  <a:lnTo>
                    <a:pt x="952664" y="188287"/>
                  </a:lnTo>
                  <a:lnTo>
                    <a:pt x="921512" y="155035"/>
                  </a:lnTo>
                  <a:lnTo>
                    <a:pt x="887598" y="124489"/>
                  </a:lnTo>
                  <a:lnTo>
                    <a:pt x="851114" y="96838"/>
                  </a:lnTo>
                  <a:lnTo>
                    <a:pt x="812249" y="72267"/>
                  </a:lnTo>
                  <a:lnTo>
                    <a:pt x="771195" y="50964"/>
                  </a:lnTo>
                  <a:lnTo>
                    <a:pt x="728142" y="33115"/>
                  </a:lnTo>
                  <a:lnTo>
                    <a:pt x="683281" y="18907"/>
                  </a:lnTo>
                  <a:lnTo>
                    <a:pt x="636801" y="8527"/>
                  </a:lnTo>
                  <a:lnTo>
                    <a:pt x="588894" y="2163"/>
                  </a:lnTo>
                  <a:lnTo>
                    <a:pt x="539750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40;p3">
              <a:extLst>
                <a:ext uri="{FF2B5EF4-FFF2-40B4-BE49-F238E27FC236}">
                  <a16:creationId xmlns:a16="http://schemas.microsoft.com/office/drawing/2014/main" id="{9EF69B96-2860-AA0F-5C45-C1D42FFC549F}"/>
                </a:ext>
              </a:extLst>
            </p:cNvPr>
            <p:cNvSpPr/>
            <p:nvPr/>
          </p:nvSpPr>
          <p:spPr>
            <a:xfrm>
              <a:off x="4353390" y="2114125"/>
              <a:ext cx="1440180" cy="1412240"/>
            </a:xfrm>
            <a:custGeom>
              <a:avLst/>
              <a:gdLst/>
              <a:ahLst/>
              <a:cxnLst/>
              <a:rect l="l" t="t" r="r" b="b"/>
              <a:pathLst>
                <a:path w="1080135" h="1059180" extrusionOk="0">
                  <a:moveTo>
                    <a:pt x="539750" y="0"/>
                  </a:moveTo>
                  <a:lnTo>
                    <a:pt x="490625" y="2163"/>
                  </a:lnTo>
                  <a:lnTo>
                    <a:pt x="442736" y="8527"/>
                  </a:lnTo>
                  <a:lnTo>
                    <a:pt x="396272" y="18907"/>
                  </a:lnTo>
                  <a:lnTo>
                    <a:pt x="351424" y="33115"/>
                  </a:lnTo>
                  <a:lnTo>
                    <a:pt x="308383" y="50964"/>
                  </a:lnTo>
                  <a:lnTo>
                    <a:pt x="267339" y="72267"/>
                  </a:lnTo>
                  <a:lnTo>
                    <a:pt x="228483" y="96838"/>
                  </a:lnTo>
                  <a:lnTo>
                    <a:pt x="192006" y="124489"/>
                  </a:lnTo>
                  <a:lnTo>
                    <a:pt x="158099" y="155035"/>
                  </a:lnTo>
                  <a:lnTo>
                    <a:pt x="126951" y="188287"/>
                  </a:lnTo>
                  <a:lnTo>
                    <a:pt x="98753" y="224059"/>
                  </a:lnTo>
                  <a:lnTo>
                    <a:pt x="73697" y="262165"/>
                  </a:lnTo>
                  <a:lnTo>
                    <a:pt x="51973" y="302417"/>
                  </a:lnTo>
                  <a:lnTo>
                    <a:pt x="33771" y="344629"/>
                  </a:lnTo>
                  <a:lnTo>
                    <a:pt x="19282" y="388614"/>
                  </a:lnTo>
                  <a:lnTo>
                    <a:pt x="8696" y="434184"/>
                  </a:lnTo>
                  <a:lnTo>
                    <a:pt x="2206" y="481154"/>
                  </a:lnTo>
                  <a:lnTo>
                    <a:pt x="0" y="529335"/>
                  </a:lnTo>
                  <a:lnTo>
                    <a:pt x="2206" y="577517"/>
                  </a:lnTo>
                  <a:lnTo>
                    <a:pt x="8696" y="624487"/>
                  </a:lnTo>
                  <a:lnTo>
                    <a:pt x="19282" y="670057"/>
                  </a:lnTo>
                  <a:lnTo>
                    <a:pt x="33771" y="714042"/>
                  </a:lnTo>
                  <a:lnTo>
                    <a:pt x="51973" y="756254"/>
                  </a:lnTo>
                  <a:lnTo>
                    <a:pt x="73697" y="796506"/>
                  </a:lnTo>
                  <a:lnTo>
                    <a:pt x="98753" y="834612"/>
                  </a:lnTo>
                  <a:lnTo>
                    <a:pt x="126951" y="870384"/>
                  </a:lnTo>
                  <a:lnTo>
                    <a:pt x="158099" y="903636"/>
                  </a:lnTo>
                  <a:lnTo>
                    <a:pt x="192006" y="934182"/>
                  </a:lnTo>
                  <a:lnTo>
                    <a:pt x="228483" y="961833"/>
                  </a:lnTo>
                  <a:lnTo>
                    <a:pt x="267339" y="986404"/>
                  </a:lnTo>
                  <a:lnTo>
                    <a:pt x="308383" y="1007707"/>
                  </a:lnTo>
                  <a:lnTo>
                    <a:pt x="351424" y="1025556"/>
                  </a:lnTo>
                  <a:lnTo>
                    <a:pt x="396272" y="1039764"/>
                  </a:lnTo>
                  <a:lnTo>
                    <a:pt x="442736" y="1050144"/>
                  </a:lnTo>
                  <a:lnTo>
                    <a:pt x="490625" y="1056508"/>
                  </a:lnTo>
                  <a:lnTo>
                    <a:pt x="539750" y="1058671"/>
                  </a:lnTo>
                  <a:lnTo>
                    <a:pt x="588894" y="1056508"/>
                  </a:lnTo>
                  <a:lnTo>
                    <a:pt x="636801" y="1050144"/>
                  </a:lnTo>
                  <a:lnTo>
                    <a:pt x="683281" y="1039764"/>
                  </a:lnTo>
                  <a:lnTo>
                    <a:pt x="728142" y="1025556"/>
                  </a:lnTo>
                  <a:lnTo>
                    <a:pt x="771195" y="1007707"/>
                  </a:lnTo>
                  <a:lnTo>
                    <a:pt x="812249" y="986404"/>
                  </a:lnTo>
                  <a:lnTo>
                    <a:pt x="851114" y="961833"/>
                  </a:lnTo>
                  <a:lnTo>
                    <a:pt x="887598" y="934182"/>
                  </a:lnTo>
                  <a:lnTo>
                    <a:pt x="921511" y="903636"/>
                  </a:lnTo>
                  <a:lnTo>
                    <a:pt x="952664" y="870384"/>
                  </a:lnTo>
                  <a:lnTo>
                    <a:pt x="980865" y="834612"/>
                  </a:lnTo>
                  <a:lnTo>
                    <a:pt x="1005924" y="796506"/>
                  </a:lnTo>
                  <a:lnTo>
                    <a:pt x="1027651" y="756254"/>
                  </a:lnTo>
                  <a:lnTo>
                    <a:pt x="1045854" y="714042"/>
                  </a:lnTo>
                  <a:lnTo>
                    <a:pt x="1060344" y="670057"/>
                  </a:lnTo>
                  <a:lnTo>
                    <a:pt x="1070929" y="624487"/>
                  </a:lnTo>
                  <a:lnTo>
                    <a:pt x="1077420" y="577517"/>
                  </a:lnTo>
                  <a:lnTo>
                    <a:pt x="1079627" y="529335"/>
                  </a:lnTo>
                  <a:lnTo>
                    <a:pt x="1077420" y="481154"/>
                  </a:lnTo>
                  <a:lnTo>
                    <a:pt x="1070929" y="434184"/>
                  </a:lnTo>
                  <a:lnTo>
                    <a:pt x="1060344" y="388614"/>
                  </a:lnTo>
                  <a:lnTo>
                    <a:pt x="1045854" y="344629"/>
                  </a:lnTo>
                  <a:lnTo>
                    <a:pt x="1027651" y="302417"/>
                  </a:lnTo>
                  <a:lnTo>
                    <a:pt x="1005924" y="262165"/>
                  </a:lnTo>
                  <a:lnTo>
                    <a:pt x="980865" y="224059"/>
                  </a:lnTo>
                  <a:lnTo>
                    <a:pt x="952664" y="188287"/>
                  </a:lnTo>
                  <a:lnTo>
                    <a:pt x="921512" y="155035"/>
                  </a:lnTo>
                  <a:lnTo>
                    <a:pt x="887598" y="124489"/>
                  </a:lnTo>
                  <a:lnTo>
                    <a:pt x="851114" y="96838"/>
                  </a:lnTo>
                  <a:lnTo>
                    <a:pt x="812249" y="72267"/>
                  </a:lnTo>
                  <a:lnTo>
                    <a:pt x="771195" y="50964"/>
                  </a:lnTo>
                  <a:lnTo>
                    <a:pt x="728142" y="33115"/>
                  </a:lnTo>
                  <a:lnTo>
                    <a:pt x="683281" y="18907"/>
                  </a:lnTo>
                  <a:lnTo>
                    <a:pt x="636801" y="8527"/>
                  </a:lnTo>
                  <a:lnTo>
                    <a:pt x="588894" y="2163"/>
                  </a:lnTo>
                  <a:lnTo>
                    <a:pt x="539750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41;p3">
              <a:extLst>
                <a:ext uri="{FF2B5EF4-FFF2-40B4-BE49-F238E27FC236}">
                  <a16:creationId xmlns:a16="http://schemas.microsoft.com/office/drawing/2014/main" id="{80B0C810-7EF7-4410-508F-E4D1688AD2B4}"/>
                </a:ext>
              </a:extLst>
            </p:cNvPr>
            <p:cNvSpPr/>
            <p:nvPr/>
          </p:nvSpPr>
          <p:spPr>
            <a:xfrm>
              <a:off x="5793570" y="3432217"/>
              <a:ext cx="1440180" cy="1412240"/>
            </a:xfrm>
            <a:custGeom>
              <a:avLst/>
              <a:gdLst/>
              <a:ahLst/>
              <a:cxnLst/>
              <a:rect l="l" t="t" r="r" b="b"/>
              <a:pathLst>
                <a:path w="1080135" h="1059179" extrusionOk="0">
                  <a:moveTo>
                    <a:pt x="539750" y="0"/>
                  </a:moveTo>
                  <a:lnTo>
                    <a:pt x="490625" y="2163"/>
                  </a:lnTo>
                  <a:lnTo>
                    <a:pt x="442736" y="8527"/>
                  </a:lnTo>
                  <a:lnTo>
                    <a:pt x="396272" y="18907"/>
                  </a:lnTo>
                  <a:lnTo>
                    <a:pt x="351424" y="33115"/>
                  </a:lnTo>
                  <a:lnTo>
                    <a:pt x="308383" y="50964"/>
                  </a:lnTo>
                  <a:lnTo>
                    <a:pt x="267339" y="72267"/>
                  </a:lnTo>
                  <a:lnTo>
                    <a:pt x="228483" y="96838"/>
                  </a:lnTo>
                  <a:lnTo>
                    <a:pt x="192006" y="124489"/>
                  </a:lnTo>
                  <a:lnTo>
                    <a:pt x="158099" y="155035"/>
                  </a:lnTo>
                  <a:lnTo>
                    <a:pt x="126951" y="188287"/>
                  </a:lnTo>
                  <a:lnTo>
                    <a:pt x="98753" y="224059"/>
                  </a:lnTo>
                  <a:lnTo>
                    <a:pt x="73697" y="262165"/>
                  </a:lnTo>
                  <a:lnTo>
                    <a:pt x="51973" y="302417"/>
                  </a:lnTo>
                  <a:lnTo>
                    <a:pt x="33771" y="344629"/>
                  </a:lnTo>
                  <a:lnTo>
                    <a:pt x="19282" y="388614"/>
                  </a:lnTo>
                  <a:lnTo>
                    <a:pt x="8696" y="434184"/>
                  </a:lnTo>
                  <a:lnTo>
                    <a:pt x="2206" y="481154"/>
                  </a:lnTo>
                  <a:lnTo>
                    <a:pt x="0" y="529336"/>
                  </a:lnTo>
                  <a:lnTo>
                    <a:pt x="2206" y="577517"/>
                  </a:lnTo>
                  <a:lnTo>
                    <a:pt x="8696" y="624487"/>
                  </a:lnTo>
                  <a:lnTo>
                    <a:pt x="19282" y="670057"/>
                  </a:lnTo>
                  <a:lnTo>
                    <a:pt x="33771" y="714042"/>
                  </a:lnTo>
                  <a:lnTo>
                    <a:pt x="51973" y="756254"/>
                  </a:lnTo>
                  <a:lnTo>
                    <a:pt x="73697" y="796506"/>
                  </a:lnTo>
                  <a:lnTo>
                    <a:pt x="98753" y="834612"/>
                  </a:lnTo>
                  <a:lnTo>
                    <a:pt x="126951" y="870384"/>
                  </a:lnTo>
                  <a:lnTo>
                    <a:pt x="158099" y="903636"/>
                  </a:lnTo>
                  <a:lnTo>
                    <a:pt x="192006" y="934182"/>
                  </a:lnTo>
                  <a:lnTo>
                    <a:pt x="228483" y="961833"/>
                  </a:lnTo>
                  <a:lnTo>
                    <a:pt x="267339" y="986404"/>
                  </a:lnTo>
                  <a:lnTo>
                    <a:pt x="308383" y="1007707"/>
                  </a:lnTo>
                  <a:lnTo>
                    <a:pt x="351424" y="1025556"/>
                  </a:lnTo>
                  <a:lnTo>
                    <a:pt x="396272" y="1039764"/>
                  </a:lnTo>
                  <a:lnTo>
                    <a:pt x="442736" y="1050144"/>
                  </a:lnTo>
                  <a:lnTo>
                    <a:pt x="490625" y="1056508"/>
                  </a:lnTo>
                  <a:lnTo>
                    <a:pt x="539750" y="1058672"/>
                  </a:lnTo>
                  <a:lnTo>
                    <a:pt x="588894" y="1056508"/>
                  </a:lnTo>
                  <a:lnTo>
                    <a:pt x="636801" y="1050144"/>
                  </a:lnTo>
                  <a:lnTo>
                    <a:pt x="683281" y="1039764"/>
                  </a:lnTo>
                  <a:lnTo>
                    <a:pt x="728142" y="1025556"/>
                  </a:lnTo>
                  <a:lnTo>
                    <a:pt x="771195" y="1007707"/>
                  </a:lnTo>
                  <a:lnTo>
                    <a:pt x="812249" y="986404"/>
                  </a:lnTo>
                  <a:lnTo>
                    <a:pt x="851114" y="961833"/>
                  </a:lnTo>
                  <a:lnTo>
                    <a:pt x="887598" y="934182"/>
                  </a:lnTo>
                  <a:lnTo>
                    <a:pt x="921512" y="903636"/>
                  </a:lnTo>
                  <a:lnTo>
                    <a:pt x="952664" y="870384"/>
                  </a:lnTo>
                  <a:lnTo>
                    <a:pt x="980865" y="834612"/>
                  </a:lnTo>
                  <a:lnTo>
                    <a:pt x="1005924" y="796506"/>
                  </a:lnTo>
                  <a:lnTo>
                    <a:pt x="1027651" y="756254"/>
                  </a:lnTo>
                  <a:lnTo>
                    <a:pt x="1045854" y="714042"/>
                  </a:lnTo>
                  <a:lnTo>
                    <a:pt x="1060344" y="670057"/>
                  </a:lnTo>
                  <a:lnTo>
                    <a:pt x="1070929" y="624487"/>
                  </a:lnTo>
                  <a:lnTo>
                    <a:pt x="1077420" y="577517"/>
                  </a:lnTo>
                  <a:lnTo>
                    <a:pt x="1079627" y="529336"/>
                  </a:lnTo>
                  <a:lnTo>
                    <a:pt x="1077420" y="481154"/>
                  </a:lnTo>
                  <a:lnTo>
                    <a:pt x="1070929" y="434184"/>
                  </a:lnTo>
                  <a:lnTo>
                    <a:pt x="1060344" y="388614"/>
                  </a:lnTo>
                  <a:lnTo>
                    <a:pt x="1045854" y="344629"/>
                  </a:lnTo>
                  <a:lnTo>
                    <a:pt x="1027651" y="302417"/>
                  </a:lnTo>
                  <a:lnTo>
                    <a:pt x="1005924" y="262165"/>
                  </a:lnTo>
                  <a:lnTo>
                    <a:pt x="980865" y="224059"/>
                  </a:lnTo>
                  <a:lnTo>
                    <a:pt x="952664" y="188287"/>
                  </a:lnTo>
                  <a:lnTo>
                    <a:pt x="921512" y="155035"/>
                  </a:lnTo>
                  <a:lnTo>
                    <a:pt x="887598" y="124489"/>
                  </a:lnTo>
                  <a:lnTo>
                    <a:pt x="851114" y="96838"/>
                  </a:lnTo>
                  <a:lnTo>
                    <a:pt x="812249" y="72267"/>
                  </a:lnTo>
                  <a:lnTo>
                    <a:pt x="771195" y="50964"/>
                  </a:lnTo>
                  <a:lnTo>
                    <a:pt x="728142" y="33115"/>
                  </a:lnTo>
                  <a:lnTo>
                    <a:pt x="683281" y="18907"/>
                  </a:lnTo>
                  <a:lnTo>
                    <a:pt x="636801" y="8527"/>
                  </a:lnTo>
                  <a:lnTo>
                    <a:pt x="588894" y="2163"/>
                  </a:lnTo>
                  <a:lnTo>
                    <a:pt x="539750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42;p3">
              <a:extLst>
                <a:ext uri="{FF2B5EF4-FFF2-40B4-BE49-F238E27FC236}">
                  <a16:creationId xmlns:a16="http://schemas.microsoft.com/office/drawing/2014/main" id="{4D6CF60F-1319-6FE7-C6EA-15FCD3906936}"/>
                </a:ext>
              </a:extLst>
            </p:cNvPr>
            <p:cNvSpPr/>
            <p:nvPr/>
          </p:nvSpPr>
          <p:spPr>
            <a:xfrm>
              <a:off x="7158914" y="2114125"/>
              <a:ext cx="1438434" cy="1411357"/>
            </a:xfrm>
            <a:custGeom>
              <a:avLst/>
              <a:gdLst/>
              <a:ahLst/>
              <a:cxnLst/>
              <a:rect l="l" t="t" r="r" b="b"/>
              <a:pathLst>
                <a:path w="1079500" h="1059180" extrusionOk="0">
                  <a:moveTo>
                    <a:pt x="539750" y="0"/>
                  </a:moveTo>
                  <a:lnTo>
                    <a:pt x="490625" y="2163"/>
                  </a:lnTo>
                  <a:lnTo>
                    <a:pt x="442736" y="8527"/>
                  </a:lnTo>
                  <a:lnTo>
                    <a:pt x="396272" y="18907"/>
                  </a:lnTo>
                  <a:lnTo>
                    <a:pt x="351424" y="33115"/>
                  </a:lnTo>
                  <a:lnTo>
                    <a:pt x="308383" y="50964"/>
                  </a:lnTo>
                  <a:lnTo>
                    <a:pt x="267339" y="72267"/>
                  </a:lnTo>
                  <a:lnTo>
                    <a:pt x="228483" y="96838"/>
                  </a:lnTo>
                  <a:lnTo>
                    <a:pt x="192006" y="124489"/>
                  </a:lnTo>
                  <a:lnTo>
                    <a:pt x="158099" y="155035"/>
                  </a:lnTo>
                  <a:lnTo>
                    <a:pt x="126951" y="188287"/>
                  </a:lnTo>
                  <a:lnTo>
                    <a:pt x="98753" y="224059"/>
                  </a:lnTo>
                  <a:lnTo>
                    <a:pt x="73697" y="262165"/>
                  </a:lnTo>
                  <a:lnTo>
                    <a:pt x="51973" y="302417"/>
                  </a:lnTo>
                  <a:lnTo>
                    <a:pt x="33771" y="344629"/>
                  </a:lnTo>
                  <a:lnTo>
                    <a:pt x="19282" y="388614"/>
                  </a:lnTo>
                  <a:lnTo>
                    <a:pt x="8696" y="434184"/>
                  </a:lnTo>
                  <a:lnTo>
                    <a:pt x="2206" y="481154"/>
                  </a:lnTo>
                  <a:lnTo>
                    <a:pt x="0" y="529335"/>
                  </a:lnTo>
                  <a:lnTo>
                    <a:pt x="2206" y="577517"/>
                  </a:lnTo>
                  <a:lnTo>
                    <a:pt x="8696" y="624487"/>
                  </a:lnTo>
                  <a:lnTo>
                    <a:pt x="19282" y="670057"/>
                  </a:lnTo>
                  <a:lnTo>
                    <a:pt x="33771" y="714042"/>
                  </a:lnTo>
                  <a:lnTo>
                    <a:pt x="51973" y="756254"/>
                  </a:lnTo>
                  <a:lnTo>
                    <a:pt x="73697" y="796506"/>
                  </a:lnTo>
                  <a:lnTo>
                    <a:pt x="98753" y="834612"/>
                  </a:lnTo>
                  <a:lnTo>
                    <a:pt x="126951" y="870384"/>
                  </a:lnTo>
                  <a:lnTo>
                    <a:pt x="158099" y="903636"/>
                  </a:lnTo>
                  <a:lnTo>
                    <a:pt x="192006" y="934182"/>
                  </a:lnTo>
                  <a:lnTo>
                    <a:pt x="228483" y="961833"/>
                  </a:lnTo>
                  <a:lnTo>
                    <a:pt x="267339" y="986404"/>
                  </a:lnTo>
                  <a:lnTo>
                    <a:pt x="308383" y="1007707"/>
                  </a:lnTo>
                  <a:lnTo>
                    <a:pt x="351424" y="1025556"/>
                  </a:lnTo>
                  <a:lnTo>
                    <a:pt x="396272" y="1039764"/>
                  </a:lnTo>
                  <a:lnTo>
                    <a:pt x="442736" y="1050144"/>
                  </a:lnTo>
                  <a:lnTo>
                    <a:pt x="490625" y="1056508"/>
                  </a:lnTo>
                  <a:lnTo>
                    <a:pt x="539750" y="1058671"/>
                  </a:lnTo>
                  <a:lnTo>
                    <a:pt x="588874" y="1056508"/>
                  </a:lnTo>
                  <a:lnTo>
                    <a:pt x="636763" y="1050144"/>
                  </a:lnTo>
                  <a:lnTo>
                    <a:pt x="683227" y="1039764"/>
                  </a:lnTo>
                  <a:lnTo>
                    <a:pt x="728075" y="1025556"/>
                  </a:lnTo>
                  <a:lnTo>
                    <a:pt x="771116" y="1007707"/>
                  </a:lnTo>
                  <a:lnTo>
                    <a:pt x="812160" y="986404"/>
                  </a:lnTo>
                  <a:lnTo>
                    <a:pt x="851016" y="961833"/>
                  </a:lnTo>
                  <a:lnTo>
                    <a:pt x="887493" y="934182"/>
                  </a:lnTo>
                  <a:lnTo>
                    <a:pt x="921400" y="903636"/>
                  </a:lnTo>
                  <a:lnTo>
                    <a:pt x="952548" y="870384"/>
                  </a:lnTo>
                  <a:lnTo>
                    <a:pt x="980746" y="834612"/>
                  </a:lnTo>
                  <a:lnTo>
                    <a:pt x="1005802" y="796506"/>
                  </a:lnTo>
                  <a:lnTo>
                    <a:pt x="1027526" y="756254"/>
                  </a:lnTo>
                  <a:lnTo>
                    <a:pt x="1045728" y="714042"/>
                  </a:lnTo>
                  <a:lnTo>
                    <a:pt x="1060217" y="670057"/>
                  </a:lnTo>
                  <a:lnTo>
                    <a:pt x="1070803" y="624487"/>
                  </a:lnTo>
                  <a:lnTo>
                    <a:pt x="1077293" y="577517"/>
                  </a:lnTo>
                  <a:lnTo>
                    <a:pt x="1079500" y="529335"/>
                  </a:lnTo>
                  <a:lnTo>
                    <a:pt x="1077293" y="481154"/>
                  </a:lnTo>
                  <a:lnTo>
                    <a:pt x="1070803" y="434184"/>
                  </a:lnTo>
                  <a:lnTo>
                    <a:pt x="1060217" y="388614"/>
                  </a:lnTo>
                  <a:lnTo>
                    <a:pt x="1045728" y="344629"/>
                  </a:lnTo>
                  <a:lnTo>
                    <a:pt x="1027526" y="302417"/>
                  </a:lnTo>
                  <a:lnTo>
                    <a:pt x="1005802" y="262165"/>
                  </a:lnTo>
                  <a:lnTo>
                    <a:pt x="980746" y="224059"/>
                  </a:lnTo>
                  <a:lnTo>
                    <a:pt x="952548" y="188287"/>
                  </a:lnTo>
                  <a:lnTo>
                    <a:pt x="921400" y="155035"/>
                  </a:lnTo>
                  <a:lnTo>
                    <a:pt x="887493" y="124489"/>
                  </a:lnTo>
                  <a:lnTo>
                    <a:pt x="851016" y="96838"/>
                  </a:lnTo>
                  <a:lnTo>
                    <a:pt x="812160" y="72267"/>
                  </a:lnTo>
                  <a:lnTo>
                    <a:pt x="771116" y="50964"/>
                  </a:lnTo>
                  <a:lnTo>
                    <a:pt x="728075" y="33115"/>
                  </a:lnTo>
                  <a:lnTo>
                    <a:pt x="683227" y="18907"/>
                  </a:lnTo>
                  <a:lnTo>
                    <a:pt x="636763" y="8527"/>
                  </a:lnTo>
                  <a:lnTo>
                    <a:pt x="588874" y="2163"/>
                  </a:lnTo>
                  <a:lnTo>
                    <a:pt x="539750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43;p3">
              <a:extLst>
                <a:ext uri="{FF2B5EF4-FFF2-40B4-BE49-F238E27FC236}">
                  <a16:creationId xmlns:a16="http://schemas.microsoft.com/office/drawing/2014/main" id="{1784C27D-2FE2-2B36-0CDF-77B447F76764}"/>
                </a:ext>
              </a:extLst>
            </p:cNvPr>
            <p:cNvSpPr txBox="1"/>
            <p:nvPr/>
          </p:nvSpPr>
          <p:spPr>
            <a:xfrm>
              <a:off x="1597123" y="2536571"/>
              <a:ext cx="1219500" cy="509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925" rIns="0" bIns="0" anchor="t" anchorCtr="0">
              <a:spAutoFit/>
            </a:bodyPr>
            <a:lstStyle/>
            <a:p>
              <a:pPr marL="16933" marR="6773" lvl="0" indent="11853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Indentifikasi</a:t>
              </a:r>
              <a:r>
                <a:rPr lang="en-ID" sz="16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ID" sz="160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lokasi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44;p3">
              <a:extLst>
                <a:ext uri="{FF2B5EF4-FFF2-40B4-BE49-F238E27FC236}">
                  <a16:creationId xmlns:a16="http://schemas.microsoft.com/office/drawing/2014/main" id="{E0A4E4B1-C53A-8E43-C47C-EE1CBD07CB8D}"/>
                </a:ext>
              </a:extLst>
            </p:cNvPr>
            <p:cNvSpPr txBox="1"/>
            <p:nvPr/>
          </p:nvSpPr>
          <p:spPr>
            <a:xfrm>
              <a:off x="3051047" y="3874683"/>
              <a:ext cx="1226820" cy="509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925" rIns="0" bIns="0" anchor="t" anchorCtr="0">
              <a:spAutoFit/>
            </a:bodyPr>
            <a:lstStyle/>
            <a:p>
              <a:pPr marL="16933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Indentifikasi</a:t>
              </a:r>
              <a:r>
                <a:rPr lang="en-ID" sz="16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ID" sz="160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masalah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45;p3">
              <a:extLst>
                <a:ext uri="{FF2B5EF4-FFF2-40B4-BE49-F238E27FC236}">
                  <a16:creationId xmlns:a16="http://schemas.microsoft.com/office/drawing/2014/main" id="{309A08CA-E950-4C16-DE1E-2A2FFAF580BE}"/>
                </a:ext>
              </a:extLst>
            </p:cNvPr>
            <p:cNvSpPr txBox="1"/>
            <p:nvPr/>
          </p:nvSpPr>
          <p:spPr>
            <a:xfrm>
              <a:off x="4607547" y="2545746"/>
              <a:ext cx="1040400" cy="509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925" rIns="0" bIns="0" anchor="t" anchorCtr="0">
              <a:spAutoFit/>
            </a:bodyPr>
            <a:lstStyle/>
            <a:p>
              <a:pPr marL="270927" marR="6773" lvl="0" indent="-253994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Pencarian</a:t>
              </a:r>
              <a:r>
                <a:rPr lang="en-ID" sz="16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data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46;p3">
              <a:extLst>
                <a:ext uri="{FF2B5EF4-FFF2-40B4-BE49-F238E27FC236}">
                  <a16:creationId xmlns:a16="http://schemas.microsoft.com/office/drawing/2014/main" id="{DCC2D7C5-611B-29E6-05E5-0D68F6B28D1B}"/>
                </a:ext>
              </a:extLst>
            </p:cNvPr>
            <p:cNvSpPr txBox="1"/>
            <p:nvPr/>
          </p:nvSpPr>
          <p:spPr>
            <a:xfrm>
              <a:off x="5927513" y="3962316"/>
              <a:ext cx="1164505" cy="509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925" rIns="0" bIns="0" anchor="t" anchorCtr="0">
              <a:spAutoFit/>
            </a:bodyPr>
            <a:lstStyle/>
            <a:p>
              <a:pPr marL="16933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Pengolahan</a:t>
              </a:r>
              <a:r>
                <a:rPr lang="en-ID" sz="16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data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7;p3">
              <a:extLst>
                <a:ext uri="{FF2B5EF4-FFF2-40B4-BE49-F238E27FC236}">
                  <a16:creationId xmlns:a16="http://schemas.microsoft.com/office/drawing/2014/main" id="{4ED4107D-8148-A2F5-0DA0-C3D3F2E31203}"/>
                </a:ext>
              </a:extLst>
            </p:cNvPr>
            <p:cNvSpPr txBox="1"/>
            <p:nvPr/>
          </p:nvSpPr>
          <p:spPr>
            <a:xfrm>
              <a:off x="7291105" y="2547510"/>
              <a:ext cx="1174052" cy="509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925" rIns="0" bIns="0" anchor="t" anchorCtr="0">
              <a:spAutoFit/>
            </a:bodyPr>
            <a:lstStyle/>
            <a:p>
              <a:pPr marL="16933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Pemodelan</a:t>
              </a:r>
              <a:r>
                <a:rPr lang="en-ID" sz="16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data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48;p3">
              <a:extLst>
                <a:ext uri="{FF2B5EF4-FFF2-40B4-BE49-F238E27FC236}">
                  <a16:creationId xmlns:a16="http://schemas.microsoft.com/office/drawing/2014/main" id="{2EE15F80-4AE4-2B82-4D92-F22142FBDDA9}"/>
                </a:ext>
              </a:extLst>
            </p:cNvPr>
            <p:cNvSpPr/>
            <p:nvPr/>
          </p:nvSpPr>
          <p:spPr>
            <a:xfrm>
              <a:off x="8702041" y="3318933"/>
              <a:ext cx="1440180" cy="1412240"/>
            </a:xfrm>
            <a:custGeom>
              <a:avLst/>
              <a:gdLst/>
              <a:ahLst/>
              <a:cxnLst/>
              <a:rect l="l" t="t" r="r" b="b"/>
              <a:pathLst>
                <a:path w="1080134" h="1059179" extrusionOk="0">
                  <a:moveTo>
                    <a:pt x="539750" y="0"/>
                  </a:moveTo>
                  <a:lnTo>
                    <a:pt x="490625" y="2163"/>
                  </a:lnTo>
                  <a:lnTo>
                    <a:pt x="442736" y="8527"/>
                  </a:lnTo>
                  <a:lnTo>
                    <a:pt x="396272" y="18907"/>
                  </a:lnTo>
                  <a:lnTo>
                    <a:pt x="351424" y="33115"/>
                  </a:lnTo>
                  <a:lnTo>
                    <a:pt x="308383" y="50964"/>
                  </a:lnTo>
                  <a:lnTo>
                    <a:pt x="267339" y="72267"/>
                  </a:lnTo>
                  <a:lnTo>
                    <a:pt x="228483" y="96838"/>
                  </a:lnTo>
                  <a:lnTo>
                    <a:pt x="192006" y="124489"/>
                  </a:lnTo>
                  <a:lnTo>
                    <a:pt x="158099" y="155035"/>
                  </a:lnTo>
                  <a:lnTo>
                    <a:pt x="126951" y="188287"/>
                  </a:lnTo>
                  <a:lnTo>
                    <a:pt x="98753" y="224059"/>
                  </a:lnTo>
                  <a:lnTo>
                    <a:pt x="73697" y="262165"/>
                  </a:lnTo>
                  <a:lnTo>
                    <a:pt x="51973" y="302417"/>
                  </a:lnTo>
                  <a:lnTo>
                    <a:pt x="33771" y="344629"/>
                  </a:lnTo>
                  <a:lnTo>
                    <a:pt x="19282" y="388614"/>
                  </a:lnTo>
                  <a:lnTo>
                    <a:pt x="8696" y="434184"/>
                  </a:lnTo>
                  <a:lnTo>
                    <a:pt x="2206" y="481154"/>
                  </a:lnTo>
                  <a:lnTo>
                    <a:pt x="0" y="529336"/>
                  </a:lnTo>
                  <a:lnTo>
                    <a:pt x="2206" y="577517"/>
                  </a:lnTo>
                  <a:lnTo>
                    <a:pt x="8696" y="624487"/>
                  </a:lnTo>
                  <a:lnTo>
                    <a:pt x="19282" y="670057"/>
                  </a:lnTo>
                  <a:lnTo>
                    <a:pt x="33771" y="714042"/>
                  </a:lnTo>
                  <a:lnTo>
                    <a:pt x="51973" y="756254"/>
                  </a:lnTo>
                  <a:lnTo>
                    <a:pt x="73697" y="796506"/>
                  </a:lnTo>
                  <a:lnTo>
                    <a:pt x="98753" y="834612"/>
                  </a:lnTo>
                  <a:lnTo>
                    <a:pt x="126951" y="870384"/>
                  </a:lnTo>
                  <a:lnTo>
                    <a:pt x="158099" y="903636"/>
                  </a:lnTo>
                  <a:lnTo>
                    <a:pt x="192006" y="934182"/>
                  </a:lnTo>
                  <a:lnTo>
                    <a:pt x="228483" y="961833"/>
                  </a:lnTo>
                  <a:lnTo>
                    <a:pt x="267339" y="986404"/>
                  </a:lnTo>
                  <a:lnTo>
                    <a:pt x="308383" y="1007707"/>
                  </a:lnTo>
                  <a:lnTo>
                    <a:pt x="351424" y="1025556"/>
                  </a:lnTo>
                  <a:lnTo>
                    <a:pt x="396272" y="1039764"/>
                  </a:lnTo>
                  <a:lnTo>
                    <a:pt x="442736" y="1050144"/>
                  </a:lnTo>
                  <a:lnTo>
                    <a:pt x="490625" y="1056508"/>
                  </a:lnTo>
                  <a:lnTo>
                    <a:pt x="539750" y="1058672"/>
                  </a:lnTo>
                  <a:lnTo>
                    <a:pt x="588894" y="1056508"/>
                  </a:lnTo>
                  <a:lnTo>
                    <a:pt x="636801" y="1050144"/>
                  </a:lnTo>
                  <a:lnTo>
                    <a:pt x="683281" y="1039764"/>
                  </a:lnTo>
                  <a:lnTo>
                    <a:pt x="728142" y="1025556"/>
                  </a:lnTo>
                  <a:lnTo>
                    <a:pt x="771195" y="1007707"/>
                  </a:lnTo>
                  <a:lnTo>
                    <a:pt x="812249" y="986404"/>
                  </a:lnTo>
                  <a:lnTo>
                    <a:pt x="851114" y="961833"/>
                  </a:lnTo>
                  <a:lnTo>
                    <a:pt x="887598" y="934182"/>
                  </a:lnTo>
                  <a:lnTo>
                    <a:pt x="921512" y="903636"/>
                  </a:lnTo>
                  <a:lnTo>
                    <a:pt x="952664" y="870384"/>
                  </a:lnTo>
                  <a:lnTo>
                    <a:pt x="980865" y="834612"/>
                  </a:lnTo>
                  <a:lnTo>
                    <a:pt x="1005924" y="796506"/>
                  </a:lnTo>
                  <a:lnTo>
                    <a:pt x="1027651" y="756254"/>
                  </a:lnTo>
                  <a:lnTo>
                    <a:pt x="1045854" y="714042"/>
                  </a:lnTo>
                  <a:lnTo>
                    <a:pt x="1060344" y="670057"/>
                  </a:lnTo>
                  <a:lnTo>
                    <a:pt x="1070929" y="624487"/>
                  </a:lnTo>
                  <a:lnTo>
                    <a:pt x="1077420" y="577517"/>
                  </a:lnTo>
                  <a:lnTo>
                    <a:pt x="1079627" y="529336"/>
                  </a:lnTo>
                  <a:lnTo>
                    <a:pt x="1077420" y="481154"/>
                  </a:lnTo>
                  <a:lnTo>
                    <a:pt x="1070929" y="434184"/>
                  </a:lnTo>
                  <a:lnTo>
                    <a:pt x="1060344" y="388614"/>
                  </a:lnTo>
                  <a:lnTo>
                    <a:pt x="1045854" y="344629"/>
                  </a:lnTo>
                  <a:lnTo>
                    <a:pt x="1027651" y="302417"/>
                  </a:lnTo>
                  <a:lnTo>
                    <a:pt x="1005924" y="262165"/>
                  </a:lnTo>
                  <a:lnTo>
                    <a:pt x="980865" y="224059"/>
                  </a:lnTo>
                  <a:lnTo>
                    <a:pt x="952664" y="188287"/>
                  </a:lnTo>
                  <a:lnTo>
                    <a:pt x="921512" y="155035"/>
                  </a:lnTo>
                  <a:lnTo>
                    <a:pt x="887598" y="124489"/>
                  </a:lnTo>
                  <a:lnTo>
                    <a:pt x="851114" y="96838"/>
                  </a:lnTo>
                  <a:lnTo>
                    <a:pt x="812249" y="72267"/>
                  </a:lnTo>
                  <a:lnTo>
                    <a:pt x="771195" y="50964"/>
                  </a:lnTo>
                  <a:lnTo>
                    <a:pt x="728142" y="33115"/>
                  </a:lnTo>
                  <a:lnTo>
                    <a:pt x="683281" y="18907"/>
                  </a:lnTo>
                  <a:lnTo>
                    <a:pt x="636801" y="8527"/>
                  </a:lnTo>
                  <a:lnTo>
                    <a:pt x="588894" y="2163"/>
                  </a:lnTo>
                  <a:lnTo>
                    <a:pt x="539750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49;p3">
              <a:extLst>
                <a:ext uri="{FF2B5EF4-FFF2-40B4-BE49-F238E27FC236}">
                  <a16:creationId xmlns:a16="http://schemas.microsoft.com/office/drawing/2014/main" id="{CB166EEC-EB6E-2165-63E3-959F84E62C99}"/>
                </a:ext>
              </a:extLst>
            </p:cNvPr>
            <p:cNvSpPr txBox="1"/>
            <p:nvPr/>
          </p:nvSpPr>
          <p:spPr>
            <a:xfrm>
              <a:off x="8844704" y="3770286"/>
              <a:ext cx="1154853" cy="509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925" rIns="0" bIns="0" anchor="t" anchorCtr="0">
              <a:spAutoFit/>
            </a:bodyPr>
            <a:lstStyle/>
            <a:p>
              <a:pPr marL="16933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Deployment</a:t>
              </a:r>
            </a:p>
            <a:p>
              <a:pPr marL="16933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WEB</a:t>
              </a:r>
              <a:endParaRPr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0;p3">
              <a:extLst>
                <a:ext uri="{FF2B5EF4-FFF2-40B4-BE49-F238E27FC236}">
                  <a16:creationId xmlns:a16="http://schemas.microsoft.com/office/drawing/2014/main" id="{97CDB921-18C0-3771-107E-7B5E2D6593C8}"/>
                </a:ext>
              </a:extLst>
            </p:cNvPr>
            <p:cNvSpPr/>
            <p:nvPr/>
          </p:nvSpPr>
          <p:spPr>
            <a:xfrm>
              <a:off x="2760132" y="3331802"/>
              <a:ext cx="327151" cy="330877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51;p3">
              <a:extLst>
                <a:ext uri="{FF2B5EF4-FFF2-40B4-BE49-F238E27FC236}">
                  <a16:creationId xmlns:a16="http://schemas.microsoft.com/office/drawing/2014/main" id="{37816837-96B3-ECC7-C253-2F98400ADDD7}"/>
                </a:ext>
              </a:extLst>
            </p:cNvPr>
            <p:cNvSpPr/>
            <p:nvPr/>
          </p:nvSpPr>
          <p:spPr>
            <a:xfrm>
              <a:off x="5615939" y="3317578"/>
              <a:ext cx="327151" cy="33104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52;p3">
              <a:extLst>
                <a:ext uri="{FF2B5EF4-FFF2-40B4-BE49-F238E27FC236}">
                  <a16:creationId xmlns:a16="http://schemas.microsoft.com/office/drawing/2014/main" id="{5B7AA11A-BA2A-8B55-DAC1-4B2BB4E2E6FE}"/>
                </a:ext>
              </a:extLst>
            </p:cNvPr>
            <p:cNvSpPr/>
            <p:nvPr/>
          </p:nvSpPr>
          <p:spPr>
            <a:xfrm>
              <a:off x="8412311" y="3289301"/>
              <a:ext cx="326983" cy="33087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53;p3">
              <a:extLst>
                <a:ext uri="{FF2B5EF4-FFF2-40B4-BE49-F238E27FC236}">
                  <a16:creationId xmlns:a16="http://schemas.microsoft.com/office/drawing/2014/main" id="{198BC235-E476-8535-9201-C66D7801B49F}"/>
                </a:ext>
              </a:extLst>
            </p:cNvPr>
            <p:cNvSpPr/>
            <p:nvPr/>
          </p:nvSpPr>
          <p:spPr>
            <a:xfrm>
              <a:off x="4179483" y="3298443"/>
              <a:ext cx="331385" cy="32647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54;p3">
              <a:extLst>
                <a:ext uri="{FF2B5EF4-FFF2-40B4-BE49-F238E27FC236}">
                  <a16:creationId xmlns:a16="http://schemas.microsoft.com/office/drawing/2014/main" id="{9A8FAFB8-E3FC-F7F6-0EF1-58967B6B9C2E}"/>
                </a:ext>
              </a:extLst>
            </p:cNvPr>
            <p:cNvSpPr/>
            <p:nvPr/>
          </p:nvSpPr>
          <p:spPr>
            <a:xfrm>
              <a:off x="7027840" y="3326045"/>
              <a:ext cx="331555" cy="32630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155;p3">
            <a:extLst>
              <a:ext uri="{FF2B5EF4-FFF2-40B4-BE49-F238E27FC236}">
                <a16:creationId xmlns:a16="http://schemas.microsoft.com/office/drawing/2014/main" id="{2E400998-818A-2E59-01E4-20C413E79511}"/>
              </a:ext>
            </a:extLst>
          </p:cNvPr>
          <p:cNvSpPr txBox="1"/>
          <p:nvPr/>
        </p:nvSpPr>
        <p:spPr>
          <a:xfrm>
            <a:off x="1373563" y="5429752"/>
            <a:ext cx="807057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Reff</a:t>
            </a:r>
            <a:r>
              <a:rPr lang="en-ID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https://medium.com/@hannnfh/ai-project-cycle-ccd67c3dd21d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44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A2BD-38F4-0820-3941-48610FEB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Pembatasan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EB551-9D13-2054-7E55-5E50979A5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Masalah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ingin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Anda </a:t>
            </a: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cari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penyelesaiannya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lang="en-ID" dirty="0"/>
          </a:p>
          <a:p>
            <a:pPr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Seringnya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petani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ikan yang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mengalami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kegagalan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panen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akibat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buruknya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kualiatas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air Sungai yang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mengairi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tambak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ikan</a:t>
            </a:r>
            <a:endParaRPr lang="en-ID" dirty="0"/>
          </a:p>
          <a:p>
            <a:pPr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-ID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Solusi yang </a:t>
            </a: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ingin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Anda </a:t>
            </a:r>
            <a:r>
              <a:rPr lang="en-ID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hasilkan</a:t>
            </a:r>
            <a:r>
              <a:rPr lang="en-ID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memberikan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kemudahan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petani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ikan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menampilkan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kualitas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airnya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berdasarkan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nilai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parameter yang </a:t>
            </a:r>
            <a:r>
              <a:rPr lang="en-ID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diinputkan</a:t>
            </a:r>
            <a:r>
              <a:rPr lang="en-ID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2624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167C-B00D-E5F3-5EA3-B8C24A4A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4W Canvas</a:t>
            </a:r>
            <a:endParaRPr lang="en-ID" dirty="0"/>
          </a:p>
        </p:txBody>
      </p:sp>
      <p:graphicFrame>
        <p:nvGraphicFramePr>
          <p:cNvPr id="4" name="Google Shape;167;p5">
            <a:extLst>
              <a:ext uri="{FF2B5EF4-FFF2-40B4-BE49-F238E27FC236}">
                <a16:creationId xmlns:a16="http://schemas.microsoft.com/office/drawing/2014/main" id="{3BAE583F-0860-65D7-BCF5-12D341727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727755"/>
              </p:ext>
            </p:extLst>
          </p:nvPr>
        </p:nvGraphicFramePr>
        <p:xfrm>
          <a:off x="340659" y="1790011"/>
          <a:ext cx="11609295" cy="418071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967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2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44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Para</a:t>
                      </a:r>
                      <a:br>
                        <a:rPr lang="en-ID" sz="180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</a:br>
                      <a:r>
                        <a:rPr lang="en-ID" sz="180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[stakeholders]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1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Kami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memecahkan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masalah ini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untuk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para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petani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ikan yang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memanfaatkan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aliran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air Sungai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sebagai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1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WHO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17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6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Masalah yang dihadapi</a:t>
                      </a:r>
                      <a:b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</a:b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[isu, masalah, kebutuhan]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Seringnya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ikan-ikan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tambak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yang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mati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WHAT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5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Ketika</a:t>
                      </a:r>
                      <a:b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</a:b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[konteks dan situasi]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Kualitas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air Sungai yang buruk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mengairi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tambak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sungai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dan para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petani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yang tidak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tahu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melakukan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pengukuran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index </a:t>
                      </a:r>
                      <a:r>
                        <a:rPr lang="en-US" sz="18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kualitas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air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WHERE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0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>
                          <a:solidFill>
                            <a:srgbClr val="000000"/>
                          </a:solidFill>
                          <a:sym typeface="Calibri"/>
                        </a:rPr>
                        <a:t>Solusi yang diharapkan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 dirty="0">
                          <a:sym typeface="Calibri"/>
                        </a:rPr>
                        <a:t> 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disediakan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web yang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berisi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form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untuk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menginput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nilai-nilai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dari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setiap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parameter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untuk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dapat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menampilkan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apakakh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kualitas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air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itu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baik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,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kurang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baik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,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atau</a:t>
                      </a:r>
                      <a:r>
                        <a:rPr lang="en-ID" sz="1800" u="none" strike="noStrike" cap="none" dirty="0">
                          <a:sym typeface="Calibri"/>
                        </a:rPr>
                        <a:t> </a:t>
                      </a:r>
                      <a:r>
                        <a:rPr lang="en-ID" sz="1800" u="none" strike="noStrike" cap="none" dirty="0" err="1">
                          <a:sym typeface="Calibri"/>
                        </a:rPr>
                        <a:t>buruk</a:t>
                      </a:r>
                      <a:endParaRPr dirty="0"/>
                    </a:p>
                  </a:txBody>
                  <a:tcPr marL="9525" marR="9525" marT="1778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800" u="none" strike="noStrike" cap="none" dirty="0">
                          <a:solidFill>
                            <a:srgbClr val="000000"/>
                          </a:solidFill>
                          <a:sym typeface="Calibri"/>
                        </a:rPr>
                        <a:t>WHY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1778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47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DA74-C4AF-8417-0472-D9DE528D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7002"/>
            <a:ext cx="10515600" cy="1325563"/>
          </a:xfrm>
        </p:spPr>
        <p:txBody>
          <a:bodyPr/>
          <a:lstStyle/>
          <a:p>
            <a:r>
              <a:rPr lang="en-US" dirty="0" err="1"/>
              <a:t>Akuisisi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4B5E3-6821-CF73-091C-7DFCC3503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9625"/>
            <a:ext cx="10515600" cy="4351338"/>
          </a:xfrm>
        </p:spPr>
        <p:txBody>
          <a:bodyPr>
            <a:no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yang kami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dapatkan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data primer yang kami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daopatkan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Kaggle</a:t>
            </a: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ea typeface="Calibri" panose="020F0502020204030204" pitchFamily="34" charset="0"/>
              </a:rPr>
              <a:t>Pada dataset kali ini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pengamatan</a:t>
            </a:r>
            <a:r>
              <a:rPr lang="en-US" sz="2000" dirty="0">
                <a:effectLst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dikumpulkan</a:t>
            </a:r>
            <a:r>
              <a:rPr lang="en-US" sz="2000" dirty="0">
                <a:effectLst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dari</a:t>
            </a:r>
            <a:r>
              <a:rPr lang="en-US" sz="2000" dirty="0">
                <a:effectLst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tiga</a:t>
            </a:r>
            <a:r>
              <a:rPr lang="en-US" sz="2000" dirty="0">
                <a:effectLst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titik</a:t>
            </a:r>
            <a:r>
              <a:rPr lang="en-US" sz="2000" dirty="0">
                <a:effectLst/>
                <a:ea typeface="Calibri" panose="020F0502020204030204" pitchFamily="34" charset="0"/>
              </a:rPr>
              <a:t> di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Jawa</a:t>
            </a:r>
            <a:r>
              <a:rPr lang="en-US" sz="2000" dirty="0">
                <a:effectLst/>
                <a:ea typeface="Calibri" panose="020F0502020204030204" pitchFamily="34" charset="0"/>
              </a:rPr>
              <a:t> Timur </a:t>
            </a:r>
            <a:r>
              <a:rPr lang="en-US" sz="2000" dirty="0" err="1">
                <a:ea typeface="Calibri" panose="020F0502020204030204" pitchFamily="34" charset="0"/>
              </a:rPr>
              <a:t>S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epanjang</a:t>
            </a:r>
            <a:r>
              <a:rPr lang="en-US" sz="2000" dirty="0">
                <a:effectLst/>
                <a:ea typeface="Calibri" panose="020F0502020204030204" pitchFamily="34" charset="0"/>
              </a:rPr>
              <a:t> tahun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a typeface="Calibri" panose="020F0502020204030204" pitchFamily="34" charset="0"/>
              </a:rPr>
              <a:t>        </a:t>
            </a:r>
            <a:r>
              <a:rPr lang="en-US" sz="2000" dirty="0">
                <a:effectLst/>
                <a:ea typeface="Calibri" panose="020F0502020204030204" pitchFamily="34" charset="0"/>
              </a:rPr>
              <a:t>2021. </a:t>
            </a:r>
          </a:p>
          <a:p>
            <a:pPr marL="800100" lvl="1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ea typeface="Calibri" panose="020F0502020204030204" pitchFamily="34" charset="0"/>
              </a:rPr>
              <a:t>  Sungai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Cangkir</a:t>
            </a:r>
            <a:r>
              <a:rPr lang="en-US" sz="2000" dirty="0">
                <a:effectLst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Tambangan</a:t>
            </a:r>
            <a:endParaRPr lang="en-US" sz="2000" dirty="0">
              <a:ea typeface="Calibri" panose="020F0502020204030204" pitchFamily="34" charset="0"/>
            </a:endParaRPr>
          </a:p>
          <a:p>
            <a:pPr marL="914400" lvl="1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ea typeface="Calibri" panose="020F0502020204030204" pitchFamily="34" charset="0"/>
              </a:rPr>
              <a:t>Sungai Muara Kali Tengah</a:t>
            </a:r>
          </a:p>
          <a:p>
            <a:pPr marL="914400" lvl="1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>
                <a:effectLst/>
                <a:ea typeface="Calibri" panose="020F0502020204030204" pitchFamily="34" charset="0"/>
              </a:rPr>
              <a:t>Waduk</a:t>
            </a:r>
            <a:r>
              <a:rPr lang="en-US" sz="2000" dirty="0">
                <a:effectLst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Sutami</a:t>
            </a:r>
            <a:r>
              <a:rPr lang="en-US" sz="2000" dirty="0">
                <a:effectLst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Hilir</a:t>
            </a:r>
            <a:r>
              <a:rPr lang="en-US" sz="2000" dirty="0">
                <a:effectLst/>
                <a:ea typeface="Calibri" panose="020F0502020204030204" pitchFamily="34" charset="0"/>
              </a:rPr>
              <a:t> 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ea typeface="Calibri" panose="020F0502020204030204" pitchFamily="34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>
                <a:effectLst/>
                <a:ea typeface="Calibri" panose="020F0502020204030204" pitchFamily="34" charset="0"/>
              </a:rPr>
              <a:t>Pengambilan</a:t>
            </a:r>
            <a:r>
              <a:rPr lang="en-US" sz="2000" dirty="0">
                <a:effectLst/>
                <a:ea typeface="Calibri" panose="020F0502020204030204" pitchFamily="34" charset="0"/>
              </a:rPr>
              <a:t> data tersebut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meliputi</a:t>
            </a:r>
            <a:r>
              <a:rPr lang="en-US" sz="2000" dirty="0">
                <a:effectLst/>
                <a:ea typeface="Calibri" panose="020F0502020204030204" pitchFamily="34" charset="0"/>
              </a:rPr>
              <a:t> 9 parameter:</a:t>
            </a:r>
          </a:p>
          <a:p>
            <a:pPr marL="914400" lvl="1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ea typeface="Calibri" panose="020F0502020204030204" pitchFamily="34" charset="0"/>
              </a:rPr>
              <a:t>pH (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Potensi</a:t>
            </a:r>
            <a:r>
              <a:rPr lang="en-US" sz="2000" dirty="0">
                <a:effectLst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Hidrogen</a:t>
            </a:r>
            <a:r>
              <a:rPr lang="en-US" sz="2000" dirty="0">
                <a:effectLst/>
                <a:ea typeface="Calibri" panose="020F0502020204030204" pitchFamily="34" charset="0"/>
              </a:rPr>
              <a:t>)</a:t>
            </a:r>
            <a:endParaRPr lang="en-US" sz="2000" dirty="0">
              <a:ea typeface="Calibri" panose="020F0502020204030204" pitchFamily="34" charset="0"/>
            </a:endParaRPr>
          </a:p>
          <a:p>
            <a:pPr marL="914400" lvl="1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ea typeface="Calibri" panose="020F0502020204030204" pitchFamily="34" charset="0"/>
              </a:rPr>
              <a:t>BOD (Biological Oxygen Demand)</a:t>
            </a:r>
          </a:p>
          <a:p>
            <a:pPr marL="914400" lvl="1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ea typeface="Calibri" panose="020F0502020204030204" pitchFamily="34" charset="0"/>
              </a:rPr>
              <a:t>COD (Chemical Oxygen Demand)</a:t>
            </a:r>
          </a:p>
          <a:p>
            <a:pPr marL="914400" lvl="1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ea typeface="Calibri" panose="020F0502020204030204" pitchFamily="34" charset="0"/>
              </a:rPr>
              <a:t>TDS (Total Dissolved Solids)</a:t>
            </a:r>
          </a:p>
          <a:p>
            <a:pPr marL="914400" lvl="1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ea typeface="Calibri" panose="020F0502020204030204" pitchFamily="34" charset="0"/>
              </a:rPr>
              <a:t>TSS (Total Suspended Solids)</a:t>
            </a:r>
          </a:p>
          <a:p>
            <a:pPr marL="914400" lvl="1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ea typeface="Calibri" panose="020F0502020204030204" pitchFamily="34" charset="0"/>
              </a:rPr>
              <a:t>DO (Dissolved Oxygen). 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ea typeface="Calibri" panose="020F0502020204030204" pitchFamily="34" charset="0"/>
            </a:endParaRP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ea typeface="Calibri" panose="020F0502020204030204" pitchFamily="34" charset="0"/>
              </a:rPr>
              <a:t>Serta data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curah</a:t>
            </a:r>
            <a:r>
              <a:rPr lang="en-US" sz="2000" dirty="0">
                <a:effectLst/>
                <a:ea typeface="Calibri" panose="020F0502020204030204" pitchFamily="34" charset="0"/>
              </a:rPr>
              <a:t> hujan kami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dapatkan</a:t>
            </a:r>
            <a:r>
              <a:rPr lang="en-US" sz="2000" dirty="0">
                <a:effectLst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dari</a:t>
            </a:r>
            <a:r>
              <a:rPr lang="en-US" sz="2000" dirty="0">
                <a:effectLst/>
                <a:ea typeface="Calibri" panose="020F0502020204030204" pitchFamily="34" charset="0"/>
              </a:rPr>
              <a:t> 3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titik</a:t>
            </a:r>
            <a:r>
              <a:rPr lang="en-US" sz="2000" dirty="0">
                <a:effectLst/>
                <a:ea typeface="Calibri" panose="020F0502020204030204" pitchFamily="34" charset="0"/>
              </a:rPr>
              <a:t> ARR (Automatic Rain Recording)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yaitu</a:t>
            </a:r>
            <a:endParaRPr lang="en-US" sz="2000" dirty="0">
              <a:effectLst/>
              <a:ea typeface="Calibri" panose="020F0502020204030204" pitchFamily="34" charset="0"/>
            </a:endParaRPr>
          </a:p>
          <a:p>
            <a:pPr marL="800100" lvl="1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ea typeface="Calibri" panose="020F0502020204030204" pitchFamily="34" charset="0"/>
              </a:rPr>
              <a:t>ARR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Kedurus</a:t>
            </a:r>
            <a:r>
              <a:rPr lang="en-US" sz="2000" dirty="0">
                <a:effectLst/>
                <a:ea typeface="Calibri" panose="020F0502020204030204" pitchFamily="34" charset="0"/>
              </a:rPr>
              <a:t>,</a:t>
            </a:r>
          </a:p>
          <a:p>
            <a:pPr marL="800100" lvl="1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ea typeface="Calibri" panose="020F0502020204030204" pitchFamily="34" charset="0"/>
              </a:rPr>
              <a:t>ARR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Karangpilang</a:t>
            </a:r>
            <a:r>
              <a:rPr lang="en-US" sz="2000" dirty="0">
                <a:effectLst/>
                <a:ea typeface="Calibri" panose="020F0502020204030204" pitchFamily="34" charset="0"/>
              </a:rPr>
              <a:t>,</a:t>
            </a:r>
          </a:p>
          <a:p>
            <a:pPr marL="800100" lvl="1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ea typeface="Calibri" panose="020F0502020204030204" pitchFamily="34" charset="0"/>
              </a:rPr>
              <a:t>ARR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Sutami</a:t>
            </a:r>
            <a:endParaRPr lang="en-US" sz="20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8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F814-F235-BBEA-208E-F5E57036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Akuisisi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4A1F-3D34-1716-207D-D12F8A94D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Kami </a:t>
            </a:r>
            <a:r>
              <a:rPr lang="en-ID" dirty="0" err="1"/>
              <a:t>mendapatkan</a:t>
            </a:r>
            <a:r>
              <a:rPr lang="en-ID" dirty="0"/>
              <a:t> data primer </a:t>
            </a:r>
            <a:r>
              <a:rPr lang="en-ID" dirty="0" err="1"/>
              <a:t>dari</a:t>
            </a:r>
            <a:r>
              <a:rPr lang="en-ID" dirty="0"/>
              <a:t> Kaggle dan data yang kami </a:t>
            </a:r>
            <a:r>
              <a:rPr lang="en-ID" dirty="0" err="1"/>
              <a:t>dapatkan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data </a:t>
            </a:r>
            <a:r>
              <a:rPr lang="en-ID" dirty="0" err="1"/>
              <a:t>bersih</a:t>
            </a:r>
            <a:endParaRPr lang="en-ID" dirty="0"/>
          </a:p>
          <a:p>
            <a:r>
              <a:rPr lang="en-ID" dirty="0"/>
              <a:t>Lalu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</a:t>
            </a:r>
            <a:r>
              <a:rPr lang="en-ID" dirty="0" err="1"/>
              <a:t>tiap</a:t>
            </a:r>
            <a:r>
              <a:rPr lang="en-ID" dirty="0"/>
              <a:t> parameter </a:t>
            </a:r>
            <a:r>
              <a:rPr lang="en-ID" dirty="0" err="1"/>
              <a:t>nya</a:t>
            </a:r>
            <a:r>
              <a:rPr lang="en-ID" dirty="0"/>
              <a:t> kami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literatur</a:t>
            </a:r>
            <a:r>
              <a:rPr lang="en-ID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WHO "Guidelines for Drinking-water Quality" (2011)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"Water Quality Assessments - A Guide to Use of Biota, Sediments and Water in Environmental Monitoring" oleh Deborah Chapman (1996).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"Standard Methods for the Examination of Water and Wastewater" oleh American Public Health Association (APHA).</a:t>
            </a:r>
          </a:p>
          <a:p>
            <a:pPr marL="971550" lvl="1" indent="-514350">
              <a:buFont typeface="+mj-lt"/>
              <a:buAutoNum type="arabicPeriod"/>
            </a:pPr>
            <a:endParaRPr lang="en-ID" dirty="0"/>
          </a:p>
          <a:p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9DCED8-C251-8E6E-B662-9F2093EDCB8E}"/>
              </a:ext>
            </a:extLst>
          </p:cNvPr>
          <p:cNvSpPr txBox="1">
            <a:spLocks/>
          </p:cNvSpPr>
          <p:nvPr/>
        </p:nvSpPr>
        <p:spPr>
          <a:xfrm>
            <a:off x="945776" y="6334919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800" dirty="0"/>
              <a:t>*</a:t>
            </a:r>
            <a:r>
              <a:rPr lang="en-ID" sz="1800" dirty="0" err="1"/>
              <a:t>diisi</a:t>
            </a:r>
            <a:r>
              <a:rPr lang="en-ID" sz="1800" dirty="0"/>
              <a:t> </a:t>
            </a:r>
            <a:r>
              <a:rPr lang="en-ID" sz="1800" dirty="0" err="1"/>
              <a:t>sesuai</a:t>
            </a:r>
            <a:r>
              <a:rPr lang="en-ID" sz="1800" dirty="0"/>
              <a:t> yang </a:t>
            </a:r>
            <a:r>
              <a:rPr lang="en-ID" sz="1800" dirty="0" err="1"/>
              <a:t>anda</a:t>
            </a:r>
            <a:r>
              <a:rPr lang="en-ID" sz="1800" dirty="0"/>
              <a:t> </a:t>
            </a:r>
            <a:r>
              <a:rPr lang="en-ID" sz="1800" dirty="0" err="1"/>
              <a:t>butuhkan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77365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1173-1C63-04B4-E207-A9AC1893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Eksplorasi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124FB-B6A2-E722-C65D-654B94330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1800" dirty="0" err="1"/>
              <a:t>Setelah</a:t>
            </a:r>
            <a:r>
              <a:rPr lang="en-ID" sz="1800" dirty="0"/>
              <a:t> </a:t>
            </a:r>
            <a:r>
              <a:rPr lang="en-ID" sz="1800" dirty="0" err="1"/>
              <a:t>melengkapi</a:t>
            </a:r>
            <a:r>
              <a:rPr lang="en-ID" sz="1800" dirty="0"/>
              <a:t> dan </a:t>
            </a:r>
            <a:r>
              <a:rPr lang="en-ID" sz="1800" dirty="0" err="1"/>
              <a:t>menyiapkan</a:t>
            </a:r>
            <a:r>
              <a:rPr lang="en-ID" sz="1800" dirty="0"/>
              <a:t> data, </a:t>
            </a:r>
            <a:r>
              <a:rPr lang="en-ID" sz="1800" dirty="0" err="1"/>
              <a:t>lakukan</a:t>
            </a:r>
            <a:r>
              <a:rPr lang="en-ID" sz="1800" dirty="0"/>
              <a:t> </a:t>
            </a:r>
            <a:r>
              <a:rPr lang="en-ID" sz="1800" dirty="0" err="1"/>
              <a:t>langkah</a:t>
            </a:r>
            <a:r>
              <a:rPr lang="en-ID" sz="1800" dirty="0"/>
              <a:t> </a:t>
            </a:r>
            <a:r>
              <a:rPr lang="en-ID" sz="1800" dirty="0" err="1"/>
              <a:t>selanjutnya</a:t>
            </a:r>
            <a:r>
              <a:rPr lang="en-ID" sz="1800" dirty="0"/>
              <a:t>: </a:t>
            </a:r>
          </a:p>
          <a:p>
            <a:r>
              <a:rPr lang="en-ID" sz="1800" dirty="0" err="1"/>
              <a:t>Eksplorasikan</a:t>
            </a:r>
            <a:r>
              <a:rPr lang="en-ID" sz="1800" dirty="0"/>
              <a:t> data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melihat</a:t>
            </a:r>
            <a:r>
              <a:rPr lang="en-ID" sz="1800" dirty="0"/>
              <a:t> </a:t>
            </a:r>
            <a:r>
              <a:rPr lang="en-ID" sz="1800" dirty="0" err="1"/>
              <a:t>jenis</a:t>
            </a:r>
            <a:r>
              <a:rPr lang="en-ID" sz="1800" dirty="0"/>
              <a:t> data yang </a:t>
            </a:r>
            <a:r>
              <a:rPr lang="en-ID" sz="1800" dirty="0" err="1"/>
              <a:t>anda</a:t>
            </a:r>
            <a:r>
              <a:rPr lang="en-ID" sz="1800" dirty="0"/>
              <a:t> </a:t>
            </a:r>
            <a:r>
              <a:rPr lang="en-ID" sz="1800" dirty="0" err="1"/>
              <a:t>miliki</a:t>
            </a:r>
            <a:r>
              <a:rPr lang="en-ID" sz="1800" dirty="0"/>
              <a:t> dan </a:t>
            </a:r>
            <a:r>
              <a:rPr lang="en-ID" sz="1800" dirty="0" err="1"/>
              <a:t>tampilkan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tabel</a:t>
            </a:r>
            <a:r>
              <a:rPr lang="en-ID" sz="1800" dirty="0"/>
              <a:t> </a:t>
            </a:r>
            <a:r>
              <a:rPr lang="en-ID" sz="1800" dirty="0" err="1"/>
              <a:t>berikut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.</a:t>
            </a:r>
          </a:p>
          <a:p>
            <a:endParaRPr lang="en-ID" sz="1800" dirty="0"/>
          </a:p>
        </p:txBody>
      </p:sp>
      <p:graphicFrame>
        <p:nvGraphicFramePr>
          <p:cNvPr id="4" name="Google Shape;187;p8">
            <a:extLst>
              <a:ext uri="{FF2B5EF4-FFF2-40B4-BE49-F238E27FC236}">
                <a16:creationId xmlns:a16="http://schemas.microsoft.com/office/drawing/2014/main" id="{FE84E84A-E1AC-67CE-5029-40E913325F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338076"/>
              </p:ext>
            </p:extLst>
          </p:nvPr>
        </p:nvGraphicFramePr>
        <p:xfrm>
          <a:off x="1788458" y="2761118"/>
          <a:ext cx="8381057" cy="342077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35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2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19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No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Nama parameter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status (input/output)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Tipe data (nominal/numerik)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Temperatur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Numerik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/>
                        <a:t>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TDS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Numerik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9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3 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TSS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Input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</a:t>
                      </a:r>
                      <a:r>
                        <a:rPr lang="en-US" sz="1100" u="none" strike="noStrike" cap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Numerik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9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4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pH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Input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Numerik</a:t>
                      </a:r>
                      <a:r>
                        <a:rPr lang="en-ID" sz="1100" u="none" strike="noStrike" cap="none" dirty="0"/>
                        <a:t> 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9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5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BOD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Input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</a:t>
                      </a:r>
                      <a:r>
                        <a:rPr lang="en-US" sz="1100" u="none" strike="noStrike" cap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Numerik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9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6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COD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Input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</a:t>
                      </a:r>
                      <a:r>
                        <a:rPr lang="en-US" sz="1100" u="none" strike="noStrike" cap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Numerik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9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7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DO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Input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</a:t>
                      </a:r>
                      <a:r>
                        <a:rPr lang="en-US" sz="1100" u="none" strike="noStrike" cap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Numerik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9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8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</a:t>
                      </a:r>
                      <a:r>
                        <a:rPr lang="en-ID" sz="1100" u="none" strike="noStrike" cap="none" dirty="0" err="1"/>
                        <a:t>CurahHujan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Input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</a:t>
                      </a:r>
                      <a:r>
                        <a:rPr lang="en-US" sz="1100" u="none" strike="noStrike" cap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Numerik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9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9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</a:t>
                      </a:r>
                      <a:r>
                        <a:rPr lang="en-ID" sz="1100" u="none" strike="noStrike" cap="none" dirty="0" err="1"/>
                        <a:t>Kelas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Input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u="none" strike="noStrike" cap="none" dirty="0"/>
                        <a:t> </a:t>
                      </a:r>
                      <a:r>
                        <a:rPr lang="en-US" sz="1100" u="none" strike="noStrike" cap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Numerik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72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1ED0-0B79-BF08-D16C-2DEAF41E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endParaRPr lang="en-ID" dirty="0"/>
          </a:p>
        </p:txBody>
      </p:sp>
      <p:grpSp>
        <p:nvGrpSpPr>
          <p:cNvPr id="4" name="Google Shape;194;p9">
            <a:extLst>
              <a:ext uri="{FF2B5EF4-FFF2-40B4-BE49-F238E27FC236}">
                <a16:creationId xmlns:a16="http://schemas.microsoft.com/office/drawing/2014/main" id="{47333771-02F8-6175-D2A5-1297CEC56929}"/>
              </a:ext>
            </a:extLst>
          </p:cNvPr>
          <p:cNvGrpSpPr/>
          <p:nvPr/>
        </p:nvGrpSpPr>
        <p:grpSpPr>
          <a:xfrm>
            <a:off x="1056103" y="1690688"/>
            <a:ext cx="3365426" cy="2490837"/>
            <a:chOff x="74039" y="231"/>
            <a:chExt cx="3365426" cy="2490837"/>
          </a:xfrm>
        </p:grpSpPr>
        <p:sp>
          <p:nvSpPr>
            <p:cNvPr id="5" name="Google Shape;195;p9">
              <a:extLst>
                <a:ext uri="{FF2B5EF4-FFF2-40B4-BE49-F238E27FC236}">
                  <a16:creationId xmlns:a16="http://schemas.microsoft.com/office/drawing/2014/main" id="{D4C4B2B0-B550-EDC8-DB78-3F409FEDCA25}"/>
                </a:ext>
              </a:extLst>
            </p:cNvPr>
            <p:cNvSpPr/>
            <p:nvPr/>
          </p:nvSpPr>
          <p:spPr>
            <a:xfrm>
              <a:off x="1126259" y="231"/>
              <a:ext cx="1136139" cy="498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6;p9">
              <a:extLst>
                <a:ext uri="{FF2B5EF4-FFF2-40B4-BE49-F238E27FC236}">
                  <a16:creationId xmlns:a16="http://schemas.microsoft.com/office/drawing/2014/main" id="{02238B1B-AA24-3E08-91FC-423E076FB2FA}"/>
                </a:ext>
              </a:extLst>
            </p:cNvPr>
            <p:cNvSpPr txBox="1"/>
            <p:nvPr/>
          </p:nvSpPr>
          <p:spPr>
            <a:xfrm>
              <a:off x="1150604" y="24576"/>
              <a:ext cx="1087449" cy="450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ID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Estimasi</a:t>
              </a:r>
              <a:endParaRPr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97;p9">
              <a:extLst>
                <a:ext uri="{FF2B5EF4-FFF2-40B4-BE49-F238E27FC236}">
                  <a16:creationId xmlns:a16="http://schemas.microsoft.com/office/drawing/2014/main" id="{FC2BFD9E-5963-593D-CAB3-EF069814973A}"/>
                </a:ext>
              </a:extLst>
            </p:cNvPr>
            <p:cNvSpPr/>
            <p:nvPr/>
          </p:nvSpPr>
          <p:spPr>
            <a:xfrm>
              <a:off x="821096" y="322294"/>
              <a:ext cx="1991587" cy="19915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152" y="6495"/>
                  </a:moveTo>
                  <a:lnTo>
                    <a:pt x="87152" y="6495"/>
                  </a:lnTo>
                  <a:cubicBezTo>
                    <a:pt x="97427" y="11709"/>
                    <a:pt x="105984" y="19772"/>
                    <a:pt x="111799" y="29719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8;p9">
              <a:extLst>
                <a:ext uri="{FF2B5EF4-FFF2-40B4-BE49-F238E27FC236}">
                  <a16:creationId xmlns:a16="http://schemas.microsoft.com/office/drawing/2014/main" id="{3D6B1E18-FF5D-2A21-322D-286B86F342F8}"/>
                </a:ext>
              </a:extLst>
            </p:cNvPr>
            <p:cNvSpPr/>
            <p:nvPr/>
          </p:nvSpPr>
          <p:spPr>
            <a:xfrm>
              <a:off x="2065952" y="820490"/>
              <a:ext cx="1373513" cy="498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9;p9">
              <a:extLst>
                <a:ext uri="{FF2B5EF4-FFF2-40B4-BE49-F238E27FC236}">
                  <a16:creationId xmlns:a16="http://schemas.microsoft.com/office/drawing/2014/main" id="{CB8F3412-4D4C-66E1-EA18-F6D196113FFE}"/>
                </a:ext>
              </a:extLst>
            </p:cNvPr>
            <p:cNvSpPr txBox="1"/>
            <p:nvPr/>
          </p:nvSpPr>
          <p:spPr>
            <a:xfrm>
              <a:off x="2090297" y="844835"/>
              <a:ext cx="1324823" cy="450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ID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Forecasting</a:t>
              </a:r>
              <a:endParaRPr/>
            </a:p>
          </p:txBody>
        </p:sp>
        <p:sp>
          <p:nvSpPr>
            <p:cNvPr id="10" name="Google Shape;200;p9">
              <a:extLst>
                <a:ext uri="{FF2B5EF4-FFF2-40B4-BE49-F238E27FC236}">
                  <a16:creationId xmlns:a16="http://schemas.microsoft.com/office/drawing/2014/main" id="{A1DBBC0C-A2BE-1548-C4B6-751D3333DFD1}"/>
                </a:ext>
              </a:extLst>
            </p:cNvPr>
            <p:cNvSpPr/>
            <p:nvPr/>
          </p:nvSpPr>
          <p:spPr>
            <a:xfrm>
              <a:off x="785001" y="477292"/>
              <a:ext cx="1991587" cy="19915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22" y="51006"/>
                  </a:moveTo>
                  <a:cubicBezTo>
                    <a:pt x="120724" y="60253"/>
                    <a:pt x="119945" y="69700"/>
                    <a:pt x="117046" y="78592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1;p9">
              <a:extLst>
                <a:ext uri="{FF2B5EF4-FFF2-40B4-BE49-F238E27FC236}">
                  <a16:creationId xmlns:a16="http://schemas.microsoft.com/office/drawing/2014/main" id="{8999FB44-26F1-4F8B-9CDE-12453D9A825A}"/>
                </a:ext>
              </a:extLst>
            </p:cNvPr>
            <p:cNvSpPr/>
            <p:nvPr/>
          </p:nvSpPr>
          <p:spPr>
            <a:xfrm>
              <a:off x="1928998" y="1786111"/>
              <a:ext cx="1242654" cy="498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2;p9">
              <a:extLst>
                <a:ext uri="{FF2B5EF4-FFF2-40B4-BE49-F238E27FC236}">
                  <a16:creationId xmlns:a16="http://schemas.microsoft.com/office/drawing/2014/main" id="{9603F816-13E2-25C3-74BA-4D00C6B0257A}"/>
                </a:ext>
              </a:extLst>
            </p:cNvPr>
            <p:cNvSpPr txBox="1"/>
            <p:nvPr/>
          </p:nvSpPr>
          <p:spPr>
            <a:xfrm>
              <a:off x="1953343" y="1810456"/>
              <a:ext cx="1193964" cy="450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ID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</a:t>
              </a:r>
              <a:r>
                <a:rPr lang="en-ID" sz="1600" b="1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Klasifikasi</a:t>
              </a:r>
              <a:endParaRPr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03;p9">
              <a:extLst>
                <a:ext uri="{FF2B5EF4-FFF2-40B4-BE49-F238E27FC236}">
                  <a16:creationId xmlns:a16="http://schemas.microsoft.com/office/drawing/2014/main" id="{B85479E6-63D8-A01B-2AEC-95EA40E8DE94}"/>
                </a:ext>
              </a:extLst>
            </p:cNvPr>
            <p:cNvSpPr/>
            <p:nvPr/>
          </p:nvSpPr>
          <p:spPr>
            <a:xfrm>
              <a:off x="690493" y="448456"/>
              <a:ext cx="1991587" cy="19915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625" y="110989"/>
                  </a:moveTo>
                  <a:cubicBezTo>
                    <a:pt x="72253" y="123004"/>
                    <a:pt x="47747" y="123004"/>
                    <a:pt x="28375" y="11098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4;p9">
              <a:extLst>
                <a:ext uri="{FF2B5EF4-FFF2-40B4-BE49-F238E27FC236}">
                  <a16:creationId xmlns:a16="http://schemas.microsoft.com/office/drawing/2014/main" id="{1012D8E4-90C6-C3F6-6A00-5F340AB82DD2}"/>
                </a:ext>
              </a:extLst>
            </p:cNvPr>
            <p:cNvSpPr/>
            <p:nvPr/>
          </p:nvSpPr>
          <p:spPr>
            <a:xfrm>
              <a:off x="207032" y="1786113"/>
              <a:ext cx="1242654" cy="498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A6B6DE"/>
                </a:gs>
                <a:gs pos="50000">
                  <a:srgbClr val="97AAD8"/>
                </a:gs>
                <a:gs pos="100000">
                  <a:srgbClr val="859CD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5;p9">
              <a:extLst>
                <a:ext uri="{FF2B5EF4-FFF2-40B4-BE49-F238E27FC236}">
                  <a16:creationId xmlns:a16="http://schemas.microsoft.com/office/drawing/2014/main" id="{456AA46D-0BBD-B6A5-A702-9819AC36834B}"/>
                </a:ext>
              </a:extLst>
            </p:cNvPr>
            <p:cNvSpPr txBox="1"/>
            <p:nvPr/>
          </p:nvSpPr>
          <p:spPr>
            <a:xfrm>
              <a:off x="231377" y="1810458"/>
              <a:ext cx="1193964" cy="450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ID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4. </a:t>
              </a:r>
              <a:r>
                <a:rPr lang="en-ID" sz="1600" b="1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Klastering</a:t>
              </a:r>
              <a:endParaRPr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06;p9">
              <a:extLst>
                <a:ext uri="{FF2B5EF4-FFF2-40B4-BE49-F238E27FC236}">
                  <a16:creationId xmlns:a16="http://schemas.microsoft.com/office/drawing/2014/main" id="{93982CAF-E2DC-7ACF-C354-56CB23EA89A4}"/>
                </a:ext>
              </a:extLst>
            </p:cNvPr>
            <p:cNvSpPr/>
            <p:nvPr/>
          </p:nvSpPr>
          <p:spPr>
            <a:xfrm>
              <a:off x="610840" y="499481"/>
              <a:ext cx="1991587" cy="19915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33" y="77249"/>
                  </a:moveTo>
                  <a:lnTo>
                    <a:pt x="2533" y="77249"/>
                  </a:lnTo>
                  <a:cubicBezTo>
                    <a:pt x="-201" y="68139"/>
                    <a:pt x="-731" y="58509"/>
                    <a:pt x="988" y="49155"/>
                  </a:cubicBezTo>
                </a:path>
              </a:pathLst>
            </a:custGeom>
            <a:noFill/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7;p9">
              <a:extLst>
                <a:ext uri="{FF2B5EF4-FFF2-40B4-BE49-F238E27FC236}">
                  <a16:creationId xmlns:a16="http://schemas.microsoft.com/office/drawing/2014/main" id="{899C683F-90B6-828F-7291-B547C066DADB}"/>
                </a:ext>
              </a:extLst>
            </p:cNvPr>
            <p:cNvSpPr/>
            <p:nvPr/>
          </p:nvSpPr>
          <p:spPr>
            <a:xfrm>
              <a:off x="74039" y="811901"/>
              <a:ext cx="1136139" cy="4987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8;p9">
              <a:extLst>
                <a:ext uri="{FF2B5EF4-FFF2-40B4-BE49-F238E27FC236}">
                  <a16:creationId xmlns:a16="http://schemas.microsoft.com/office/drawing/2014/main" id="{8FCC2D91-2BEF-01D2-BD5E-A4B6F1F0B467}"/>
                </a:ext>
              </a:extLst>
            </p:cNvPr>
            <p:cNvSpPr txBox="1"/>
            <p:nvPr/>
          </p:nvSpPr>
          <p:spPr>
            <a:xfrm>
              <a:off x="98384" y="836246"/>
              <a:ext cx="1087449" cy="450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ID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5. Asosiasi</a:t>
              </a:r>
              <a:endParaRPr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09;p9">
              <a:extLst>
                <a:ext uri="{FF2B5EF4-FFF2-40B4-BE49-F238E27FC236}">
                  <a16:creationId xmlns:a16="http://schemas.microsoft.com/office/drawing/2014/main" id="{EE084F64-4136-761B-5717-EC411B867BF4}"/>
                </a:ext>
              </a:extLst>
            </p:cNvPr>
            <p:cNvSpPr/>
            <p:nvPr/>
          </p:nvSpPr>
          <p:spPr>
            <a:xfrm>
              <a:off x="581376" y="319571"/>
              <a:ext cx="1991587" cy="19915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405" y="29374"/>
                  </a:moveTo>
                  <a:lnTo>
                    <a:pt x="8405" y="29374"/>
                  </a:lnTo>
                  <a:cubicBezTo>
                    <a:pt x="14155" y="19687"/>
                    <a:pt x="22515" y="11815"/>
                    <a:pt x="32530" y="6658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Google Shape;213;p9" descr="C:\Users\hends\AppData\Local\Temp\maftemp-743b1407\1368553971380_822\1360736259772_681\index_files\Data_types.png">
            <a:extLst>
              <a:ext uri="{FF2B5EF4-FFF2-40B4-BE49-F238E27FC236}">
                <a16:creationId xmlns:a16="http://schemas.microsoft.com/office/drawing/2014/main" id="{90FCB336-DE63-E0BD-EF36-C43C4393A8C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1975" y="4569030"/>
            <a:ext cx="3819972" cy="18365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4AE85C-3AAB-9E87-D6D5-6D7EA0D0ADAF}"/>
              </a:ext>
            </a:extLst>
          </p:cNvPr>
          <p:cNvSpPr txBox="1"/>
          <p:nvPr/>
        </p:nvSpPr>
        <p:spPr>
          <a:xfrm>
            <a:off x="5211840" y="1365600"/>
            <a:ext cx="651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Metode</a:t>
            </a:r>
            <a:r>
              <a:rPr lang="en-US" dirty="0"/>
              <a:t> yang digunakan </a:t>
            </a:r>
            <a:r>
              <a:rPr lang="en-US" dirty="0" err="1"/>
              <a:t>termasuk</a:t>
            </a:r>
            <a:r>
              <a:rPr lang="en-US" dirty="0"/>
              <a:t> dalam </a:t>
            </a:r>
            <a:r>
              <a:rPr lang="en-US" b="1" dirty="0" err="1"/>
              <a:t>Klasifikasi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Tujuan</a:t>
            </a:r>
            <a:r>
              <a:rPr lang="en-US" b="1" dirty="0"/>
              <a:t>: </a:t>
            </a:r>
            <a:r>
              <a:rPr lang="en-US" dirty="0" err="1"/>
              <a:t>Mengklasifikasikan</a:t>
            </a:r>
            <a:r>
              <a:rPr lang="en-US" dirty="0"/>
              <a:t> atau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air </a:t>
            </a:r>
            <a:r>
              <a:rPr lang="en-US" dirty="0" err="1"/>
              <a:t>berdasarkan</a:t>
            </a:r>
            <a:r>
              <a:rPr lang="en-US" dirty="0"/>
              <a:t> parameter yang </a:t>
            </a:r>
            <a:r>
              <a:rPr lang="en-US" dirty="0" err="1"/>
              <a:t>diberikan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Metode</a:t>
            </a:r>
            <a:r>
              <a:rPr lang="en-US" b="1" dirty="0"/>
              <a:t>: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model </a:t>
            </a:r>
            <a:r>
              <a:rPr lang="en-US" dirty="0" err="1"/>
              <a:t>dilatih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label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data baru </a:t>
            </a:r>
            <a:r>
              <a:rPr lang="en-US" dirty="0" err="1"/>
              <a:t>ke</a:t>
            </a:r>
            <a:r>
              <a:rPr lang="en-US" dirty="0"/>
              <a:t> dalam </a:t>
            </a:r>
            <a:r>
              <a:rPr lang="en-US" dirty="0" err="1"/>
              <a:t>kategori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endParaRPr lang="en-ID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5CDA52-5F48-4311-C7A5-F59E00899A8E}"/>
              </a:ext>
            </a:extLst>
          </p:cNvPr>
          <p:cNvSpPr txBox="1"/>
          <p:nvPr/>
        </p:nvSpPr>
        <p:spPr>
          <a:xfrm>
            <a:off x="5370897" y="4649002"/>
            <a:ext cx="6307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Measurement (</a:t>
            </a:r>
            <a:r>
              <a:rPr lang="en-US" b="1" dirty="0" err="1"/>
              <a:t>Pengukuran</a:t>
            </a:r>
            <a:r>
              <a:rPr lang="en-US" b="1" dirty="0"/>
              <a:t>):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Ratio </a:t>
            </a:r>
            <a:r>
              <a:rPr lang="en-US" dirty="0"/>
              <a:t>(memiliki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) </a:t>
            </a:r>
            <a:r>
              <a:rPr lang="en-US" b="1" dirty="0"/>
              <a:t>: </a:t>
            </a:r>
            <a:r>
              <a:rPr lang="en-US" dirty="0"/>
              <a:t>TDS, TSS, BOD, COD, DO, </a:t>
            </a:r>
            <a:r>
              <a:rPr lang="en-US" dirty="0" err="1"/>
              <a:t>CurahHujan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Interval </a:t>
            </a:r>
            <a:r>
              <a:rPr lang="en-US" dirty="0"/>
              <a:t>(tidak memiliki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)</a:t>
            </a:r>
            <a:r>
              <a:rPr lang="en-US" b="1" dirty="0"/>
              <a:t>: </a:t>
            </a:r>
            <a:r>
              <a:rPr lang="en-US" dirty="0"/>
              <a:t>pH, </a:t>
            </a:r>
            <a:r>
              <a:rPr lang="en-US" dirty="0" err="1"/>
              <a:t>Temperatur</a:t>
            </a:r>
            <a:r>
              <a:rPr lang="en-US" dirty="0"/>
              <a:t>, Kelas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83415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F0E1-0220-79EB-AF1C-E7459DEE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Eksplorasi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1EE6E-CE4D-155F-49D4-967A7C363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mengisi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data, </a:t>
            </a:r>
            <a:r>
              <a:rPr lang="en-ID" dirty="0" err="1"/>
              <a:t>selanjutnya</a:t>
            </a:r>
            <a:r>
              <a:rPr lang="en-ID" dirty="0"/>
              <a:t>:</a:t>
            </a:r>
          </a:p>
          <a:p>
            <a:r>
              <a:rPr lang="en-ID" dirty="0" err="1"/>
              <a:t>Silahkan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 yang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inginkan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harapan</a:t>
            </a:r>
            <a:r>
              <a:rPr lang="en-ID" dirty="0"/>
              <a:t> yang Anda </a:t>
            </a:r>
            <a:r>
              <a:rPr lang="en-ID" dirty="0" err="1"/>
              <a:t>harapkan</a:t>
            </a:r>
            <a:r>
              <a:rPr lang="en-ID" dirty="0"/>
              <a:t>!</a:t>
            </a:r>
            <a:endParaRPr lang="en-ID" sz="2000" dirty="0"/>
          </a:p>
          <a:p>
            <a:pPr lvl="1"/>
            <a:r>
              <a:rPr lang="en-ID" sz="2000" dirty="0" err="1"/>
              <a:t>Berupa</a:t>
            </a:r>
            <a:r>
              <a:rPr lang="en-ID" sz="2000" dirty="0"/>
              <a:t> table </a:t>
            </a:r>
            <a:r>
              <a:rPr lang="en-ID" sz="2000" dirty="0" err="1"/>
              <a:t>hasil</a:t>
            </a:r>
            <a:r>
              <a:rPr lang="en-ID" sz="2000" dirty="0"/>
              <a:t> </a:t>
            </a:r>
            <a:r>
              <a:rPr lang="en-ID" sz="2000" dirty="0" err="1"/>
              <a:t>berbasis</a:t>
            </a:r>
            <a:r>
              <a:rPr lang="en-ID" sz="2000" dirty="0"/>
              <a:t> </a:t>
            </a:r>
            <a:r>
              <a:rPr lang="en-ID" sz="2000" dirty="0" err="1"/>
              <a:t>aplikasi</a:t>
            </a:r>
            <a:r>
              <a:rPr lang="en-ID" sz="2000" dirty="0"/>
              <a:t> web </a:t>
            </a:r>
          </a:p>
          <a:p>
            <a:pPr lvl="1"/>
            <a:r>
              <a:rPr lang="en-ID" sz="2000" dirty="0" err="1"/>
              <a:t>Menampilkan</a:t>
            </a:r>
            <a:r>
              <a:rPr lang="en-ID" sz="2000" dirty="0"/>
              <a:t> </a:t>
            </a:r>
            <a:r>
              <a:rPr lang="en-ID" sz="2000" dirty="0" err="1"/>
              <a:t>tempat</a:t>
            </a:r>
            <a:r>
              <a:rPr lang="en-ID" sz="2000" dirty="0"/>
              <a:t> </a:t>
            </a:r>
            <a:r>
              <a:rPr lang="en-ID" sz="2000" dirty="0" err="1"/>
              <a:t>pengumpulan</a:t>
            </a:r>
            <a:r>
              <a:rPr lang="en-ID" sz="2000" dirty="0"/>
              <a:t> file </a:t>
            </a:r>
            <a:r>
              <a:rPr lang="en-ID" sz="2000" dirty="0" err="1"/>
              <a:t>berupa</a:t>
            </a:r>
            <a:r>
              <a:rPr lang="en-ID" sz="2000" dirty="0"/>
              <a:t> csv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menampilkan</a:t>
            </a:r>
            <a:r>
              <a:rPr lang="en-ID" sz="2000" dirty="0"/>
              <a:t> </a:t>
            </a:r>
            <a:r>
              <a:rPr lang="en-ID" sz="2000" dirty="0" err="1"/>
              <a:t>hasil</a:t>
            </a:r>
            <a:r>
              <a:rPr lang="en-ID" sz="2000" dirty="0"/>
              <a:t> table</a:t>
            </a:r>
          </a:p>
          <a:p>
            <a:pPr marL="0" indent="0">
              <a:buNone/>
            </a:pPr>
            <a:endParaRPr lang="en-ID" dirty="0"/>
          </a:p>
          <a:p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dan class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pilihan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yang Anda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:</a:t>
            </a:r>
          </a:p>
          <a:p>
            <a:pPr lvl="1"/>
            <a:r>
              <a:rPr lang="en-ID" sz="2000" dirty="0" err="1"/>
              <a:t>Misalnya</a:t>
            </a:r>
            <a:r>
              <a:rPr lang="en-ID" sz="2000" dirty="0"/>
              <a:t> : </a:t>
            </a:r>
            <a:r>
              <a:rPr lang="en-ID" sz="2000" dirty="0" err="1"/>
              <a:t>Klasifikasi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1364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796</Words>
  <Application>Microsoft Office PowerPoint</Application>
  <PresentationFormat>Widescreen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Office Theme</vt:lpstr>
      <vt:lpstr>Pengukuran Kualitas Index Air</vt:lpstr>
      <vt:lpstr>AI Project Cycle</vt:lpstr>
      <vt:lpstr>Pembatasan Masalah</vt:lpstr>
      <vt:lpstr>Metode 4W Canvas</vt:lpstr>
      <vt:lpstr>Akuisisi Data</vt:lpstr>
      <vt:lpstr>Akuisisi Data</vt:lpstr>
      <vt:lpstr>Eksplorasi</vt:lpstr>
      <vt:lpstr>Metode</vt:lpstr>
      <vt:lpstr>Eksplorasi Data</vt:lpstr>
      <vt:lpstr>Modelling</vt:lpstr>
      <vt:lpstr>Hasil Program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&lt;&lt;….Project Name….&gt;&gt;</dc:title>
  <dc:creator>Matahari Nendya</dc:creator>
  <cp:lastModifiedBy>MILKA FIBIONA</cp:lastModifiedBy>
  <cp:revision>4</cp:revision>
  <dcterms:created xsi:type="dcterms:W3CDTF">2023-05-31T02:50:35Z</dcterms:created>
  <dcterms:modified xsi:type="dcterms:W3CDTF">2024-06-12T04:03:46Z</dcterms:modified>
</cp:coreProperties>
</file>