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Open Sans" panose="02010600030101010101" charset="0"/>
      <p:regular r:id="rId26"/>
      <p:bold r:id="rId27"/>
      <p:italic r:id="rId28"/>
      <p:boldItalic r:id="rId29"/>
    </p:embeddedFont>
    <p:embeddedFont>
      <p:font typeface="Merriweather" panose="02010600030101010101"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46DC343-05FF-41C5-A1AB-3BB6B81C5D1E}">
  <a:tblStyle styleId="{146DC343-05FF-41C5-A1AB-3BB6B81C5D1E}"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36" autoAdjust="0"/>
  </p:normalViewPr>
  <p:slideViewPr>
    <p:cSldViewPr snapToGrid="0">
      <p:cViewPr varScale="1">
        <p:scale>
          <a:sx n="103" d="100"/>
          <a:sy n="103" d="100"/>
        </p:scale>
        <p:origin x="8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17500" rtl="0">
              <a:spcBef>
                <a:spcPts val="0"/>
              </a:spcBef>
              <a:spcAft>
                <a:spcPts val="0"/>
              </a:spcAft>
              <a:buChar char="-"/>
            </a:pPr>
            <a:r>
              <a:rPr lang="en"/>
              <a:t>Booster </a:t>
            </a:r>
            <a:r>
              <a:rPr lang="en" sz="1200">
                <a:solidFill>
                  <a:srgbClr val="24292E"/>
                </a:solidFill>
                <a:highlight>
                  <a:srgbClr val="FFFFFF"/>
                </a:highlight>
              </a:rPr>
              <a:t>which booster to use, can be gbtree, gblinear or dart. gbtree and dart use tree based model while gblinear uses linear function.</a:t>
            </a:r>
          </a:p>
          <a:p>
            <a:pPr marL="457200" lvl="0" indent="-304800" rtl="0">
              <a:spcBef>
                <a:spcPts val="0"/>
              </a:spcBef>
              <a:spcAft>
                <a:spcPts val="0"/>
              </a:spcAft>
              <a:buClr>
                <a:srgbClr val="24292E"/>
              </a:buClr>
              <a:buSzPct val="100000"/>
              <a:buChar char="-"/>
            </a:pPr>
            <a:r>
              <a:rPr lang="en" sz="1200">
                <a:solidFill>
                  <a:srgbClr val="24292E"/>
                </a:solidFill>
                <a:highlight>
                  <a:srgbClr val="FFFFFF"/>
                </a:highlight>
              </a:rPr>
              <a:t>Learning Rate means step size shrinkage used in update to prevents overfitting. After each boosting step, we can directly get the weights of new features. and eta actually shrinks the feature weights to make the boosting process more conservative.</a:t>
            </a:r>
          </a:p>
          <a:p>
            <a:pPr marL="457200" lvl="0" indent="-304800" rtl="0">
              <a:spcBef>
                <a:spcPts val="0"/>
              </a:spcBef>
              <a:spcAft>
                <a:spcPts val="0"/>
              </a:spcAft>
              <a:buClr>
                <a:srgbClr val="24292E"/>
              </a:buClr>
              <a:buSzPct val="100000"/>
              <a:buChar char="-"/>
            </a:pPr>
            <a:r>
              <a:rPr lang="en" sz="1200">
                <a:solidFill>
                  <a:srgbClr val="24292E"/>
                </a:solidFill>
                <a:highlight>
                  <a:srgbClr val="FFFFFF"/>
                </a:highlight>
              </a:rPr>
              <a:t>Max Depth means maximum depth of a tree, increase this value will make the model more complex / likely to be overfitting.</a:t>
            </a:r>
          </a:p>
          <a:p>
            <a:pPr marL="457200" lvl="0" indent="-304800" rtl="0">
              <a:lnSpc>
                <a:spcPct val="115000"/>
              </a:lnSpc>
              <a:spcBef>
                <a:spcPts val="0"/>
              </a:spcBef>
              <a:buClr>
                <a:srgbClr val="24292E"/>
              </a:buClr>
              <a:buSzPct val="100000"/>
              <a:buChar char="-"/>
            </a:pPr>
            <a:r>
              <a:rPr lang="en" sz="1200">
                <a:solidFill>
                  <a:srgbClr val="24292E"/>
                </a:solidFill>
                <a:highlight>
                  <a:srgbClr val="FFFFFF"/>
                </a:highlight>
              </a:rPr>
              <a:t>Column Sample By Tree subsample ratio of columns when constructing each tree.</a:t>
            </a:r>
          </a:p>
          <a:p>
            <a:pPr marL="457200" lvl="0" indent="-304800" rtl="0">
              <a:spcBef>
                <a:spcPts val="0"/>
              </a:spcBef>
              <a:spcAft>
                <a:spcPts val="0"/>
              </a:spcAft>
              <a:buClr>
                <a:srgbClr val="24292E"/>
              </a:buClr>
              <a:buSzPct val="100000"/>
              <a:buChar char="-"/>
            </a:pPr>
            <a:r>
              <a:rPr lang="en" sz="1200">
                <a:solidFill>
                  <a:srgbClr val="24292E"/>
                </a:solidFill>
                <a:highlight>
                  <a:srgbClr val="FFFFFF"/>
                </a:highlight>
              </a:rPr>
              <a:t>Maximum Iteration corresponds to the time the gradient boosting algorithm runs</a:t>
            </a:r>
          </a:p>
          <a:p>
            <a:pPr marL="457200" lvl="0" indent="-304800" rtl="0">
              <a:spcBef>
                <a:spcPts val="0"/>
              </a:spcBef>
              <a:buClr>
                <a:srgbClr val="24292E"/>
              </a:buClr>
              <a:buSzPct val="100000"/>
              <a:buChar char="-"/>
            </a:pPr>
            <a:r>
              <a:rPr lang="en" sz="1200">
                <a:solidFill>
                  <a:srgbClr val="24292E"/>
                </a:solidFill>
                <a:highlight>
                  <a:srgbClr val="FFFFFF"/>
                </a:highlight>
              </a:rPr>
              <a:t>For Early Stopping Rounds it means  if the accuracy did not increases after 50 rounds. The training will terminate automatically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17500" rtl="0">
              <a:spcBef>
                <a:spcPts val="0"/>
              </a:spcBef>
              <a:spcAft>
                <a:spcPts val="0"/>
              </a:spcAft>
              <a:buChar char="-"/>
            </a:pPr>
            <a:r>
              <a:rPr lang="en"/>
              <a:t>Top portion is XGB Parameter</a:t>
            </a:r>
          </a:p>
          <a:p>
            <a:pPr marL="457200" lvl="0" indent="-317500" rtl="0">
              <a:spcBef>
                <a:spcPts val="0"/>
              </a:spcBef>
              <a:spcAft>
                <a:spcPts val="0"/>
              </a:spcAft>
              <a:buChar char="-"/>
            </a:pPr>
            <a:r>
              <a:rPr lang="en"/>
              <a:t>The next two are to package the training data and testing into DMatrix</a:t>
            </a:r>
          </a:p>
          <a:p>
            <a:pPr marL="457200" lvl="0" indent="-317500" rtl="0">
              <a:spcBef>
                <a:spcPts val="0"/>
              </a:spcBef>
              <a:spcAft>
                <a:spcPts val="0"/>
              </a:spcAft>
              <a:buChar char="-"/>
            </a:pPr>
            <a:r>
              <a:rPr lang="en"/>
              <a:t>Watchlist for XGB to determine the best iteration and for user to see how the error parcentage is increasing for each iteration</a:t>
            </a:r>
          </a:p>
          <a:p>
            <a:pPr marL="457200" lvl="0" indent="-317500">
              <a:spcBef>
                <a:spcPts val="0"/>
              </a:spcBef>
              <a:buChar char="-"/>
            </a:pPr>
            <a:r>
              <a:rPr lang="en"/>
              <a:t>So in the watch list we are using RMSPE. Which is Root Means Square Percentage Error. You might wonder why?</a:t>
            </a:r>
          </a:p>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17500" rtl="0">
              <a:spcBef>
                <a:spcPts val="0"/>
              </a:spcBef>
              <a:spcAft>
                <a:spcPts val="0"/>
              </a:spcAft>
              <a:buChar char="-"/>
            </a:pPr>
            <a:r>
              <a:rPr lang="en"/>
              <a:t>It is due to the competition requirement, the submission will be evaluated on RMSPE</a:t>
            </a:r>
          </a:p>
          <a:p>
            <a:pPr marL="457200" lvl="0" indent="-317500" rtl="0">
              <a:spcBef>
                <a:spcPts val="0"/>
              </a:spcBef>
              <a:buChar char="-"/>
            </a:pPr>
            <a:r>
              <a:rPr lang="en"/>
              <a:t>RMSPE  is the Root Mean Square of the error of exact y and predicted 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50000"/>
              </a:lnSpc>
              <a:spcBef>
                <a:spcPts val="0"/>
              </a:spcBef>
              <a:spcAft>
                <a:spcPts val="1700"/>
              </a:spcAft>
              <a:buClr>
                <a:schemeClr val="dk1"/>
              </a:buClr>
              <a:buSzPct val="91666"/>
              <a:buFont typeface="Arial"/>
              <a:buNone/>
            </a:pPr>
            <a:r>
              <a:rPr lang="en" sz="1150">
                <a:solidFill>
                  <a:srgbClr val="555555"/>
                </a:solidFill>
                <a:highlight>
                  <a:srgbClr val="FFFFFF"/>
                </a:highlight>
              </a:rPr>
              <a:t>Importance provides a score that indicates how useful or valuable each feature was in the construction of the boosted decision trees within the model. The more an attribute is used to make key decisions with decision trees, the higher its relative importance.This importance is calculated explicitly for each attribute in the dataset, allowing attributes to be ranked and compared to each other. </a:t>
            </a:r>
          </a:p>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50000"/>
              </a:lnSpc>
              <a:spcBef>
                <a:spcPts val="0"/>
              </a:spcBef>
              <a:spcAft>
                <a:spcPts val="1700"/>
              </a:spcAft>
              <a:buClr>
                <a:schemeClr val="dk1"/>
              </a:buClr>
              <a:buSzPct val="91666"/>
              <a:buFont typeface="Arial"/>
              <a:buNone/>
            </a:pPr>
            <a:r>
              <a:rPr lang="en" sz="1150">
                <a:solidFill>
                  <a:srgbClr val="555555"/>
                </a:solidFill>
                <a:highlight>
                  <a:srgbClr val="FFFFFF"/>
                </a:highlight>
              </a:rPr>
              <a:t>Importance provides a score that indicates how useful or valuable each feature was in the construction of the boosted decision trees within the model. The more an attribute is used to make key decisions with decision trees, the higher its relative importance.This importance is calculated explicitly for each attribute in the dataset, allowing attributes to be ranked and compared to each other. </a:t>
            </a:r>
          </a:p>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We got 0.11272 for private Score which is 11.272% error. </a:t>
            </a:r>
          </a:p>
          <a:p>
            <a:pPr lvl="0">
              <a:spcBef>
                <a:spcPts val="0"/>
              </a:spcBef>
              <a:buNone/>
            </a:pPr>
            <a:r>
              <a:rPr lang="en"/>
              <a:t>We are only looking </a:t>
            </a:r>
          </a:p>
          <a:p>
            <a:pPr lvl="0">
              <a:spcBef>
                <a:spcPts val="0"/>
              </a:spcBef>
              <a:buNone/>
            </a:pPr>
            <a:r>
              <a:rPr lang="en"/>
              <a:t>The private leaderboard is calculated with approximately 61% of the test data.</a:t>
            </a:r>
          </a:p>
          <a:p>
            <a:pPr marL="0" lvl="0" indent="-69850" rtl="0">
              <a:lnSpc>
                <a:spcPct val="115000"/>
              </a:lnSpc>
              <a:spcBef>
                <a:spcPts val="0"/>
              </a:spcBef>
              <a:buClr>
                <a:schemeClr val="dk1"/>
              </a:buClr>
              <a:buSzPct val="100000"/>
              <a:buFont typeface="Arial"/>
              <a:buNone/>
            </a:pPr>
            <a:r>
              <a:rPr lang="en"/>
              <a:t>This leaderboard is calculated with approximately 39% of the test data.</a:t>
            </a:r>
          </a:p>
          <a:p>
            <a:pPr marL="0" lvl="0" indent="-69850" rtl="0">
              <a:lnSpc>
                <a:spcPct val="115000"/>
              </a:lnSpc>
              <a:spcBef>
                <a:spcPts val="0"/>
              </a:spcBef>
              <a:buClr>
                <a:schemeClr val="dk1"/>
              </a:buClr>
              <a:buSzPct val="100000"/>
              <a:buFont typeface="Arial"/>
              <a:buNone/>
            </a:pPr>
            <a:r>
              <a:rPr lang="en"/>
              <a:t>The final results will be based on the other 61%, so the final standings may be different.</a:t>
            </a:r>
          </a:p>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With 11.272% error, we got on to placing number 75</a:t>
            </a:r>
          </a:p>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Out of 3303 participant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0"/>
              </a:spcBef>
              <a:buClr>
                <a:schemeClr val="dk1"/>
              </a:buClr>
              <a:buSzPct val="100000"/>
              <a:buFont typeface="Arial"/>
              <a:buNone/>
            </a:pPr>
            <a:r>
              <a:rPr lang="en"/>
              <a:t> which is within the top 3%</a:t>
            </a:r>
          </a:p>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Lastly, According to one of the Winner on the Kaggle website, WHEN IN DOUBT, USE XGBOOST.</a:t>
            </a:r>
          </a:p>
          <a:p>
            <a:pPr lvl="0" rtl="0">
              <a:spcBef>
                <a:spcPts val="0"/>
              </a:spcBef>
              <a:buNone/>
            </a:pPr>
            <a:r>
              <a:rPr lang="en"/>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4" name="Shape 2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Thanks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95275" rtl="0">
              <a:lnSpc>
                <a:spcPct val="115000"/>
              </a:lnSpc>
              <a:spcBef>
                <a:spcPts val="300"/>
              </a:spcBef>
              <a:spcAft>
                <a:spcPts val="300"/>
              </a:spcAft>
              <a:buClr>
                <a:schemeClr val="dk1"/>
              </a:buClr>
              <a:buSzPct val="95454"/>
            </a:pPr>
            <a:r>
              <a:rPr lang="en" sz="1050">
                <a:solidFill>
                  <a:schemeClr val="dk1"/>
                </a:solidFill>
              </a:rPr>
              <a:t>Id - an Id that represents a (Store, Date) duple within the test set</a:t>
            </a:r>
          </a:p>
          <a:p>
            <a:pPr marL="457200" lvl="0" indent="-295275" rtl="0">
              <a:lnSpc>
                <a:spcPct val="115000"/>
              </a:lnSpc>
              <a:spcBef>
                <a:spcPts val="300"/>
              </a:spcBef>
              <a:spcAft>
                <a:spcPts val="300"/>
              </a:spcAft>
              <a:buClr>
                <a:schemeClr val="dk1"/>
              </a:buClr>
              <a:buSzPct val="95454"/>
            </a:pPr>
            <a:r>
              <a:rPr lang="en" sz="1050">
                <a:solidFill>
                  <a:schemeClr val="dk1"/>
                </a:solidFill>
              </a:rPr>
              <a:t>Store - a unique Id for each store</a:t>
            </a:r>
          </a:p>
          <a:p>
            <a:pPr marL="457200" lvl="0" indent="-295275" rtl="0">
              <a:lnSpc>
                <a:spcPct val="115000"/>
              </a:lnSpc>
              <a:spcBef>
                <a:spcPts val="300"/>
              </a:spcBef>
              <a:spcAft>
                <a:spcPts val="300"/>
              </a:spcAft>
              <a:buClr>
                <a:schemeClr val="dk1"/>
              </a:buClr>
              <a:buSzPct val="95454"/>
            </a:pPr>
            <a:r>
              <a:rPr lang="en" sz="1050">
                <a:solidFill>
                  <a:schemeClr val="dk1"/>
                </a:solidFill>
              </a:rPr>
              <a:t>Sales - the turnover for any given day (this is what you are predicting)</a:t>
            </a:r>
          </a:p>
          <a:p>
            <a:pPr marL="457200" lvl="0" indent="-295275" rtl="0">
              <a:lnSpc>
                <a:spcPct val="115000"/>
              </a:lnSpc>
              <a:spcBef>
                <a:spcPts val="300"/>
              </a:spcBef>
              <a:spcAft>
                <a:spcPts val="300"/>
              </a:spcAft>
              <a:buClr>
                <a:schemeClr val="dk1"/>
              </a:buClr>
              <a:buSzPct val="95454"/>
            </a:pPr>
            <a:r>
              <a:rPr lang="en" sz="1050">
                <a:solidFill>
                  <a:schemeClr val="dk1"/>
                </a:solidFill>
              </a:rPr>
              <a:t>Customers - the number of customers on a given day</a:t>
            </a:r>
          </a:p>
          <a:p>
            <a:pPr marL="457200" lvl="0" indent="-295275" rtl="0">
              <a:lnSpc>
                <a:spcPct val="115000"/>
              </a:lnSpc>
              <a:spcBef>
                <a:spcPts val="300"/>
              </a:spcBef>
              <a:spcAft>
                <a:spcPts val="300"/>
              </a:spcAft>
              <a:buClr>
                <a:schemeClr val="dk1"/>
              </a:buClr>
              <a:buSzPct val="95454"/>
            </a:pPr>
            <a:r>
              <a:rPr lang="en" sz="1050">
                <a:solidFill>
                  <a:schemeClr val="dk1"/>
                </a:solidFill>
              </a:rPr>
              <a:t>Open - an indicator for whether the store was open: 0 = closed, 1 = open</a:t>
            </a:r>
          </a:p>
          <a:p>
            <a:pPr marL="457200" lvl="0" indent="-295275" rtl="0">
              <a:lnSpc>
                <a:spcPct val="115000"/>
              </a:lnSpc>
              <a:spcBef>
                <a:spcPts val="300"/>
              </a:spcBef>
              <a:spcAft>
                <a:spcPts val="300"/>
              </a:spcAft>
              <a:buClr>
                <a:schemeClr val="dk1"/>
              </a:buClr>
              <a:buSzPct val="95454"/>
            </a:pPr>
            <a:r>
              <a:rPr lang="en" sz="1050">
                <a:solidFill>
                  <a:schemeClr val="dk1"/>
                </a:solidFill>
              </a:rPr>
              <a:t>StateHoliday - indicates a state holiday. Normally all stores, with few exceptions, are closed on state holidays. Note that all schools are closed on public holidays and weekends. a = public holiday, b = Easter holiday, c = Christmas, 0 = None</a:t>
            </a:r>
          </a:p>
          <a:p>
            <a:pPr marL="457200" lvl="0" indent="-295275" rtl="0">
              <a:lnSpc>
                <a:spcPct val="115000"/>
              </a:lnSpc>
              <a:spcBef>
                <a:spcPts val="300"/>
              </a:spcBef>
              <a:spcAft>
                <a:spcPts val="300"/>
              </a:spcAft>
              <a:buClr>
                <a:schemeClr val="dk1"/>
              </a:buClr>
              <a:buSzPct val="95454"/>
            </a:pPr>
            <a:r>
              <a:rPr lang="en" sz="1050">
                <a:solidFill>
                  <a:schemeClr val="dk1"/>
                </a:solidFill>
              </a:rPr>
              <a:t>SchoolHoliday - indicates if the (Store, Date) was affected by the closure of public schools</a:t>
            </a:r>
          </a:p>
          <a:p>
            <a:pPr marL="457200" lvl="0" indent="-295275" rtl="0">
              <a:lnSpc>
                <a:spcPct val="115000"/>
              </a:lnSpc>
              <a:spcBef>
                <a:spcPts val="300"/>
              </a:spcBef>
              <a:spcAft>
                <a:spcPts val="300"/>
              </a:spcAft>
              <a:buClr>
                <a:schemeClr val="dk1"/>
              </a:buClr>
              <a:buSzPct val="95454"/>
            </a:pPr>
            <a:r>
              <a:rPr lang="en" sz="1050">
                <a:solidFill>
                  <a:schemeClr val="dk1"/>
                </a:solidFill>
              </a:rPr>
              <a:t>StoreType - differentiates between 4 different store models: a, b, c, d</a:t>
            </a:r>
          </a:p>
          <a:p>
            <a:pPr marL="457200" lvl="0" indent="-295275" rtl="0">
              <a:lnSpc>
                <a:spcPct val="115000"/>
              </a:lnSpc>
              <a:spcBef>
                <a:spcPts val="300"/>
              </a:spcBef>
              <a:spcAft>
                <a:spcPts val="300"/>
              </a:spcAft>
              <a:buClr>
                <a:schemeClr val="dk1"/>
              </a:buClr>
              <a:buSzPct val="95454"/>
            </a:pPr>
            <a:r>
              <a:rPr lang="en" sz="1050">
                <a:solidFill>
                  <a:schemeClr val="dk1"/>
                </a:solidFill>
              </a:rPr>
              <a:t>Assortment - describes an assortment level: a = basic, b = extra, c = extended</a:t>
            </a:r>
          </a:p>
          <a:p>
            <a:pPr marL="457200" lvl="0" indent="-295275" rtl="0">
              <a:lnSpc>
                <a:spcPct val="115000"/>
              </a:lnSpc>
              <a:spcBef>
                <a:spcPts val="300"/>
              </a:spcBef>
              <a:spcAft>
                <a:spcPts val="300"/>
              </a:spcAft>
              <a:buClr>
                <a:schemeClr val="dk1"/>
              </a:buClr>
              <a:buSzPct val="95454"/>
            </a:pPr>
            <a:r>
              <a:rPr lang="en" sz="1050">
                <a:solidFill>
                  <a:schemeClr val="dk1"/>
                </a:solidFill>
              </a:rPr>
              <a:t>CompetitionDistance - distance in meters to the nearest competitor store</a:t>
            </a:r>
          </a:p>
          <a:p>
            <a:pPr marL="457200" lvl="0" indent="-295275" rtl="0">
              <a:lnSpc>
                <a:spcPct val="115000"/>
              </a:lnSpc>
              <a:spcBef>
                <a:spcPts val="300"/>
              </a:spcBef>
              <a:spcAft>
                <a:spcPts val="300"/>
              </a:spcAft>
              <a:buClr>
                <a:schemeClr val="dk1"/>
              </a:buClr>
              <a:buSzPct val="95454"/>
            </a:pPr>
            <a:r>
              <a:rPr lang="en" sz="1050">
                <a:solidFill>
                  <a:schemeClr val="dk1"/>
                </a:solidFill>
              </a:rPr>
              <a:t>CompetitionOpenSince[Month/Year] - gives the approximate year and month of the time the nearest competitor was opened</a:t>
            </a:r>
          </a:p>
          <a:p>
            <a:pPr marL="457200" lvl="0" indent="-295275" rtl="0">
              <a:lnSpc>
                <a:spcPct val="115000"/>
              </a:lnSpc>
              <a:spcBef>
                <a:spcPts val="300"/>
              </a:spcBef>
              <a:spcAft>
                <a:spcPts val="300"/>
              </a:spcAft>
              <a:buClr>
                <a:schemeClr val="dk1"/>
              </a:buClr>
              <a:buSzPct val="95454"/>
            </a:pPr>
            <a:r>
              <a:rPr lang="en" sz="1050">
                <a:solidFill>
                  <a:schemeClr val="dk1"/>
                </a:solidFill>
              </a:rPr>
              <a:t>Promo - indicates whether a store is running a promo on that day</a:t>
            </a:r>
          </a:p>
          <a:p>
            <a:pPr marL="457200" lvl="0" indent="-295275" rtl="0">
              <a:lnSpc>
                <a:spcPct val="115000"/>
              </a:lnSpc>
              <a:spcBef>
                <a:spcPts val="300"/>
              </a:spcBef>
              <a:spcAft>
                <a:spcPts val="300"/>
              </a:spcAft>
              <a:buClr>
                <a:schemeClr val="dk1"/>
              </a:buClr>
              <a:buSzPct val="95454"/>
            </a:pPr>
            <a:r>
              <a:rPr lang="en" sz="1050">
                <a:solidFill>
                  <a:schemeClr val="dk1"/>
                </a:solidFill>
              </a:rPr>
              <a:t>Promo2 - Promo2 is a continuing and consecutive promotion for some stores: 0 = store is not participating, 1 = store is participating</a:t>
            </a:r>
          </a:p>
          <a:p>
            <a:pPr marL="457200" lvl="0" indent="-295275" rtl="0">
              <a:lnSpc>
                <a:spcPct val="115000"/>
              </a:lnSpc>
              <a:spcBef>
                <a:spcPts val="300"/>
              </a:spcBef>
              <a:spcAft>
                <a:spcPts val="300"/>
              </a:spcAft>
              <a:buClr>
                <a:schemeClr val="dk1"/>
              </a:buClr>
              <a:buSzPct val="95454"/>
            </a:pPr>
            <a:r>
              <a:rPr lang="en" sz="1050">
                <a:solidFill>
                  <a:schemeClr val="dk1"/>
                </a:solidFill>
              </a:rPr>
              <a:t>Promo2Since[Year/Week] - describes the year and calendar week when the store started participating in Promo2</a:t>
            </a:r>
          </a:p>
          <a:p>
            <a:pPr marL="457200" lvl="0" indent="-295275" rtl="0">
              <a:lnSpc>
                <a:spcPct val="115000"/>
              </a:lnSpc>
              <a:spcBef>
                <a:spcPts val="300"/>
              </a:spcBef>
              <a:spcAft>
                <a:spcPts val="300"/>
              </a:spcAft>
              <a:buClr>
                <a:schemeClr val="dk1"/>
              </a:buClr>
              <a:buSzPct val="95454"/>
            </a:pPr>
            <a:r>
              <a:rPr lang="en" sz="1050">
                <a:solidFill>
                  <a:schemeClr val="dk1"/>
                </a:solidFill>
              </a:rPr>
              <a:t>PromoInterval - describes the consecutive intervals Promo2 is started, naming the months the promotion is started anew. E.g. "Feb,May,Aug,Nov" means each round starts in February, May, August, November of any given year for that store</a:t>
            </a:r>
          </a:p>
          <a:p>
            <a:pPr lvl="0" rtl="0">
              <a:lnSpc>
                <a:spcPct val="115000"/>
              </a:lnSpc>
              <a:spcBef>
                <a:spcPts val="300"/>
              </a:spcBef>
              <a:spcAft>
                <a:spcPts val="300"/>
              </a:spcAft>
              <a:buNone/>
            </a:pPr>
            <a:endParaRPr sz="1050">
              <a:solidFill>
                <a:schemeClr val="dk1"/>
              </a:solidFill>
            </a:endParaRPr>
          </a:p>
          <a:p>
            <a:pPr lvl="0" rtl="0">
              <a:lnSpc>
                <a:spcPct val="115000"/>
              </a:lnSpc>
              <a:spcBef>
                <a:spcPts val="300"/>
              </a:spcBef>
              <a:spcAft>
                <a:spcPts val="300"/>
              </a:spcAft>
              <a:buNone/>
            </a:pPr>
            <a:r>
              <a:rPr lang="en" sz="1050">
                <a:solidFill>
                  <a:schemeClr val="dk1"/>
                </a:solidFill>
              </a:rPr>
              <a:t>Data pre-processing is the very first thing that should be done before performing data analysis.</a:t>
            </a:r>
          </a:p>
          <a:p>
            <a:pPr lvl="0" rtl="0">
              <a:lnSpc>
                <a:spcPct val="115000"/>
              </a:lnSpc>
              <a:spcBef>
                <a:spcPts val="300"/>
              </a:spcBef>
              <a:spcAft>
                <a:spcPts val="300"/>
              </a:spcAft>
              <a:buNone/>
            </a:pPr>
            <a:r>
              <a:rPr lang="en" sz="1050">
                <a:solidFill>
                  <a:schemeClr val="dk1"/>
                </a:solidFill>
              </a:rPr>
              <a:t>Redundant, noisy or unreliable data will make knowledge discovery during training phase much more difficult.</a:t>
            </a:r>
          </a:p>
          <a:p>
            <a:pPr lvl="0" rtl="0">
              <a:lnSpc>
                <a:spcPct val="115000"/>
              </a:lnSpc>
              <a:spcBef>
                <a:spcPts val="300"/>
              </a:spcBef>
              <a:spcAft>
                <a:spcPts val="300"/>
              </a:spcAft>
              <a:buNone/>
            </a:pPr>
            <a:r>
              <a:rPr lang="en" sz="1050">
                <a:solidFill>
                  <a:schemeClr val="dk1"/>
                </a:solidFill>
              </a:rPr>
              <a:t>The data dictionary plays an important role in helping us determine the actual value of a particular feature/dimension.</a:t>
            </a:r>
          </a:p>
          <a:p>
            <a:pPr lvl="0" rtl="0">
              <a:lnSpc>
                <a:spcPct val="115000"/>
              </a:lnSpc>
              <a:spcBef>
                <a:spcPts val="300"/>
              </a:spcBef>
              <a:spcAft>
                <a:spcPts val="300"/>
              </a:spcAft>
              <a:buNone/>
            </a:pPr>
            <a:r>
              <a:rPr lang="en" sz="1050">
                <a:solidFill>
                  <a:schemeClr val="dk1"/>
                </a:solidFill>
              </a:rPr>
              <a:t>We know that in the case of this particular problem, it is mostly a multiple regression problem where multiple independent variable will affect a dependant variable. </a:t>
            </a:r>
          </a:p>
          <a:p>
            <a:pPr lvl="0" rtl="0">
              <a:lnSpc>
                <a:spcPct val="115000"/>
              </a:lnSpc>
              <a:spcBef>
                <a:spcPts val="300"/>
              </a:spcBef>
              <a:spcAft>
                <a:spcPts val="300"/>
              </a:spcAft>
              <a:buNone/>
            </a:pPr>
            <a:r>
              <a:rPr lang="en" sz="1050">
                <a:solidFill>
                  <a:schemeClr val="dk1"/>
                </a:solidFill>
              </a:rPr>
              <a:t>Ideally that should be the case but, there is also a chance where different independent variables will affect one another as well.</a:t>
            </a:r>
          </a:p>
          <a:p>
            <a:pPr lvl="0" rtl="0">
              <a:lnSpc>
                <a:spcPct val="115000"/>
              </a:lnSpc>
              <a:spcBef>
                <a:spcPts val="300"/>
              </a:spcBef>
              <a:spcAft>
                <a:spcPts val="300"/>
              </a:spcAft>
              <a:buNone/>
            </a:pPr>
            <a:endParaRPr sz="1050">
              <a:solidFill>
                <a:schemeClr val="dk1"/>
              </a:solidFill>
            </a:endParaRPr>
          </a:p>
          <a:p>
            <a:pPr lvl="0" rtl="0">
              <a:lnSpc>
                <a:spcPct val="115000"/>
              </a:lnSpc>
              <a:spcBef>
                <a:spcPts val="300"/>
              </a:spcBef>
              <a:spcAft>
                <a:spcPts val="300"/>
              </a:spcAft>
              <a:buNone/>
            </a:pPr>
            <a:endParaRPr sz="10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Data Cleaning</a:t>
            </a:r>
          </a:p>
          <a:p>
            <a:pPr marL="457200" lvl="0" indent="-317500" rtl="0">
              <a:spcBef>
                <a:spcPts val="0"/>
              </a:spcBef>
              <a:buChar char="●"/>
            </a:pPr>
            <a:r>
              <a:rPr lang="en"/>
              <a:t>Probably the first and most important step to easier knowledge discovery</a:t>
            </a:r>
          </a:p>
          <a:p>
            <a:pPr lvl="0" rtl="0">
              <a:spcBef>
                <a:spcPts val="0"/>
              </a:spcBef>
              <a:buNone/>
            </a:pPr>
            <a:endParaRPr/>
          </a:p>
          <a:p>
            <a:pPr lvl="0" rtl="0">
              <a:spcBef>
                <a:spcPts val="0"/>
              </a:spcBef>
              <a:buNone/>
            </a:pPr>
            <a:r>
              <a:rPr lang="en"/>
              <a:t>Data Aggregation</a:t>
            </a:r>
          </a:p>
          <a:p>
            <a:pPr marL="457200" lvl="0" indent="-317500" rtl="0">
              <a:spcBef>
                <a:spcPts val="0"/>
              </a:spcBef>
              <a:spcAft>
                <a:spcPts val="0"/>
              </a:spcAft>
              <a:buChar char="●"/>
            </a:pPr>
            <a:r>
              <a:rPr lang="en"/>
              <a:t>Reducing the number features/attributes helps in reducing the curse of dimensionality.</a:t>
            </a:r>
          </a:p>
          <a:p>
            <a:pPr marL="457200" lvl="0" indent="-317500" rtl="0">
              <a:spcBef>
                <a:spcPts val="0"/>
              </a:spcBef>
              <a:buChar cha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lnSpc>
                <a:spcPct val="115000"/>
              </a:lnSpc>
              <a:spcBef>
                <a:spcPts val="300"/>
              </a:spcBef>
              <a:spcAft>
                <a:spcPts val="300"/>
              </a:spcAft>
              <a:buNone/>
            </a:pPr>
            <a:r>
              <a:rPr lang="en" sz="1050">
                <a:solidFill>
                  <a:schemeClr val="dk1"/>
                </a:solidFill>
              </a:rPr>
              <a:t>PromoInterval - describes the consecutive intervals Promo2 is started, naming the months the promotion is started anew. E.g. "Feb,May,Aug,Nov" means each round starts in February, May, August, November of any given year for that store</a:t>
            </a:r>
          </a:p>
          <a:p>
            <a:pPr lvl="0">
              <a:spcBef>
                <a:spcPts val="0"/>
              </a:spcBef>
              <a:buNone/>
            </a:pPr>
            <a:endParaRPr/>
          </a:p>
          <a:p>
            <a:pPr lvl="0">
              <a:spcBef>
                <a:spcPts val="0"/>
              </a:spcBef>
              <a:buNone/>
            </a:pPr>
            <a:endParaRPr/>
          </a:p>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Feature Creation</a:t>
            </a:r>
          </a:p>
          <a:p>
            <a:pPr marL="457200" lvl="0" indent="-317500" rtl="0">
              <a:spcBef>
                <a:spcPts val="0"/>
              </a:spcBef>
              <a:buChar char="●"/>
            </a:pPr>
            <a:r>
              <a:rPr lang="en"/>
              <a:t>Allows data to be more accurately represented.</a:t>
            </a:r>
          </a:p>
          <a:p>
            <a:pPr lvl="0" rtl="0">
              <a:spcBef>
                <a:spcPts val="0"/>
              </a:spcBef>
              <a:buNone/>
            </a:pPr>
            <a:endParaRPr/>
          </a:p>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0" y="0"/>
            <a:ext cx="3044100" cy="5143500"/>
          </a:xfrm>
          <a:prstGeom prst="rect">
            <a:avLst/>
          </a:prstGeom>
          <a:solidFill>
            <a:srgbClr val="294667"/>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a:off x="3044100" y="0"/>
            <a:ext cx="6099900" cy="5143500"/>
          </a:xfrm>
          <a:prstGeom prst="rect">
            <a:avLst/>
          </a:prstGeom>
          <a:solidFill>
            <a:srgbClr val="FFA800">
              <a:alpha val="85880"/>
            </a:srgbClr>
          </a:solidFill>
          <a:ln>
            <a:noFill/>
          </a:ln>
        </p:spPr>
        <p:txBody>
          <a:bodyPr wrap="square"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679325" y="2753850"/>
            <a:ext cx="4903800" cy="1159800"/>
          </a:xfrm>
          <a:prstGeom prst="rect">
            <a:avLst/>
          </a:prstGeom>
        </p:spPr>
        <p:txBody>
          <a:bodyPr wrap="square" lIns="91425" tIns="91425" rIns="91425" bIns="91425" anchor="ctr" anchorCtr="0"/>
          <a:lstStyle>
            <a:lvl1pPr lvl="0">
              <a:spcBef>
                <a:spcPts val="0"/>
              </a:spcBef>
              <a:buClr>
                <a:srgbClr val="FFFFFF"/>
              </a:buClr>
              <a:buSzPct val="100000"/>
              <a:defRPr sz="3600">
                <a:solidFill>
                  <a:srgbClr val="FFFFFF"/>
                </a:solidFill>
              </a:defRPr>
            </a:lvl1pPr>
            <a:lvl2pPr lvl="1">
              <a:spcBef>
                <a:spcPts val="0"/>
              </a:spcBef>
              <a:buClr>
                <a:srgbClr val="FFFFFF"/>
              </a:buClr>
              <a:buSzPct val="100000"/>
              <a:defRPr sz="3600">
                <a:solidFill>
                  <a:srgbClr val="FFFFFF"/>
                </a:solidFill>
              </a:defRPr>
            </a:lvl2pPr>
            <a:lvl3pPr lvl="2">
              <a:spcBef>
                <a:spcPts val="0"/>
              </a:spcBef>
              <a:buClr>
                <a:srgbClr val="FFFFFF"/>
              </a:buClr>
              <a:buSzPct val="100000"/>
              <a:defRPr sz="3600">
                <a:solidFill>
                  <a:srgbClr val="FFFFFF"/>
                </a:solidFill>
              </a:defRPr>
            </a:lvl3pPr>
            <a:lvl4pPr lvl="3">
              <a:spcBef>
                <a:spcPts val="0"/>
              </a:spcBef>
              <a:buClr>
                <a:srgbClr val="FFFFFF"/>
              </a:buClr>
              <a:buSzPct val="100000"/>
              <a:defRPr sz="3600">
                <a:solidFill>
                  <a:srgbClr val="FFFFFF"/>
                </a:solidFill>
              </a:defRPr>
            </a:lvl4pPr>
            <a:lvl5pPr lvl="4">
              <a:spcBef>
                <a:spcPts val="0"/>
              </a:spcBef>
              <a:buClr>
                <a:srgbClr val="FFFFFF"/>
              </a:buClr>
              <a:buSzPct val="100000"/>
              <a:defRPr sz="3600">
                <a:solidFill>
                  <a:srgbClr val="FFFFFF"/>
                </a:solidFill>
              </a:defRPr>
            </a:lvl5pPr>
            <a:lvl6pPr lvl="5">
              <a:spcBef>
                <a:spcPts val="0"/>
              </a:spcBef>
              <a:buClr>
                <a:srgbClr val="FFFFFF"/>
              </a:buClr>
              <a:buSzPct val="100000"/>
              <a:defRPr sz="3600">
                <a:solidFill>
                  <a:srgbClr val="FFFFFF"/>
                </a:solidFill>
              </a:defRPr>
            </a:lvl6pPr>
            <a:lvl7pPr lvl="6">
              <a:spcBef>
                <a:spcPts val="0"/>
              </a:spcBef>
              <a:buClr>
                <a:srgbClr val="FFFFFF"/>
              </a:buClr>
              <a:buSzPct val="100000"/>
              <a:defRPr sz="3600">
                <a:solidFill>
                  <a:srgbClr val="FFFFFF"/>
                </a:solidFill>
              </a:defRPr>
            </a:lvl7pPr>
            <a:lvl8pPr lvl="7">
              <a:spcBef>
                <a:spcPts val="0"/>
              </a:spcBef>
              <a:buClr>
                <a:srgbClr val="FFFFFF"/>
              </a:buClr>
              <a:buSzPct val="100000"/>
              <a:defRPr sz="3600">
                <a:solidFill>
                  <a:srgbClr val="FFFFFF"/>
                </a:solidFill>
              </a:defRPr>
            </a:lvl8pPr>
            <a:lvl9pPr lvl="8">
              <a:spcBef>
                <a:spcPts val="0"/>
              </a:spcBef>
              <a:buClr>
                <a:srgbClr val="FFFFFF"/>
              </a:buClr>
              <a:buSzPct val="100000"/>
              <a:defRPr sz="3600">
                <a:solidFill>
                  <a:srgbClr val="FFFFFF"/>
                </a:solidFill>
              </a:defRPr>
            </a:lvl9pPr>
          </a:lstStyle>
          <a:p>
            <a:endParaRPr/>
          </a:p>
        </p:txBody>
      </p:sp>
      <p:cxnSp>
        <p:nvCxnSpPr>
          <p:cNvPr id="13" name="Shape 13"/>
          <p:cNvCxnSpPr/>
          <p:nvPr/>
        </p:nvCxnSpPr>
        <p:spPr>
          <a:xfrm>
            <a:off x="3815840" y="4083900"/>
            <a:ext cx="695700" cy="0"/>
          </a:xfrm>
          <a:prstGeom prst="straightConnector1">
            <a:avLst/>
          </a:prstGeom>
          <a:noFill/>
          <a:ln w="38100" cap="flat" cmpd="sng">
            <a:solidFill>
              <a:srgbClr val="FFFFFF"/>
            </a:solidFill>
            <a:prstDash val="solid"/>
            <a:round/>
            <a:headEnd type="none" w="lg" len="lg"/>
            <a:tailEnd type="none" w="lg" len="lg"/>
          </a:ln>
        </p:spPr>
      </p:cxnSp>
      <p:sp>
        <p:nvSpPr>
          <p:cNvPr id="14" name="Shape 14"/>
          <p:cNvSpPr/>
          <p:nvPr/>
        </p:nvSpPr>
        <p:spPr>
          <a:xfrm>
            <a:off x="1747200" y="2787000"/>
            <a:ext cx="1296900" cy="12969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79"/>
        <p:cNvGrpSpPr/>
        <p:nvPr/>
      </p:nvGrpSpPr>
      <p:grpSpPr>
        <a:xfrm>
          <a:off x="0" y="0"/>
          <a:ext cx="0" cy="0"/>
          <a:chOff x="0" y="0"/>
          <a:chExt cx="0" cy="0"/>
        </a:xfrm>
      </p:grpSpPr>
      <p:sp>
        <p:nvSpPr>
          <p:cNvPr id="80" name="Shape 80"/>
          <p:cNvSpPr/>
          <p:nvPr/>
        </p:nvSpPr>
        <p:spPr>
          <a:xfrm>
            <a:off x="100" y="-5800"/>
            <a:ext cx="9144000" cy="5149500"/>
          </a:xfrm>
          <a:prstGeom prst="rect">
            <a:avLst/>
          </a:prstGeom>
          <a:solidFill>
            <a:srgbClr val="FFA800">
              <a:alpha val="85880"/>
            </a:srgbClr>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0" y="-5925"/>
            <a:ext cx="9144000" cy="5149500"/>
          </a:xfrm>
          <a:prstGeom prst="frame">
            <a:avLst>
              <a:gd name="adj1" fmla="val 5041"/>
            </a:avLst>
          </a:prstGeom>
          <a:solidFill>
            <a:srgbClr val="294667"/>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303650" y="4607000"/>
            <a:ext cx="536700" cy="536700"/>
          </a:xfrm>
          <a:prstGeom prst="rect">
            <a:avLst/>
          </a:prstGeom>
          <a:solidFill>
            <a:srgbClr val="F3F3F3"/>
          </a:solidFill>
          <a:ln>
            <a:noFill/>
          </a:ln>
        </p:spPr>
        <p:txBody>
          <a:bodyPr wrap="square" lIns="91425" tIns="91425" rIns="91425" bIns="91425" anchor="ctr" anchorCtr="0">
            <a:noAutofit/>
          </a:bodyPr>
          <a:lstStyle/>
          <a:p>
            <a:pPr lvl="0">
              <a:spcBef>
                <a:spcPts val="0"/>
              </a:spcBef>
              <a:buNone/>
            </a:pPr>
            <a:endParaRPr/>
          </a:p>
        </p:txBody>
      </p:sp>
      <p:sp>
        <p:nvSpPr>
          <p:cNvPr id="83" name="Shape 83"/>
          <p:cNvSpPr txBox="1">
            <a:spLocks noGrp="1"/>
          </p:cNvSpPr>
          <p:nvPr>
            <p:ph type="body" idx="1"/>
          </p:nvPr>
        </p:nvSpPr>
        <p:spPr>
          <a:xfrm>
            <a:off x="457200" y="4101509"/>
            <a:ext cx="8229600" cy="519600"/>
          </a:xfrm>
          <a:prstGeom prst="rect">
            <a:avLst/>
          </a:prstGeom>
        </p:spPr>
        <p:txBody>
          <a:bodyPr wrap="square" lIns="91425" tIns="91425" rIns="91425" bIns="91425" anchor="t" anchorCtr="0"/>
          <a:lstStyle>
            <a:lvl1pPr lvl="0" algn="ctr">
              <a:spcBef>
                <a:spcPts val="360"/>
              </a:spcBef>
              <a:buClr>
                <a:srgbClr val="294667"/>
              </a:buClr>
              <a:buSzPct val="100000"/>
              <a:buNone/>
              <a:defRPr sz="1200" b="1">
                <a:solidFill>
                  <a:srgbClr val="294667"/>
                </a:solidFill>
              </a:defRPr>
            </a:lvl1pPr>
          </a:lstStyle>
          <a:p>
            <a:endParaRPr/>
          </a:p>
        </p:txBody>
      </p:sp>
      <p:sp>
        <p:nvSpPr>
          <p:cNvPr id="84" name="Shape 84"/>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rgbClr val="294667"/>
                </a:solidFill>
              </a:rPr>
              <a:t>‹#›</a:t>
            </a:fld>
            <a:endParaRPr lang="en">
              <a:solidFill>
                <a:srgbClr val="29466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dark)">
    <p:spTree>
      <p:nvGrpSpPr>
        <p:cNvPr id="1" name="Shape 85"/>
        <p:cNvGrpSpPr/>
        <p:nvPr/>
      </p:nvGrpSpPr>
      <p:grpSpPr>
        <a:xfrm>
          <a:off x="0" y="0"/>
          <a:ext cx="0" cy="0"/>
          <a:chOff x="0" y="0"/>
          <a:chExt cx="0" cy="0"/>
        </a:xfrm>
      </p:grpSpPr>
      <p:sp>
        <p:nvSpPr>
          <p:cNvPr id="86" name="Shape 86"/>
          <p:cNvSpPr/>
          <p:nvPr/>
        </p:nvSpPr>
        <p:spPr>
          <a:xfrm>
            <a:off x="100" y="-5800"/>
            <a:ext cx="9144000" cy="5149500"/>
          </a:xfrm>
          <a:prstGeom prst="rect">
            <a:avLst/>
          </a:prstGeom>
          <a:solidFill>
            <a:srgbClr val="325680">
              <a:alpha val="86150"/>
            </a:srgbClr>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0" y="-5925"/>
            <a:ext cx="9144000" cy="5149500"/>
          </a:xfrm>
          <a:prstGeom prst="frame">
            <a:avLst>
              <a:gd name="adj1" fmla="val 5041"/>
            </a:avLst>
          </a:prstGeom>
          <a:solidFill>
            <a:srgbClr val="FFA800"/>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4303650" y="4607000"/>
            <a:ext cx="536700" cy="5367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89" name="Shape 89"/>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rgbClr val="294667"/>
                </a:solidFill>
              </a:rPr>
              <a:t>‹#›</a:t>
            </a:fld>
            <a:endParaRPr lang="en">
              <a:solidFill>
                <a:srgbClr val="294667"/>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bright)">
    <p:spTree>
      <p:nvGrpSpPr>
        <p:cNvPr id="1" name="Shape 90"/>
        <p:cNvGrpSpPr/>
        <p:nvPr/>
      </p:nvGrpSpPr>
      <p:grpSpPr>
        <a:xfrm>
          <a:off x="0" y="0"/>
          <a:ext cx="0" cy="0"/>
          <a:chOff x="0" y="0"/>
          <a:chExt cx="0" cy="0"/>
        </a:xfrm>
      </p:grpSpPr>
      <p:sp>
        <p:nvSpPr>
          <p:cNvPr id="91" name="Shape 91"/>
          <p:cNvSpPr/>
          <p:nvPr/>
        </p:nvSpPr>
        <p:spPr>
          <a:xfrm>
            <a:off x="100" y="-5800"/>
            <a:ext cx="9144000" cy="5149500"/>
          </a:xfrm>
          <a:prstGeom prst="rect">
            <a:avLst/>
          </a:prstGeom>
          <a:solidFill>
            <a:srgbClr val="FFA800">
              <a:alpha val="85880"/>
            </a:srgbClr>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0" y="-5925"/>
            <a:ext cx="9144000" cy="5149500"/>
          </a:xfrm>
          <a:prstGeom prst="frame">
            <a:avLst>
              <a:gd name="adj1" fmla="val 5041"/>
            </a:avLst>
          </a:prstGeom>
          <a:solidFill>
            <a:srgbClr val="294667"/>
          </a:solidFill>
          <a:ln>
            <a:noFill/>
          </a:ln>
        </p:spPr>
        <p:txBody>
          <a:bodyPr wrap="square" lIns="91425" tIns="91425" rIns="91425" bIns="91425" anchor="ctr" anchorCtr="0">
            <a:noAutofit/>
          </a:bodyPr>
          <a:lstStyle/>
          <a:p>
            <a:pPr lvl="0">
              <a:spcBef>
                <a:spcPts val="0"/>
              </a:spcBef>
              <a:buNone/>
            </a:pPr>
            <a:endParaRPr/>
          </a:p>
        </p:txBody>
      </p:sp>
      <p:sp>
        <p:nvSpPr>
          <p:cNvPr id="93" name="Shape 93"/>
          <p:cNvSpPr/>
          <p:nvPr/>
        </p:nvSpPr>
        <p:spPr>
          <a:xfrm>
            <a:off x="4303650" y="4607000"/>
            <a:ext cx="536700" cy="5367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94" name="Shape 94"/>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294667"/>
                </a:solidFill>
              </a:rPr>
              <a:t>‹#›</a:t>
            </a:fld>
            <a:endParaRPr lang="en">
              <a:solidFill>
                <a:srgbClr val="29466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white)">
    <p:spTree>
      <p:nvGrpSpPr>
        <p:cNvPr id="1" name="Shape 95"/>
        <p:cNvGrpSpPr/>
        <p:nvPr/>
      </p:nvGrpSpPr>
      <p:grpSpPr>
        <a:xfrm>
          <a:off x="0" y="0"/>
          <a:ext cx="0" cy="0"/>
          <a:chOff x="0" y="0"/>
          <a:chExt cx="0" cy="0"/>
        </a:xfrm>
      </p:grpSpPr>
      <p:sp>
        <p:nvSpPr>
          <p:cNvPr id="96" name="Shape 96"/>
          <p:cNvSpPr/>
          <p:nvPr/>
        </p:nvSpPr>
        <p:spPr>
          <a:xfrm>
            <a:off x="0" y="-5925"/>
            <a:ext cx="9144000" cy="5149500"/>
          </a:xfrm>
          <a:prstGeom prst="frame">
            <a:avLst>
              <a:gd name="adj1" fmla="val 5041"/>
            </a:avLst>
          </a:prstGeom>
          <a:solidFill>
            <a:srgbClr val="FFA800"/>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4303650" y="4607000"/>
            <a:ext cx="536700" cy="536700"/>
          </a:xfrm>
          <a:prstGeom prst="rect">
            <a:avLst/>
          </a:prstGeom>
          <a:solidFill>
            <a:srgbClr val="294667"/>
          </a:solidFill>
          <a:ln>
            <a:noFill/>
          </a:ln>
        </p:spPr>
        <p:txBody>
          <a:bodyPr wrap="square" lIns="91425" tIns="91425" rIns="91425" bIns="91425" anchor="ctr" anchorCtr="0">
            <a:noAutofit/>
          </a:bodyPr>
          <a:lstStyle/>
          <a:p>
            <a:pPr lvl="0">
              <a:spcBef>
                <a:spcPts val="0"/>
              </a:spcBef>
              <a:buNone/>
            </a:pPr>
            <a:endParaRPr/>
          </a:p>
        </p:txBody>
      </p:sp>
      <p:sp>
        <p:nvSpPr>
          <p:cNvPr id="98" name="Shape 98"/>
          <p:cNvSpPr txBox="1">
            <a:spLocks noGrp="1"/>
          </p:cNvSpPr>
          <p:nvPr>
            <p:ph type="sldNum" idx="12"/>
          </p:nvPr>
        </p:nvSpPr>
        <p:spPr>
          <a:xfrm>
            <a:off x="4303575" y="4606750"/>
            <a:ext cx="536700" cy="536700"/>
          </a:xfrm>
          <a:prstGeom prst="rect">
            <a:avLst/>
          </a:prstGeom>
          <a:noFill/>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5"/>
        <p:cNvGrpSpPr/>
        <p:nvPr/>
      </p:nvGrpSpPr>
      <p:grpSpPr>
        <a:xfrm>
          <a:off x="0" y="0"/>
          <a:ext cx="0" cy="0"/>
          <a:chOff x="0" y="0"/>
          <a:chExt cx="0" cy="0"/>
        </a:xfrm>
      </p:grpSpPr>
      <p:sp>
        <p:nvSpPr>
          <p:cNvPr id="16" name="Shape 16"/>
          <p:cNvSpPr/>
          <p:nvPr/>
        </p:nvSpPr>
        <p:spPr>
          <a:xfrm>
            <a:off x="0" y="0"/>
            <a:ext cx="4572000" cy="5143500"/>
          </a:xfrm>
          <a:prstGeom prst="rect">
            <a:avLst/>
          </a:prstGeom>
          <a:solidFill>
            <a:srgbClr val="FFA800">
              <a:alpha val="85880"/>
            </a:srgbClr>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4572000" y="0"/>
            <a:ext cx="45720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0" y="0"/>
            <a:ext cx="536700" cy="536700"/>
          </a:xfrm>
          <a:prstGeom prst="rect">
            <a:avLst/>
          </a:prstGeom>
          <a:solidFill>
            <a:srgbClr val="294667"/>
          </a:solidFill>
          <a:ln>
            <a:noFill/>
          </a:ln>
        </p:spPr>
        <p:txBody>
          <a:bodyPr wrap="square"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5020500" y="2251075"/>
            <a:ext cx="3675000" cy="1159800"/>
          </a:xfrm>
          <a:prstGeom prst="rect">
            <a:avLst/>
          </a:prstGeom>
        </p:spPr>
        <p:txBody>
          <a:bodyPr wrap="square"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20" name="Shape 20"/>
          <p:cNvSpPr txBox="1">
            <a:spLocks noGrp="1"/>
          </p:cNvSpPr>
          <p:nvPr>
            <p:ph type="subTitle" idx="1"/>
          </p:nvPr>
        </p:nvSpPr>
        <p:spPr>
          <a:xfrm>
            <a:off x="5020500" y="3602050"/>
            <a:ext cx="3675000" cy="573900"/>
          </a:xfrm>
          <a:prstGeom prst="rect">
            <a:avLst/>
          </a:prstGeom>
        </p:spPr>
        <p:txBody>
          <a:bodyPr wrap="square" lIns="91425" tIns="91425" rIns="91425" bIns="91425" anchor="t" anchorCtr="0"/>
          <a:lstStyle>
            <a:lvl1pPr lvl="0" rtl="0">
              <a:spcBef>
                <a:spcPts val="0"/>
              </a:spcBef>
              <a:buClr>
                <a:srgbClr val="FFA800"/>
              </a:buClr>
              <a:buSzPct val="100000"/>
              <a:buNone/>
              <a:defRPr sz="1400">
                <a:solidFill>
                  <a:srgbClr val="FFA800"/>
                </a:solidFill>
              </a:defRPr>
            </a:lvl1pPr>
            <a:lvl2pPr lvl="1" rtl="0">
              <a:spcBef>
                <a:spcPts val="0"/>
              </a:spcBef>
              <a:buClr>
                <a:srgbClr val="FFA800"/>
              </a:buClr>
              <a:buSzPct val="100000"/>
              <a:buNone/>
              <a:defRPr sz="1400">
                <a:solidFill>
                  <a:srgbClr val="FFA800"/>
                </a:solidFill>
              </a:defRPr>
            </a:lvl2pPr>
            <a:lvl3pPr lvl="2" rtl="0">
              <a:spcBef>
                <a:spcPts val="0"/>
              </a:spcBef>
              <a:buClr>
                <a:srgbClr val="FFA800"/>
              </a:buClr>
              <a:buSzPct val="100000"/>
              <a:buNone/>
              <a:defRPr sz="1400">
                <a:solidFill>
                  <a:srgbClr val="FFA800"/>
                </a:solidFill>
              </a:defRPr>
            </a:lvl3pPr>
            <a:lvl4pPr lvl="3" rtl="0">
              <a:spcBef>
                <a:spcPts val="0"/>
              </a:spcBef>
              <a:buClr>
                <a:srgbClr val="FFA800"/>
              </a:buClr>
              <a:buSzPct val="100000"/>
              <a:buNone/>
              <a:defRPr sz="1400">
                <a:solidFill>
                  <a:srgbClr val="FFA800"/>
                </a:solidFill>
              </a:defRPr>
            </a:lvl4pPr>
            <a:lvl5pPr lvl="4" rtl="0">
              <a:spcBef>
                <a:spcPts val="0"/>
              </a:spcBef>
              <a:buClr>
                <a:srgbClr val="FFA800"/>
              </a:buClr>
              <a:buSzPct val="100000"/>
              <a:buNone/>
              <a:defRPr sz="1400">
                <a:solidFill>
                  <a:srgbClr val="FFA800"/>
                </a:solidFill>
              </a:defRPr>
            </a:lvl5pPr>
            <a:lvl6pPr lvl="5" rtl="0">
              <a:spcBef>
                <a:spcPts val="0"/>
              </a:spcBef>
              <a:buClr>
                <a:srgbClr val="FFA800"/>
              </a:buClr>
              <a:buSzPct val="100000"/>
              <a:buNone/>
              <a:defRPr sz="1400">
                <a:solidFill>
                  <a:srgbClr val="FFA800"/>
                </a:solidFill>
              </a:defRPr>
            </a:lvl6pPr>
            <a:lvl7pPr lvl="6" rtl="0">
              <a:spcBef>
                <a:spcPts val="0"/>
              </a:spcBef>
              <a:buClr>
                <a:srgbClr val="FFA800"/>
              </a:buClr>
              <a:buSzPct val="100000"/>
              <a:buNone/>
              <a:defRPr sz="1400">
                <a:solidFill>
                  <a:srgbClr val="FFA800"/>
                </a:solidFill>
              </a:defRPr>
            </a:lvl7pPr>
            <a:lvl8pPr lvl="7" rtl="0">
              <a:spcBef>
                <a:spcPts val="0"/>
              </a:spcBef>
              <a:buClr>
                <a:srgbClr val="FFA800"/>
              </a:buClr>
              <a:buSzPct val="100000"/>
              <a:buNone/>
              <a:defRPr sz="1400">
                <a:solidFill>
                  <a:srgbClr val="FFA800"/>
                </a:solidFill>
              </a:defRPr>
            </a:lvl8pPr>
            <a:lvl9pPr lvl="8" rtl="0">
              <a:spcBef>
                <a:spcPts val="0"/>
              </a:spcBef>
              <a:buClr>
                <a:srgbClr val="FFA800"/>
              </a:buClr>
              <a:buSzPct val="100000"/>
              <a:buNone/>
              <a:defRPr sz="1400">
                <a:solidFill>
                  <a:srgbClr val="FFA800"/>
                </a:solidFill>
              </a:defRPr>
            </a:lvl9pPr>
          </a:lstStyle>
          <a:p>
            <a:endParaRPr/>
          </a:p>
        </p:txBody>
      </p:sp>
      <p:sp>
        <p:nvSpPr>
          <p:cNvPr id="21" name="Shape 21"/>
          <p:cNvSpPr txBox="1">
            <a:spLocks noGrp="1"/>
          </p:cNvSpPr>
          <p:nvPr>
            <p:ph type="sldNum" idx="12"/>
          </p:nvPr>
        </p:nvSpPr>
        <p:spPr>
          <a:xfrm>
            <a:off x="0" y="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FFFFFF"/>
                </a:solidFill>
              </a:rPr>
              <a:t>‹#›</a:t>
            </a:fld>
            <a:endParaRPr lang="en">
              <a:solidFill>
                <a:srgbClr val="FFFFFF"/>
              </a:solidFill>
            </a:endParaRPr>
          </a:p>
        </p:txBody>
      </p:sp>
      <p:cxnSp>
        <p:nvCxnSpPr>
          <p:cNvPr id="22" name="Shape 22"/>
          <p:cNvCxnSpPr/>
          <p:nvPr/>
        </p:nvCxnSpPr>
        <p:spPr>
          <a:xfrm>
            <a:off x="5136765" y="3486150"/>
            <a:ext cx="452400" cy="0"/>
          </a:xfrm>
          <a:prstGeom prst="straightConnector1">
            <a:avLst/>
          </a:prstGeom>
          <a:noFill/>
          <a:ln w="28575" cap="flat" cmpd="sng">
            <a:solidFill>
              <a:srgbClr val="FFA800"/>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3"/>
        <p:cNvGrpSpPr/>
        <p:nvPr/>
      </p:nvGrpSpPr>
      <p:grpSpPr>
        <a:xfrm>
          <a:off x="0" y="0"/>
          <a:ext cx="0" cy="0"/>
          <a:chOff x="0" y="0"/>
          <a:chExt cx="0" cy="0"/>
        </a:xfrm>
      </p:grpSpPr>
      <p:sp>
        <p:nvSpPr>
          <p:cNvPr id="24" name="Shape 24"/>
          <p:cNvSpPr/>
          <p:nvPr/>
        </p:nvSpPr>
        <p:spPr>
          <a:xfrm>
            <a:off x="100" y="-5800"/>
            <a:ext cx="9144000" cy="5149500"/>
          </a:xfrm>
          <a:prstGeom prst="rect">
            <a:avLst/>
          </a:prstGeom>
          <a:solidFill>
            <a:srgbClr val="325680">
              <a:alpha val="86150"/>
            </a:srgbClr>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0" y="-5925"/>
            <a:ext cx="9144000" cy="5149500"/>
          </a:xfrm>
          <a:prstGeom prst="frame">
            <a:avLst>
              <a:gd name="adj1" fmla="val 5041"/>
            </a:avLst>
          </a:prstGeom>
          <a:solidFill>
            <a:srgbClr val="FFA800"/>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4303650" y="0"/>
            <a:ext cx="536700" cy="886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27" name="Shape 27"/>
          <p:cNvSpPr txBox="1"/>
          <p:nvPr/>
        </p:nvSpPr>
        <p:spPr>
          <a:xfrm>
            <a:off x="3593400" y="208667"/>
            <a:ext cx="1957200" cy="653700"/>
          </a:xfrm>
          <a:prstGeom prst="rect">
            <a:avLst/>
          </a:prstGeom>
          <a:noFill/>
          <a:ln>
            <a:noFill/>
          </a:ln>
        </p:spPr>
        <p:txBody>
          <a:bodyPr wrap="square" lIns="91425" tIns="91425" rIns="91425" bIns="91425" anchor="t" anchorCtr="0">
            <a:noAutofit/>
          </a:bodyPr>
          <a:lstStyle/>
          <a:p>
            <a:pPr lvl="0" algn="ctr" rtl="0">
              <a:spcBef>
                <a:spcPts val="0"/>
              </a:spcBef>
              <a:buNone/>
            </a:pPr>
            <a:r>
              <a:rPr lang="en" sz="6000" b="1">
                <a:solidFill>
                  <a:srgbClr val="294667"/>
                </a:solidFill>
              </a:rPr>
              <a:t>“</a:t>
            </a:r>
          </a:p>
        </p:txBody>
      </p:sp>
      <p:sp>
        <p:nvSpPr>
          <p:cNvPr id="28" name="Shape 28"/>
          <p:cNvSpPr/>
          <p:nvPr/>
        </p:nvSpPr>
        <p:spPr>
          <a:xfrm>
            <a:off x="4303650" y="4607000"/>
            <a:ext cx="536700" cy="536700"/>
          </a:xfrm>
          <a:prstGeom prst="rect">
            <a:avLst/>
          </a:prstGeom>
          <a:solidFill>
            <a:srgbClr val="294667"/>
          </a:solidFill>
          <a:ln>
            <a:noFill/>
          </a:ln>
        </p:spPr>
        <p:txBody>
          <a:bodyPr wrap="square" lIns="91425" tIns="91425" rIns="91425" bIns="91425" anchor="ctr" anchorCtr="0">
            <a:noAutofit/>
          </a:bodyPr>
          <a:lstStyle/>
          <a:p>
            <a:pPr lvl="0">
              <a:spcBef>
                <a:spcPts val="0"/>
              </a:spcBef>
              <a:buNone/>
            </a:pPr>
            <a:endParaRPr/>
          </a:p>
        </p:txBody>
      </p:sp>
      <p:sp>
        <p:nvSpPr>
          <p:cNvPr id="29" name="Shape 29"/>
          <p:cNvSpPr txBox="1">
            <a:spLocks noGrp="1"/>
          </p:cNvSpPr>
          <p:nvPr>
            <p:ph type="body" idx="1"/>
          </p:nvPr>
        </p:nvSpPr>
        <p:spPr>
          <a:xfrm>
            <a:off x="1616475" y="1393325"/>
            <a:ext cx="5911200" cy="3003600"/>
          </a:xfrm>
          <a:prstGeom prst="rect">
            <a:avLst/>
          </a:prstGeom>
        </p:spPr>
        <p:txBody>
          <a:bodyPr wrap="square" lIns="91425" tIns="91425" rIns="91425" bIns="91425" anchor="t" anchorCtr="0"/>
          <a:lstStyle>
            <a:lvl1pPr lvl="0" algn="ctr" rtl="0">
              <a:spcBef>
                <a:spcPts val="0"/>
              </a:spcBef>
              <a:buClr>
                <a:srgbClr val="FFFFFF"/>
              </a:buClr>
              <a:buSzPct val="100000"/>
              <a:defRPr sz="3000" b="1">
                <a:solidFill>
                  <a:srgbClr val="FFFFFF"/>
                </a:solidFill>
              </a:defRPr>
            </a:lvl1pPr>
            <a:lvl2pPr lvl="1" algn="ctr" rtl="0">
              <a:spcBef>
                <a:spcPts val="0"/>
              </a:spcBef>
              <a:buClr>
                <a:srgbClr val="FFFFFF"/>
              </a:buClr>
              <a:buSzPct val="100000"/>
              <a:defRPr sz="3000" b="1">
                <a:solidFill>
                  <a:srgbClr val="FFFFFF"/>
                </a:solidFill>
              </a:defRPr>
            </a:lvl2pPr>
            <a:lvl3pPr lvl="2" algn="ctr" rtl="0">
              <a:spcBef>
                <a:spcPts val="0"/>
              </a:spcBef>
              <a:buClr>
                <a:srgbClr val="FFFFFF"/>
              </a:buClr>
              <a:buSzPct val="100000"/>
              <a:defRPr sz="3000" b="1">
                <a:solidFill>
                  <a:srgbClr val="FFFFFF"/>
                </a:solidFill>
              </a:defRPr>
            </a:lvl3pPr>
            <a:lvl4pPr lvl="3" algn="ctr" rtl="0">
              <a:spcBef>
                <a:spcPts val="0"/>
              </a:spcBef>
              <a:buClr>
                <a:srgbClr val="FFFFFF"/>
              </a:buClr>
              <a:buSzPct val="100000"/>
              <a:defRPr sz="3000" b="1">
                <a:solidFill>
                  <a:srgbClr val="FFFFFF"/>
                </a:solidFill>
              </a:defRPr>
            </a:lvl4pPr>
            <a:lvl5pPr lvl="4" algn="ctr" rtl="0">
              <a:spcBef>
                <a:spcPts val="0"/>
              </a:spcBef>
              <a:buClr>
                <a:srgbClr val="FFFFFF"/>
              </a:buClr>
              <a:buSzPct val="100000"/>
              <a:defRPr sz="3000" b="1">
                <a:solidFill>
                  <a:srgbClr val="FFFFFF"/>
                </a:solidFill>
              </a:defRPr>
            </a:lvl5pPr>
            <a:lvl6pPr lvl="5" algn="ctr" rtl="0">
              <a:spcBef>
                <a:spcPts val="0"/>
              </a:spcBef>
              <a:buClr>
                <a:srgbClr val="FFFFFF"/>
              </a:buClr>
              <a:buSzPct val="100000"/>
              <a:defRPr sz="3000" b="1">
                <a:solidFill>
                  <a:srgbClr val="FFFFFF"/>
                </a:solidFill>
              </a:defRPr>
            </a:lvl6pPr>
            <a:lvl7pPr lvl="6" algn="ctr" rtl="0">
              <a:spcBef>
                <a:spcPts val="0"/>
              </a:spcBef>
              <a:buClr>
                <a:srgbClr val="FFFFFF"/>
              </a:buClr>
              <a:buSzPct val="100000"/>
              <a:defRPr sz="3000" b="1">
                <a:solidFill>
                  <a:srgbClr val="FFFFFF"/>
                </a:solidFill>
              </a:defRPr>
            </a:lvl7pPr>
            <a:lvl8pPr lvl="7" algn="ctr" rtl="0">
              <a:spcBef>
                <a:spcPts val="0"/>
              </a:spcBef>
              <a:buClr>
                <a:srgbClr val="FFFFFF"/>
              </a:buClr>
              <a:buSzPct val="100000"/>
              <a:defRPr sz="3000" b="1">
                <a:solidFill>
                  <a:srgbClr val="FFFFFF"/>
                </a:solidFill>
              </a:defRPr>
            </a:lvl8pPr>
            <a:lvl9pPr lvl="8" algn="ctr">
              <a:spcBef>
                <a:spcPts val="0"/>
              </a:spcBef>
              <a:buClr>
                <a:srgbClr val="FFFFFF"/>
              </a:buClr>
              <a:buSzPct val="100000"/>
              <a:defRPr sz="3000" b="1">
                <a:solidFill>
                  <a:srgbClr val="FFFFFF"/>
                </a:solidFill>
              </a:defRPr>
            </a:lvl9pPr>
          </a:lstStyle>
          <a:p>
            <a:endParaRPr/>
          </a:p>
        </p:txBody>
      </p:sp>
      <p:sp>
        <p:nvSpPr>
          <p:cNvPr id="30" name="Shape 30"/>
          <p:cNvSpPr txBox="1">
            <a:spLocks noGrp="1"/>
          </p:cNvSpPr>
          <p:nvPr>
            <p:ph type="sldNum" idx="12"/>
          </p:nvPr>
        </p:nvSpPr>
        <p:spPr>
          <a:xfrm>
            <a:off x="265275" y="4607475"/>
            <a:ext cx="86169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Half - Text right">
    <p:spTree>
      <p:nvGrpSpPr>
        <p:cNvPr id="1" name="Shape 31"/>
        <p:cNvGrpSpPr/>
        <p:nvPr/>
      </p:nvGrpSpPr>
      <p:grpSpPr>
        <a:xfrm>
          <a:off x="0" y="0"/>
          <a:ext cx="0" cy="0"/>
          <a:chOff x="0" y="0"/>
          <a:chExt cx="0" cy="0"/>
        </a:xfrm>
      </p:grpSpPr>
      <p:sp>
        <p:nvSpPr>
          <p:cNvPr id="32" name="Shape 32"/>
          <p:cNvSpPr/>
          <p:nvPr/>
        </p:nvSpPr>
        <p:spPr>
          <a:xfrm>
            <a:off x="0" y="0"/>
            <a:ext cx="4572000" cy="5143500"/>
          </a:xfrm>
          <a:prstGeom prst="rect">
            <a:avLst/>
          </a:prstGeom>
          <a:solidFill>
            <a:srgbClr val="FFA800">
              <a:alpha val="85880"/>
            </a:srgbClr>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4572000" y="0"/>
            <a:ext cx="45720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4994225" y="693650"/>
            <a:ext cx="3692400" cy="7689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4994225" y="1585101"/>
            <a:ext cx="3692400" cy="3340800"/>
          </a:xfrm>
          <a:prstGeom prst="rect">
            <a:avLst/>
          </a:prstGeom>
        </p:spPr>
        <p:txBody>
          <a:bodyPr wrap="square" lIns="91425" tIns="91425" rIns="91425" bIns="91425" anchor="t" anchorCtr="0"/>
          <a:lstStyle>
            <a:lvl1pPr lvl="0">
              <a:spcBef>
                <a:spcPts val="0"/>
              </a:spcBef>
              <a:buClr>
                <a:srgbClr val="FFC200"/>
              </a:buClr>
              <a:defRPr/>
            </a:lvl1pPr>
            <a:lvl2pPr lvl="1">
              <a:spcBef>
                <a:spcPts val="0"/>
              </a:spcBef>
              <a:buClr>
                <a:srgbClr val="FFC200"/>
              </a:buClr>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36" name="Shape 36"/>
          <p:cNvCxnSpPr/>
          <p:nvPr/>
        </p:nvCxnSpPr>
        <p:spPr>
          <a:xfrm>
            <a:off x="5102787" y="1519975"/>
            <a:ext cx="452400" cy="0"/>
          </a:xfrm>
          <a:prstGeom prst="straightConnector1">
            <a:avLst/>
          </a:prstGeom>
          <a:noFill/>
          <a:ln w="28575" cap="flat" cmpd="sng">
            <a:solidFill>
              <a:srgbClr val="294667"/>
            </a:solidFill>
            <a:prstDash val="solid"/>
            <a:round/>
            <a:headEnd type="none" w="lg" len="lg"/>
            <a:tailEnd type="none" w="lg" len="lg"/>
          </a:ln>
        </p:spPr>
      </p:cxnSp>
      <p:sp>
        <p:nvSpPr>
          <p:cNvPr id="37" name="Shape 37"/>
          <p:cNvSpPr/>
          <p:nvPr/>
        </p:nvSpPr>
        <p:spPr>
          <a:xfrm>
            <a:off x="0" y="0"/>
            <a:ext cx="536700" cy="536700"/>
          </a:xfrm>
          <a:prstGeom prst="rect">
            <a:avLst/>
          </a:prstGeom>
          <a:solidFill>
            <a:srgbClr val="294667"/>
          </a:solidFill>
          <a:ln>
            <a:noFill/>
          </a:ln>
        </p:spPr>
        <p:txBody>
          <a:bodyPr wrap="square" lIns="91425" tIns="91425" rIns="91425" bIns="91425" anchor="ctr" anchorCtr="0">
            <a:noAutofit/>
          </a:bodyPr>
          <a:lstStyle/>
          <a:p>
            <a:pPr lvl="0">
              <a:spcBef>
                <a:spcPts val="0"/>
              </a:spcBef>
              <a:buNone/>
            </a:pPr>
            <a:endParaRPr/>
          </a:p>
        </p:txBody>
      </p:sp>
      <p:sp>
        <p:nvSpPr>
          <p:cNvPr id="38" name="Shape 38"/>
          <p:cNvSpPr txBox="1">
            <a:spLocks noGrp="1"/>
          </p:cNvSpPr>
          <p:nvPr>
            <p:ph type="sldNum" idx="12"/>
          </p:nvPr>
        </p:nvSpPr>
        <p:spPr>
          <a:xfrm>
            <a:off x="-6000" y="0"/>
            <a:ext cx="548700" cy="536700"/>
          </a:xfrm>
          <a:prstGeom prst="rect">
            <a:avLst/>
          </a:prstGeom>
          <a:ln>
            <a:noFill/>
          </a:ln>
        </p:spPr>
        <p:txBody>
          <a:bodyPr wrap="square"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Half - Text left">
    <p:spTree>
      <p:nvGrpSpPr>
        <p:cNvPr id="1" name="Shape 39"/>
        <p:cNvGrpSpPr/>
        <p:nvPr/>
      </p:nvGrpSpPr>
      <p:grpSpPr>
        <a:xfrm>
          <a:off x="0" y="0"/>
          <a:ext cx="0" cy="0"/>
          <a:chOff x="0" y="0"/>
          <a:chExt cx="0" cy="0"/>
        </a:xfrm>
      </p:grpSpPr>
      <p:sp>
        <p:nvSpPr>
          <p:cNvPr id="40" name="Shape 40"/>
          <p:cNvSpPr/>
          <p:nvPr/>
        </p:nvSpPr>
        <p:spPr>
          <a:xfrm>
            <a:off x="0" y="0"/>
            <a:ext cx="4572000" cy="5143500"/>
          </a:xfrm>
          <a:prstGeom prst="rect">
            <a:avLst/>
          </a:prstGeom>
          <a:solidFill>
            <a:srgbClr val="FFA800"/>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4572000" y="0"/>
            <a:ext cx="4572000" cy="5143500"/>
          </a:xfrm>
          <a:prstGeom prst="rect">
            <a:avLst/>
          </a:prstGeom>
          <a:solidFill>
            <a:srgbClr val="325680">
              <a:alpha val="86150"/>
            </a:srgbClr>
          </a:solidFill>
          <a:ln>
            <a:noFill/>
          </a:ln>
        </p:spPr>
        <p:txBody>
          <a:bodyPr wrap="square" lIns="91425" tIns="91425" rIns="91425" bIns="91425" anchor="ctr" anchorCtr="0">
            <a:noAutofit/>
          </a:bodyPr>
          <a:lstStyle/>
          <a:p>
            <a:pPr lvl="0">
              <a:spcBef>
                <a:spcPts val="0"/>
              </a:spcBef>
              <a:buNone/>
            </a:pPr>
            <a:endParaRPr/>
          </a:p>
        </p:txBody>
      </p:sp>
      <p:sp>
        <p:nvSpPr>
          <p:cNvPr id="42" name="Shape 42"/>
          <p:cNvSpPr txBox="1">
            <a:spLocks noGrp="1"/>
          </p:cNvSpPr>
          <p:nvPr>
            <p:ph type="title"/>
          </p:nvPr>
        </p:nvSpPr>
        <p:spPr>
          <a:xfrm>
            <a:off x="433768" y="693650"/>
            <a:ext cx="3692400" cy="768900"/>
          </a:xfrm>
          <a:prstGeom prst="rect">
            <a:avLst/>
          </a:prstGeom>
        </p:spPr>
        <p:txBody>
          <a:bodyPr wrap="square"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1"/>
          </p:nvPr>
        </p:nvSpPr>
        <p:spPr>
          <a:xfrm>
            <a:off x="433768" y="1585101"/>
            <a:ext cx="3692400" cy="3340800"/>
          </a:xfrm>
          <a:prstGeom prst="rect">
            <a:avLst/>
          </a:prstGeom>
        </p:spPr>
        <p:txBody>
          <a:bodyPr wrap="square" lIns="91425" tIns="91425" rIns="91425" bIns="91425" anchor="t" anchorCtr="0"/>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a:endParaRPr/>
          </a:p>
        </p:txBody>
      </p:sp>
      <p:cxnSp>
        <p:nvCxnSpPr>
          <p:cNvPr id="44" name="Shape 44"/>
          <p:cNvCxnSpPr/>
          <p:nvPr/>
        </p:nvCxnSpPr>
        <p:spPr>
          <a:xfrm>
            <a:off x="542330" y="1519975"/>
            <a:ext cx="452400" cy="0"/>
          </a:xfrm>
          <a:prstGeom prst="straightConnector1">
            <a:avLst/>
          </a:prstGeom>
          <a:noFill/>
          <a:ln w="28575" cap="flat" cmpd="sng">
            <a:solidFill>
              <a:srgbClr val="294667"/>
            </a:solidFill>
            <a:prstDash val="solid"/>
            <a:round/>
            <a:headEnd type="none" w="lg" len="lg"/>
            <a:tailEnd type="none" w="lg" len="lg"/>
          </a:ln>
        </p:spPr>
      </p:cxnSp>
      <p:sp>
        <p:nvSpPr>
          <p:cNvPr id="45" name="Shape 45"/>
          <p:cNvSpPr/>
          <p:nvPr/>
        </p:nvSpPr>
        <p:spPr>
          <a:xfrm>
            <a:off x="0" y="0"/>
            <a:ext cx="536700" cy="5367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46" name="Shape 46"/>
          <p:cNvSpPr txBox="1">
            <a:spLocks noGrp="1"/>
          </p:cNvSpPr>
          <p:nvPr>
            <p:ph type="sldNum" idx="12"/>
          </p:nvPr>
        </p:nvSpPr>
        <p:spPr>
          <a:xfrm>
            <a:off x="-6000" y="0"/>
            <a:ext cx="548700" cy="536700"/>
          </a:xfrm>
          <a:prstGeom prst="rect">
            <a:avLst/>
          </a:prstGeom>
          <a:noFill/>
          <a:ln>
            <a:noFill/>
          </a:ln>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294667"/>
                </a:solidFill>
              </a:rPr>
              <a:t>‹#›</a:t>
            </a:fld>
            <a:endParaRPr lang="en">
              <a:solidFill>
                <a:srgbClr val="29466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hird - 2 columns right">
    <p:spTree>
      <p:nvGrpSpPr>
        <p:cNvPr id="1" name="Shape 47"/>
        <p:cNvGrpSpPr/>
        <p:nvPr/>
      </p:nvGrpSpPr>
      <p:grpSpPr>
        <a:xfrm>
          <a:off x="0" y="0"/>
          <a:ext cx="0" cy="0"/>
          <a:chOff x="0" y="0"/>
          <a:chExt cx="0" cy="0"/>
        </a:xfrm>
      </p:grpSpPr>
      <p:sp>
        <p:nvSpPr>
          <p:cNvPr id="48" name="Shape 48"/>
          <p:cNvSpPr/>
          <p:nvPr/>
        </p:nvSpPr>
        <p:spPr>
          <a:xfrm>
            <a:off x="0" y="0"/>
            <a:ext cx="3044100" cy="5143500"/>
          </a:xfrm>
          <a:prstGeom prst="rect">
            <a:avLst/>
          </a:prstGeom>
          <a:solidFill>
            <a:srgbClr val="FFA800">
              <a:alpha val="85880"/>
            </a:srgbClr>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a:off x="3043975" y="0"/>
            <a:ext cx="60999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a:off x="0" y="0"/>
            <a:ext cx="536700" cy="536700"/>
          </a:xfrm>
          <a:prstGeom prst="rect">
            <a:avLst/>
          </a:prstGeom>
          <a:solidFill>
            <a:srgbClr val="294667"/>
          </a:solidFill>
          <a:ln>
            <a:noFill/>
          </a:ln>
        </p:spPr>
        <p:txBody>
          <a:bodyPr wrap="square" lIns="91425" tIns="91425" rIns="91425" bIns="91425" anchor="ctr" anchorCtr="0">
            <a:noAutofit/>
          </a:bodyPr>
          <a:lstStyle/>
          <a:p>
            <a:pPr lvl="0">
              <a:spcBef>
                <a:spcPts val="0"/>
              </a:spcBef>
              <a:buNone/>
            </a:pPr>
            <a:endParaRPr/>
          </a:p>
        </p:txBody>
      </p:sp>
      <p:sp>
        <p:nvSpPr>
          <p:cNvPr id="51" name="Shape 51"/>
          <p:cNvSpPr txBox="1">
            <a:spLocks noGrp="1"/>
          </p:cNvSpPr>
          <p:nvPr>
            <p:ph type="title"/>
          </p:nvPr>
        </p:nvSpPr>
        <p:spPr>
          <a:xfrm>
            <a:off x="3468200" y="796375"/>
            <a:ext cx="5218800" cy="6693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2" name="Shape 52"/>
          <p:cNvSpPr txBox="1">
            <a:spLocks noGrp="1"/>
          </p:cNvSpPr>
          <p:nvPr>
            <p:ph type="body" idx="1"/>
          </p:nvPr>
        </p:nvSpPr>
        <p:spPr>
          <a:xfrm>
            <a:off x="3467825" y="1614875"/>
            <a:ext cx="2532900" cy="31587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53" name="Shape 53"/>
          <p:cNvSpPr txBox="1">
            <a:spLocks noGrp="1"/>
          </p:cNvSpPr>
          <p:nvPr>
            <p:ph type="body" idx="2"/>
          </p:nvPr>
        </p:nvSpPr>
        <p:spPr>
          <a:xfrm>
            <a:off x="6153578" y="1614875"/>
            <a:ext cx="2532900" cy="31587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400"/>
            </a:lvl2pPr>
            <a:lvl3pPr lvl="2">
              <a:spcBef>
                <a:spcPts val="0"/>
              </a:spcBef>
              <a:buSzPct val="100000"/>
              <a:defRPr sz="1400"/>
            </a:lvl3pPr>
            <a:lvl4pPr lvl="3">
              <a:spcBef>
                <a:spcPts val="0"/>
              </a:spcBef>
              <a:buSzPct val="100000"/>
              <a:defRPr sz="1400"/>
            </a:lvl4pPr>
            <a:lvl5pPr lvl="4">
              <a:spcBef>
                <a:spcPts val="0"/>
              </a:spcBef>
              <a:buSzPct val="100000"/>
              <a:defRPr sz="1400"/>
            </a:lvl5pPr>
            <a:lvl6pPr lvl="5">
              <a:spcBef>
                <a:spcPts val="0"/>
              </a:spcBef>
              <a:buSzPct val="100000"/>
              <a:defRPr sz="1400"/>
            </a:lvl6pPr>
            <a:lvl7pPr lvl="6">
              <a:spcBef>
                <a:spcPts val="0"/>
              </a:spcBef>
              <a:buSzPct val="100000"/>
              <a:defRPr sz="1400"/>
            </a:lvl7pPr>
            <a:lvl8pPr lvl="7">
              <a:spcBef>
                <a:spcPts val="0"/>
              </a:spcBef>
              <a:buSzPct val="100000"/>
              <a:defRPr sz="1400"/>
            </a:lvl8pPr>
            <a:lvl9pPr lvl="8">
              <a:spcBef>
                <a:spcPts val="0"/>
              </a:spcBef>
              <a:buSzPct val="100000"/>
              <a:defRPr sz="1400"/>
            </a:lvl9pPr>
          </a:lstStyle>
          <a:p>
            <a:endParaRPr/>
          </a:p>
        </p:txBody>
      </p:sp>
      <p:sp>
        <p:nvSpPr>
          <p:cNvPr id="54" name="Shape 54"/>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cxnSp>
        <p:nvCxnSpPr>
          <p:cNvPr id="55" name="Shape 55"/>
          <p:cNvCxnSpPr/>
          <p:nvPr/>
        </p:nvCxnSpPr>
        <p:spPr>
          <a:xfrm>
            <a:off x="3578787" y="1519975"/>
            <a:ext cx="452400" cy="0"/>
          </a:xfrm>
          <a:prstGeom prst="straightConnector1">
            <a:avLst/>
          </a:prstGeom>
          <a:noFill/>
          <a:ln w="28575" cap="flat" cmpd="sng">
            <a:solidFill>
              <a:srgbClr val="294667"/>
            </a:solidFill>
            <a:prstDash val="solid"/>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hird - 2 columns left">
    <p:spTree>
      <p:nvGrpSpPr>
        <p:cNvPr id="1" name="Shape 56"/>
        <p:cNvGrpSpPr/>
        <p:nvPr/>
      </p:nvGrpSpPr>
      <p:grpSpPr>
        <a:xfrm>
          <a:off x="0" y="0"/>
          <a:ext cx="0" cy="0"/>
          <a:chOff x="0" y="0"/>
          <a:chExt cx="0" cy="0"/>
        </a:xfrm>
      </p:grpSpPr>
      <p:sp>
        <p:nvSpPr>
          <p:cNvPr id="57" name="Shape 57"/>
          <p:cNvSpPr/>
          <p:nvPr/>
        </p:nvSpPr>
        <p:spPr>
          <a:xfrm flipH="1">
            <a:off x="6099775" y="0"/>
            <a:ext cx="3044100" cy="5143500"/>
          </a:xfrm>
          <a:prstGeom prst="rect">
            <a:avLst/>
          </a:prstGeom>
          <a:solidFill>
            <a:srgbClr val="325680">
              <a:alpha val="86150"/>
            </a:srgbClr>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flipH="1">
            <a:off x="0" y="0"/>
            <a:ext cx="6099900" cy="5143500"/>
          </a:xfrm>
          <a:prstGeom prst="rect">
            <a:avLst/>
          </a:prstGeom>
          <a:solidFill>
            <a:srgbClr val="FFA800"/>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0" y="0"/>
            <a:ext cx="536700" cy="5367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434706" y="796375"/>
            <a:ext cx="5218800" cy="669300"/>
          </a:xfrm>
          <a:prstGeom prst="rect">
            <a:avLst/>
          </a:prstGeom>
        </p:spPr>
        <p:txBody>
          <a:bodyPr wrap="square"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1" name="Shape 61"/>
          <p:cNvSpPr txBox="1">
            <a:spLocks noGrp="1"/>
          </p:cNvSpPr>
          <p:nvPr>
            <p:ph type="body" idx="1"/>
          </p:nvPr>
        </p:nvSpPr>
        <p:spPr>
          <a:xfrm>
            <a:off x="434331" y="1614875"/>
            <a:ext cx="2532900" cy="3158700"/>
          </a:xfrm>
          <a:prstGeom prst="rect">
            <a:avLst/>
          </a:prstGeom>
        </p:spPr>
        <p:txBody>
          <a:bodyPr wrap="square"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400">
                <a:solidFill>
                  <a:srgbClr val="FFFFFF"/>
                </a:solidFill>
              </a:defRPr>
            </a:lvl2pPr>
            <a:lvl3pPr lvl="2" rtl="0">
              <a:spcBef>
                <a:spcPts val="0"/>
              </a:spcBef>
              <a:buClr>
                <a:srgbClr val="FFFFFF"/>
              </a:buClr>
              <a:buSzPct val="100000"/>
              <a:defRPr sz="1400">
                <a:solidFill>
                  <a:srgbClr val="FFFFFF"/>
                </a:solidFill>
              </a:defRPr>
            </a:lvl3pPr>
            <a:lvl4pPr lvl="3" rtl="0">
              <a:spcBef>
                <a:spcPts val="0"/>
              </a:spcBef>
              <a:buClr>
                <a:srgbClr val="FFFFFF"/>
              </a:buClr>
              <a:buSzPct val="100000"/>
              <a:defRPr sz="1400">
                <a:solidFill>
                  <a:srgbClr val="FFFFFF"/>
                </a:solidFill>
              </a:defRPr>
            </a:lvl4pPr>
            <a:lvl5pPr lvl="4" rtl="0">
              <a:spcBef>
                <a:spcPts val="0"/>
              </a:spcBef>
              <a:buClr>
                <a:srgbClr val="FFFFFF"/>
              </a:buClr>
              <a:buSzPct val="100000"/>
              <a:defRPr sz="1400">
                <a:solidFill>
                  <a:srgbClr val="FFFFFF"/>
                </a:solidFill>
              </a:defRPr>
            </a:lvl5pPr>
            <a:lvl6pPr lvl="5" rtl="0">
              <a:spcBef>
                <a:spcPts val="0"/>
              </a:spcBef>
              <a:buClr>
                <a:srgbClr val="FFFFFF"/>
              </a:buClr>
              <a:buSzPct val="100000"/>
              <a:defRPr sz="1400">
                <a:solidFill>
                  <a:srgbClr val="FFFFFF"/>
                </a:solidFill>
              </a:defRPr>
            </a:lvl6pPr>
            <a:lvl7pPr lvl="6" rtl="0">
              <a:spcBef>
                <a:spcPts val="0"/>
              </a:spcBef>
              <a:buClr>
                <a:srgbClr val="FFFFFF"/>
              </a:buClr>
              <a:buSzPct val="100000"/>
              <a:defRPr sz="1400">
                <a:solidFill>
                  <a:srgbClr val="FFFFFF"/>
                </a:solidFill>
              </a:defRPr>
            </a:lvl7pPr>
            <a:lvl8pPr lvl="7" rtl="0">
              <a:spcBef>
                <a:spcPts val="0"/>
              </a:spcBef>
              <a:buClr>
                <a:srgbClr val="FFFFFF"/>
              </a:buClr>
              <a:buSzPct val="100000"/>
              <a:defRPr sz="1400">
                <a:solidFill>
                  <a:srgbClr val="FFFFFF"/>
                </a:solidFill>
              </a:defRPr>
            </a:lvl8pPr>
            <a:lvl9pPr lvl="8" rtl="0">
              <a:spcBef>
                <a:spcPts val="0"/>
              </a:spcBef>
              <a:buClr>
                <a:srgbClr val="FFFFFF"/>
              </a:buClr>
              <a:buSzPct val="100000"/>
              <a:defRPr sz="1400">
                <a:solidFill>
                  <a:srgbClr val="FFFFFF"/>
                </a:solidFill>
              </a:defRPr>
            </a:lvl9pPr>
          </a:lstStyle>
          <a:p>
            <a:endParaRPr/>
          </a:p>
        </p:txBody>
      </p:sp>
      <p:sp>
        <p:nvSpPr>
          <p:cNvPr id="62" name="Shape 62"/>
          <p:cNvSpPr txBox="1">
            <a:spLocks noGrp="1"/>
          </p:cNvSpPr>
          <p:nvPr>
            <p:ph type="body" idx="2"/>
          </p:nvPr>
        </p:nvSpPr>
        <p:spPr>
          <a:xfrm>
            <a:off x="3120084" y="1614875"/>
            <a:ext cx="2532900" cy="3158700"/>
          </a:xfrm>
          <a:prstGeom prst="rect">
            <a:avLst/>
          </a:prstGeom>
        </p:spPr>
        <p:txBody>
          <a:bodyPr wrap="square" lIns="91425" tIns="91425" rIns="91425" bIns="91425" anchor="t" anchorCtr="0"/>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400">
                <a:solidFill>
                  <a:srgbClr val="FFFFFF"/>
                </a:solidFill>
              </a:defRPr>
            </a:lvl2pPr>
            <a:lvl3pPr lvl="2" rtl="0">
              <a:spcBef>
                <a:spcPts val="0"/>
              </a:spcBef>
              <a:buClr>
                <a:srgbClr val="FFFFFF"/>
              </a:buClr>
              <a:buSzPct val="100000"/>
              <a:defRPr sz="1400">
                <a:solidFill>
                  <a:srgbClr val="FFFFFF"/>
                </a:solidFill>
              </a:defRPr>
            </a:lvl3pPr>
            <a:lvl4pPr lvl="3" rtl="0">
              <a:spcBef>
                <a:spcPts val="0"/>
              </a:spcBef>
              <a:buClr>
                <a:srgbClr val="FFFFFF"/>
              </a:buClr>
              <a:buSzPct val="100000"/>
              <a:defRPr sz="1400">
                <a:solidFill>
                  <a:srgbClr val="FFFFFF"/>
                </a:solidFill>
              </a:defRPr>
            </a:lvl4pPr>
            <a:lvl5pPr lvl="4" rtl="0">
              <a:spcBef>
                <a:spcPts val="0"/>
              </a:spcBef>
              <a:buClr>
                <a:srgbClr val="FFFFFF"/>
              </a:buClr>
              <a:buSzPct val="100000"/>
              <a:defRPr sz="1400">
                <a:solidFill>
                  <a:srgbClr val="FFFFFF"/>
                </a:solidFill>
              </a:defRPr>
            </a:lvl5pPr>
            <a:lvl6pPr lvl="5" rtl="0">
              <a:spcBef>
                <a:spcPts val="0"/>
              </a:spcBef>
              <a:buClr>
                <a:srgbClr val="FFFFFF"/>
              </a:buClr>
              <a:buSzPct val="100000"/>
              <a:defRPr sz="1400">
                <a:solidFill>
                  <a:srgbClr val="FFFFFF"/>
                </a:solidFill>
              </a:defRPr>
            </a:lvl6pPr>
            <a:lvl7pPr lvl="6" rtl="0">
              <a:spcBef>
                <a:spcPts val="0"/>
              </a:spcBef>
              <a:buClr>
                <a:srgbClr val="FFFFFF"/>
              </a:buClr>
              <a:buSzPct val="100000"/>
              <a:defRPr sz="1400">
                <a:solidFill>
                  <a:srgbClr val="FFFFFF"/>
                </a:solidFill>
              </a:defRPr>
            </a:lvl7pPr>
            <a:lvl8pPr lvl="7" rtl="0">
              <a:spcBef>
                <a:spcPts val="0"/>
              </a:spcBef>
              <a:buClr>
                <a:srgbClr val="FFFFFF"/>
              </a:buClr>
              <a:buSzPct val="100000"/>
              <a:defRPr sz="1400">
                <a:solidFill>
                  <a:srgbClr val="FFFFFF"/>
                </a:solidFill>
              </a:defRPr>
            </a:lvl8pPr>
            <a:lvl9pPr lvl="8" rtl="0">
              <a:spcBef>
                <a:spcPts val="0"/>
              </a:spcBef>
              <a:buClr>
                <a:srgbClr val="FFFFFF"/>
              </a:buClr>
              <a:buSzPct val="100000"/>
              <a:defRPr sz="1400">
                <a:solidFill>
                  <a:srgbClr val="FFFFFF"/>
                </a:solidFill>
              </a:defRPr>
            </a:lvl9pPr>
          </a:lstStyle>
          <a:p>
            <a:endParaRPr/>
          </a:p>
        </p:txBody>
      </p:sp>
      <p:sp>
        <p:nvSpPr>
          <p:cNvPr id="63" name="Shape 63"/>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294667"/>
                </a:solidFill>
              </a:rPr>
              <a:t>‹#›</a:t>
            </a:fld>
            <a:endParaRPr lang="en">
              <a:solidFill>
                <a:srgbClr val="294667"/>
              </a:solidFill>
            </a:endParaRPr>
          </a:p>
        </p:txBody>
      </p:sp>
      <p:cxnSp>
        <p:nvCxnSpPr>
          <p:cNvPr id="64" name="Shape 64"/>
          <p:cNvCxnSpPr/>
          <p:nvPr/>
        </p:nvCxnSpPr>
        <p:spPr>
          <a:xfrm>
            <a:off x="545293" y="1519975"/>
            <a:ext cx="452400" cy="0"/>
          </a:xfrm>
          <a:prstGeom prst="straightConnector1">
            <a:avLst/>
          </a:prstGeom>
          <a:noFill/>
          <a:ln w="28575" cap="flat" cmpd="sng">
            <a:solidFill>
              <a:srgbClr val="294667"/>
            </a:solidFill>
            <a:prstDash val="solid"/>
            <a:round/>
            <a:headEnd type="none" w="lg" len="lg"/>
            <a:tailEnd type="none" w="lg" len="lg"/>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white)">
    <p:spTree>
      <p:nvGrpSpPr>
        <p:cNvPr id="1" name="Shape 65"/>
        <p:cNvGrpSpPr/>
        <p:nvPr/>
      </p:nvGrpSpPr>
      <p:grpSpPr>
        <a:xfrm>
          <a:off x="0" y="0"/>
          <a:ext cx="0" cy="0"/>
          <a:chOff x="0" y="0"/>
          <a:chExt cx="0" cy="0"/>
        </a:xfrm>
      </p:grpSpPr>
      <p:sp>
        <p:nvSpPr>
          <p:cNvPr id="66" name="Shape 66"/>
          <p:cNvSpPr/>
          <p:nvPr/>
        </p:nvSpPr>
        <p:spPr>
          <a:xfrm>
            <a:off x="0" y="0"/>
            <a:ext cx="3044100" cy="5143500"/>
          </a:xfrm>
          <a:prstGeom prst="rect">
            <a:avLst/>
          </a:prstGeom>
          <a:solidFill>
            <a:srgbClr val="FFA800">
              <a:alpha val="85880"/>
            </a:srgbClr>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3043975" y="0"/>
            <a:ext cx="60999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cxnSp>
        <p:nvCxnSpPr>
          <p:cNvPr id="68" name="Shape 68"/>
          <p:cNvCxnSpPr/>
          <p:nvPr/>
        </p:nvCxnSpPr>
        <p:spPr>
          <a:xfrm>
            <a:off x="534892" y="1796050"/>
            <a:ext cx="452400" cy="0"/>
          </a:xfrm>
          <a:prstGeom prst="straightConnector1">
            <a:avLst/>
          </a:prstGeom>
          <a:noFill/>
          <a:ln w="28575" cap="flat" cmpd="sng">
            <a:solidFill>
              <a:srgbClr val="294667"/>
            </a:solidFill>
            <a:prstDash val="solid"/>
            <a:round/>
            <a:headEnd type="none" w="lg" len="lg"/>
            <a:tailEnd type="none" w="lg" len="lg"/>
          </a:ln>
        </p:spPr>
      </p:cxnSp>
      <p:sp>
        <p:nvSpPr>
          <p:cNvPr id="69" name="Shape 69"/>
          <p:cNvSpPr/>
          <p:nvPr/>
        </p:nvSpPr>
        <p:spPr>
          <a:xfrm>
            <a:off x="0" y="0"/>
            <a:ext cx="536700" cy="536700"/>
          </a:xfrm>
          <a:prstGeom prst="rect">
            <a:avLst/>
          </a:prstGeom>
          <a:solidFill>
            <a:srgbClr val="294667"/>
          </a:solidFill>
          <a:ln>
            <a:noFill/>
          </a:ln>
        </p:spPr>
        <p:txBody>
          <a:bodyPr wrap="square" lIns="91425" tIns="91425" rIns="91425" bIns="91425" anchor="ctr" anchorCtr="0">
            <a:noAutofit/>
          </a:bodyPr>
          <a:lstStyle/>
          <a:p>
            <a:pPr lvl="0">
              <a:spcBef>
                <a:spcPts val="0"/>
              </a:spcBef>
              <a:buNone/>
            </a:pPr>
            <a:endParaRPr/>
          </a:p>
        </p:txBody>
      </p:sp>
      <p:sp>
        <p:nvSpPr>
          <p:cNvPr id="70" name="Shape 70"/>
          <p:cNvSpPr txBox="1">
            <a:spLocks noGrp="1"/>
          </p:cNvSpPr>
          <p:nvPr>
            <p:ph type="title"/>
          </p:nvPr>
        </p:nvSpPr>
        <p:spPr>
          <a:xfrm>
            <a:off x="442405" y="1045150"/>
            <a:ext cx="2147400" cy="6747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1" name="Shape 71"/>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1">
    <p:spTree>
      <p:nvGrpSpPr>
        <p:cNvPr id="1" name="Shape 72"/>
        <p:cNvGrpSpPr/>
        <p:nvPr/>
      </p:nvGrpSpPr>
      <p:grpSpPr>
        <a:xfrm>
          <a:off x="0" y="0"/>
          <a:ext cx="0" cy="0"/>
          <a:chOff x="0" y="0"/>
          <a:chExt cx="0" cy="0"/>
        </a:xfrm>
      </p:grpSpPr>
      <p:sp>
        <p:nvSpPr>
          <p:cNvPr id="73" name="Shape 73"/>
          <p:cNvSpPr/>
          <p:nvPr/>
        </p:nvSpPr>
        <p:spPr>
          <a:xfrm>
            <a:off x="0" y="0"/>
            <a:ext cx="30441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3043975" y="0"/>
            <a:ext cx="6099900" cy="5143500"/>
          </a:xfrm>
          <a:prstGeom prst="rect">
            <a:avLst/>
          </a:prstGeom>
          <a:solidFill>
            <a:srgbClr val="325680">
              <a:alpha val="86150"/>
            </a:srgbClr>
          </a:solidFill>
          <a:ln>
            <a:noFill/>
          </a:ln>
        </p:spPr>
        <p:txBody>
          <a:bodyPr wrap="square" lIns="91425" tIns="91425" rIns="91425" bIns="91425" anchor="ctr" anchorCtr="0">
            <a:noAutofit/>
          </a:bodyPr>
          <a:lstStyle/>
          <a:p>
            <a:pPr lvl="0">
              <a:spcBef>
                <a:spcPts val="0"/>
              </a:spcBef>
              <a:buNone/>
            </a:pPr>
            <a:endParaRPr/>
          </a:p>
        </p:txBody>
      </p:sp>
      <p:cxnSp>
        <p:nvCxnSpPr>
          <p:cNvPr id="75" name="Shape 75"/>
          <p:cNvCxnSpPr/>
          <p:nvPr/>
        </p:nvCxnSpPr>
        <p:spPr>
          <a:xfrm>
            <a:off x="534892" y="1796050"/>
            <a:ext cx="452400" cy="0"/>
          </a:xfrm>
          <a:prstGeom prst="straightConnector1">
            <a:avLst/>
          </a:prstGeom>
          <a:noFill/>
          <a:ln w="28575" cap="flat" cmpd="sng">
            <a:solidFill>
              <a:srgbClr val="FFA800"/>
            </a:solidFill>
            <a:prstDash val="solid"/>
            <a:round/>
            <a:headEnd type="none" w="lg" len="lg"/>
            <a:tailEnd type="none" w="lg" len="lg"/>
          </a:ln>
        </p:spPr>
      </p:cxnSp>
      <p:sp>
        <p:nvSpPr>
          <p:cNvPr id="76" name="Shape 76"/>
          <p:cNvSpPr/>
          <p:nvPr/>
        </p:nvSpPr>
        <p:spPr>
          <a:xfrm>
            <a:off x="0" y="0"/>
            <a:ext cx="536700" cy="536700"/>
          </a:xfrm>
          <a:prstGeom prst="rect">
            <a:avLst/>
          </a:prstGeom>
          <a:solidFill>
            <a:srgbClr val="FFA800"/>
          </a:solidFill>
          <a:ln>
            <a:noFill/>
          </a:ln>
        </p:spPr>
        <p:txBody>
          <a:bodyPr wrap="square" lIns="91425" tIns="91425" rIns="91425" bIns="91425" anchor="ctr" anchorCtr="0">
            <a:noAutofit/>
          </a:bodyPr>
          <a:lstStyle/>
          <a:p>
            <a:pPr lvl="0">
              <a:spcBef>
                <a:spcPts val="0"/>
              </a:spcBef>
              <a:buNone/>
            </a:pPr>
            <a:endParaRPr/>
          </a:p>
        </p:txBody>
      </p:sp>
      <p:sp>
        <p:nvSpPr>
          <p:cNvPr id="77" name="Shape 77"/>
          <p:cNvSpPr txBox="1">
            <a:spLocks noGrp="1"/>
          </p:cNvSpPr>
          <p:nvPr>
            <p:ph type="title"/>
          </p:nvPr>
        </p:nvSpPr>
        <p:spPr>
          <a:xfrm>
            <a:off x="442405" y="1045150"/>
            <a:ext cx="2147400" cy="674700"/>
          </a:xfrm>
          <a:prstGeom prst="rect">
            <a:avLst/>
          </a:prstGeom>
        </p:spPr>
        <p:txBody>
          <a:bodyPr wrap="square"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wrap="square" lIns="91425" tIns="91425" rIns="91425" bIns="91425" anchor="b" anchorCtr="0"/>
          <a:lstStyle>
            <a:lvl1pPr lvl="0">
              <a:spcBef>
                <a:spcPts val="0"/>
              </a:spcBef>
              <a:buClr>
                <a:srgbClr val="294667"/>
              </a:buClr>
              <a:buFont typeface="Merriweather"/>
              <a:buNone/>
              <a:defRPr b="1">
                <a:solidFill>
                  <a:srgbClr val="294667"/>
                </a:solidFill>
                <a:latin typeface="Merriweather"/>
                <a:ea typeface="Merriweather"/>
                <a:cs typeface="Merriweather"/>
                <a:sym typeface="Merriweather"/>
              </a:defRPr>
            </a:lvl1pPr>
            <a:lvl2pPr lvl="1">
              <a:spcBef>
                <a:spcPts val="0"/>
              </a:spcBef>
              <a:buClr>
                <a:srgbClr val="294667"/>
              </a:buClr>
              <a:buFont typeface="Merriweather"/>
              <a:buNone/>
              <a:defRPr b="1">
                <a:solidFill>
                  <a:srgbClr val="294667"/>
                </a:solidFill>
                <a:latin typeface="Merriweather"/>
                <a:ea typeface="Merriweather"/>
                <a:cs typeface="Merriweather"/>
                <a:sym typeface="Merriweather"/>
              </a:defRPr>
            </a:lvl2pPr>
            <a:lvl3pPr lvl="2">
              <a:spcBef>
                <a:spcPts val="0"/>
              </a:spcBef>
              <a:buClr>
                <a:srgbClr val="294667"/>
              </a:buClr>
              <a:buFont typeface="Merriweather"/>
              <a:buNone/>
              <a:defRPr b="1">
                <a:solidFill>
                  <a:srgbClr val="294667"/>
                </a:solidFill>
                <a:latin typeface="Merriweather"/>
                <a:ea typeface="Merriweather"/>
                <a:cs typeface="Merriweather"/>
                <a:sym typeface="Merriweather"/>
              </a:defRPr>
            </a:lvl3pPr>
            <a:lvl4pPr lvl="3">
              <a:spcBef>
                <a:spcPts val="0"/>
              </a:spcBef>
              <a:buClr>
                <a:srgbClr val="294667"/>
              </a:buClr>
              <a:buFont typeface="Merriweather"/>
              <a:buNone/>
              <a:defRPr b="1">
                <a:solidFill>
                  <a:srgbClr val="294667"/>
                </a:solidFill>
                <a:latin typeface="Merriweather"/>
                <a:ea typeface="Merriweather"/>
                <a:cs typeface="Merriweather"/>
                <a:sym typeface="Merriweather"/>
              </a:defRPr>
            </a:lvl4pPr>
            <a:lvl5pPr lvl="4">
              <a:spcBef>
                <a:spcPts val="0"/>
              </a:spcBef>
              <a:buClr>
                <a:srgbClr val="294667"/>
              </a:buClr>
              <a:buFont typeface="Merriweather"/>
              <a:buNone/>
              <a:defRPr b="1">
                <a:solidFill>
                  <a:srgbClr val="294667"/>
                </a:solidFill>
                <a:latin typeface="Merriweather"/>
                <a:ea typeface="Merriweather"/>
                <a:cs typeface="Merriweather"/>
                <a:sym typeface="Merriweather"/>
              </a:defRPr>
            </a:lvl5pPr>
            <a:lvl6pPr lvl="5">
              <a:spcBef>
                <a:spcPts val="0"/>
              </a:spcBef>
              <a:buClr>
                <a:srgbClr val="294667"/>
              </a:buClr>
              <a:buFont typeface="Merriweather"/>
              <a:buNone/>
              <a:defRPr b="1">
                <a:solidFill>
                  <a:srgbClr val="294667"/>
                </a:solidFill>
                <a:latin typeface="Merriweather"/>
                <a:ea typeface="Merriweather"/>
                <a:cs typeface="Merriweather"/>
                <a:sym typeface="Merriweather"/>
              </a:defRPr>
            </a:lvl6pPr>
            <a:lvl7pPr lvl="6">
              <a:spcBef>
                <a:spcPts val="0"/>
              </a:spcBef>
              <a:buClr>
                <a:srgbClr val="294667"/>
              </a:buClr>
              <a:buFont typeface="Merriweather"/>
              <a:buNone/>
              <a:defRPr b="1">
                <a:solidFill>
                  <a:srgbClr val="294667"/>
                </a:solidFill>
                <a:latin typeface="Merriweather"/>
                <a:ea typeface="Merriweather"/>
                <a:cs typeface="Merriweather"/>
                <a:sym typeface="Merriweather"/>
              </a:defRPr>
            </a:lvl7pPr>
            <a:lvl8pPr lvl="7">
              <a:spcBef>
                <a:spcPts val="0"/>
              </a:spcBef>
              <a:buClr>
                <a:srgbClr val="294667"/>
              </a:buClr>
              <a:buFont typeface="Merriweather"/>
              <a:buNone/>
              <a:defRPr b="1">
                <a:solidFill>
                  <a:srgbClr val="294667"/>
                </a:solidFill>
                <a:latin typeface="Merriweather"/>
                <a:ea typeface="Merriweather"/>
                <a:cs typeface="Merriweather"/>
                <a:sym typeface="Merriweather"/>
              </a:defRPr>
            </a:lvl8pPr>
            <a:lvl9pPr lvl="8">
              <a:spcBef>
                <a:spcPts val="0"/>
              </a:spcBef>
              <a:buClr>
                <a:srgbClr val="294667"/>
              </a:buClr>
              <a:buFont typeface="Merriweather"/>
              <a:buNone/>
              <a:defRPr b="1">
                <a:solidFill>
                  <a:srgbClr val="294667"/>
                </a:solidFill>
                <a:latin typeface="Merriweather"/>
                <a:ea typeface="Merriweather"/>
                <a:cs typeface="Merriweather"/>
                <a:sym typeface="Merriweather"/>
              </a:defRPr>
            </a:lvl9pPr>
          </a:lstStyle>
          <a:p>
            <a:endParaRPr/>
          </a:p>
        </p:txBody>
      </p:sp>
      <p:sp>
        <p:nvSpPr>
          <p:cNvPr id="7" name="Shape 7"/>
          <p:cNvSpPr txBox="1">
            <a:spLocks noGrp="1"/>
          </p:cNvSpPr>
          <p:nvPr>
            <p:ph type="body" idx="1"/>
          </p:nvPr>
        </p:nvSpPr>
        <p:spPr>
          <a:xfrm>
            <a:off x="457200" y="1200150"/>
            <a:ext cx="8229600" cy="3725700"/>
          </a:xfrm>
          <a:prstGeom prst="rect">
            <a:avLst/>
          </a:prstGeom>
          <a:noFill/>
          <a:ln>
            <a:noFill/>
          </a:ln>
        </p:spPr>
        <p:txBody>
          <a:bodyPr wrap="square" lIns="91425" tIns="91425" rIns="91425" bIns="91425" anchor="t" anchorCtr="0"/>
          <a:lstStyle>
            <a:lvl1pPr lvl="0">
              <a:spcBef>
                <a:spcPts val="600"/>
              </a:spcBef>
              <a:buClr>
                <a:srgbClr val="FFA800"/>
              </a:buClr>
              <a:buSzPct val="100000"/>
              <a:buFont typeface="Open Sans"/>
              <a:buChar char="▫"/>
              <a:defRPr sz="1800">
                <a:solidFill>
                  <a:srgbClr val="021028"/>
                </a:solidFill>
                <a:latin typeface="Open Sans"/>
                <a:ea typeface="Open Sans"/>
                <a:cs typeface="Open Sans"/>
                <a:sym typeface="Open Sans"/>
              </a:defRPr>
            </a:lvl1pPr>
            <a:lvl2pPr lvl="1">
              <a:spcBef>
                <a:spcPts val="480"/>
              </a:spcBef>
              <a:buClr>
                <a:srgbClr val="FFA800"/>
              </a:buClr>
              <a:buSzPct val="100000"/>
              <a:buFont typeface="Open Sans"/>
              <a:buChar char="▪"/>
              <a:defRPr sz="1800">
                <a:solidFill>
                  <a:srgbClr val="021028"/>
                </a:solidFill>
                <a:latin typeface="Open Sans"/>
                <a:ea typeface="Open Sans"/>
                <a:cs typeface="Open Sans"/>
                <a:sym typeface="Open Sans"/>
              </a:defRPr>
            </a:lvl2pPr>
            <a:lvl3pPr lvl="2">
              <a:spcBef>
                <a:spcPts val="480"/>
              </a:spcBef>
              <a:buClr>
                <a:srgbClr val="FFA800"/>
              </a:buClr>
              <a:buSzPct val="100000"/>
              <a:buFont typeface="Open Sans"/>
              <a:buChar char="▫"/>
              <a:defRPr sz="1800">
                <a:solidFill>
                  <a:srgbClr val="021028"/>
                </a:solidFill>
                <a:latin typeface="Open Sans"/>
                <a:ea typeface="Open Sans"/>
                <a:cs typeface="Open Sans"/>
                <a:sym typeface="Open Sans"/>
              </a:defRPr>
            </a:lvl3pPr>
            <a:lvl4pPr lvl="3">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4pPr>
            <a:lvl5pPr lvl="4">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5pPr>
            <a:lvl6pPr lvl="5">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6pPr>
            <a:lvl7pPr lvl="6">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7pPr>
            <a:lvl8pPr lvl="7">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8pPr>
            <a:lvl9pPr lvl="8">
              <a:spcBef>
                <a:spcPts val="360"/>
              </a:spcBef>
              <a:buClr>
                <a:srgbClr val="FFA800"/>
              </a:buClr>
              <a:buSzPct val="100000"/>
              <a:buFont typeface="Open Sans"/>
              <a:buChar char="▫"/>
              <a:defRPr sz="1800">
                <a:solidFill>
                  <a:srgbClr val="021028"/>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300" b="1">
                <a:solidFill>
                  <a:srgbClr val="021028"/>
                </a:solidFill>
                <a:latin typeface="Open Sans"/>
                <a:ea typeface="Open Sans"/>
                <a:cs typeface="Open Sans"/>
                <a:sym typeface="Open Sans"/>
              </a:rPr>
              <a:t>‹#›</a:t>
            </a:fld>
            <a:endParaRPr lang="en" sz="1300" b="1">
              <a:solidFill>
                <a:srgbClr val="021028"/>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3679325" y="2753850"/>
            <a:ext cx="5248500" cy="1159800"/>
          </a:xfrm>
          <a:prstGeom prst="rect">
            <a:avLst/>
          </a:prstGeom>
        </p:spPr>
        <p:txBody>
          <a:bodyPr wrap="square" lIns="91425" tIns="91425" rIns="91425" bIns="91425" anchor="ctr" anchorCtr="0">
            <a:noAutofit/>
          </a:bodyPr>
          <a:lstStyle/>
          <a:p>
            <a:pPr lvl="0">
              <a:spcBef>
                <a:spcPts val="0"/>
              </a:spcBef>
              <a:buNone/>
            </a:pPr>
            <a:r>
              <a:rPr lang="en"/>
              <a:t>Predicting Rossmann Store Sales</a:t>
            </a:r>
          </a:p>
        </p:txBody>
      </p:sp>
      <p:grpSp>
        <p:nvGrpSpPr>
          <p:cNvPr id="104" name="Shape 104"/>
          <p:cNvGrpSpPr/>
          <p:nvPr/>
        </p:nvGrpSpPr>
        <p:grpSpPr>
          <a:xfrm>
            <a:off x="1830074" y="3055019"/>
            <a:ext cx="1042066" cy="814204"/>
            <a:chOff x="1923075" y="3694075"/>
            <a:chExt cx="437200" cy="341600"/>
          </a:xfrm>
        </p:grpSpPr>
        <p:sp>
          <p:nvSpPr>
            <p:cNvPr id="105" name="Shape 105"/>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9050" cap="rnd" cmpd="sng">
              <a:solidFill>
                <a:srgbClr val="FFA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9050" cap="rnd" cmpd="sng">
              <a:solidFill>
                <a:srgbClr val="FFA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9050" cap="rnd" cmpd="sng">
              <a:solidFill>
                <a:srgbClr val="FFA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9050" cap="rnd" cmpd="sng">
              <a:solidFill>
                <a:srgbClr val="FFA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9050" cap="rnd" cmpd="sng">
              <a:solidFill>
                <a:srgbClr val="FFA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9050" cap="rnd" cmpd="sng">
              <a:solidFill>
                <a:srgbClr val="FFA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9050" cap="rnd" cmpd="sng">
              <a:solidFill>
                <a:srgbClr val="FFA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9050" cap="rnd" cmpd="sng">
              <a:solidFill>
                <a:srgbClr val="FFA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9050" cap="rnd" cmpd="sng">
              <a:solidFill>
                <a:srgbClr val="FFA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Shape 192"/>
          <p:cNvSpPr txBox="1">
            <a:spLocks noGrp="1"/>
          </p:cNvSpPr>
          <p:nvPr>
            <p:ph type="title" idx="4294967295"/>
          </p:nvPr>
        </p:nvSpPr>
        <p:spPr>
          <a:xfrm>
            <a:off x="1054925" y="1313225"/>
            <a:ext cx="6851700" cy="3064200"/>
          </a:xfrm>
          <a:prstGeom prst="rect">
            <a:avLst/>
          </a:prstGeom>
        </p:spPr>
        <p:txBody>
          <a:bodyPr wrap="square" lIns="91425" tIns="91425" rIns="91425" bIns="91425" anchor="ctr" anchorCtr="0">
            <a:noAutofit/>
          </a:bodyPr>
          <a:lstStyle/>
          <a:p>
            <a:pPr marL="457200" lvl="0" indent="-317500" rtl="0">
              <a:spcBef>
                <a:spcPts val="0"/>
              </a:spcBef>
              <a:spcAft>
                <a:spcPts val="0"/>
              </a:spcAft>
              <a:buClr>
                <a:schemeClr val="dk1"/>
              </a:buClr>
              <a:buFont typeface="Arial"/>
              <a:buChar char="❏"/>
            </a:pPr>
            <a:r>
              <a:rPr lang="en" sz="1700" b="0" dirty="0">
                <a:solidFill>
                  <a:schemeClr val="dk1"/>
                </a:solidFill>
                <a:latin typeface="Arial"/>
                <a:ea typeface="Arial"/>
                <a:cs typeface="Arial"/>
                <a:sym typeface="Arial"/>
              </a:rPr>
              <a:t>Linear Regression is most suitable for this data</a:t>
            </a:r>
            <a:br>
              <a:rPr lang="en" sz="1700" b="0" dirty="0">
                <a:solidFill>
                  <a:schemeClr val="dk1"/>
                </a:solidFill>
                <a:latin typeface="Arial"/>
                <a:ea typeface="Arial"/>
                <a:cs typeface="Arial"/>
                <a:sym typeface="Arial"/>
              </a:rPr>
            </a:br>
            <a:endParaRPr lang="en" sz="1700" b="0" dirty="0">
              <a:solidFill>
                <a:schemeClr val="dk1"/>
              </a:solidFill>
              <a:latin typeface="Arial"/>
              <a:ea typeface="Arial"/>
              <a:cs typeface="Arial"/>
              <a:sym typeface="Arial"/>
            </a:endParaRPr>
          </a:p>
          <a:p>
            <a:pPr marL="457200" lvl="0" indent="-317500" rtl="0">
              <a:spcBef>
                <a:spcPts val="0"/>
              </a:spcBef>
              <a:spcAft>
                <a:spcPts val="0"/>
              </a:spcAft>
              <a:buClr>
                <a:schemeClr val="dk1"/>
              </a:buClr>
              <a:buFont typeface="Arial"/>
              <a:buChar char="❏"/>
            </a:pPr>
            <a:r>
              <a:rPr lang="en-SG" sz="1700" b="0" dirty="0">
                <a:solidFill>
                  <a:schemeClr val="dk1"/>
                </a:solidFill>
                <a:latin typeface="Arial"/>
                <a:ea typeface="Arial"/>
                <a:cs typeface="Arial"/>
                <a:sym typeface="Arial"/>
              </a:rPr>
              <a:t>O</a:t>
            </a:r>
            <a:r>
              <a:rPr lang="en" sz="1700" b="0" dirty="0">
                <a:solidFill>
                  <a:schemeClr val="dk1"/>
                </a:solidFill>
                <a:latin typeface="Arial"/>
                <a:ea typeface="Arial"/>
                <a:cs typeface="Arial"/>
                <a:sym typeface="Arial"/>
              </a:rPr>
              <a:t>pen-source software library provides the gradient boosting framework for different languages.</a:t>
            </a:r>
            <a:br>
              <a:rPr lang="en" sz="1700" b="0" dirty="0">
                <a:solidFill>
                  <a:schemeClr val="dk1"/>
                </a:solidFill>
                <a:latin typeface="Arial"/>
                <a:ea typeface="Arial"/>
                <a:cs typeface="Arial"/>
                <a:sym typeface="Arial"/>
              </a:rPr>
            </a:br>
            <a:endParaRPr lang="en" sz="1700" b="0" dirty="0">
              <a:solidFill>
                <a:schemeClr val="dk1"/>
              </a:solidFill>
              <a:latin typeface="Arial"/>
              <a:ea typeface="Arial"/>
              <a:cs typeface="Arial"/>
              <a:sym typeface="Arial"/>
            </a:endParaRPr>
          </a:p>
          <a:p>
            <a:pPr marL="457200" lvl="0" indent="-317500" rtl="0">
              <a:spcBef>
                <a:spcPts val="0"/>
              </a:spcBef>
              <a:buClr>
                <a:schemeClr val="dk1"/>
              </a:buClr>
              <a:buFont typeface="Arial"/>
              <a:buChar char="❏"/>
            </a:pPr>
            <a:r>
              <a:rPr lang="en" sz="1700" b="0" dirty="0">
                <a:solidFill>
                  <a:schemeClr val="dk1"/>
                </a:solidFill>
                <a:latin typeface="Arial"/>
                <a:ea typeface="Arial"/>
                <a:cs typeface="Arial"/>
                <a:sym typeface="Arial"/>
              </a:rPr>
              <a:t>implementation of gradient boosted decision trees designed for speed and performance.</a:t>
            </a:r>
          </a:p>
        </p:txBody>
      </p:sp>
      <p:sp>
        <p:nvSpPr>
          <p:cNvPr id="193" name="Shape 193"/>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rgbClr val="294667"/>
                </a:solidFill>
              </a:rPr>
              <a:pPr lvl="0" algn="ctr">
                <a:spcBef>
                  <a:spcPts val="0"/>
                </a:spcBef>
                <a:buNone/>
              </a:pPr>
              <a:t>10</a:t>
            </a:fld>
            <a:endParaRPr lang="en" dirty="0">
              <a:solidFill>
                <a:srgbClr val="294667"/>
              </a:solidFill>
            </a:endParaRPr>
          </a:p>
        </p:txBody>
      </p:sp>
      <p:sp>
        <p:nvSpPr>
          <p:cNvPr id="194" name="Shape 194"/>
          <p:cNvSpPr txBox="1"/>
          <p:nvPr/>
        </p:nvSpPr>
        <p:spPr>
          <a:xfrm>
            <a:off x="1127875" y="626600"/>
            <a:ext cx="6437700" cy="729600"/>
          </a:xfrm>
          <a:prstGeom prst="rect">
            <a:avLst/>
          </a:prstGeom>
          <a:noFill/>
          <a:ln>
            <a:noFill/>
          </a:ln>
        </p:spPr>
        <p:txBody>
          <a:bodyPr wrap="square" lIns="91425" tIns="91425" rIns="91425" bIns="91425" anchor="ctr" anchorCtr="0">
            <a:noAutofit/>
          </a:bodyPr>
          <a:lstStyle/>
          <a:p>
            <a:pPr lvl="0">
              <a:spcBef>
                <a:spcPts val="0"/>
              </a:spcBef>
              <a:buNone/>
            </a:pPr>
            <a:r>
              <a:rPr lang="en" sz="2400" b="1"/>
              <a:t>Linear Regression With XGBoost</a:t>
            </a:r>
          </a:p>
        </p:txBody>
      </p:sp>
      <p:sp>
        <p:nvSpPr>
          <p:cNvPr id="195" name="Shape 195"/>
          <p:cNvSpPr txBox="1"/>
          <p:nvPr/>
        </p:nvSpPr>
        <p:spPr>
          <a:xfrm>
            <a:off x="1127875" y="1164919"/>
            <a:ext cx="6437700" cy="729600"/>
          </a:xfrm>
          <a:prstGeom prst="rect">
            <a:avLst/>
          </a:prstGeom>
          <a:noFill/>
          <a:ln>
            <a:noFill/>
          </a:ln>
        </p:spPr>
        <p:txBody>
          <a:bodyPr wrap="square" lIns="91425" tIns="91425" rIns="91425" bIns="91425" anchor="ctr" anchorCtr="0">
            <a:noAutofit/>
          </a:bodyPr>
          <a:lstStyle/>
          <a:p>
            <a:pPr lvl="0" rtl="0">
              <a:spcBef>
                <a:spcPts val="0"/>
              </a:spcBef>
              <a:buNone/>
            </a:pPr>
            <a:r>
              <a:rPr lang="en" sz="2400" b="1" dirty="0"/>
              <a:t>Why?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42405" y="1045150"/>
            <a:ext cx="2147400" cy="674700"/>
          </a:xfrm>
          <a:prstGeom prst="rect">
            <a:avLst/>
          </a:prstGeom>
        </p:spPr>
        <p:txBody>
          <a:bodyPr wrap="square" lIns="91425" tIns="91425" rIns="91425" bIns="91425" anchor="b" anchorCtr="0">
            <a:noAutofit/>
          </a:bodyPr>
          <a:lstStyle/>
          <a:p>
            <a:pPr lvl="0" rtl="0">
              <a:spcBef>
                <a:spcPts val="0"/>
              </a:spcBef>
              <a:buNone/>
            </a:pPr>
            <a:r>
              <a:rPr lang="en"/>
              <a:t>Gradient Boost Parameter</a:t>
            </a:r>
          </a:p>
        </p:txBody>
      </p:sp>
      <p:sp>
        <p:nvSpPr>
          <p:cNvPr id="201" name="Shape 201"/>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chemeClr val="bg1"/>
                </a:solidFill>
              </a:rPr>
              <a:pPr lvl="0" algn="ctr" rtl="0">
                <a:spcBef>
                  <a:spcPts val="0"/>
                </a:spcBef>
                <a:buNone/>
              </a:pPr>
              <a:t>11</a:t>
            </a:fld>
            <a:endParaRPr lang="en">
              <a:solidFill>
                <a:schemeClr val="bg1"/>
              </a:solidFill>
            </a:endParaRPr>
          </a:p>
        </p:txBody>
      </p:sp>
      <p:graphicFrame>
        <p:nvGraphicFramePr>
          <p:cNvPr id="202" name="Shape 202"/>
          <p:cNvGraphicFramePr/>
          <p:nvPr/>
        </p:nvGraphicFramePr>
        <p:xfrm>
          <a:off x="3239700" y="1045156"/>
          <a:ext cx="5675800" cy="3321675"/>
        </p:xfrm>
        <a:graphic>
          <a:graphicData uri="http://schemas.openxmlformats.org/drawingml/2006/table">
            <a:tbl>
              <a:tblPr>
                <a:noFill/>
                <a:tableStyleId>{146DC343-05FF-41C5-A1AB-3BB6B81C5D1E}</a:tableStyleId>
              </a:tblPr>
              <a:tblGrid>
                <a:gridCol w="2837900">
                  <a:extLst>
                    <a:ext uri="{9D8B030D-6E8A-4147-A177-3AD203B41FA5}">
                      <a16:colId xmlns:a16="http://schemas.microsoft.com/office/drawing/2014/main" val="20000"/>
                    </a:ext>
                  </a:extLst>
                </a:gridCol>
                <a:gridCol w="2837900">
                  <a:extLst>
                    <a:ext uri="{9D8B030D-6E8A-4147-A177-3AD203B41FA5}">
                      <a16:colId xmlns:a16="http://schemas.microsoft.com/office/drawing/2014/main" val="20001"/>
                    </a:ext>
                  </a:extLst>
                </a:gridCol>
              </a:tblGrid>
              <a:tr h="474525">
                <a:tc>
                  <a:txBody>
                    <a:bodyPr/>
                    <a:lstStyle/>
                    <a:p>
                      <a:pPr lvl="0" rtl="0">
                        <a:spcBef>
                          <a:spcPts val="0"/>
                        </a:spcBef>
                        <a:buNone/>
                      </a:pPr>
                      <a:r>
                        <a:rPr lang="en">
                          <a:solidFill>
                            <a:schemeClr val="dk1"/>
                          </a:solidFill>
                        </a:rPr>
                        <a:t>Objective</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FFA800"/>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rtl="0">
                        <a:spcBef>
                          <a:spcPts val="0"/>
                        </a:spcBef>
                        <a:buNone/>
                      </a:pPr>
                      <a:r>
                        <a:rPr lang="en">
                          <a:solidFill>
                            <a:schemeClr val="dk1"/>
                          </a:solidFill>
                        </a:rPr>
                        <a:t>Linear Regression</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FFA800"/>
                      </a:solidFill>
                      <a:prstDash val="solid"/>
                      <a:round/>
                      <a:headEnd type="none" w="med" len="med"/>
                      <a:tailEnd type="none" w="med" len="med"/>
                    </a:lnT>
                    <a:lnB w="38100" cap="flat" cmpd="sng">
                      <a:solidFill>
                        <a:srgbClr val="EFEFEF"/>
                      </a:solidFill>
                      <a:prstDash val="solid"/>
                      <a:round/>
                      <a:headEnd type="none" w="med" len="med"/>
                      <a:tailEnd type="none" w="med" len="med"/>
                    </a:lnB>
                  </a:tcPr>
                </a:tc>
                <a:extLst>
                  <a:ext uri="{0D108BD9-81ED-4DB2-BD59-A6C34878D82A}">
                    <a16:rowId xmlns:a16="http://schemas.microsoft.com/office/drawing/2014/main" val="10000"/>
                  </a:ext>
                </a:extLst>
              </a:tr>
              <a:tr h="474525">
                <a:tc>
                  <a:txBody>
                    <a:bodyPr/>
                    <a:lstStyle/>
                    <a:p>
                      <a:pPr lvl="0" rtl="0">
                        <a:spcBef>
                          <a:spcPts val="0"/>
                        </a:spcBef>
                        <a:buNone/>
                      </a:pPr>
                      <a:r>
                        <a:rPr lang="en">
                          <a:solidFill>
                            <a:schemeClr val="dk1"/>
                          </a:solidFill>
                        </a:rPr>
                        <a:t>Booster </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rtl="0">
                        <a:spcBef>
                          <a:spcPts val="0"/>
                        </a:spcBef>
                        <a:buNone/>
                      </a:pPr>
                      <a:r>
                        <a:rPr lang="en">
                          <a:solidFill>
                            <a:schemeClr val="dk1"/>
                          </a:solidFill>
                        </a:rPr>
                        <a:t>gbtree</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extLst>
                  <a:ext uri="{0D108BD9-81ED-4DB2-BD59-A6C34878D82A}">
                    <a16:rowId xmlns:a16="http://schemas.microsoft.com/office/drawing/2014/main" val="10001"/>
                  </a:ext>
                </a:extLst>
              </a:tr>
              <a:tr h="474525">
                <a:tc>
                  <a:txBody>
                    <a:bodyPr/>
                    <a:lstStyle/>
                    <a:p>
                      <a:pPr lvl="0" rtl="0">
                        <a:spcBef>
                          <a:spcPts val="0"/>
                        </a:spcBef>
                        <a:buNone/>
                      </a:pPr>
                      <a:r>
                        <a:rPr lang="en">
                          <a:solidFill>
                            <a:schemeClr val="dk1"/>
                          </a:solidFill>
                        </a:rPr>
                        <a:t>Learning</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rtl="0">
                        <a:spcBef>
                          <a:spcPts val="0"/>
                        </a:spcBef>
                        <a:buNone/>
                      </a:pPr>
                      <a:r>
                        <a:rPr lang="en">
                          <a:solidFill>
                            <a:schemeClr val="dk1"/>
                          </a:solidFill>
                        </a:rPr>
                        <a:t>0.3</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extLst>
                  <a:ext uri="{0D108BD9-81ED-4DB2-BD59-A6C34878D82A}">
                    <a16:rowId xmlns:a16="http://schemas.microsoft.com/office/drawing/2014/main" val="10002"/>
                  </a:ext>
                </a:extLst>
              </a:tr>
              <a:tr h="474525">
                <a:tc>
                  <a:txBody>
                    <a:bodyPr/>
                    <a:lstStyle/>
                    <a:p>
                      <a:pPr lvl="0" rtl="0">
                        <a:spcBef>
                          <a:spcPts val="0"/>
                        </a:spcBef>
                        <a:buNone/>
                      </a:pPr>
                      <a:r>
                        <a:rPr lang="en">
                          <a:solidFill>
                            <a:schemeClr val="dk1"/>
                          </a:solidFill>
                        </a:rPr>
                        <a:t>Max Depth</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rtl="0">
                        <a:spcBef>
                          <a:spcPts val="0"/>
                        </a:spcBef>
                        <a:buNone/>
                      </a:pPr>
                      <a:r>
                        <a:rPr lang="en">
                          <a:solidFill>
                            <a:schemeClr val="dk1"/>
                          </a:solidFill>
                        </a:rPr>
                        <a:t>10</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extLst>
                  <a:ext uri="{0D108BD9-81ED-4DB2-BD59-A6C34878D82A}">
                    <a16:rowId xmlns:a16="http://schemas.microsoft.com/office/drawing/2014/main" val="10003"/>
                  </a:ext>
                </a:extLst>
              </a:tr>
              <a:tr h="474525">
                <a:tc>
                  <a:txBody>
                    <a:bodyPr/>
                    <a:lstStyle/>
                    <a:p>
                      <a:pPr lvl="0" rtl="0">
                        <a:spcBef>
                          <a:spcPts val="0"/>
                        </a:spcBef>
                        <a:buNone/>
                      </a:pPr>
                      <a:r>
                        <a:rPr lang="en">
                          <a:solidFill>
                            <a:schemeClr val="dk1"/>
                          </a:solidFill>
                        </a:rPr>
                        <a:t>Column Sample By Tree</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rtl="0">
                        <a:spcBef>
                          <a:spcPts val="0"/>
                        </a:spcBef>
                        <a:buNone/>
                      </a:pPr>
                      <a:r>
                        <a:rPr lang="en">
                          <a:solidFill>
                            <a:schemeClr val="dk1"/>
                          </a:solidFill>
                        </a:rPr>
                        <a:t>0.7</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extLst>
                  <a:ext uri="{0D108BD9-81ED-4DB2-BD59-A6C34878D82A}">
                    <a16:rowId xmlns:a16="http://schemas.microsoft.com/office/drawing/2014/main" val="10004"/>
                  </a:ext>
                </a:extLst>
              </a:tr>
              <a:tr h="474525">
                <a:tc>
                  <a:txBody>
                    <a:bodyPr/>
                    <a:lstStyle/>
                    <a:p>
                      <a:pPr lvl="0" rtl="0">
                        <a:spcBef>
                          <a:spcPts val="0"/>
                        </a:spcBef>
                        <a:buNone/>
                      </a:pPr>
                      <a:r>
                        <a:rPr lang="en">
                          <a:solidFill>
                            <a:schemeClr val="dk1"/>
                          </a:solidFill>
                        </a:rPr>
                        <a:t>Maximum Iteration</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tc>
                  <a:txBody>
                    <a:bodyPr/>
                    <a:lstStyle/>
                    <a:p>
                      <a:pPr lvl="0" rtl="0">
                        <a:spcBef>
                          <a:spcPts val="0"/>
                        </a:spcBef>
                        <a:buNone/>
                      </a:pPr>
                      <a:r>
                        <a:rPr lang="en">
                          <a:solidFill>
                            <a:schemeClr val="dk1"/>
                          </a:solidFill>
                        </a:rPr>
                        <a:t>300</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EFEFEF"/>
                      </a:solidFill>
                      <a:prstDash val="solid"/>
                      <a:round/>
                      <a:headEnd type="none" w="med" len="med"/>
                      <a:tailEnd type="none" w="med" len="med"/>
                    </a:lnB>
                  </a:tcPr>
                </a:tc>
                <a:extLst>
                  <a:ext uri="{0D108BD9-81ED-4DB2-BD59-A6C34878D82A}">
                    <a16:rowId xmlns:a16="http://schemas.microsoft.com/office/drawing/2014/main" val="10005"/>
                  </a:ext>
                </a:extLst>
              </a:tr>
              <a:tr h="474525">
                <a:tc>
                  <a:txBody>
                    <a:bodyPr/>
                    <a:lstStyle/>
                    <a:p>
                      <a:pPr lvl="0" rtl="0">
                        <a:spcBef>
                          <a:spcPts val="0"/>
                        </a:spcBef>
                        <a:buNone/>
                      </a:pPr>
                      <a:r>
                        <a:rPr lang="en">
                          <a:solidFill>
                            <a:schemeClr val="dk1"/>
                          </a:solidFill>
                        </a:rPr>
                        <a:t>Early Stopping Rounds</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FFA800"/>
                      </a:solidFill>
                      <a:prstDash val="solid"/>
                      <a:round/>
                      <a:headEnd type="none" w="med" len="med"/>
                      <a:tailEnd type="none" w="med" len="med"/>
                    </a:lnB>
                  </a:tcPr>
                </a:tc>
                <a:tc>
                  <a:txBody>
                    <a:bodyPr/>
                    <a:lstStyle/>
                    <a:p>
                      <a:pPr lvl="0" rtl="0">
                        <a:spcBef>
                          <a:spcPts val="0"/>
                        </a:spcBef>
                        <a:buNone/>
                      </a:pPr>
                      <a:r>
                        <a:rPr lang="en">
                          <a:solidFill>
                            <a:schemeClr val="dk1"/>
                          </a:solidFill>
                        </a:rPr>
                        <a:t>50</a:t>
                      </a:r>
                    </a:p>
                  </a:txBody>
                  <a:tcPr marL="91425" marR="91425" marT="68575" marB="68575" anchor="ctr">
                    <a:lnL w="38100" cap="flat" cmpd="sng">
                      <a:solidFill>
                        <a:srgbClr val="EFEFEF"/>
                      </a:solidFill>
                      <a:prstDash val="solid"/>
                      <a:round/>
                      <a:headEnd type="none" w="med" len="med"/>
                      <a:tailEnd type="none" w="med" len="med"/>
                    </a:lnL>
                    <a:lnR w="38100" cap="flat" cmpd="sng">
                      <a:solidFill>
                        <a:srgbClr val="EFEFEF"/>
                      </a:solidFill>
                      <a:prstDash val="solid"/>
                      <a:round/>
                      <a:headEnd type="none" w="med" len="med"/>
                      <a:tailEnd type="none" w="med" len="med"/>
                    </a:lnR>
                    <a:lnT w="38100" cap="flat" cmpd="sng">
                      <a:solidFill>
                        <a:srgbClr val="EFEFEF"/>
                      </a:solidFill>
                      <a:prstDash val="solid"/>
                      <a:round/>
                      <a:headEnd type="none" w="med" len="med"/>
                      <a:tailEnd type="none" w="med" len="med"/>
                    </a:lnT>
                    <a:lnB w="38100" cap="flat" cmpd="sng">
                      <a:solidFill>
                        <a:srgbClr val="FFA8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03" name="Shape 203"/>
          <p:cNvSpPr txBox="1">
            <a:spLocks noGrp="1"/>
          </p:cNvSpPr>
          <p:nvPr>
            <p:ph type="title"/>
          </p:nvPr>
        </p:nvSpPr>
        <p:spPr>
          <a:xfrm>
            <a:off x="3239695" y="370450"/>
            <a:ext cx="4201200" cy="674700"/>
          </a:xfrm>
          <a:prstGeom prst="rect">
            <a:avLst/>
          </a:prstGeom>
        </p:spPr>
        <p:txBody>
          <a:bodyPr wrap="square" lIns="91425" tIns="91425" rIns="91425" bIns="91425" anchor="b" anchorCtr="0">
            <a:noAutofit/>
          </a:bodyPr>
          <a:lstStyle/>
          <a:p>
            <a:pPr lvl="0" rtl="0">
              <a:spcBef>
                <a:spcPts val="0"/>
              </a:spcBef>
              <a:buNone/>
            </a:pPr>
            <a:r>
              <a:rPr lang="en"/>
              <a:t>Optimum Parameter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chemeClr val="bg1"/>
                </a:solidFill>
              </a:rPr>
              <a:pPr lvl="0" algn="ctr" rtl="0">
                <a:spcBef>
                  <a:spcPts val="0"/>
                </a:spcBef>
                <a:buNone/>
              </a:pPr>
              <a:t>12</a:t>
            </a:fld>
            <a:endParaRPr lang="en" dirty="0">
              <a:solidFill>
                <a:schemeClr val="bg1"/>
              </a:solidFill>
            </a:endParaRPr>
          </a:p>
        </p:txBody>
      </p:sp>
      <p:pic>
        <p:nvPicPr>
          <p:cNvPr id="209" name="Shape 209" descr="xgbTrain.PNG"/>
          <p:cNvPicPr preferRelativeResize="0"/>
          <p:nvPr/>
        </p:nvPicPr>
        <p:blipFill>
          <a:blip r:embed="rId3">
            <a:alphaModFix/>
          </a:blip>
          <a:stretch>
            <a:fillRect/>
          </a:stretch>
        </p:blipFill>
        <p:spPr>
          <a:xfrm>
            <a:off x="1383438" y="644188"/>
            <a:ext cx="6376974" cy="3962575"/>
          </a:xfrm>
          <a:prstGeom prst="rect">
            <a:avLst/>
          </a:prstGeom>
          <a:noFill/>
          <a:ln>
            <a:noFill/>
          </a:ln>
        </p:spPr>
      </p:pic>
      <p:sp>
        <p:nvSpPr>
          <p:cNvPr id="210" name="Shape 210"/>
          <p:cNvSpPr txBox="1">
            <a:spLocks noGrp="1"/>
          </p:cNvSpPr>
          <p:nvPr>
            <p:ph type="title" idx="4294967295"/>
          </p:nvPr>
        </p:nvSpPr>
        <p:spPr>
          <a:xfrm>
            <a:off x="46525" y="108100"/>
            <a:ext cx="9144000" cy="669300"/>
          </a:xfrm>
          <a:prstGeom prst="rect">
            <a:avLst/>
          </a:prstGeom>
        </p:spPr>
        <p:txBody>
          <a:bodyPr wrap="square" lIns="91425" tIns="91425" rIns="91425" bIns="91425" anchor="ctr" anchorCtr="0">
            <a:noAutofit/>
          </a:bodyPr>
          <a:lstStyle/>
          <a:p>
            <a:pPr lvl="0" algn="ctr" rtl="0">
              <a:spcBef>
                <a:spcPts val="0"/>
              </a:spcBef>
              <a:buNone/>
            </a:pPr>
            <a:r>
              <a:rPr lang="en"/>
              <a:t>Training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chemeClr val="bg1"/>
                </a:solidFill>
              </a:rPr>
              <a:pPr lvl="0" algn="ctr" rtl="0">
                <a:spcBef>
                  <a:spcPts val="0"/>
                </a:spcBef>
                <a:buNone/>
              </a:pPr>
              <a:t>13</a:t>
            </a:fld>
            <a:endParaRPr lang="en" dirty="0">
              <a:solidFill>
                <a:schemeClr val="bg1"/>
              </a:solidFill>
            </a:endParaRPr>
          </a:p>
        </p:txBody>
      </p:sp>
      <p:sp>
        <p:nvSpPr>
          <p:cNvPr id="216" name="Shape 216"/>
          <p:cNvSpPr txBox="1">
            <a:spLocks noGrp="1"/>
          </p:cNvSpPr>
          <p:nvPr>
            <p:ph type="title" idx="4294967295"/>
          </p:nvPr>
        </p:nvSpPr>
        <p:spPr>
          <a:xfrm>
            <a:off x="46525" y="486100"/>
            <a:ext cx="9144000" cy="669300"/>
          </a:xfrm>
          <a:prstGeom prst="rect">
            <a:avLst/>
          </a:prstGeom>
        </p:spPr>
        <p:txBody>
          <a:bodyPr wrap="square" lIns="91425" tIns="91425" rIns="91425" bIns="91425" anchor="ctr" anchorCtr="0">
            <a:noAutofit/>
          </a:bodyPr>
          <a:lstStyle/>
          <a:p>
            <a:pPr lvl="0" algn="ctr" rtl="0">
              <a:spcBef>
                <a:spcPts val="0"/>
              </a:spcBef>
              <a:buNone/>
            </a:pPr>
            <a:r>
              <a:rPr lang="en-SG" dirty="0"/>
              <a:t>Root Mean Square Percentage Error</a:t>
            </a:r>
            <a:endParaRPr lang="en" dirty="0"/>
          </a:p>
        </p:txBody>
      </p:sp>
      <p:pic>
        <p:nvPicPr>
          <p:cNvPr id="217" name="Shape 217" descr="rmspe.PNG"/>
          <p:cNvPicPr preferRelativeResize="0"/>
          <p:nvPr/>
        </p:nvPicPr>
        <p:blipFill>
          <a:blip r:embed="rId3">
            <a:alphaModFix/>
          </a:blip>
          <a:stretch>
            <a:fillRect/>
          </a:stretch>
        </p:blipFill>
        <p:spPr>
          <a:xfrm>
            <a:off x="911975" y="1585304"/>
            <a:ext cx="7413099" cy="2066675"/>
          </a:xfrm>
          <a:prstGeom prst="rect">
            <a:avLst/>
          </a:prstGeom>
          <a:noFill/>
          <a:ln>
            <a:noFill/>
          </a:ln>
        </p:spPr>
      </p:pic>
      <p:sp>
        <p:nvSpPr>
          <p:cNvPr id="2" name="Rectangle 1">
            <a:extLst>
              <a:ext uri="{FF2B5EF4-FFF2-40B4-BE49-F238E27FC236}">
                <a16:creationId xmlns:a16="http://schemas.microsoft.com/office/drawing/2014/main" id="{A3C5FFF5-155F-4F87-BFF7-6661422E575D}"/>
              </a:ext>
            </a:extLst>
          </p:cNvPr>
          <p:cNvSpPr/>
          <p:nvPr/>
        </p:nvSpPr>
        <p:spPr>
          <a:xfrm>
            <a:off x="3486615" y="1531434"/>
            <a:ext cx="3494048" cy="4014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Shape 222"/>
          <p:cNvSpPr txBox="1">
            <a:spLocks noGrp="1"/>
          </p:cNvSpPr>
          <p:nvPr>
            <p:ph type="title" idx="4294967295"/>
          </p:nvPr>
        </p:nvSpPr>
        <p:spPr>
          <a:xfrm>
            <a:off x="25" y="424325"/>
            <a:ext cx="9144000" cy="669300"/>
          </a:xfrm>
          <a:prstGeom prst="rect">
            <a:avLst/>
          </a:prstGeom>
        </p:spPr>
        <p:txBody>
          <a:bodyPr wrap="square" lIns="91425" tIns="91425" rIns="91425" bIns="91425" anchor="ctr" anchorCtr="0">
            <a:noAutofit/>
          </a:bodyPr>
          <a:lstStyle/>
          <a:p>
            <a:pPr lvl="0" algn="ctr">
              <a:spcBef>
                <a:spcPts val="0"/>
              </a:spcBef>
              <a:buNone/>
            </a:pPr>
            <a:r>
              <a:rPr lang="en"/>
              <a:t>Importance Map</a:t>
            </a:r>
          </a:p>
        </p:txBody>
      </p:sp>
      <p:sp>
        <p:nvSpPr>
          <p:cNvPr id="223" name="Shape 223"/>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rgbClr val="FFFFFF"/>
                </a:solidFill>
              </a:rPr>
              <a:pPr lvl="0" algn="ctr">
                <a:spcBef>
                  <a:spcPts val="0"/>
                </a:spcBef>
                <a:buNone/>
              </a:pPr>
              <a:t>14</a:t>
            </a:fld>
            <a:endParaRPr lang="en" dirty="0">
              <a:solidFill>
                <a:srgbClr val="FFFFFF"/>
              </a:solidFill>
            </a:endParaRPr>
          </a:p>
        </p:txBody>
      </p:sp>
      <p:pic>
        <p:nvPicPr>
          <p:cNvPr id="224" name="Shape 224" descr="Impt-Score.PNG"/>
          <p:cNvPicPr preferRelativeResize="0"/>
          <p:nvPr/>
        </p:nvPicPr>
        <p:blipFill>
          <a:blip r:embed="rId3">
            <a:alphaModFix/>
          </a:blip>
          <a:stretch>
            <a:fillRect/>
          </a:stretch>
        </p:blipFill>
        <p:spPr>
          <a:xfrm>
            <a:off x="254825" y="1013904"/>
            <a:ext cx="8634200" cy="351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Shape 229"/>
          <p:cNvSpPr txBox="1">
            <a:spLocks noGrp="1"/>
          </p:cNvSpPr>
          <p:nvPr>
            <p:ph type="ctrTitle"/>
          </p:nvPr>
        </p:nvSpPr>
        <p:spPr>
          <a:xfrm>
            <a:off x="5020500" y="2251075"/>
            <a:ext cx="3675000" cy="1159800"/>
          </a:xfrm>
          <a:prstGeom prst="rect">
            <a:avLst/>
          </a:prstGeom>
        </p:spPr>
        <p:txBody>
          <a:bodyPr wrap="square" lIns="91425" tIns="91425" rIns="91425" bIns="91425" anchor="b" anchorCtr="0">
            <a:noAutofit/>
          </a:bodyPr>
          <a:lstStyle/>
          <a:p>
            <a:pPr lvl="0" rtl="0">
              <a:spcBef>
                <a:spcPts val="0"/>
              </a:spcBef>
              <a:buNone/>
            </a:pPr>
            <a:r>
              <a:rPr lang="en"/>
              <a:t>Prediction</a:t>
            </a:r>
          </a:p>
        </p:txBody>
      </p:sp>
      <p:sp>
        <p:nvSpPr>
          <p:cNvPr id="230" name="Shape 230"/>
          <p:cNvSpPr txBox="1">
            <a:spLocks noGrp="1"/>
          </p:cNvSpPr>
          <p:nvPr>
            <p:ph type="sldNum" idx="12"/>
          </p:nvPr>
        </p:nvSpPr>
        <p:spPr>
          <a:xfrm>
            <a:off x="0" y="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chemeClr val="bg1"/>
                </a:solidFill>
              </a:rPr>
              <a:pPr lvl="0" algn="ctr" rtl="0">
                <a:spcBef>
                  <a:spcPts val="0"/>
                </a:spcBef>
                <a:buNone/>
              </a:pPr>
              <a:t>15</a:t>
            </a:fld>
            <a:endParaRPr lang="en"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Shape 235"/>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FFFFFF"/>
                </a:solidFill>
              </a:rPr>
              <a:pPr lvl="0" algn="ctr" rtl="0">
                <a:spcBef>
                  <a:spcPts val="0"/>
                </a:spcBef>
                <a:buNone/>
              </a:pPr>
              <a:t>16</a:t>
            </a:fld>
            <a:endParaRPr lang="en" dirty="0">
              <a:solidFill>
                <a:srgbClr val="FFFFFF"/>
              </a:solidFill>
            </a:endParaRPr>
          </a:p>
        </p:txBody>
      </p:sp>
      <p:pic>
        <p:nvPicPr>
          <p:cNvPr id="236" name="Shape 236"/>
          <p:cNvPicPr preferRelativeResize="0"/>
          <p:nvPr/>
        </p:nvPicPr>
        <p:blipFill rotWithShape="1">
          <a:blip r:embed="rId3">
            <a:alphaModFix/>
          </a:blip>
          <a:srcRect r="16114"/>
          <a:stretch/>
        </p:blipFill>
        <p:spPr>
          <a:xfrm>
            <a:off x="352900" y="2141575"/>
            <a:ext cx="7415100" cy="860325"/>
          </a:xfrm>
          <a:prstGeom prst="rect">
            <a:avLst/>
          </a:prstGeom>
          <a:noFill/>
          <a:ln>
            <a:noFill/>
          </a:ln>
        </p:spPr>
      </p:pic>
      <p:pic>
        <p:nvPicPr>
          <p:cNvPr id="237" name="Shape 237"/>
          <p:cNvPicPr preferRelativeResize="0"/>
          <p:nvPr/>
        </p:nvPicPr>
        <p:blipFill>
          <a:blip r:embed="rId4">
            <a:alphaModFix/>
          </a:blip>
          <a:stretch>
            <a:fillRect/>
          </a:stretch>
        </p:blipFill>
        <p:spPr>
          <a:xfrm>
            <a:off x="7702898" y="644555"/>
            <a:ext cx="1041725" cy="4066493"/>
          </a:xfrm>
          <a:prstGeom prst="rect">
            <a:avLst/>
          </a:prstGeom>
          <a:noFill/>
          <a:ln>
            <a:noFill/>
          </a:ln>
        </p:spPr>
      </p:pic>
      <p:sp>
        <p:nvSpPr>
          <p:cNvPr id="238" name="Shape 238"/>
          <p:cNvSpPr txBox="1">
            <a:spLocks noGrp="1"/>
          </p:cNvSpPr>
          <p:nvPr>
            <p:ph type="title" idx="4294967295"/>
          </p:nvPr>
        </p:nvSpPr>
        <p:spPr>
          <a:xfrm>
            <a:off x="25" y="424325"/>
            <a:ext cx="9144000" cy="669300"/>
          </a:xfrm>
          <a:prstGeom prst="rect">
            <a:avLst/>
          </a:prstGeom>
        </p:spPr>
        <p:txBody>
          <a:bodyPr wrap="square" lIns="91425" tIns="91425" rIns="91425" bIns="91425" anchor="ctr" anchorCtr="0">
            <a:noAutofit/>
          </a:bodyPr>
          <a:lstStyle/>
          <a:p>
            <a:pPr lvl="0" algn="ctr" rtl="0">
              <a:spcBef>
                <a:spcPts val="0"/>
              </a:spcBef>
              <a:buNone/>
            </a:pPr>
            <a:r>
              <a:rPr lang="en"/>
              <a:t>Prediction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2"/>
        <p:cNvGrpSpPr/>
        <p:nvPr/>
      </p:nvGrpSpPr>
      <p:grpSpPr>
        <a:xfrm>
          <a:off x="0" y="0"/>
          <a:ext cx="0" cy="0"/>
          <a:chOff x="0" y="0"/>
          <a:chExt cx="0" cy="0"/>
        </a:xfrm>
      </p:grpSpPr>
      <p:sp>
        <p:nvSpPr>
          <p:cNvPr id="243" name="Shape 243"/>
          <p:cNvSpPr txBox="1">
            <a:spLocks noGrp="1"/>
          </p:cNvSpPr>
          <p:nvPr>
            <p:ph type="ctrTitle"/>
          </p:nvPr>
        </p:nvSpPr>
        <p:spPr>
          <a:xfrm>
            <a:off x="5020500" y="2251075"/>
            <a:ext cx="3675000" cy="1159800"/>
          </a:xfrm>
          <a:prstGeom prst="rect">
            <a:avLst/>
          </a:prstGeom>
        </p:spPr>
        <p:txBody>
          <a:bodyPr wrap="square" lIns="91425" tIns="91425" rIns="91425" bIns="91425" anchor="b" anchorCtr="0">
            <a:noAutofit/>
          </a:bodyPr>
          <a:lstStyle/>
          <a:p>
            <a:pPr lvl="0" rtl="0">
              <a:spcBef>
                <a:spcPts val="0"/>
              </a:spcBef>
              <a:buNone/>
            </a:pPr>
            <a:r>
              <a:rPr lang="en"/>
              <a:t>Conclusion</a:t>
            </a:r>
          </a:p>
        </p:txBody>
      </p:sp>
      <p:sp>
        <p:nvSpPr>
          <p:cNvPr id="244" name="Shape 244"/>
          <p:cNvSpPr txBox="1">
            <a:spLocks noGrp="1"/>
          </p:cNvSpPr>
          <p:nvPr>
            <p:ph type="sldNum" idx="12"/>
          </p:nvPr>
        </p:nvSpPr>
        <p:spPr>
          <a:xfrm>
            <a:off x="0" y="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chemeClr val="bg1"/>
                </a:solidFill>
              </a:rPr>
              <a:pPr lvl="0" algn="ctr" rtl="0">
                <a:spcBef>
                  <a:spcPts val="0"/>
                </a:spcBef>
                <a:buNone/>
              </a:pPr>
              <a:t>17</a:t>
            </a:fld>
            <a:endParaRPr lang="en"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8"/>
        <p:cNvGrpSpPr/>
        <p:nvPr/>
      </p:nvGrpSpPr>
      <p:grpSpPr>
        <a:xfrm>
          <a:off x="0" y="0"/>
          <a:ext cx="0" cy="0"/>
          <a:chOff x="0" y="0"/>
          <a:chExt cx="0" cy="0"/>
        </a:xfrm>
      </p:grpSpPr>
      <p:sp>
        <p:nvSpPr>
          <p:cNvPr id="249" name="Shape 249"/>
          <p:cNvSpPr txBox="1">
            <a:spLocks noGrp="1"/>
          </p:cNvSpPr>
          <p:nvPr>
            <p:ph type="ctrTitle" idx="4294967295"/>
          </p:nvPr>
        </p:nvSpPr>
        <p:spPr>
          <a:xfrm>
            <a:off x="1746750" y="1583350"/>
            <a:ext cx="5650500" cy="1159800"/>
          </a:xfrm>
          <a:prstGeom prst="rect">
            <a:avLst/>
          </a:prstGeom>
        </p:spPr>
        <p:txBody>
          <a:bodyPr wrap="square" lIns="91425" tIns="91425" rIns="91425" bIns="91425" anchor="b" anchorCtr="0">
            <a:noAutofit/>
          </a:bodyPr>
          <a:lstStyle/>
          <a:p>
            <a:pPr lvl="0" algn="ctr" rtl="0">
              <a:spcBef>
                <a:spcPts val="0"/>
              </a:spcBef>
              <a:buNone/>
            </a:pPr>
            <a:r>
              <a:rPr lang="en" sz="4800">
                <a:solidFill>
                  <a:srgbClr val="FFFFFF"/>
                </a:solidFill>
              </a:rPr>
              <a:t>TOP 3%</a:t>
            </a:r>
          </a:p>
        </p:txBody>
      </p:sp>
      <p:sp>
        <p:nvSpPr>
          <p:cNvPr id="250" name="Shape 250"/>
          <p:cNvSpPr txBox="1">
            <a:spLocks noGrp="1"/>
          </p:cNvSpPr>
          <p:nvPr>
            <p:ph type="subTitle" idx="4294967295"/>
          </p:nvPr>
        </p:nvSpPr>
        <p:spPr>
          <a:xfrm>
            <a:off x="1746750" y="2611455"/>
            <a:ext cx="5650500" cy="784800"/>
          </a:xfrm>
          <a:prstGeom prst="rect">
            <a:avLst/>
          </a:prstGeom>
        </p:spPr>
        <p:txBody>
          <a:bodyPr wrap="square" lIns="91425" tIns="91425" rIns="91425" bIns="91425" anchor="t" anchorCtr="0">
            <a:noAutofit/>
          </a:bodyPr>
          <a:lstStyle/>
          <a:p>
            <a:pPr lvl="0" algn="ctr" rtl="0">
              <a:spcBef>
                <a:spcPts val="0"/>
              </a:spcBef>
              <a:buNone/>
            </a:pPr>
            <a:r>
              <a:rPr lang="en" sz="1200"/>
              <a:t>Whoa! That’s a big number, aren’t you proud?</a:t>
            </a:r>
          </a:p>
        </p:txBody>
      </p:sp>
      <p:sp>
        <p:nvSpPr>
          <p:cNvPr id="251" name="Shape 251"/>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rgbClr val="294667"/>
                </a:solidFill>
              </a:rPr>
              <a:pPr lvl="0" algn="ctr">
                <a:spcBef>
                  <a:spcPts val="0"/>
                </a:spcBef>
                <a:buNone/>
              </a:pPr>
              <a:t>18</a:t>
            </a:fld>
            <a:endParaRPr lang="en" dirty="0">
              <a:solidFill>
                <a:srgbClr val="294667"/>
              </a:solidFill>
            </a:endParaRPr>
          </a:p>
        </p:txBody>
      </p:sp>
      <p:pic>
        <p:nvPicPr>
          <p:cNvPr id="252" name="Shape 252" descr="Score1.PNG"/>
          <p:cNvPicPr preferRelativeResize="0"/>
          <p:nvPr/>
        </p:nvPicPr>
        <p:blipFill>
          <a:blip r:embed="rId4">
            <a:alphaModFix/>
          </a:blip>
          <a:stretch>
            <a:fillRect/>
          </a:stretch>
        </p:blipFill>
        <p:spPr>
          <a:xfrm>
            <a:off x="1694525" y="319271"/>
            <a:ext cx="5754949" cy="4255575"/>
          </a:xfrm>
          <a:prstGeom prst="rect">
            <a:avLst/>
          </a:prstGeom>
          <a:noFill/>
          <a:ln>
            <a:noFill/>
          </a:ln>
        </p:spPr>
      </p:pic>
      <p:sp>
        <p:nvSpPr>
          <p:cNvPr id="253" name="Shape 253"/>
          <p:cNvSpPr/>
          <p:nvPr/>
        </p:nvSpPr>
        <p:spPr>
          <a:xfrm>
            <a:off x="1772862" y="1711066"/>
            <a:ext cx="5650500" cy="5367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4" name="Shape 254"/>
          <p:cNvSpPr/>
          <p:nvPr/>
        </p:nvSpPr>
        <p:spPr>
          <a:xfrm>
            <a:off x="4944537" y="1711066"/>
            <a:ext cx="711600" cy="536700"/>
          </a:xfrm>
          <a:prstGeom prst="rect">
            <a:avLst/>
          </a:prstGeom>
          <a:noFill/>
          <a:ln w="28575" cap="flat" cmpd="sng">
            <a:solidFill>
              <a:srgbClr val="FFC2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59" name="Shape 259"/>
          <p:cNvSpPr txBox="1">
            <a:spLocks noGrp="1"/>
          </p:cNvSpPr>
          <p:nvPr>
            <p:ph type="ctrTitle" idx="4294967295"/>
          </p:nvPr>
        </p:nvSpPr>
        <p:spPr>
          <a:xfrm>
            <a:off x="1746750" y="1583350"/>
            <a:ext cx="5650500" cy="1159800"/>
          </a:xfrm>
          <a:prstGeom prst="rect">
            <a:avLst/>
          </a:prstGeom>
        </p:spPr>
        <p:txBody>
          <a:bodyPr wrap="square" lIns="91425" tIns="91425" rIns="91425" bIns="91425" anchor="b" anchorCtr="0">
            <a:noAutofit/>
          </a:bodyPr>
          <a:lstStyle/>
          <a:p>
            <a:pPr lvl="0" algn="ctr" rtl="0">
              <a:spcBef>
                <a:spcPts val="0"/>
              </a:spcBef>
              <a:buNone/>
            </a:pPr>
            <a:r>
              <a:rPr lang="en" sz="4800">
                <a:solidFill>
                  <a:srgbClr val="FFFFFF"/>
                </a:solidFill>
              </a:rPr>
              <a:t>TOP 3%</a:t>
            </a:r>
          </a:p>
        </p:txBody>
      </p:sp>
      <p:sp>
        <p:nvSpPr>
          <p:cNvPr id="260" name="Shape 260"/>
          <p:cNvSpPr txBox="1">
            <a:spLocks noGrp="1"/>
          </p:cNvSpPr>
          <p:nvPr>
            <p:ph type="subTitle" idx="4294967295"/>
          </p:nvPr>
        </p:nvSpPr>
        <p:spPr>
          <a:xfrm>
            <a:off x="1746750" y="2611455"/>
            <a:ext cx="5650500" cy="784800"/>
          </a:xfrm>
          <a:prstGeom prst="rect">
            <a:avLst/>
          </a:prstGeom>
        </p:spPr>
        <p:txBody>
          <a:bodyPr wrap="square" lIns="91425" tIns="91425" rIns="91425" bIns="91425" anchor="t" anchorCtr="0">
            <a:noAutofit/>
          </a:bodyPr>
          <a:lstStyle/>
          <a:p>
            <a:pPr lvl="0" algn="ctr" rtl="0">
              <a:spcBef>
                <a:spcPts val="0"/>
              </a:spcBef>
              <a:buNone/>
            </a:pPr>
            <a:r>
              <a:rPr lang="en" sz="1200"/>
              <a:t>Whoa! That’s a big number, aren’t you proud?</a:t>
            </a:r>
          </a:p>
        </p:txBody>
      </p:sp>
      <p:sp>
        <p:nvSpPr>
          <p:cNvPr id="261" name="Shape 261"/>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294667"/>
                </a:solidFill>
              </a:rPr>
              <a:pPr lvl="0" algn="ctr" rtl="0">
                <a:spcBef>
                  <a:spcPts val="0"/>
                </a:spcBef>
                <a:buNone/>
              </a:pPr>
              <a:t>19</a:t>
            </a:fld>
            <a:endParaRPr lang="en" dirty="0">
              <a:solidFill>
                <a:srgbClr val="294667"/>
              </a:solidFill>
            </a:endParaRPr>
          </a:p>
        </p:txBody>
      </p:sp>
      <p:grpSp>
        <p:nvGrpSpPr>
          <p:cNvPr id="2" name="Group 1">
            <a:extLst>
              <a:ext uri="{FF2B5EF4-FFF2-40B4-BE49-F238E27FC236}">
                <a16:creationId xmlns:a16="http://schemas.microsoft.com/office/drawing/2014/main" id="{1C32737A-1DC8-4C3F-B0CE-B6F83BC7EF67}"/>
              </a:ext>
            </a:extLst>
          </p:cNvPr>
          <p:cNvGrpSpPr/>
          <p:nvPr/>
        </p:nvGrpSpPr>
        <p:grpSpPr>
          <a:xfrm>
            <a:off x="3108300" y="443963"/>
            <a:ext cx="5754949" cy="4255575"/>
            <a:chOff x="3108300" y="443963"/>
            <a:chExt cx="5754949" cy="4255575"/>
          </a:xfrm>
        </p:grpSpPr>
        <p:pic>
          <p:nvPicPr>
            <p:cNvPr id="262" name="Shape 262" descr="Score1.PNG"/>
            <p:cNvPicPr preferRelativeResize="0"/>
            <p:nvPr/>
          </p:nvPicPr>
          <p:blipFill>
            <a:blip r:embed="rId4">
              <a:alphaModFix/>
            </a:blip>
            <a:stretch>
              <a:fillRect/>
            </a:stretch>
          </p:blipFill>
          <p:spPr>
            <a:xfrm>
              <a:off x="3108300" y="443963"/>
              <a:ext cx="5754949" cy="4255575"/>
            </a:xfrm>
            <a:prstGeom prst="rect">
              <a:avLst/>
            </a:prstGeom>
            <a:noFill/>
            <a:ln>
              <a:noFill/>
            </a:ln>
          </p:spPr>
        </p:pic>
        <p:sp>
          <p:nvSpPr>
            <p:cNvPr id="263" name="Shape 263"/>
            <p:cNvSpPr/>
            <p:nvPr/>
          </p:nvSpPr>
          <p:spPr>
            <a:xfrm>
              <a:off x="3180975" y="1841625"/>
              <a:ext cx="5650500" cy="5367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4" name="Shape 264"/>
            <p:cNvSpPr/>
            <p:nvPr/>
          </p:nvSpPr>
          <p:spPr>
            <a:xfrm>
              <a:off x="6352650" y="1841625"/>
              <a:ext cx="711600" cy="536700"/>
            </a:xfrm>
            <a:prstGeom prst="rect">
              <a:avLst/>
            </a:prstGeom>
            <a:noFill/>
            <a:ln w="28575" cap="flat" cmpd="sng">
              <a:solidFill>
                <a:srgbClr val="FFC2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265" name="Shape 265" descr="Score2.PNG"/>
          <p:cNvPicPr preferRelativeResize="0"/>
          <p:nvPr/>
        </p:nvPicPr>
        <p:blipFill>
          <a:blip r:embed="rId5">
            <a:alphaModFix/>
          </a:blip>
          <a:stretch>
            <a:fillRect/>
          </a:stretch>
        </p:blipFill>
        <p:spPr>
          <a:xfrm>
            <a:off x="364602" y="350494"/>
            <a:ext cx="5918376" cy="4442506"/>
          </a:xfrm>
          <a:prstGeom prst="rect">
            <a:avLst/>
          </a:prstGeom>
          <a:noFill/>
          <a:ln>
            <a:noFill/>
          </a:ln>
        </p:spPr>
      </p:pic>
      <p:sp>
        <p:nvSpPr>
          <p:cNvPr id="266" name="Shape 266"/>
          <p:cNvSpPr/>
          <p:nvPr/>
        </p:nvSpPr>
        <p:spPr>
          <a:xfrm>
            <a:off x="440725" y="2379600"/>
            <a:ext cx="5754900" cy="3843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34706" y="796375"/>
            <a:ext cx="5218800" cy="669300"/>
          </a:xfrm>
          <a:prstGeom prst="rect">
            <a:avLst/>
          </a:prstGeom>
        </p:spPr>
        <p:txBody>
          <a:bodyPr wrap="square" lIns="91425" tIns="91425" rIns="91425" bIns="91425" anchor="b" anchorCtr="0">
            <a:noAutofit/>
          </a:bodyPr>
          <a:lstStyle/>
          <a:p>
            <a:pPr lvl="0" rtl="0">
              <a:spcBef>
                <a:spcPts val="0"/>
              </a:spcBef>
              <a:buNone/>
            </a:pPr>
            <a:r>
              <a:rPr lang="en" sz="2400"/>
              <a:t>Agenda</a:t>
            </a:r>
          </a:p>
        </p:txBody>
      </p:sp>
      <p:sp>
        <p:nvSpPr>
          <p:cNvPr id="119" name="Shape 119"/>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rgbClr val="294667"/>
                </a:solidFill>
              </a:rPr>
              <a:pPr lvl="0" algn="ctr">
                <a:spcBef>
                  <a:spcPts val="0"/>
                </a:spcBef>
                <a:buNone/>
              </a:pPr>
              <a:t>2</a:t>
            </a:fld>
            <a:endParaRPr lang="en" dirty="0">
              <a:solidFill>
                <a:srgbClr val="294667"/>
              </a:solidFill>
            </a:endParaRPr>
          </a:p>
        </p:txBody>
      </p:sp>
      <p:sp>
        <p:nvSpPr>
          <p:cNvPr id="120" name="Shape 120"/>
          <p:cNvSpPr txBox="1">
            <a:spLocks noGrp="1"/>
          </p:cNvSpPr>
          <p:nvPr>
            <p:ph type="body" idx="1"/>
          </p:nvPr>
        </p:nvSpPr>
        <p:spPr>
          <a:xfrm>
            <a:off x="434325" y="1891950"/>
            <a:ext cx="5218800" cy="2881800"/>
          </a:xfrm>
          <a:prstGeom prst="rect">
            <a:avLst/>
          </a:prstGeom>
        </p:spPr>
        <p:txBody>
          <a:bodyPr wrap="square" lIns="91425" tIns="91425" rIns="91425" bIns="91425" anchor="t" anchorCtr="0">
            <a:noAutofit/>
          </a:bodyPr>
          <a:lstStyle/>
          <a:p>
            <a:pPr marL="457200" lvl="0" indent="-317500" rtl="0">
              <a:spcBef>
                <a:spcPts val="0"/>
              </a:spcBef>
            </a:pPr>
            <a:r>
              <a:rPr lang="en" sz="1600" dirty="0"/>
              <a:t>Rossmann Store Sales Task Introduction</a:t>
            </a:r>
          </a:p>
          <a:p>
            <a:pPr lvl="0" rtl="0">
              <a:spcBef>
                <a:spcPts val="0"/>
              </a:spcBef>
              <a:buNone/>
            </a:pPr>
            <a:endParaRPr sz="1600" dirty="0"/>
          </a:p>
          <a:p>
            <a:pPr marL="457200" lvl="0" indent="-317500" rtl="0">
              <a:spcBef>
                <a:spcPts val="0"/>
              </a:spcBef>
            </a:pPr>
            <a:r>
              <a:rPr lang="en" sz="1600" dirty="0"/>
              <a:t>Data Preprocessing</a:t>
            </a:r>
          </a:p>
          <a:p>
            <a:pPr lvl="0" rtl="0">
              <a:spcBef>
                <a:spcPts val="0"/>
              </a:spcBef>
              <a:buNone/>
            </a:pPr>
            <a:endParaRPr sz="1600" dirty="0"/>
          </a:p>
          <a:p>
            <a:pPr marL="457200" lvl="0" indent="-317500" rtl="0">
              <a:spcBef>
                <a:spcPts val="0"/>
              </a:spcBef>
              <a:spcAft>
                <a:spcPts val="0"/>
              </a:spcAft>
            </a:pPr>
            <a:r>
              <a:rPr lang="en" sz="1600" dirty="0"/>
              <a:t>Linear Regression with XGBoost </a:t>
            </a:r>
            <a:r>
              <a:rPr lang="en" sz="1600" dirty="0">
                <a:solidFill>
                  <a:schemeClr val="lt1"/>
                </a:solidFill>
              </a:rPr>
              <a:t>Implementation</a:t>
            </a:r>
            <a:br>
              <a:rPr lang="en" sz="1600" dirty="0">
                <a:solidFill>
                  <a:schemeClr val="lt1"/>
                </a:solidFill>
              </a:rPr>
            </a:br>
            <a:endParaRPr lang="en" sz="1600" dirty="0"/>
          </a:p>
          <a:p>
            <a:pPr marL="457200" lvl="0" indent="-317500" rtl="0">
              <a:spcBef>
                <a:spcPts val="0"/>
              </a:spcBef>
            </a:pPr>
            <a:r>
              <a:rPr lang="en" sz="1600" dirty="0"/>
              <a:t>Predicting Daily Sales of 6 Weeks in Advance</a:t>
            </a:r>
          </a:p>
          <a:p>
            <a:pPr lvl="0" rtl="0">
              <a:spcBef>
                <a:spcPts val="0"/>
              </a:spcBef>
              <a:buNone/>
            </a:pPr>
            <a:endParaRPr sz="1600" dirty="0"/>
          </a:p>
          <a:p>
            <a:pPr marL="457200" lvl="0" indent="-317500" rtl="0">
              <a:spcBef>
                <a:spcPts val="0"/>
              </a:spcBef>
            </a:pPr>
            <a:r>
              <a:rPr lang="en" sz="1600"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pic>
        <p:nvPicPr>
          <p:cNvPr id="3" name="Picture 2">
            <a:extLst>
              <a:ext uri="{FF2B5EF4-FFF2-40B4-BE49-F238E27FC236}">
                <a16:creationId xmlns:a16="http://schemas.microsoft.com/office/drawing/2014/main" id="{41D5BD40-562B-46B7-AFE4-A3E78362DD52}"/>
              </a:ext>
            </a:extLst>
          </p:cNvPr>
          <p:cNvPicPr>
            <a:picLocks noChangeAspect="1"/>
          </p:cNvPicPr>
          <p:nvPr/>
        </p:nvPicPr>
        <p:blipFill>
          <a:blip r:embed="rId4"/>
          <a:stretch>
            <a:fillRect/>
          </a:stretch>
        </p:blipFill>
        <p:spPr>
          <a:xfrm>
            <a:off x="2948152" y="537623"/>
            <a:ext cx="5755123" cy="4255377"/>
          </a:xfrm>
          <a:prstGeom prst="rect">
            <a:avLst/>
          </a:prstGeom>
        </p:spPr>
      </p:pic>
      <p:sp>
        <p:nvSpPr>
          <p:cNvPr id="271" name="Shape 271"/>
          <p:cNvSpPr txBox="1">
            <a:spLocks noGrp="1"/>
          </p:cNvSpPr>
          <p:nvPr>
            <p:ph type="ctrTitle" idx="4294967295"/>
          </p:nvPr>
        </p:nvSpPr>
        <p:spPr>
          <a:xfrm>
            <a:off x="1746750" y="1583350"/>
            <a:ext cx="5650500" cy="1159800"/>
          </a:xfrm>
          <a:prstGeom prst="rect">
            <a:avLst/>
          </a:prstGeom>
        </p:spPr>
        <p:txBody>
          <a:bodyPr wrap="square" lIns="91425" tIns="91425" rIns="91425" bIns="91425" anchor="b" anchorCtr="0">
            <a:noAutofit/>
          </a:bodyPr>
          <a:lstStyle/>
          <a:p>
            <a:pPr lvl="0" algn="ctr" rtl="0">
              <a:spcBef>
                <a:spcPts val="0"/>
              </a:spcBef>
              <a:buNone/>
            </a:pPr>
            <a:r>
              <a:rPr lang="en" sz="4800">
                <a:solidFill>
                  <a:srgbClr val="FFFFFF"/>
                </a:solidFill>
              </a:rPr>
              <a:t>TOP 3%</a:t>
            </a:r>
          </a:p>
        </p:txBody>
      </p:sp>
      <p:sp>
        <p:nvSpPr>
          <p:cNvPr id="272" name="Shape 272"/>
          <p:cNvSpPr txBox="1">
            <a:spLocks noGrp="1"/>
          </p:cNvSpPr>
          <p:nvPr>
            <p:ph type="subTitle" idx="4294967295"/>
          </p:nvPr>
        </p:nvSpPr>
        <p:spPr>
          <a:xfrm>
            <a:off x="1746750" y="2611455"/>
            <a:ext cx="5650500" cy="784800"/>
          </a:xfrm>
          <a:prstGeom prst="rect">
            <a:avLst/>
          </a:prstGeom>
        </p:spPr>
        <p:txBody>
          <a:bodyPr wrap="square" lIns="91425" tIns="91425" rIns="91425" bIns="91425" anchor="t" anchorCtr="0">
            <a:noAutofit/>
          </a:bodyPr>
          <a:lstStyle/>
          <a:p>
            <a:pPr lvl="0" algn="ctr" rtl="0">
              <a:spcBef>
                <a:spcPts val="0"/>
              </a:spcBef>
              <a:buNone/>
            </a:pPr>
            <a:r>
              <a:rPr lang="en" sz="1200"/>
              <a:t>Whoa! That’s a big number, aren’t you proud?</a:t>
            </a:r>
          </a:p>
        </p:txBody>
      </p:sp>
      <p:sp>
        <p:nvSpPr>
          <p:cNvPr id="273" name="Shape 273"/>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294667"/>
                </a:solidFill>
              </a:rPr>
              <a:pPr lvl="0" algn="ctr" rtl="0">
                <a:spcBef>
                  <a:spcPts val="0"/>
                </a:spcBef>
                <a:buNone/>
              </a:pPr>
              <a:t>20</a:t>
            </a:fld>
            <a:endParaRPr lang="en">
              <a:solidFill>
                <a:srgbClr val="294667"/>
              </a:solidFill>
            </a:endParaRPr>
          </a:p>
        </p:txBody>
      </p:sp>
      <p:pic>
        <p:nvPicPr>
          <p:cNvPr id="274" name="Shape 274" descr="Score2.PNG"/>
          <p:cNvPicPr preferRelativeResize="0"/>
          <p:nvPr/>
        </p:nvPicPr>
        <p:blipFill>
          <a:blip r:embed="rId5">
            <a:alphaModFix/>
          </a:blip>
          <a:stretch>
            <a:fillRect/>
          </a:stretch>
        </p:blipFill>
        <p:spPr>
          <a:xfrm>
            <a:off x="364602" y="350494"/>
            <a:ext cx="5918376" cy="4442506"/>
          </a:xfrm>
          <a:prstGeom prst="rect">
            <a:avLst/>
          </a:prstGeom>
          <a:noFill/>
          <a:ln>
            <a:noFill/>
          </a:ln>
        </p:spPr>
      </p:pic>
      <p:sp>
        <p:nvSpPr>
          <p:cNvPr id="275" name="Shape 275"/>
          <p:cNvSpPr/>
          <p:nvPr/>
        </p:nvSpPr>
        <p:spPr>
          <a:xfrm>
            <a:off x="440725" y="2379600"/>
            <a:ext cx="5754900" cy="3843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nvGrpSpPr>
          <p:cNvPr id="4" name="Group 3">
            <a:extLst>
              <a:ext uri="{FF2B5EF4-FFF2-40B4-BE49-F238E27FC236}">
                <a16:creationId xmlns:a16="http://schemas.microsoft.com/office/drawing/2014/main" id="{6B963E4A-6C20-4262-915F-9ABD804AAB47}"/>
              </a:ext>
            </a:extLst>
          </p:cNvPr>
          <p:cNvGrpSpPr/>
          <p:nvPr/>
        </p:nvGrpSpPr>
        <p:grpSpPr>
          <a:xfrm>
            <a:off x="6355236" y="3456029"/>
            <a:ext cx="2275780" cy="1336971"/>
            <a:chOff x="6272656" y="2331069"/>
            <a:chExt cx="2138647" cy="1256408"/>
          </a:xfrm>
        </p:grpSpPr>
        <p:pic>
          <p:nvPicPr>
            <p:cNvPr id="276" name="Shape 276" descr="Score3.PNG"/>
            <p:cNvPicPr preferRelativeResize="0"/>
            <p:nvPr/>
          </p:nvPicPr>
          <p:blipFill rotWithShape="1">
            <a:blip r:embed="rId6">
              <a:alphaModFix/>
            </a:blip>
            <a:srcRect t="75573" r="71774"/>
            <a:stretch/>
          </p:blipFill>
          <p:spPr>
            <a:xfrm>
              <a:off x="6272656" y="2331069"/>
              <a:ext cx="2138647" cy="1256408"/>
            </a:xfrm>
            <a:prstGeom prst="rect">
              <a:avLst/>
            </a:prstGeom>
            <a:noFill/>
            <a:ln>
              <a:noFill/>
            </a:ln>
          </p:spPr>
        </p:pic>
        <p:sp>
          <p:nvSpPr>
            <p:cNvPr id="278" name="Shape 278"/>
            <p:cNvSpPr/>
            <p:nvPr/>
          </p:nvSpPr>
          <p:spPr>
            <a:xfrm>
              <a:off x="6545825" y="3231850"/>
              <a:ext cx="290400" cy="164400"/>
            </a:xfrm>
            <a:prstGeom prst="rect">
              <a:avLst/>
            </a:prstGeom>
            <a:noFill/>
            <a:ln w="2857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77" name="Shape 277"/>
          <p:cNvSpPr/>
          <p:nvPr/>
        </p:nvSpPr>
        <p:spPr>
          <a:xfrm>
            <a:off x="6355236" y="4402428"/>
            <a:ext cx="252496" cy="274660"/>
          </a:xfrm>
          <a:prstGeom prst="rect">
            <a:avLst/>
          </a:prstGeom>
          <a:solidFill>
            <a:srgbClr val="F3F3F3"/>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Shape 283"/>
          <p:cNvSpPr txBox="1">
            <a:spLocks noGrp="1"/>
          </p:cNvSpPr>
          <p:nvPr>
            <p:ph type="ctrTitle" idx="4294967295"/>
          </p:nvPr>
        </p:nvSpPr>
        <p:spPr>
          <a:xfrm>
            <a:off x="1746750" y="1583350"/>
            <a:ext cx="5650500" cy="1159800"/>
          </a:xfrm>
          <a:prstGeom prst="rect">
            <a:avLst/>
          </a:prstGeom>
        </p:spPr>
        <p:txBody>
          <a:bodyPr wrap="square" lIns="91425" tIns="91425" rIns="91425" bIns="91425" anchor="b" anchorCtr="0">
            <a:noAutofit/>
          </a:bodyPr>
          <a:lstStyle/>
          <a:p>
            <a:pPr lvl="0" algn="ctr" rtl="0">
              <a:spcBef>
                <a:spcPts val="0"/>
              </a:spcBef>
              <a:buNone/>
            </a:pPr>
            <a:r>
              <a:rPr lang="en" sz="4800">
                <a:solidFill>
                  <a:srgbClr val="FFFFFF"/>
                </a:solidFill>
              </a:rPr>
              <a:t>TOP 3%</a:t>
            </a:r>
          </a:p>
        </p:txBody>
      </p:sp>
      <p:sp>
        <p:nvSpPr>
          <p:cNvPr id="284" name="Shape 284"/>
          <p:cNvSpPr txBox="1">
            <a:spLocks noGrp="1"/>
          </p:cNvSpPr>
          <p:nvPr>
            <p:ph type="subTitle" idx="4294967295"/>
          </p:nvPr>
        </p:nvSpPr>
        <p:spPr>
          <a:xfrm>
            <a:off x="1746750" y="2611455"/>
            <a:ext cx="5650500" cy="784800"/>
          </a:xfrm>
          <a:prstGeom prst="rect">
            <a:avLst/>
          </a:prstGeom>
        </p:spPr>
        <p:txBody>
          <a:bodyPr wrap="square" lIns="91425" tIns="91425" rIns="91425" bIns="91425" anchor="t" anchorCtr="0">
            <a:noAutofit/>
          </a:bodyPr>
          <a:lstStyle/>
          <a:p>
            <a:pPr lvl="0" algn="ctr" rtl="0">
              <a:spcBef>
                <a:spcPts val="0"/>
              </a:spcBef>
              <a:buNone/>
            </a:pPr>
            <a:r>
              <a:rPr lang="en" sz="1200"/>
              <a:t>Whoa! That’s a big number, aren’t you proud?</a:t>
            </a:r>
          </a:p>
        </p:txBody>
      </p:sp>
      <p:sp>
        <p:nvSpPr>
          <p:cNvPr id="285" name="Shape 285"/>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rgbClr val="294667"/>
                </a:solidFill>
              </a:rPr>
              <a:pPr lvl="0" algn="ctr" rtl="0">
                <a:spcBef>
                  <a:spcPts val="0"/>
                </a:spcBef>
                <a:buNone/>
              </a:pPr>
              <a:t>21</a:t>
            </a:fld>
            <a:endParaRPr lang="en">
              <a:solidFill>
                <a:srgbClr val="294667"/>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892900" y="1253775"/>
            <a:ext cx="7459500" cy="3143100"/>
          </a:xfrm>
          <a:prstGeom prst="rect">
            <a:avLst/>
          </a:prstGeom>
        </p:spPr>
        <p:txBody>
          <a:bodyPr wrap="square" lIns="91425" tIns="91425" rIns="91425" bIns="91425" anchor="t" anchorCtr="0">
            <a:noAutofit/>
          </a:bodyPr>
          <a:lstStyle/>
          <a:p>
            <a:pPr lvl="0">
              <a:spcBef>
                <a:spcPts val="0"/>
              </a:spcBef>
              <a:buNone/>
            </a:pPr>
            <a:r>
              <a:rPr lang="en" dirty="0"/>
              <a:t>“WHEN IN DOUBT, USE XGBOOST”</a:t>
            </a:r>
          </a:p>
          <a:p>
            <a:pPr lvl="0">
              <a:spcBef>
                <a:spcPts val="0"/>
              </a:spcBef>
              <a:buNone/>
            </a:pPr>
            <a:endParaRPr dirty="0"/>
          </a:p>
          <a:p>
            <a:pPr marL="457200" lvl="0" indent="-419100" rtl="0">
              <a:spcBef>
                <a:spcPts val="0"/>
              </a:spcBef>
            </a:pPr>
            <a:r>
              <a:rPr lang="en" dirty="0"/>
              <a:t>Avito Winner' 1st place, Owen Zhang</a:t>
            </a:r>
          </a:p>
        </p:txBody>
      </p:sp>
      <p:sp>
        <p:nvSpPr>
          <p:cNvPr id="291" name="Shape 291"/>
          <p:cNvSpPr txBox="1">
            <a:spLocks noGrp="1"/>
          </p:cNvSpPr>
          <p:nvPr>
            <p:ph type="sldNum" idx="12"/>
          </p:nvPr>
        </p:nvSpPr>
        <p:spPr>
          <a:xfrm>
            <a:off x="4291445" y="4607475"/>
            <a:ext cx="540328"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chemeClr val="bg1"/>
                </a:solidFill>
              </a:rPr>
              <a:pPr lvl="0" algn="ctr" rtl="0">
                <a:spcBef>
                  <a:spcPts val="0"/>
                </a:spcBef>
                <a:buNone/>
              </a:pPr>
              <a:t>22</a:t>
            </a:fld>
            <a:endParaRPr lang="en"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5"/>
        <p:cNvGrpSpPr/>
        <p:nvPr/>
      </p:nvGrpSpPr>
      <p:grpSpPr>
        <a:xfrm>
          <a:off x="0" y="0"/>
          <a:ext cx="0" cy="0"/>
          <a:chOff x="0" y="0"/>
          <a:chExt cx="0" cy="0"/>
        </a:xfrm>
      </p:grpSpPr>
      <p:sp>
        <p:nvSpPr>
          <p:cNvPr id="296" name="Shape 296"/>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pPr lvl="0" algn="ctr">
                <a:spcBef>
                  <a:spcPts val="0"/>
                </a:spcBef>
                <a:buNone/>
              </a:pPr>
              <a:t>23</a:t>
            </a:fld>
            <a:endParaRPr lang="en" dirty="0"/>
          </a:p>
        </p:txBody>
      </p:sp>
      <p:sp>
        <p:nvSpPr>
          <p:cNvPr id="297" name="Shape 297"/>
          <p:cNvSpPr txBox="1">
            <a:spLocks noGrp="1"/>
          </p:cNvSpPr>
          <p:nvPr>
            <p:ph type="ctrTitle" idx="4294967295"/>
          </p:nvPr>
        </p:nvSpPr>
        <p:spPr>
          <a:xfrm>
            <a:off x="1275150" y="1356349"/>
            <a:ext cx="6593700" cy="1057800"/>
          </a:xfrm>
          <a:prstGeom prst="rect">
            <a:avLst/>
          </a:prstGeom>
        </p:spPr>
        <p:txBody>
          <a:bodyPr wrap="square" lIns="91425" tIns="91425" rIns="91425" bIns="91425" anchor="b" anchorCtr="0">
            <a:noAutofit/>
          </a:bodyPr>
          <a:lstStyle/>
          <a:p>
            <a:pPr lvl="0" algn="ctr" rtl="0">
              <a:spcBef>
                <a:spcPts val="0"/>
              </a:spcBef>
              <a:buNone/>
            </a:pPr>
            <a:r>
              <a:rPr lang="en" sz="4400" dirty="0">
                <a:solidFill>
                  <a:srgbClr val="FFA800"/>
                </a:solidFill>
              </a:rPr>
              <a:t>Thank </a:t>
            </a:r>
            <a:r>
              <a:rPr lang="en-SG" sz="4400" dirty="0">
                <a:solidFill>
                  <a:srgbClr val="FFA800"/>
                </a:solidFill>
              </a:rPr>
              <a:t>You</a:t>
            </a:r>
            <a:endParaRPr lang="en" sz="4400" dirty="0">
              <a:solidFill>
                <a:srgbClr val="FFA8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Shape 125"/>
          <p:cNvSpPr txBox="1">
            <a:spLocks noGrp="1"/>
          </p:cNvSpPr>
          <p:nvPr>
            <p:ph type="ctrTitle" idx="4294967295"/>
          </p:nvPr>
        </p:nvSpPr>
        <p:spPr>
          <a:xfrm>
            <a:off x="1275075" y="230149"/>
            <a:ext cx="6593700" cy="1057800"/>
          </a:xfrm>
          <a:prstGeom prst="rect">
            <a:avLst/>
          </a:prstGeom>
        </p:spPr>
        <p:txBody>
          <a:bodyPr wrap="square" lIns="91425" tIns="91425" rIns="91425" bIns="91425" anchor="b" anchorCtr="0">
            <a:noAutofit/>
          </a:bodyPr>
          <a:lstStyle/>
          <a:p>
            <a:pPr lvl="0" algn="ctr">
              <a:spcBef>
                <a:spcPts val="0"/>
              </a:spcBef>
              <a:buNone/>
            </a:pPr>
            <a:r>
              <a:rPr lang="en" sz="2400">
                <a:solidFill>
                  <a:srgbClr val="FFA800"/>
                </a:solidFill>
              </a:rPr>
              <a:t>Rossmann Store Sales Task</a:t>
            </a:r>
          </a:p>
        </p:txBody>
      </p:sp>
      <p:sp>
        <p:nvSpPr>
          <p:cNvPr id="126" name="Shape 126"/>
          <p:cNvSpPr txBox="1">
            <a:spLocks noGrp="1"/>
          </p:cNvSpPr>
          <p:nvPr>
            <p:ph type="subTitle" idx="4294967295"/>
          </p:nvPr>
        </p:nvSpPr>
        <p:spPr>
          <a:xfrm>
            <a:off x="1103475" y="1467550"/>
            <a:ext cx="6967500" cy="2998942"/>
          </a:xfrm>
          <a:prstGeom prst="rect">
            <a:avLst/>
          </a:prstGeom>
        </p:spPr>
        <p:txBody>
          <a:bodyPr wrap="square" lIns="91425" tIns="91425" rIns="91425" bIns="91425" anchor="t" anchorCtr="0">
            <a:noAutofit/>
          </a:bodyPr>
          <a:lstStyle/>
          <a:p>
            <a:pPr lvl="0" rtl="0">
              <a:lnSpc>
                <a:spcPct val="115000"/>
              </a:lnSpc>
              <a:spcBef>
                <a:spcPts val="0"/>
              </a:spcBef>
              <a:spcAft>
                <a:spcPts val="800"/>
              </a:spcAft>
              <a:buNone/>
            </a:pPr>
            <a:r>
              <a:rPr lang="en" sz="1400" dirty="0">
                <a:solidFill>
                  <a:schemeClr val="lt1"/>
                </a:solidFill>
                <a:latin typeface="Arial"/>
                <a:ea typeface="Arial"/>
                <a:cs typeface="Arial"/>
                <a:sym typeface="Arial"/>
              </a:rPr>
              <a:t>Rossmann Store Introduction:</a:t>
            </a:r>
          </a:p>
          <a:p>
            <a:pPr marL="457200" lvl="0" indent="-304800" rtl="0">
              <a:lnSpc>
                <a:spcPct val="115000"/>
              </a:lnSpc>
              <a:spcBef>
                <a:spcPts val="0"/>
              </a:spcBef>
              <a:spcAft>
                <a:spcPts val="0"/>
              </a:spcAft>
              <a:buClr>
                <a:schemeClr val="lt1"/>
              </a:buClr>
              <a:buSzPct val="100000"/>
              <a:buFont typeface="Arial"/>
            </a:pPr>
            <a:r>
              <a:rPr lang="en" sz="1400" dirty="0">
                <a:solidFill>
                  <a:schemeClr val="lt1"/>
                </a:solidFill>
                <a:latin typeface="Arial"/>
                <a:ea typeface="Arial"/>
                <a:cs typeface="Arial"/>
                <a:sym typeface="Arial"/>
              </a:rPr>
              <a:t>Rossmann operates over 3,000 drug stores in 7 European countries.</a:t>
            </a:r>
          </a:p>
          <a:p>
            <a:pPr marL="457200" lvl="0" indent="-304800" rtl="0">
              <a:lnSpc>
                <a:spcPct val="115000"/>
              </a:lnSpc>
              <a:spcBef>
                <a:spcPts val="0"/>
              </a:spcBef>
              <a:spcAft>
                <a:spcPts val="0"/>
              </a:spcAft>
              <a:buClr>
                <a:schemeClr val="lt1"/>
              </a:buClr>
              <a:buSzPct val="100000"/>
              <a:buFont typeface="Arial"/>
            </a:pPr>
            <a:r>
              <a:rPr lang="en" sz="1400" dirty="0">
                <a:solidFill>
                  <a:schemeClr val="lt1"/>
                </a:solidFill>
                <a:latin typeface="Arial"/>
                <a:ea typeface="Arial"/>
                <a:cs typeface="Arial"/>
                <a:sym typeface="Arial"/>
              </a:rPr>
              <a:t>Store sales are influenced by many factors, including </a:t>
            </a:r>
            <a:r>
              <a:rPr lang="en" sz="1400" b="1" i="1" dirty="0">
                <a:solidFill>
                  <a:schemeClr val="lt1"/>
                </a:solidFill>
                <a:latin typeface="Arial"/>
                <a:ea typeface="Arial"/>
                <a:cs typeface="Arial"/>
                <a:sym typeface="Arial"/>
              </a:rPr>
              <a:t>promotions,</a:t>
            </a:r>
            <a:r>
              <a:rPr lang="en" sz="1400" dirty="0">
                <a:solidFill>
                  <a:schemeClr val="lt1"/>
                </a:solidFill>
                <a:latin typeface="Arial"/>
                <a:ea typeface="Arial"/>
                <a:cs typeface="Arial"/>
                <a:sym typeface="Arial"/>
              </a:rPr>
              <a:t> </a:t>
            </a:r>
            <a:r>
              <a:rPr lang="en" sz="1400" b="1" i="1" dirty="0">
                <a:solidFill>
                  <a:schemeClr val="lt1"/>
                </a:solidFill>
                <a:latin typeface="Arial"/>
                <a:ea typeface="Arial"/>
                <a:cs typeface="Arial"/>
                <a:sym typeface="Arial"/>
              </a:rPr>
              <a:t>competition</a:t>
            </a:r>
            <a:r>
              <a:rPr lang="en" sz="1400" dirty="0">
                <a:solidFill>
                  <a:schemeClr val="lt1"/>
                </a:solidFill>
                <a:latin typeface="Arial"/>
                <a:ea typeface="Arial"/>
                <a:cs typeface="Arial"/>
                <a:sym typeface="Arial"/>
              </a:rPr>
              <a:t>, </a:t>
            </a:r>
            <a:r>
              <a:rPr lang="en" sz="1400" b="1" i="1" dirty="0">
                <a:solidFill>
                  <a:schemeClr val="lt1"/>
                </a:solidFill>
                <a:latin typeface="Arial"/>
                <a:ea typeface="Arial"/>
                <a:cs typeface="Arial"/>
                <a:sym typeface="Arial"/>
              </a:rPr>
              <a:t>school and state holidays, seasonality, and locality</a:t>
            </a:r>
            <a:r>
              <a:rPr lang="en" sz="1400" dirty="0">
                <a:solidFill>
                  <a:schemeClr val="lt1"/>
                </a:solidFill>
                <a:latin typeface="Arial"/>
                <a:ea typeface="Arial"/>
                <a:cs typeface="Arial"/>
                <a:sym typeface="Arial"/>
              </a:rPr>
              <a:t>. </a:t>
            </a:r>
          </a:p>
          <a:p>
            <a:pPr marL="457200" lvl="0" indent="-304800" rtl="0">
              <a:lnSpc>
                <a:spcPct val="115000"/>
              </a:lnSpc>
              <a:spcBef>
                <a:spcPts val="0"/>
              </a:spcBef>
              <a:spcAft>
                <a:spcPts val="800"/>
              </a:spcAft>
              <a:buClr>
                <a:schemeClr val="lt1"/>
              </a:buClr>
              <a:buSzPct val="100000"/>
              <a:buFont typeface="Arial"/>
            </a:pPr>
            <a:r>
              <a:rPr lang="en" sz="1400" dirty="0">
                <a:solidFill>
                  <a:schemeClr val="lt1"/>
                </a:solidFill>
                <a:latin typeface="Arial"/>
                <a:ea typeface="Arial"/>
                <a:cs typeface="Arial"/>
                <a:sym typeface="Arial"/>
              </a:rPr>
              <a:t>There are 1,115 stores located across Germany. </a:t>
            </a:r>
          </a:p>
          <a:p>
            <a:pPr lvl="0" rtl="0">
              <a:lnSpc>
                <a:spcPct val="115000"/>
              </a:lnSpc>
              <a:spcBef>
                <a:spcPts val="0"/>
              </a:spcBef>
              <a:spcAft>
                <a:spcPts val="800"/>
              </a:spcAft>
              <a:buNone/>
            </a:pPr>
            <a:endParaRPr sz="1400" dirty="0">
              <a:solidFill>
                <a:schemeClr val="lt1"/>
              </a:solidFill>
              <a:latin typeface="Arial"/>
              <a:ea typeface="Arial"/>
              <a:cs typeface="Arial"/>
              <a:sym typeface="Arial"/>
            </a:endParaRPr>
          </a:p>
          <a:p>
            <a:pPr lvl="0" rtl="0">
              <a:lnSpc>
                <a:spcPct val="115000"/>
              </a:lnSpc>
              <a:spcBef>
                <a:spcPts val="0"/>
              </a:spcBef>
              <a:spcAft>
                <a:spcPts val="800"/>
              </a:spcAft>
              <a:buNone/>
            </a:pPr>
            <a:r>
              <a:rPr lang="en" sz="1400" dirty="0">
                <a:solidFill>
                  <a:schemeClr val="lt1"/>
                </a:solidFill>
                <a:latin typeface="Arial"/>
                <a:ea typeface="Arial"/>
                <a:cs typeface="Arial"/>
                <a:sym typeface="Arial"/>
              </a:rPr>
              <a:t>Task:</a:t>
            </a:r>
          </a:p>
          <a:p>
            <a:pPr marL="457200" lvl="0" indent="-304800" rtl="0">
              <a:lnSpc>
                <a:spcPct val="115000"/>
              </a:lnSpc>
              <a:spcBef>
                <a:spcPts val="0"/>
              </a:spcBef>
              <a:spcAft>
                <a:spcPts val="800"/>
              </a:spcAft>
              <a:buClr>
                <a:schemeClr val="lt1"/>
              </a:buClr>
              <a:buSzPct val="100000"/>
              <a:buFont typeface="Arial"/>
            </a:pPr>
            <a:r>
              <a:rPr lang="en" sz="1400" dirty="0">
                <a:solidFill>
                  <a:schemeClr val="lt1"/>
                </a:solidFill>
                <a:latin typeface="Arial"/>
                <a:ea typeface="Arial"/>
                <a:cs typeface="Arial"/>
                <a:sym typeface="Arial"/>
              </a:rPr>
              <a:t>Helping Rossmann create a robust prediction model and predict 6 weeks of daily sales for 1,115 stores located across Germany. Help store managers to create effective staff schedules that increase productivity and motivation.</a:t>
            </a:r>
          </a:p>
        </p:txBody>
      </p:sp>
      <p:sp>
        <p:nvSpPr>
          <p:cNvPr id="127" name="Shape 127"/>
          <p:cNvSpPr txBox="1">
            <a:spLocks noGrp="1"/>
          </p:cNvSpPr>
          <p:nvPr>
            <p:ph type="sldNum" idx="12"/>
          </p:nvPr>
        </p:nvSpPr>
        <p:spPr>
          <a:xfrm>
            <a:off x="4303575" y="4606750"/>
            <a:ext cx="536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pPr lvl="0" algn="ctr">
                <a:spcBef>
                  <a:spcPts val="0"/>
                </a:spcBef>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Shape 132"/>
          <p:cNvSpPr txBox="1">
            <a:spLocks noGrp="1"/>
          </p:cNvSpPr>
          <p:nvPr>
            <p:ph type="ctrTitle"/>
          </p:nvPr>
        </p:nvSpPr>
        <p:spPr>
          <a:xfrm>
            <a:off x="5020500" y="2251075"/>
            <a:ext cx="3675000" cy="1159800"/>
          </a:xfrm>
          <a:prstGeom prst="rect">
            <a:avLst/>
          </a:prstGeom>
        </p:spPr>
        <p:txBody>
          <a:bodyPr wrap="square" lIns="91425" tIns="91425" rIns="91425" bIns="91425" anchor="b" anchorCtr="0">
            <a:noAutofit/>
          </a:bodyPr>
          <a:lstStyle/>
          <a:p>
            <a:pPr lvl="0" rtl="0">
              <a:spcBef>
                <a:spcPts val="0"/>
              </a:spcBef>
              <a:buNone/>
            </a:pPr>
            <a:r>
              <a:rPr lang="en"/>
              <a:t>Data Preprocessing</a:t>
            </a:r>
          </a:p>
        </p:txBody>
      </p:sp>
      <p:sp>
        <p:nvSpPr>
          <p:cNvPr id="133" name="Shape 133"/>
          <p:cNvSpPr txBox="1">
            <a:spLocks noGrp="1"/>
          </p:cNvSpPr>
          <p:nvPr>
            <p:ph type="subTitle" idx="1"/>
          </p:nvPr>
        </p:nvSpPr>
        <p:spPr>
          <a:xfrm>
            <a:off x="5020500" y="3602050"/>
            <a:ext cx="3087000" cy="1012500"/>
          </a:xfrm>
          <a:prstGeom prst="rect">
            <a:avLst/>
          </a:prstGeom>
        </p:spPr>
        <p:txBody>
          <a:bodyPr wrap="square" lIns="91425" tIns="91425" rIns="91425" bIns="91425" anchor="t" anchorCtr="0">
            <a:noAutofit/>
          </a:bodyPr>
          <a:lstStyle/>
          <a:p>
            <a:pPr lvl="0">
              <a:spcBef>
                <a:spcPts val="0"/>
              </a:spcBef>
              <a:buNone/>
            </a:pPr>
            <a:r>
              <a:rPr lang="en"/>
              <a:t>“Data cleaning is the number one problem in data warehousing”</a:t>
            </a:r>
          </a:p>
          <a:p>
            <a:pPr lvl="0" algn="ctr" rtl="0">
              <a:spcBef>
                <a:spcPts val="0"/>
              </a:spcBef>
              <a:buNone/>
            </a:pPr>
            <a:r>
              <a:rPr lang="en"/>
              <a:t>                                  —DCI survey</a:t>
            </a:r>
          </a:p>
        </p:txBody>
      </p:sp>
      <p:sp>
        <p:nvSpPr>
          <p:cNvPr id="134" name="Shape 134"/>
          <p:cNvSpPr txBox="1">
            <a:spLocks noGrp="1"/>
          </p:cNvSpPr>
          <p:nvPr>
            <p:ph type="sldNum" idx="12"/>
          </p:nvPr>
        </p:nvSpPr>
        <p:spPr>
          <a:xfrm>
            <a:off x="0" y="0"/>
            <a:ext cx="536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solidFill>
                  <a:schemeClr val="bg1"/>
                </a:solidFill>
              </a:rPr>
              <a:pPr lvl="0" algn="ctr">
                <a:spcBef>
                  <a:spcPts val="0"/>
                </a:spcBef>
                <a:buNone/>
              </a:pPr>
              <a:t>4</a:t>
            </a:fld>
            <a:endParaRPr lang="e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4667"/>
        </a:solidFill>
        <a:effectLst/>
      </p:bgPr>
    </p:bg>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66199" y="1036025"/>
            <a:ext cx="2717700" cy="674700"/>
          </a:xfrm>
          <a:prstGeom prst="rect">
            <a:avLst/>
          </a:prstGeom>
        </p:spPr>
        <p:txBody>
          <a:bodyPr wrap="square" lIns="91425" tIns="91425" rIns="91425" bIns="91425" anchor="b" anchorCtr="0">
            <a:noAutofit/>
          </a:bodyPr>
          <a:lstStyle/>
          <a:p>
            <a:pPr lvl="0" rtl="0">
              <a:spcBef>
                <a:spcPts val="0"/>
              </a:spcBef>
              <a:buClr>
                <a:srgbClr val="000000"/>
              </a:buClr>
              <a:buSzPct val="45833"/>
              <a:buFont typeface="Arial"/>
              <a:buNone/>
            </a:pPr>
            <a:r>
              <a:rPr lang="en" sz="2400"/>
              <a:t>Data Preprocessing</a:t>
            </a:r>
          </a:p>
        </p:txBody>
      </p:sp>
      <p:sp>
        <p:nvSpPr>
          <p:cNvPr id="140" name="Shape 140"/>
          <p:cNvSpPr txBox="1">
            <a:spLocks noGrp="1"/>
          </p:cNvSpPr>
          <p:nvPr>
            <p:ph type="body" idx="4294967295"/>
          </p:nvPr>
        </p:nvSpPr>
        <p:spPr>
          <a:xfrm>
            <a:off x="3442450" y="162325"/>
            <a:ext cx="5356800" cy="4756500"/>
          </a:xfrm>
          <a:prstGeom prst="rect">
            <a:avLst/>
          </a:prstGeom>
        </p:spPr>
        <p:txBody>
          <a:bodyPr wrap="square" lIns="91425" tIns="91425" rIns="91425" bIns="91425" anchor="t" anchorCtr="0">
            <a:noAutofit/>
          </a:bodyPr>
          <a:lstStyle/>
          <a:p>
            <a:pPr lvl="0" rtl="0">
              <a:lnSpc>
                <a:spcPct val="115000"/>
              </a:lnSpc>
              <a:spcBef>
                <a:spcPts val="300"/>
              </a:spcBef>
              <a:spcAft>
                <a:spcPts val="300"/>
              </a:spcAft>
              <a:buNone/>
            </a:pPr>
            <a:endParaRPr sz="1050">
              <a:solidFill>
                <a:srgbClr val="000000"/>
              </a:solidFill>
              <a:latin typeface="Arial"/>
              <a:ea typeface="Arial"/>
              <a:cs typeface="Arial"/>
              <a:sym typeface="Arial"/>
            </a:endParaRPr>
          </a:p>
          <a:p>
            <a:pPr lvl="0" rtl="0">
              <a:spcBef>
                <a:spcPts val="0"/>
              </a:spcBef>
              <a:buNone/>
            </a:pPr>
            <a:endParaRPr>
              <a:solidFill>
                <a:schemeClr val="lt1"/>
              </a:solidFill>
            </a:endParaRPr>
          </a:p>
        </p:txBody>
      </p:sp>
      <p:sp>
        <p:nvSpPr>
          <p:cNvPr id="141" name="Shape 141"/>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pPr lvl="0" algn="ctr" rtl="0">
                <a:spcBef>
                  <a:spcPts val="0"/>
                </a:spcBef>
                <a:buNone/>
              </a:pPr>
              <a:t>5</a:t>
            </a:fld>
            <a:endParaRPr lang="en" dirty="0"/>
          </a:p>
        </p:txBody>
      </p:sp>
      <p:sp>
        <p:nvSpPr>
          <p:cNvPr id="142" name="Shape 142"/>
          <p:cNvSpPr txBox="1"/>
          <p:nvPr/>
        </p:nvSpPr>
        <p:spPr>
          <a:xfrm>
            <a:off x="246225" y="2033700"/>
            <a:ext cx="2717700" cy="2380200"/>
          </a:xfrm>
          <a:prstGeom prst="rect">
            <a:avLst/>
          </a:prstGeom>
          <a:noFill/>
          <a:ln>
            <a:noFill/>
          </a:ln>
        </p:spPr>
        <p:txBody>
          <a:bodyPr wrap="square" lIns="91425" tIns="91425" rIns="91425" bIns="91425" anchor="t" anchorCtr="0">
            <a:noAutofit/>
          </a:bodyPr>
          <a:lstStyle/>
          <a:p>
            <a:pPr marL="457200" lvl="0" indent="-228600" rtl="0">
              <a:spcBef>
                <a:spcPts val="0"/>
              </a:spcBef>
              <a:spcAft>
                <a:spcPts val="0"/>
              </a:spcAft>
              <a:buChar char="-"/>
            </a:pPr>
            <a:r>
              <a:rPr lang="en" b="1" dirty="0"/>
              <a:t>Data Dictionary</a:t>
            </a:r>
          </a:p>
          <a:p>
            <a:pPr marL="457200" lvl="0" indent="-228600" rtl="0">
              <a:spcBef>
                <a:spcPts val="0"/>
              </a:spcBef>
              <a:spcAft>
                <a:spcPts val="0"/>
              </a:spcAft>
              <a:buChar char="-"/>
            </a:pPr>
            <a:r>
              <a:rPr lang="en" dirty="0">
                <a:solidFill>
                  <a:srgbClr val="999999"/>
                </a:solidFill>
              </a:rPr>
              <a:t>Data C</a:t>
            </a:r>
            <a:r>
              <a:rPr lang="en-SG" dirty="0">
                <a:solidFill>
                  <a:srgbClr val="999999"/>
                </a:solidFill>
              </a:rPr>
              <a:t>leaning</a:t>
            </a:r>
            <a:endParaRPr lang="en" dirty="0"/>
          </a:p>
          <a:p>
            <a:pPr marL="457200" lvl="0" indent="-228600">
              <a:buClr>
                <a:srgbClr val="999999"/>
              </a:buClr>
              <a:buChar char="-"/>
            </a:pPr>
            <a:r>
              <a:rPr lang="en" dirty="0">
                <a:solidFill>
                  <a:srgbClr val="999999"/>
                </a:solidFill>
              </a:rPr>
              <a:t>Data </a:t>
            </a:r>
            <a:r>
              <a:rPr lang="en-SG" dirty="0">
                <a:solidFill>
                  <a:srgbClr val="999999"/>
                </a:solidFill>
              </a:rPr>
              <a:t>Reduction</a:t>
            </a:r>
            <a:endParaRPr lang="en" dirty="0">
              <a:solidFill>
                <a:srgbClr val="999999"/>
              </a:solidFill>
            </a:endParaRPr>
          </a:p>
          <a:p>
            <a:pPr marL="457200" lvl="0" indent="-228600">
              <a:buClr>
                <a:srgbClr val="999999"/>
              </a:buClr>
              <a:buChar char="-"/>
            </a:pPr>
            <a:r>
              <a:rPr lang="en" dirty="0">
                <a:solidFill>
                  <a:srgbClr val="999999"/>
                </a:solidFill>
              </a:rPr>
              <a:t>Sampling</a:t>
            </a:r>
          </a:p>
          <a:p>
            <a:pPr marL="457200" lvl="0" indent="-228600">
              <a:buClr>
                <a:srgbClr val="999999"/>
              </a:buClr>
              <a:buChar char="-"/>
            </a:pPr>
            <a:r>
              <a:rPr lang="en" dirty="0">
                <a:solidFill>
                  <a:srgbClr val="999999"/>
                </a:solidFill>
              </a:rPr>
              <a:t>Dimensionality Reduction</a:t>
            </a:r>
          </a:p>
          <a:p>
            <a:pPr marL="457200" lvl="0" indent="-228600">
              <a:buClr>
                <a:srgbClr val="999999"/>
              </a:buClr>
              <a:buChar char="-"/>
            </a:pPr>
            <a:r>
              <a:rPr lang="en-SG" dirty="0">
                <a:solidFill>
                  <a:srgbClr val="999999"/>
                </a:solidFill>
              </a:rPr>
              <a:t>Data Transformation</a:t>
            </a:r>
            <a:endParaRPr lang="en" dirty="0">
              <a:solidFill>
                <a:srgbClr val="999999"/>
              </a:solidFill>
            </a:endParaRPr>
          </a:p>
          <a:p>
            <a:pPr marL="457200" lvl="0" indent="-228600">
              <a:buClr>
                <a:srgbClr val="999999"/>
              </a:buClr>
              <a:buChar char="-"/>
            </a:pPr>
            <a:r>
              <a:rPr lang="en" dirty="0">
                <a:solidFill>
                  <a:srgbClr val="999999"/>
                </a:solidFill>
              </a:rPr>
              <a:t>Discretization and Binarization</a:t>
            </a:r>
          </a:p>
          <a:p>
            <a:pPr marL="457200" lvl="0" indent="-228600">
              <a:buClr>
                <a:srgbClr val="999999"/>
              </a:buClr>
              <a:buChar char="-"/>
            </a:pPr>
            <a:r>
              <a:rPr lang="en-SG" dirty="0">
                <a:solidFill>
                  <a:srgbClr val="999999"/>
                </a:solidFill>
              </a:rPr>
              <a:t>Error</a:t>
            </a:r>
            <a:endParaRPr lang="en" dirty="0">
              <a:solidFill>
                <a:srgbClr val="999999"/>
              </a:solidFill>
            </a:endParaRPr>
          </a:p>
        </p:txBody>
      </p:sp>
      <p:sp>
        <p:nvSpPr>
          <p:cNvPr id="143" name="Shape 143"/>
          <p:cNvSpPr/>
          <p:nvPr/>
        </p:nvSpPr>
        <p:spPr>
          <a:xfrm>
            <a:off x="3736600" y="678400"/>
            <a:ext cx="481800" cy="3894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r>
              <a:rPr lang="en">
                <a:solidFill>
                  <a:schemeClr val="lt1"/>
                </a:solidFill>
              </a:rPr>
              <a:t>ID</a:t>
            </a:r>
          </a:p>
        </p:txBody>
      </p:sp>
      <p:sp>
        <p:nvSpPr>
          <p:cNvPr id="144" name="Shape 144"/>
          <p:cNvSpPr/>
          <p:nvPr/>
        </p:nvSpPr>
        <p:spPr>
          <a:xfrm>
            <a:off x="4245150" y="487300"/>
            <a:ext cx="806100" cy="4668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Store</a:t>
            </a:r>
          </a:p>
        </p:txBody>
      </p:sp>
      <p:sp>
        <p:nvSpPr>
          <p:cNvPr id="145" name="Shape 145"/>
          <p:cNvSpPr/>
          <p:nvPr/>
        </p:nvSpPr>
        <p:spPr>
          <a:xfrm>
            <a:off x="5101550" y="671400"/>
            <a:ext cx="873600" cy="3894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Sales</a:t>
            </a:r>
          </a:p>
        </p:txBody>
      </p:sp>
      <p:sp>
        <p:nvSpPr>
          <p:cNvPr id="146" name="Shape 146"/>
          <p:cNvSpPr/>
          <p:nvPr/>
        </p:nvSpPr>
        <p:spPr>
          <a:xfrm>
            <a:off x="5940100" y="480300"/>
            <a:ext cx="1373100" cy="4668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Customers</a:t>
            </a:r>
          </a:p>
        </p:txBody>
      </p:sp>
      <p:sp>
        <p:nvSpPr>
          <p:cNvPr id="147" name="Shape 147"/>
          <p:cNvSpPr/>
          <p:nvPr/>
        </p:nvSpPr>
        <p:spPr>
          <a:xfrm>
            <a:off x="7317988" y="678400"/>
            <a:ext cx="806100" cy="3894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Open</a:t>
            </a:r>
          </a:p>
        </p:txBody>
      </p:sp>
      <p:sp>
        <p:nvSpPr>
          <p:cNvPr id="148" name="Shape 148"/>
          <p:cNvSpPr/>
          <p:nvPr/>
        </p:nvSpPr>
        <p:spPr>
          <a:xfrm>
            <a:off x="3787150" y="1662200"/>
            <a:ext cx="1486500" cy="4668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StateHoliday</a:t>
            </a:r>
          </a:p>
        </p:txBody>
      </p:sp>
      <p:sp>
        <p:nvSpPr>
          <p:cNvPr id="149" name="Shape 149"/>
          <p:cNvSpPr/>
          <p:nvPr/>
        </p:nvSpPr>
        <p:spPr>
          <a:xfrm>
            <a:off x="5273638" y="1763475"/>
            <a:ext cx="1694400" cy="4668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SchoolHoliday</a:t>
            </a:r>
          </a:p>
        </p:txBody>
      </p:sp>
      <p:sp>
        <p:nvSpPr>
          <p:cNvPr id="150" name="Shape 150"/>
          <p:cNvSpPr/>
          <p:nvPr/>
        </p:nvSpPr>
        <p:spPr>
          <a:xfrm>
            <a:off x="6968050" y="1643100"/>
            <a:ext cx="1210500" cy="4668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Storetype</a:t>
            </a:r>
          </a:p>
        </p:txBody>
      </p:sp>
      <p:sp>
        <p:nvSpPr>
          <p:cNvPr id="151" name="Shape 151"/>
          <p:cNvSpPr/>
          <p:nvPr/>
        </p:nvSpPr>
        <p:spPr>
          <a:xfrm>
            <a:off x="3522100" y="3066600"/>
            <a:ext cx="1424400" cy="4668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Assortment</a:t>
            </a:r>
          </a:p>
        </p:txBody>
      </p:sp>
      <p:sp>
        <p:nvSpPr>
          <p:cNvPr id="152" name="Shape 152"/>
          <p:cNvSpPr/>
          <p:nvPr/>
        </p:nvSpPr>
        <p:spPr>
          <a:xfrm>
            <a:off x="4644700" y="2683925"/>
            <a:ext cx="2262300" cy="5367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CompetitionDistance</a:t>
            </a:r>
          </a:p>
        </p:txBody>
      </p:sp>
      <p:sp>
        <p:nvSpPr>
          <p:cNvPr id="153" name="Shape 153"/>
          <p:cNvSpPr/>
          <p:nvPr/>
        </p:nvSpPr>
        <p:spPr>
          <a:xfrm>
            <a:off x="6454475" y="3107850"/>
            <a:ext cx="2053500" cy="5367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CompetitionOpenSince[Month/Year]</a:t>
            </a:r>
          </a:p>
        </p:txBody>
      </p:sp>
      <p:sp>
        <p:nvSpPr>
          <p:cNvPr id="154" name="Shape 154"/>
          <p:cNvSpPr/>
          <p:nvPr/>
        </p:nvSpPr>
        <p:spPr>
          <a:xfrm>
            <a:off x="3595000" y="4217325"/>
            <a:ext cx="873600" cy="3894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Promo</a:t>
            </a:r>
          </a:p>
        </p:txBody>
      </p:sp>
      <p:sp>
        <p:nvSpPr>
          <p:cNvPr id="155" name="Shape 155"/>
          <p:cNvSpPr/>
          <p:nvPr/>
        </p:nvSpPr>
        <p:spPr>
          <a:xfrm>
            <a:off x="4468600" y="4024500"/>
            <a:ext cx="1014900" cy="3894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Promo2</a:t>
            </a:r>
          </a:p>
        </p:txBody>
      </p:sp>
      <p:sp>
        <p:nvSpPr>
          <p:cNvPr id="156" name="Shape 156"/>
          <p:cNvSpPr/>
          <p:nvPr/>
        </p:nvSpPr>
        <p:spPr>
          <a:xfrm>
            <a:off x="5468375" y="4172975"/>
            <a:ext cx="1596000" cy="4668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Promo2Since[Year/Week]</a:t>
            </a:r>
          </a:p>
        </p:txBody>
      </p:sp>
      <p:sp>
        <p:nvSpPr>
          <p:cNvPr id="157" name="Shape 157"/>
          <p:cNvSpPr/>
          <p:nvPr/>
        </p:nvSpPr>
        <p:spPr>
          <a:xfrm>
            <a:off x="6988175" y="4369713"/>
            <a:ext cx="1596000" cy="466800"/>
          </a:xfrm>
          <a:prstGeom prst="decagon">
            <a:avLst>
              <a:gd name="vf" fmla="val 105146"/>
            </a:avLst>
          </a:prstGeom>
          <a:noFill/>
          <a:ln w="28575" cap="flat" cmpd="sng">
            <a:solidFill>
              <a:schemeClr val="lt1"/>
            </a:solidFill>
            <a:prstDash val="solid"/>
            <a:round/>
            <a:headEnd type="none" w="med" len="med"/>
            <a:tailEnd type="none" w="med" len="med"/>
          </a:ln>
        </p:spPr>
        <p:txBody>
          <a:bodyPr wrap="square" lIns="91425" tIns="91425" rIns="91425" bIns="91425" anchor="ctr" anchorCtr="0">
            <a:noAutofit/>
          </a:bodyPr>
          <a:lstStyle/>
          <a:p>
            <a:pPr lvl="0" rtl="0">
              <a:spcBef>
                <a:spcPts val="0"/>
              </a:spcBef>
              <a:buNone/>
            </a:pPr>
            <a:r>
              <a:rPr lang="en">
                <a:solidFill>
                  <a:schemeClr val="lt1"/>
                </a:solidFill>
              </a:rPr>
              <a:t>PromoInterval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4667"/>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66199" y="1036025"/>
            <a:ext cx="2717700" cy="674700"/>
          </a:xfrm>
          <a:prstGeom prst="rect">
            <a:avLst/>
          </a:prstGeom>
        </p:spPr>
        <p:txBody>
          <a:bodyPr wrap="square" lIns="91425" tIns="91425" rIns="91425" bIns="91425" anchor="b" anchorCtr="0">
            <a:noAutofit/>
          </a:bodyPr>
          <a:lstStyle/>
          <a:p>
            <a:pPr lvl="0" rtl="0">
              <a:spcBef>
                <a:spcPts val="0"/>
              </a:spcBef>
              <a:buClr>
                <a:schemeClr val="dk1"/>
              </a:buClr>
              <a:buSzPct val="45833"/>
              <a:buFont typeface="Arial"/>
              <a:buNone/>
            </a:pPr>
            <a:r>
              <a:rPr lang="en" sz="2400"/>
              <a:t>Data Preprocessing</a:t>
            </a:r>
          </a:p>
        </p:txBody>
      </p:sp>
      <p:sp>
        <p:nvSpPr>
          <p:cNvPr id="163" name="Shape 163"/>
          <p:cNvSpPr txBox="1">
            <a:spLocks noGrp="1"/>
          </p:cNvSpPr>
          <p:nvPr>
            <p:ph type="body" idx="4294967295"/>
          </p:nvPr>
        </p:nvSpPr>
        <p:spPr>
          <a:xfrm>
            <a:off x="3211275" y="325075"/>
            <a:ext cx="5733000" cy="4524900"/>
          </a:xfrm>
          <a:prstGeom prst="rect">
            <a:avLst/>
          </a:prstGeom>
        </p:spPr>
        <p:txBody>
          <a:bodyPr wrap="square" lIns="91425" tIns="91425" rIns="91425" bIns="91425" anchor="t" anchorCtr="0">
            <a:noAutofit/>
          </a:bodyPr>
          <a:lstStyle/>
          <a:p>
            <a:pPr marR="0" lvl="0" algn="l" rtl="0">
              <a:lnSpc>
                <a:spcPct val="100000"/>
              </a:lnSpc>
              <a:spcBef>
                <a:spcPts val="600"/>
              </a:spcBef>
              <a:spcAft>
                <a:spcPts val="0"/>
              </a:spcAft>
              <a:buNone/>
            </a:pPr>
            <a:endParaRPr dirty="0">
              <a:solidFill>
                <a:srgbClr val="FFFFFF"/>
              </a:solidFill>
            </a:endParaRPr>
          </a:p>
          <a:p>
            <a:pPr marR="0" lvl="0" algn="l" rtl="0">
              <a:lnSpc>
                <a:spcPct val="100000"/>
              </a:lnSpc>
              <a:spcBef>
                <a:spcPts val="600"/>
              </a:spcBef>
              <a:spcAft>
                <a:spcPts val="0"/>
              </a:spcAft>
              <a:buNone/>
            </a:pPr>
            <a:r>
              <a:rPr lang="en" dirty="0">
                <a:solidFill>
                  <a:srgbClr val="FFFFFF"/>
                </a:solidFill>
              </a:rPr>
              <a:t>Data Cleaning</a:t>
            </a:r>
          </a:p>
          <a:p>
            <a:pPr marL="457200" marR="0" lvl="0" indent="-342900" algn="l" rtl="0">
              <a:lnSpc>
                <a:spcPct val="100000"/>
              </a:lnSpc>
              <a:spcBef>
                <a:spcPts val="600"/>
              </a:spcBef>
              <a:spcAft>
                <a:spcPts val="0"/>
              </a:spcAft>
              <a:buClr>
                <a:srgbClr val="FFFFFF"/>
              </a:buClr>
              <a:buSzPct val="100000"/>
              <a:buFont typeface="Open Sans"/>
            </a:pPr>
            <a:r>
              <a:rPr lang="en" dirty="0">
                <a:solidFill>
                  <a:srgbClr val="FFFFFF"/>
                </a:solidFill>
              </a:rPr>
              <a:t>Set missing value to default value</a:t>
            </a:r>
          </a:p>
          <a:p>
            <a:pPr marL="457200" marR="0" lvl="0" indent="-342900" algn="l" rtl="0">
              <a:lnSpc>
                <a:spcPct val="100000"/>
              </a:lnSpc>
              <a:spcBef>
                <a:spcPts val="0"/>
              </a:spcBef>
              <a:spcAft>
                <a:spcPts val="0"/>
              </a:spcAft>
              <a:buClr>
                <a:srgbClr val="FFFFFF"/>
              </a:buClr>
            </a:pPr>
            <a:r>
              <a:rPr lang="en" dirty="0">
                <a:solidFill>
                  <a:srgbClr val="FFFFFF"/>
                </a:solidFill>
              </a:rPr>
              <a:t>Delete rows for </a:t>
            </a:r>
            <a:r>
              <a:rPr lang="en-SG" dirty="0">
                <a:solidFill>
                  <a:srgbClr val="FFFFFF"/>
                </a:solidFill>
              </a:rPr>
              <a:t>Open</a:t>
            </a:r>
            <a:r>
              <a:rPr lang="en" dirty="0">
                <a:solidFill>
                  <a:srgbClr val="FFFFFF"/>
                </a:solidFill>
              </a:rPr>
              <a:t> = 0</a:t>
            </a:r>
          </a:p>
          <a:p>
            <a:pPr marL="457200" marR="0" lvl="0" indent="-342900" algn="l" rtl="0">
              <a:lnSpc>
                <a:spcPct val="100000"/>
              </a:lnSpc>
              <a:spcBef>
                <a:spcPts val="0"/>
              </a:spcBef>
              <a:spcAft>
                <a:spcPts val="0"/>
              </a:spcAft>
              <a:buClr>
                <a:srgbClr val="FFFFFF"/>
              </a:buClr>
            </a:pPr>
            <a:r>
              <a:rPr lang="en" dirty="0">
                <a:solidFill>
                  <a:srgbClr val="FFFFFF"/>
                </a:solidFill>
              </a:rPr>
              <a:t>Remove outlier, std &gt; 4𝜎</a:t>
            </a:r>
          </a:p>
          <a:p>
            <a:pPr marR="0" lvl="0" algn="l" rtl="0">
              <a:lnSpc>
                <a:spcPct val="100000"/>
              </a:lnSpc>
              <a:spcBef>
                <a:spcPts val="600"/>
              </a:spcBef>
              <a:spcAft>
                <a:spcPts val="0"/>
              </a:spcAft>
              <a:buNone/>
            </a:pPr>
            <a:endParaRPr dirty="0">
              <a:solidFill>
                <a:srgbClr val="FFFFFF"/>
              </a:solidFill>
            </a:endParaRPr>
          </a:p>
          <a:p>
            <a:pPr marR="0" lvl="0" algn="l" rtl="0">
              <a:lnSpc>
                <a:spcPct val="100000"/>
              </a:lnSpc>
              <a:spcBef>
                <a:spcPts val="600"/>
              </a:spcBef>
              <a:spcAft>
                <a:spcPts val="0"/>
              </a:spcAft>
              <a:buNone/>
            </a:pPr>
            <a:endParaRPr dirty="0">
              <a:solidFill>
                <a:srgbClr val="FFFFFF"/>
              </a:solidFill>
            </a:endParaRPr>
          </a:p>
          <a:p>
            <a:pPr marR="0" lvl="0" algn="l" rtl="0">
              <a:lnSpc>
                <a:spcPct val="100000"/>
              </a:lnSpc>
              <a:spcBef>
                <a:spcPts val="600"/>
              </a:spcBef>
              <a:spcAft>
                <a:spcPts val="0"/>
              </a:spcAft>
              <a:buNone/>
            </a:pPr>
            <a:r>
              <a:rPr lang="en" dirty="0">
                <a:solidFill>
                  <a:srgbClr val="FFFFFF"/>
                </a:solidFill>
              </a:rPr>
              <a:t>Data </a:t>
            </a:r>
            <a:r>
              <a:rPr lang="en-SG" dirty="0">
                <a:solidFill>
                  <a:srgbClr val="FFFFFF"/>
                </a:solidFill>
              </a:rPr>
              <a:t>Reduction</a:t>
            </a:r>
            <a:endParaRPr lang="en" dirty="0">
              <a:solidFill>
                <a:srgbClr val="FFFFFF"/>
              </a:solidFill>
            </a:endParaRPr>
          </a:p>
          <a:p>
            <a:pPr marL="457200" marR="0" lvl="0" indent="-342900" algn="l" rtl="0">
              <a:lnSpc>
                <a:spcPct val="100000"/>
              </a:lnSpc>
              <a:spcBef>
                <a:spcPts val="600"/>
              </a:spcBef>
              <a:spcAft>
                <a:spcPts val="0"/>
              </a:spcAft>
              <a:buClr>
                <a:srgbClr val="FFFFFF"/>
              </a:buClr>
            </a:pPr>
            <a:r>
              <a:rPr lang="en" dirty="0">
                <a:solidFill>
                  <a:srgbClr val="FFFFFF"/>
                </a:solidFill>
              </a:rPr>
              <a:t>Reduce the number of attributes</a:t>
            </a:r>
          </a:p>
          <a:p>
            <a:pPr marL="914400" marR="0" lvl="1" indent="-342900" algn="l" rtl="0">
              <a:lnSpc>
                <a:spcPct val="100000"/>
              </a:lnSpc>
              <a:spcBef>
                <a:spcPts val="0"/>
              </a:spcBef>
              <a:spcAft>
                <a:spcPts val="0"/>
              </a:spcAft>
              <a:buClr>
                <a:srgbClr val="FFFFFF"/>
              </a:buClr>
            </a:pPr>
            <a:r>
              <a:rPr lang="en-SG" dirty="0">
                <a:solidFill>
                  <a:srgbClr val="FFFFFF"/>
                </a:solidFill>
              </a:rPr>
              <a:t>Only use data sets that are relevant for analysis</a:t>
            </a:r>
            <a:endParaRPr lang="en" dirty="0">
              <a:solidFill>
                <a:srgbClr val="FFFFFF"/>
              </a:solidFill>
            </a:endParaRPr>
          </a:p>
          <a:p>
            <a:pPr marL="914400" marR="0" lvl="1" indent="-342900" algn="l" rtl="0">
              <a:lnSpc>
                <a:spcPct val="100000"/>
              </a:lnSpc>
              <a:spcBef>
                <a:spcPts val="0"/>
              </a:spcBef>
              <a:spcAft>
                <a:spcPts val="0"/>
              </a:spcAft>
              <a:buClr>
                <a:srgbClr val="FFFFFF"/>
              </a:buClr>
            </a:pPr>
            <a:r>
              <a:rPr lang="en" dirty="0">
                <a:solidFill>
                  <a:srgbClr val="FFFFFF"/>
                </a:solidFill>
              </a:rPr>
              <a:t>When attribute ‘Sales’ &gt; 0 the ‘Open’ attribute is true</a:t>
            </a:r>
          </a:p>
          <a:p>
            <a:pPr marR="0" lvl="0" algn="l" rtl="0">
              <a:lnSpc>
                <a:spcPct val="100000"/>
              </a:lnSpc>
              <a:spcBef>
                <a:spcPts val="600"/>
              </a:spcBef>
              <a:spcAft>
                <a:spcPts val="0"/>
              </a:spcAft>
              <a:buNone/>
            </a:pPr>
            <a:endParaRPr dirty="0">
              <a:solidFill>
                <a:srgbClr val="FFFFFF"/>
              </a:solidFill>
            </a:endParaRPr>
          </a:p>
          <a:p>
            <a:pPr marL="457200" marR="0" lvl="0" indent="0" algn="l" rtl="0">
              <a:lnSpc>
                <a:spcPct val="100000"/>
              </a:lnSpc>
              <a:spcBef>
                <a:spcPts val="600"/>
              </a:spcBef>
              <a:spcAft>
                <a:spcPts val="0"/>
              </a:spcAft>
              <a:buNone/>
            </a:pPr>
            <a:endParaRPr dirty="0">
              <a:solidFill>
                <a:srgbClr val="FFFFFF"/>
              </a:solidFill>
            </a:endParaRPr>
          </a:p>
          <a:p>
            <a:pPr marL="0" marR="0" lvl="0" indent="0" algn="l" rtl="0">
              <a:lnSpc>
                <a:spcPct val="100000"/>
              </a:lnSpc>
              <a:spcBef>
                <a:spcPts val="600"/>
              </a:spcBef>
              <a:spcAft>
                <a:spcPts val="0"/>
              </a:spcAft>
              <a:buNone/>
            </a:pPr>
            <a:endParaRPr dirty="0">
              <a:solidFill>
                <a:srgbClr val="FFFFFF"/>
              </a:solidFill>
            </a:endParaRPr>
          </a:p>
        </p:txBody>
      </p:sp>
      <p:sp>
        <p:nvSpPr>
          <p:cNvPr id="164" name="Shape 164"/>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a:spcBef>
                <a:spcPts val="0"/>
              </a:spcBef>
              <a:buNone/>
            </a:pPr>
            <a:fld id="{00000000-1234-1234-1234-123412341234}" type="slidenum">
              <a:rPr lang="en"/>
              <a:pPr lvl="0" algn="ctr">
                <a:spcBef>
                  <a:spcPts val="0"/>
                </a:spcBef>
                <a:buNone/>
              </a:pPr>
              <a:t>6</a:t>
            </a:fld>
            <a:endParaRPr lang="en"/>
          </a:p>
        </p:txBody>
      </p:sp>
      <p:sp>
        <p:nvSpPr>
          <p:cNvPr id="165" name="Shape 165"/>
          <p:cNvSpPr txBox="1"/>
          <p:nvPr/>
        </p:nvSpPr>
        <p:spPr>
          <a:xfrm>
            <a:off x="246225" y="2033700"/>
            <a:ext cx="2717700" cy="2380200"/>
          </a:xfrm>
          <a:prstGeom prst="rect">
            <a:avLst/>
          </a:prstGeom>
          <a:noFill/>
          <a:ln>
            <a:noFill/>
          </a:ln>
        </p:spPr>
        <p:txBody>
          <a:bodyPr wrap="square" lIns="91425" tIns="91425" rIns="91425" bIns="91425" anchor="t" anchorCtr="0">
            <a:noAutofit/>
          </a:bodyPr>
          <a:lstStyle/>
          <a:p>
            <a:pPr marL="457200" lvl="0" indent="-228600" rtl="0">
              <a:spcBef>
                <a:spcPts val="0"/>
              </a:spcBef>
              <a:buClr>
                <a:srgbClr val="999999"/>
              </a:buClr>
              <a:buChar char="-"/>
            </a:pPr>
            <a:r>
              <a:rPr lang="en" dirty="0">
                <a:solidFill>
                  <a:srgbClr val="999999"/>
                </a:solidFill>
              </a:rPr>
              <a:t>Data Dictionary</a:t>
            </a:r>
          </a:p>
          <a:p>
            <a:pPr marL="457200" lvl="0" indent="-228600" rtl="0">
              <a:spcBef>
                <a:spcPts val="0"/>
              </a:spcBef>
              <a:buClr>
                <a:srgbClr val="999999"/>
              </a:buClr>
              <a:buChar char="-"/>
            </a:pPr>
            <a:r>
              <a:rPr lang="en" b="1" dirty="0">
                <a:solidFill>
                  <a:schemeClr val="tx1"/>
                </a:solidFill>
              </a:rPr>
              <a:t>Data C</a:t>
            </a:r>
            <a:r>
              <a:rPr lang="en-SG" b="1" dirty="0">
                <a:solidFill>
                  <a:schemeClr val="tx1"/>
                </a:solidFill>
              </a:rPr>
              <a:t>leaning</a:t>
            </a:r>
            <a:endParaRPr lang="en" b="1" dirty="0">
              <a:solidFill>
                <a:schemeClr val="tx1"/>
              </a:solidFill>
            </a:endParaRPr>
          </a:p>
          <a:p>
            <a:pPr marL="457200" lvl="0" indent="-228600">
              <a:buClr>
                <a:srgbClr val="999999"/>
              </a:buClr>
              <a:buChar char="-"/>
            </a:pPr>
            <a:r>
              <a:rPr lang="en" b="1" dirty="0">
                <a:solidFill>
                  <a:schemeClr val="tx1"/>
                </a:solidFill>
              </a:rPr>
              <a:t>Data </a:t>
            </a:r>
            <a:r>
              <a:rPr lang="en-SG" b="1" dirty="0">
                <a:solidFill>
                  <a:schemeClr val="tx1"/>
                </a:solidFill>
              </a:rPr>
              <a:t>Reduction</a:t>
            </a:r>
            <a:endParaRPr lang="en" b="1" dirty="0">
              <a:solidFill>
                <a:schemeClr val="tx1"/>
              </a:solidFill>
            </a:endParaRPr>
          </a:p>
          <a:p>
            <a:pPr marL="457200" lvl="0" indent="-228600">
              <a:buClr>
                <a:srgbClr val="999999"/>
              </a:buClr>
              <a:buChar char="-"/>
            </a:pPr>
            <a:r>
              <a:rPr lang="en" dirty="0">
                <a:solidFill>
                  <a:srgbClr val="999999"/>
                </a:solidFill>
              </a:rPr>
              <a:t>Sampling</a:t>
            </a:r>
          </a:p>
          <a:p>
            <a:pPr marL="457200" lvl="0" indent="-228600">
              <a:buClr>
                <a:srgbClr val="999999"/>
              </a:buClr>
              <a:buChar char="-"/>
            </a:pPr>
            <a:r>
              <a:rPr lang="en" dirty="0">
                <a:solidFill>
                  <a:srgbClr val="999999"/>
                </a:solidFill>
              </a:rPr>
              <a:t>Dimensionality Reduction</a:t>
            </a:r>
          </a:p>
          <a:p>
            <a:pPr marL="457200" lvl="0" indent="-228600">
              <a:buClr>
                <a:srgbClr val="999999"/>
              </a:buClr>
              <a:buChar char="-"/>
            </a:pPr>
            <a:r>
              <a:rPr lang="en-SG" dirty="0">
                <a:solidFill>
                  <a:srgbClr val="999999"/>
                </a:solidFill>
              </a:rPr>
              <a:t>Data Transformation</a:t>
            </a:r>
            <a:endParaRPr lang="en" dirty="0">
              <a:solidFill>
                <a:srgbClr val="999999"/>
              </a:solidFill>
            </a:endParaRPr>
          </a:p>
          <a:p>
            <a:pPr marL="457200" lvl="0" indent="-228600">
              <a:buClr>
                <a:srgbClr val="999999"/>
              </a:buClr>
              <a:buChar char="-"/>
            </a:pPr>
            <a:r>
              <a:rPr lang="en" dirty="0">
                <a:solidFill>
                  <a:srgbClr val="999999"/>
                </a:solidFill>
              </a:rPr>
              <a:t>Discretization and Binarization</a:t>
            </a:r>
          </a:p>
          <a:p>
            <a:pPr marL="457200" lvl="0" indent="-228600">
              <a:buClr>
                <a:srgbClr val="999999"/>
              </a:buClr>
              <a:buChar char="-"/>
            </a:pPr>
            <a:r>
              <a:rPr lang="en-SG" dirty="0">
                <a:solidFill>
                  <a:srgbClr val="999999"/>
                </a:solidFill>
              </a:rPr>
              <a:t>Error</a:t>
            </a:r>
            <a:endParaRPr lang="en" dirty="0">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4667"/>
        </a:solidFill>
        <a:effectLst/>
      </p:bgPr>
    </p:bg>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66199" y="1036025"/>
            <a:ext cx="2717700" cy="674700"/>
          </a:xfrm>
          <a:prstGeom prst="rect">
            <a:avLst/>
          </a:prstGeom>
        </p:spPr>
        <p:txBody>
          <a:bodyPr wrap="square" lIns="91425" tIns="91425" rIns="91425" bIns="91425" anchor="b" anchorCtr="0">
            <a:noAutofit/>
          </a:bodyPr>
          <a:lstStyle/>
          <a:p>
            <a:pPr lvl="0" rtl="0">
              <a:spcBef>
                <a:spcPts val="0"/>
              </a:spcBef>
              <a:buClr>
                <a:schemeClr val="dk1"/>
              </a:buClr>
              <a:buSzPct val="45833"/>
              <a:buFont typeface="Arial"/>
              <a:buNone/>
            </a:pPr>
            <a:r>
              <a:rPr lang="en" sz="2400"/>
              <a:t>Data Preprocessing</a:t>
            </a:r>
          </a:p>
        </p:txBody>
      </p:sp>
      <p:sp>
        <p:nvSpPr>
          <p:cNvPr id="171" name="Shape 171"/>
          <p:cNvSpPr txBox="1">
            <a:spLocks noGrp="1"/>
          </p:cNvSpPr>
          <p:nvPr>
            <p:ph type="body" idx="4294967295"/>
          </p:nvPr>
        </p:nvSpPr>
        <p:spPr>
          <a:xfrm>
            <a:off x="3211275" y="325075"/>
            <a:ext cx="5733000" cy="4524900"/>
          </a:xfrm>
          <a:prstGeom prst="rect">
            <a:avLst/>
          </a:prstGeom>
        </p:spPr>
        <p:txBody>
          <a:bodyPr wrap="square" lIns="91425" tIns="91425" rIns="91425" bIns="91425" anchor="t" anchorCtr="0">
            <a:noAutofit/>
          </a:bodyPr>
          <a:lstStyle/>
          <a:p>
            <a:pPr lvl="0" rtl="0">
              <a:spcBef>
                <a:spcPts val="0"/>
              </a:spcBef>
              <a:buNone/>
            </a:pPr>
            <a:endParaRPr dirty="0">
              <a:solidFill>
                <a:srgbClr val="FFFFFF"/>
              </a:solidFill>
            </a:endParaRPr>
          </a:p>
          <a:p>
            <a:pPr lvl="0" rtl="0">
              <a:spcBef>
                <a:spcPts val="0"/>
              </a:spcBef>
              <a:buNone/>
            </a:pPr>
            <a:r>
              <a:rPr lang="en" dirty="0">
                <a:solidFill>
                  <a:srgbClr val="FFFFFF"/>
                </a:solidFill>
              </a:rPr>
              <a:t>Sampling</a:t>
            </a:r>
          </a:p>
          <a:p>
            <a:pPr marL="457200" marR="0" lvl="0" indent="-342900" algn="l" rtl="0">
              <a:lnSpc>
                <a:spcPct val="100000"/>
              </a:lnSpc>
              <a:spcBef>
                <a:spcPts val="600"/>
              </a:spcBef>
              <a:spcAft>
                <a:spcPts val="0"/>
              </a:spcAft>
              <a:buClr>
                <a:srgbClr val="FFFFFF"/>
              </a:buClr>
              <a:buSzPct val="100000"/>
              <a:buFont typeface="Open Sans"/>
            </a:pPr>
            <a:r>
              <a:rPr lang="en" dirty="0">
                <a:solidFill>
                  <a:srgbClr val="FFFFFF"/>
                </a:solidFill>
              </a:rPr>
              <a:t>90% for model training</a:t>
            </a:r>
          </a:p>
          <a:p>
            <a:pPr marL="457200" marR="0" lvl="0" indent="-342900" algn="l" rtl="0">
              <a:lnSpc>
                <a:spcPct val="100000"/>
              </a:lnSpc>
              <a:spcBef>
                <a:spcPts val="0"/>
              </a:spcBef>
              <a:spcAft>
                <a:spcPts val="0"/>
              </a:spcAft>
              <a:buClr>
                <a:srgbClr val="FFFFFF"/>
              </a:buClr>
            </a:pPr>
            <a:r>
              <a:rPr lang="en" dirty="0">
                <a:solidFill>
                  <a:srgbClr val="FFFFFF"/>
                </a:solidFill>
              </a:rPr>
              <a:t>9% for model testing</a:t>
            </a:r>
          </a:p>
          <a:p>
            <a:pPr marL="457200" marR="0" lvl="0" indent="-342900" algn="l" rtl="0">
              <a:lnSpc>
                <a:spcPct val="100000"/>
              </a:lnSpc>
              <a:spcBef>
                <a:spcPts val="0"/>
              </a:spcBef>
              <a:spcAft>
                <a:spcPts val="0"/>
              </a:spcAft>
              <a:buClr>
                <a:srgbClr val="FFFFFF"/>
              </a:buClr>
            </a:pPr>
            <a:r>
              <a:rPr lang="en" dirty="0">
                <a:solidFill>
                  <a:srgbClr val="FFFFFF"/>
                </a:solidFill>
              </a:rPr>
              <a:t>1% for model validation</a:t>
            </a:r>
          </a:p>
          <a:p>
            <a:pPr marR="0" lvl="0" algn="l" rtl="0">
              <a:lnSpc>
                <a:spcPct val="100000"/>
              </a:lnSpc>
              <a:spcBef>
                <a:spcPts val="600"/>
              </a:spcBef>
              <a:spcAft>
                <a:spcPts val="0"/>
              </a:spcAft>
              <a:buNone/>
            </a:pPr>
            <a:endParaRPr dirty="0">
              <a:solidFill>
                <a:srgbClr val="FFFFFF"/>
              </a:solidFill>
            </a:endParaRPr>
          </a:p>
          <a:p>
            <a:pPr marR="0" lvl="0" algn="l" rtl="0">
              <a:lnSpc>
                <a:spcPct val="100000"/>
              </a:lnSpc>
              <a:spcBef>
                <a:spcPts val="600"/>
              </a:spcBef>
              <a:spcAft>
                <a:spcPts val="0"/>
              </a:spcAft>
              <a:buNone/>
            </a:pPr>
            <a:endParaRPr dirty="0">
              <a:solidFill>
                <a:srgbClr val="FFFFFF"/>
              </a:solidFill>
            </a:endParaRPr>
          </a:p>
          <a:p>
            <a:pPr marR="0" lvl="0" algn="l" rtl="0">
              <a:lnSpc>
                <a:spcPct val="100000"/>
              </a:lnSpc>
              <a:spcBef>
                <a:spcPts val="600"/>
              </a:spcBef>
              <a:spcAft>
                <a:spcPts val="0"/>
              </a:spcAft>
              <a:buNone/>
            </a:pPr>
            <a:r>
              <a:rPr lang="en" dirty="0">
                <a:solidFill>
                  <a:srgbClr val="FFFFFF"/>
                </a:solidFill>
              </a:rPr>
              <a:t>Dimensionality Reduction</a:t>
            </a:r>
          </a:p>
          <a:p>
            <a:pPr marL="457200" marR="0" lvl="0" indent="-342900" algn="l" rtl="0">
              <a:lnSpc>
                <a:spcPct val="100000"/>
              </a:lnSpc>
              <a:spcBef>
                <a:spcPts val="600"/>
              </a:spcBef>
              <a:spcAft>
                <a:spcPts val="0"/>
              </a:spcAft>
              <a:buClr>
                <a:srgbClr val="FFFFFF"/>
              </a:buClr>
            </a:pPr>
            <a:r>
              <a:rPr lang="en" dirty="0">
                <a:solidFill>
                  <a:srgbClr val="FFFFFF"/>
                </a:solidFill>
              </a:rPr>
              <a:t>To reduce the resources required for algorithm (e.g. PromoInterval)</a:t>
            </a:r>
          </a:p>
          <a:p>
            <a:pPr marL="457200" marR="0" lvl="0" indent="-342900" algn="l" rtl="0">
              <a:lnSpc>
                <a:spcPct val="100000"/>
              </a:lnSpc>
              <a:spcBef>
                <a:spcPts val="0"/>
              </a:spcBef>
              <a:spcAft>
                <a:spcPts val="0"/>
              </a:spcAft>
              <a:buClr>
                <a:srgbClr val="FFFFFF"/>
              </a:buClr>
            </a:pPr>
            <a:r>
              <a:rPr lang="en" dirty="0">
                <a:solidFill>
                  <a:srgbClr val="FFFFFF"/>
                </a:solidFill>
              </a:rPr>
              <a:t>Remove irrelevant or low impact features</a:t>
            </a:r>
          </a:p>
          <a:p>
            <a:pPr marL="457200" marR="0" lvl="0" indent="0" algn="l" rtl="0">
              <a:lnSpc>
                <a:spcPct val="100000"/>
              </a:lnSpc>
              <a:spcBef>
                <a:spcPts val="600"/>
              </a:spcBef>
              <a:spcAft>
                <a:spcPts val="0"/>
              </a:spcAft>
              <a:buNone/>
            </a:pPr>
            <a:endParaRPr dirty="0">
              <a:solidFill>
                <a:srgbClr val="FFFFFF"/>
              </a:solidFill>
            </a:endParaRPr>
          </a:p>
        </p:txBody>
      </p:sp>
      <p:sp>
        <p:nvSpPr>
          <p:cNvPr id="172" name="Shape 172"/>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pPr lvl="0" algn="ctr" rtl="0">
                <a:spcBef>
                  <a:spcPts val="0"/>
                </a:spcBef>
                <a:buNone/>
              </a:pPr>
              <a:t>7</a:t>
            </a:fld>
            <a:endParaRPr lang="en"/>
          </a:p>
        </p:txBody>
      </p:sp>
      <p:sp>
        <p:nvSpPr>
          <p:cNvPr id="173" name="Shape 173"/>
          <p:cNvSpPr txBox="1"/>
          <p:nvPr/>
        </p:nvSpPr>
        <p:spPr>
          <a:xfrm>
            <a:off x="246225" y="2033700"/>
            <a:ext cx="2717700" cy="2380200"/>
          </a:xfrm>
          <a:prstGeom prst="rect">
            <a:avLst/>
          </a:prstGeom>
          <a:noFill/>
          <a:ln>
            <a:noFill/>
          </a:ln>
        </p:spPr>
        <p:txBody>
          <a:bodyPr wrap="square" lIns="91425" tIns="91425" rIns="91425" bIns="91425" anchor="t" anchorCtr="0">
            <a:noAutofit/>
          </a:bodyPr>
          <a:lstStyle/>
          <a:p>
            <a:pPr marL="457200" lvl="0" indent="-228600">
              <a:buClr>
                <a:srgbClr val="999999"/>
              </a:buClr>
              <a:buChar char="-"/>
            </a:pPr>
            <a:r>
              <a:rPr lang="en" dirty="0">
                <a:solidFill>
                  <a:srgbClr val="999999"/>
                </a:solidFill>
              </a:rPr>
              <a:t>Data Dictionary</a:t>
            </a:r>
          </a:p>
          <a:p>
            <a:pPr marL="457200" lvl="0" indent="-228600">
              <a:buClr>
                <a:srgbClr val="999999"/>
              </a:buClr>
              <a:buChar char="-"/>
            </a:pPr>
            <a:r>
              <a:rPr lang="en" dirty="0">
                <a:solidFill>
                  <a:srgbClr val="999999"/>
                </a:solidFill>
              </a:rPr>
              <a:t>Data C</a:t>
            </a:r>
            <a:r>
              <a:rPr lang="en-SG" dirty="0">
                <a:solidFill>
                  <a:srgbClr val="999999"/>
                </a:solidFill>
              </a:rPr>
              <a:t>leaning</a:t>
            </a:r>
            <a:endParaRPr lang="en" dirty="0"/>
          </a:p>
          <a:p>
            <a:pPr marL="457200" lvl="0" indent="-228600">
              <a:buClr>
                <a:srgbClr val="999999"/>
              </a:buClr>
              <a:buChar char="-"/>
            </a:pPr>
            <a:r>
              <a:rPr lang="en" dirty="0">
                <a:solidFill>
                  <a:srgbClr val="999999"/>
                </a:solidFill>
              </a:rPr>
              <a:t>Data </a:t>
            </a:r>
            <a:r>
              <a:rPr lang="en-SG" dirty="0">
                <a:solidFill>
                  <a:srgbClr val="999999"/>
                </a:solidFill>
              </a:rPr>
              <a:t>Reduction</a:t>
            </a:r>
            <a:endParaRPr lang="en" dirty="0">
              <a:solidFill>
                <a:srgbClr val="999999"/>
              </a:solidFill>
            </a:endParaRPr>
          </a:p>
          <a:p>
            <a:pPr marL="457200" lvl="0" indent="-228600">
              <a:buClr>
                <a:srgbClr val="999999"/>
              </a:buClr>
              <a:buChar char="-"/>
            </a:pPr>
            <a:r>
              <a:rPr lang="en" b="1" dirty="0">
                <a:solidFill>
                  <a:schemeClr val="tx1"/>
                </a:solidFill>
              </a:rPr>
              <a:t>Sampling</a:t>
            </a:r>
          </a:p>
          <a:p>
            <a:pPr marL="457200" lvl="0" indent="-228600">
              <a:buClr>
                <a:srgbClr val="999999"/>
              </a:buClr>
              <a:buChar char="-"/>
            </a:pPr>
            <a:r>
              <a:rPr lang="en" b="1" dirty="0">
                <a:solidFill>
                  <a:schemeClr val="tx1"/>
                </a:solidFill>
              </a:rPr>
              <a:t>Dimensionality Reduction</a:t>
            </a:r>
          </a:p>
          <a:p>
            <a:pPr marL="457200" lvl="0" indent="-228600">
              <a:buClr>
                <a:srgbClr val="999999"/>
              </a:buClr>
              <a:buChar char="-"/>
            </a:pPr>
            <a:r>
              <a:rPr lang="en-SG" dirty="0">
                <a:solidFill>
                  <a:srgbClr val="999999"/>
                </a:solidFill>
              </a:rPr>
              <a:t>Data Transformation</a:t>
            </a:r>
            <a:endParaRPr lang="en" dirty="0">
              <a:solidFill>
                <a:srgbClr val="999999"/>
              </a:solidFill>
            </a:endParaRPr>
          </a:p>
          <a:p>
            <a:pPr marL="457200" lvl="0" indent="-228600">
              <a:buClr>
                <a:srgbClr val="999999"/>
              </a:buClr>
              <a:buChar char="-"/>
            </a:pPr>
            <a:r>
              <a:rPr lang="en" dirty="0">
                <a:solidFill>
                  <a:srgbClr val="999999"/>
                </a:solidFill>
              </a:rPr>
              <a:t>Discretization and Binarization</a:t>
            </a:r>
          </a:p>
          <a:p>
            <a:pPr marL="457200" lvl="0" indent="-228600">
              <a:buClr>
                <a:srgbClr val="999999"/>
              </a:buClr>
              <a:buChar char="-"/>
            </a:pPr>
            <a:r>
              <a:rPr lang="en-SG" dirty="0">
                <a:solidFill>
                  <a:srgbClr val="999999"/>
                </a:solidFill>
              </a:rPr>
              <a:t>Error</a:t>
            </a:r>
            <a:endParaRPr lang="en" dirty="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4667"/>
        </a:solidFill>
        <a:effectLst/>
      </p:bgPr>
    </p:bg>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366199" y="1036025"/>
            <a:ext cx="2717700" cy="674700"/>
          </a:xfrm>
          <a:prstGeom prst="rect">
            <a:avLst/>
          </a:prstGeom>
        </p:spPr>
        <p:txBody>
          <a:bodyPr wrap="square" lIns="91425" tIns="91425" rIns="91425" bIns="91425" anchor="b" anchorCtr="0">
            <a:noAutofit/>
          </a:bodyPr>
          <a:lstStyle/>
          <a:p>
            <a:pPr lvl="0" rtl="0">
              <a:spcBef>
                <a:spcPts val="0"/>
              </a:spcBef>
              <a:buClr>
                <a:schemeClr val="dk1"/>
              </a:buClr>
              <a:buSzPct val="45833"/>
              <a:buFont typeface="Arial"/>
              <a:buNone/>
            </a:pPr>
            <a:r>
              <a:rPr lang="en" sz="2400"/>
              <a:t>Data Preprocessing</a:t>
            </a:r>
          </a:p>
        </p:txBody>
      </p:sp>
      <p:sp>
        <p:nvSpPr>
          <p:cNvPr id="179" name="Shape 179"/>
          <p:cNvSpPr txBox="1">
            <a:spLocks noGrp="1"/>
          </p:cNvSpPr>
          <p:nvPr>
            <p:ph type="body" idx="4294967295"/>
          </p:nvPr>
        </p:nvSpPr>
        <p:spPr>
          <a:xfrm>
            <a:off x="3211275" y="325075"/>
            <a:ext cx="5733000" cy="4524900"/>
          </a:xfrm>
          <a:prstGeom prst="rect">
            <a:avLst/>
          </a:prstGeom>
        </p:spPr>
        <p:txBody>
          <a:bodyPr wrap="square" lIns="91425" tIns="91425" rIns="91425" bIns="91425" anchor="t" anchorCtr="0">
            <a:noAutofit/>
          </a:bodyPr>
          <a:lstStyle/>
          <a:p>
            <a:pPr lvl="0" rtl="0">
              <a:spcBef>
                <a:spcPts val="0"/>
              </a:spcBef>
              <a:buNone/>
            </a:pPr>
            <a:endParaRPr dirty="0">
              <a:solidFill>
                <a:schemeClr val="lt1"/>
              </a:solidFill>
            </a:endParaRPr>
          </a:p>
          <a:p>
            <a:pPr lvl="0" rtl="0">
              <a:spcBef>
                <a:spcPts val="0"/>
              </a:spcBef>
              <a:buNone/>
            </a:pPr>
            <a:r>
              <a:rPr lang="en-SG" dirty="0">
                <a:solidFill>
                  <a:schemeClr val="lt1"/>
                </a:solidFill>
              </a:rPr>
              <a:t>Data Transformation</a:t>
            </a:r>
            <a:endParaRPr lang="en" dirty="0">
              <a:solidFill>
                <a:schemeClr val="lt1"/>
              </a:solidFill>
            </a:endParaRPr>
          </a:p>
          <a:p>
            <a:pPr marL="457200" marR="0" lvl="0" indent="-342900" algn="l" rtl="0">
              <a:lnSpc>
                <a:spcPct val="100000"/>
              </a:lnSpc>
              <a:spcBef>
                <a:spcPts val="600"/>
              </a:spcBef>
              <a:spcAft>
                <a:spcPts val="0"/>
              </a:spcAft>
              <a:buClr>
                <a:srgbClr val="FFFFFF"/>
              </a:buClr>
            </a:pPr>
            <a:r>
              <a:rPr lang="en" dirty="0">
                <a:solidFill>
                  <a:srgbClr val="FFFFFF"/>
                </a:solidFill>
              </a:rPr>
              <a:t>Date → Year, Month, Day, DayOfWeek, WeekOfYear</a:t>
            </a:r>
          </a:p>
          <a:p>
            <a:pPr marR="0" lvl="0" algn="l" rtl="0">
              <a:lnSpc>
                <a:spcPct val="100000"/>
              </a:lnSpc>
              <a:spcBef>
                <a:spcPts val="600"/>
              </a:spcBef>
              <a:spcAft>
                <a:spcPts val="0"/>
              </a:spcAft>
              <a:buNone/>
            </a:pPr>
            <a:endParaRPr lang="en-SG" dirty="0">
              <a:solidFill>
                <a:srgbClr val="FFFFFF"/>
              </a:solidFill>
            </a:endParaRPr>
          </a:p>
          <a:p>
            <a:pPr lvl="0" rtl="0">
              <a:spcBef>
                <a:spcPts val="0"/>
              </a:spcBef>
              <a:buClr>
                <a:schemeClr val="dk1"/>
              </a:buClr>
              <a:buSzPct val="61111"/>
              <a:buFont typeface="Arial"/>
              <a:buNone/>
            </a:pPr>
            <a:endParaRPr lang="en-SG" dirty="0">
              <a:solidFill>
                <a:schemeClr val="lt1"/>
              </a:solidFill>
            </a:endParaRPr>
          </a:p>
          <a:p>
            <a:pPr lvl="0" rtl="0">
              <a:spcBef>
                <a:spcPts val="0"/>
              </a:spcBef>
              <a:buClr>
                <a:schemeClr val="dk1"/>
              </a:buClr>
              <a:buSzPct val="61111"/>
              <a:buFont typeface="Arial"/>
              <a:buNone/>
            </a:pPr>
            <a:r>
              <a:rPr lang="en-SG" dirty="0">
                <a:solidFill>
                  <a:schemeClr val="lt1"/>
                </a:solidFill>
              </a:rPr>
              <a:t>Discretization and Binarization</a:t>
            </a:r>
          </a:p>
          <a:p>
            <a:pPr marL="457200" lvl="0" indent="-342900" rtl="0">
              <a:spcBef>
                <a:spcPts val="0"/>
              </a:spcBef>
              <a:buClr>
                <a:schemeClr val="lt1"/>
              </a:buClr>
            </a:pPr>
            <a:r>
              <a:rPr lang="en-SG" dirty="0">
                <a:solidFill>
                  <a:schemeClr val="lt1"/>
                </a:solidFill>
              </a:rPr>
              <a:t>Not Used</a:t>
            </a:r>
          </a:p>
          <a:p>
            <a:pPr lvl="0" rtl="0">
              <a:spcBef>
                <a:spcPts val="0"/>
              </a:spcBef>
              <a:buNone/>
            </a:pPr>
            <a:endParaRPr dirty="0">
              <a:solidFill>
                <a:schemeClr val="lt1"/>
              </a:solidFill>
            </a:endParaRPr>
          </a:p>
          <a:p>
            <a:pPr lvl="0" rtl="0">
              <a:spcBef>
                <a:spcPts val="0"/>
              </a:spcBef>
              <a:buNone/>
            </a:pPr>
            <a:endParaRPr dirty="0">
              <a:solidFill>
                <a:schemeClr val="lt1"/>
              </a:solidFill>
            </a:endParaRPr>
          </a:p>
          <a:p>
            <a:pPr lvl="0" rtl="0">
              <a:spcBef>
                <a:spcPts val="0"/>
              </a:spcBef>
              <a:buNone/>
            </a:pPr>
            <a:r>
              <a:rPr lang="en-SG" dirty="0">
                <a:solidFill>
                  <a:schemeClr val="lt1"/>
                </a:solidFill>
              </a:rPr>
              <a:t>Error</a:t>
            </a:r>
            <a:endParaRPr lang="en" dirty="0">
              <a:solidFill>
                <a:schemeClr val="lt1"/>
              </a:solidFill>
            </a:endParaRPr>
          </a:p>
          <a:p>
            <a:pPr marL="457200" lvl="0" indent="-342900">
              <a:spcBef>
                <a:spcPts val="0"/>
              </a:spcBef>
              <a:buClr>
                <a:schemeClr val="lt1"/>
              </a:buClr>
            </a:pPr>
            <a:r>
              <a:rPr lang="en-SG" dirty="0">
                <a:solidFill>
                  <a:schemeClr val="lt1"/>
                </a:solidFill>
              </a:rPr>
              <a:t>Use</a:t>
            </a:r>
            <a:r>
              <a:rPr lang="en" dirty="0">
                <a:solidFill>
                  <a:schemeClr val="lt1"/>
                </a:solidFill>
              </a:rPr>
              <a:t> </a:t>
            </a:r>
            <a:r>
              <a:rPr lang="en-SG" dirty="0">
                <a:solidFill>
                  <a:schemeClr val="bg1"/>
                </a:solidFill>
              </a:rPr>
              <a:t>Root Mean Square Percentage Error</a:t>
            </a:r>
            <a:r>
              <a:rPr lang="en" dirty="0">
                <a:solidFill>
                  <a:schemeClr val="bg1"/>
                </a:solidFill>
              </a:rPr>
              <a:t> </a:t>
            </a:r>
          </a:p>
        </p:txBody>
      </p:sp>
      <p:sp>
        <p:nvSpPr>
          <p:cNvPr id="180" name="Shape 180"/>
          <p:cNvSpPr txBox="1">
            <a:spLocks noGrp="1"/>
          </p:cNvSpPr>
          <p:nvPr>
            <p:ph type="sldNum" idx="12"/>
          </p:nvPr>
        </p:nvSpPr>
        <p:spPr>
          <a:xfrm>
            <a:off x="-6000" y="0"/>
            <a:ext cx="548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pPr lvl="0" algn="ctr" rtl="0">
                <a:spcBef>
                  <a:spcPts val="0"/>
                </a:spcBef>
                <a:buNone/>
              </a:pPr>
              <a:t>8</a:t>
            </a:fld>
            <a:endParaRPr lang="en"/>
          </a:p>
        </p:txBody>
      </p:sp>
      <p:sp>
        <p:nvSpPr>
          <p:cNvPr id="181" name="Shape 181"/>
          <p:cNvSpPr txBox="1"/>
          <p:nvPr/>
        </p:nvSpPr>
        <p:spPr>
          <a:xfrm>
            <a:off x="246225" y="2033700"/>
            <a:ext cx="2717700" cy="2380200"/>
          </a:xfrm>
          <a:prstGeom prst="rect">
            <a:avLst/>
          </a:prstGeom>
          <a:noFill/>
          <a:ln>
            <a:noFill/>
          </a:ln>
        </p:spPr>
        <p:txBody>
          <a:bodyPr wrap="square" lIns="91425" tIns="91425" rIns="91425" bIns="91425" anchor="t" anchorCtr="0">
            <a:noAutofit/>
          </a:bodyPr>
          <a:lstStyle/>
          <a:p>
            <a:pPr marL="457200" lvl="0" indent="-228600">
              <a:buClr>
                <a:srgbClr val="999999"/>
              </a:buClr>
              <a:buChar char="-"/>
            </a:pPr>
            <a:r>
              <a:rPr lang="en" dirty="0">
                <a:solidFill>
                  <a:srgbClr val="999999"/>
                </a:solidFill>
              </a:rPr>
              <a:t>Data Dictionary</a:t>
            </a:r>
          </a:p>
          <a:p>
            <a:pPr marL="457200" lvl="0" indent="-228600">
              <a:buClr>
                <a:srgbClr val="999999"/>
              </a:buClr>
              <a:buChar char="-"/>
            </a:pPr>
            <a:r>
              <a:rPr lang="en" dirty="0">
                <a:solidFill>
                  <a:srgbClr val="999999"/>
                </a:solidFill>
              </a:rPr>
              <a:t>Data C</a:t>
            </a:r>
            <a:r>
              <a:rPr lang="en-SG" dirty="0">
                <a:solidFill>
                  <a:srgbClr val="999999"/>
                </a:solidFill>
              </a:rPr>
              <a:t>leaning</a:t>
            </a:r>
            <a:endParaRPr lang="en" dirty="0"/>
          </a:p>
          <a:p>
            <a:pPr marL="457200" lvl="0" indent="-228600">
              <a:buClr>
                <a:srgbClr val="999999"/>
              </a:buClr>
              <a:buChar char="-"/>
            </a:pPr>
            <a:r>
              <a:rPr lang="en" dirty="0">
                <a:solidFill>
                  <a:srgbClr val="999999"/>
                </a:solidFill>
              </a:rPr>
              <a:t>Data </a:t>
            </a:r>
            <a:r>
              <a:rPr lang="en-SG" dirty="0">
                <a:solidFill>
                  <a:srgbClr val="999999"/>
                </a:solidFill>
              </a:rPr>
              <a:t>Reduction</a:t>
            </a:r>
            <a:endParaRPr lang="en" dirty="0">
              <a:solidFill>
                <a:srgbClr val="999999"/>
              </a:solidFill>
            </a:endParaRPr>
          </a:p>
          <a:p>
            <a:pPr marL="457200" lvl="0" indent="-228600">
              <a:buClr>
                <a:srgbClr val="999999"/>
              </a:buClr>
              <a:buChar char="-"/>
            </a:pPr>
            <a:r>
              <a:rPr lang="en" dirty="0">
                <a:solidFill>
                  <a:srgbClr val="999999"/>
                </a:solidFill>
              </a:rPr>
              <a:t>Sampling</a:t>
            </a:r>
          </a:p>
          <a:p>
            <a:pPr marL="457200" lvl="0" indent="-228600">
              <a:buClr>
                <a:srgbClr val="999999"/>
              </a:buClr>
              <a:buChar char="-"/>
            </a:pPr>
            <a:r>
              <a:rPr lang="en" dirty="0">
                <a:solidFill>
                  <a:srgbClr val="999999"/>
                </a:solidFill>
              </a:rPr>
              <a:t>Dimensionality Reduction</a:t>
            </a:r>
          </a:p>
          <a:p>
            <a:pPr marL="457200" lvl="0" indent="-228600">
              <a:buClr>
                <a:srgbClr val="999999"/>
              </a:buClr>
              <a:buChar char="-"/>
            </a:pPr>
            <a:r>
              <a:rPr lang="en-SG" b="1" dirty="0">
                <a:solidFill>
                  <a:schemeClr val="tx1"/>
                </a:solidFill>
              </a:rPr>
              <a:t>Data Transformation</a:t>
            </a:r>
            <a:endParaRPr lang="en" b="1" dirty="0">
              <a:solidFill>
                <a:schemeClr val="tx1"/>
              </a:solidFill>
            </a:endParaRPr>
          </a:p>
          <a:p>
            <a:pPr marL="457200" lvl="0" indent="-228600">
              <a:buClr>
                <a:srgbClr val="999999"/>
              </a:buClr>
              <a:buChar char="-"/>
            </a:pPr>
            <a:r>
              <a:rPr lang="en" b="1" dirty="0">
                <a:solidFill>
                  <a:schemeClr val="tx1"/>
                </a:solidFill>
              </a:rPr>
              <a:t>Discretization and Binarization</a:t>
            </a:r>
          </a:p>
          <a:p>
            <a:pPr marL="457200" lvl="0" indent="-228600">
              <a:buClr>
                <a:srgbClr val="999999"/>
              </a:buClr>
              <a:buChar char="-"/>
            </a:pPr>
            <a:r>
              <a:rPr lang="en-SG" b="1" dirty="0">
                <a:solidFill>
                  <a:schemeClr val="tx1"/>
                </a:solidFill>
              </a:rPr>
              <a:t>Error</a:t>
            </a:r>
            <a:endParaRPr lang="en"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5020500" y="1778000"/>
            <a:ext cx="3675000" cy="1632900"/>
          </a:xfrm>
          <a:prstGeom prst="rect">
            <a:avLst/>
          </a:prstGeom>
        </p:spPr>
        <p:txBody>
          <a:bodyPr wrap="square" lIns="91425" tIns="91425" rIns="91425" bIns="91425" anchor="b" anchorCtr="0">
            <a:noAutofit/>
          </a:bodyPr>
          <a:lstStyle/>
          <a:p>
            <a:pPr lvl="0" rtl="0">
              <a:spcBef>
                <a:spcPts val="0"/>
              </a:spcBef>
              <a:buNone/>
            </a:pPr>
            <a:r>
              <a:rPr lang="en"/>
              <a:t>Model Training</a:t>
            </a:r>
          </a:p>
        </p:txBody>
      </p:sp>
      <p:sp>
        <p:nvSpPr>
          <p:cNvPr id="187" name="Shape 187"/>
          <p:cNvSpPr txBox="1">
            <a:spLocks noGrp="1"/>
          </p:cNvSpPr>
          <p:nvPr>
            <p:ph type="sldNum" idx="12"/>
          </p:nvPr>
        </p:nvSpPr>
        <p:spPr>
          <a:xfrm>
            <a:off x="0" y="0"/>
            <a:ext cx="536700" cy="536700"/>
          </a:xfrm>
          <a:prstGeom prst="rect">
            <a:avLst/>
          </a:prstGeom>
        </p:spPr>
        <p:txBody>
          <a:bodyPr wrap="square" lIns="91425" tIns="91425" rIns="91425" bIns="91425" anchor="ctr" anchorCtr="0">
            <a:noAutofit/>
          </a:bodyPr>
          <a:lstStyle/>
          <a:p>
            <a:pPr lvl="0" algn="ctr" rtl="0">
              <a:spcBef>
                <a:spcPts val="0"/>
              </a:spcBef>
              <a:buNone/>
            </a:pPr>
            <a:fld id="{00000000-1234-1234-1234-123412341234}" type="slidenum">
              <a:rPr lang="en">
                <a:solidFill>
                  <a:schemeClr val="bg1"/>
                </a:solidFill>
              </a:rPr>
              <a:pPr lvl="0" algn="ctr" rtl="0">
                <a:spcBef>
                  <a:spcPts val="0"/>
                </a:spcBef>
                <a:buNone/>
              </a:pPr>
              <a:t>9</a:t>
            </a:fld>
            <a:endParaRPr lang="en" dirty="0">
              <a:solidFill>
                <a:schemeClr val="bg1"/>
              </a:solidFill>
            </a:endParaRPr>
          </a:p>
        </p:txBody>
      </p:sp>
    </p:spTree>
  </p:cSld>
  <p:clrMapOvr>
    <a:masterClrMapping/>
  </p:clrMapOvr>
</p:sld>
</file>

<file path=ppt/theme/theme1.xml><?xml version="1.0" encoding="utf-8"?>
<a:theme xmlns:a="http://schemas.openxmlformats.org/drawingml/2006/main" name="Emi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1466</Words>
  <Application>Microsoft Office PowerPoint</Application>
  <PresentationFormat>On-screen Show (16:9)</PresentationFormat>
  <Paragraphs>222</Paragraphs>
  <Slides>23</Slides>
  <Notes>23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Open Sans</vt:lpstr>
      <vt:lpstr>Merriweather</vt:lpstr>
      <vt:lpstr>Emilia template</vt:lpstr>
      <vt:lpstr>Predicting Rossmann Store Sales</vt:lpstr>
      <vt:lpstr>Agenda</vt:lpstr>
      <vt:lpstr>Rossmann Store Sales Task</vt:lpstr>
      <vt:lpstr>Data Preprocessing</vt:lpstr>
      <vt:lpstr>Data Preprocessing</vt:lpstr>
      <vt:lpstr>Data Preprocessing</vt:lpstr>
      <vt:lpstr>Data Preprocessing</vt:lpstr>
      <vt:lpstr>Data Preprocessing</vt:lpstr>
      <vt:lpstr>Model Training</vt:lpstr>
      <vt:lpstr>Linear Regression is most suitable for this data  Open-source software library provides the gradient boosting framework for different languages.  implementation of gradient boosted decision trees designed for speed and performance.</vt:lpstr>
      <vt:lpstr>Gradient Boost Parameter</vt:lpstr>
      <vt:lpstr>Training</vt:lpstr>
      <vt:lpstr>Root Mean Square Percentage Error</vt:lpstr>
      <vt:lpstr>Importance Map</vt:lpstr>
      <vt:lpstr>Prediction</vt:lpstr>
      <vt:lpstr>Prediction</vt:lpstr>
      <vt:lpstr>Conclusion</vt:lpstr>
      <vt:lpstr>TOP 3%</vt:lpstr>
      <vt:lpstr>TOP 3%</vt:lpstr>
      <vt:lpstr>TOP 3%</vt:lpstr>
      <vt:lpstr>TOP 3%</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Rossmann Store Sales</dc:title>
  <cp:lastModifiedBy>#CHEW ZHI JIE#</cp:lastModifiedBy>
  <cp:revision>10</cp:revision>
  <dcterms:modified xsi:type="dcterms:W3CDTF">2017-11-09T02:46:58Z</dcterms:modified>
</cp:coreProperties>
</file>