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exend-bold.fntdata"/><Relationship Id="rId10" Type="http://schemas.openxmlformats.org/officeDocument/2006/relationships/slide" Target="slides/slide5.xml"/><Relationship Id="rId21" Type="http://schemas.openxmlformats.org/officeDocument/2006/relationships/font" Target="fonts/Lexen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Introduce all team members at beginning</a:t>
            </a:r>
            <a:endParaRPr/>
          </a:p>
          <a:p>
            <a:pPr indent="0" lvl="0" marL="0" rtl="0" algn="l">
              <a:spcBef>
                <a:spcPts val="0"/>
              </a:spcBef>
              <a:spcAft>
                <a:spcPts val="0"/>
              </a:spcAft>
              <a:buNone/>
            </a:pPr>
            <a:r>
              <a:rPr lang="en-CA"/>
              <a:t>Introduce your problem/project</a:t>
            </a:r>
            <a:endParaRPr/>
          </a:p>
          <a:p>
            <a:pPr indent="0" lvl="0" marL="0" rtl="0" algn="l">
              <a:spcBef>
                <a:spcPts val="0"/>
              </a:spcBef>
              <a:spcAft>
                <a:spcPts val="0"/>
              </a:spcAft>
              <a:buNone/>
            </a:pPr>
            <a:r>
              <a:rPr lang="en-CA"/>
              <a:t>Include slide number/total on each slide</a:t>
            </a:r>
            <a:endParaRPr/>
          </a:p>
          <a:p>
            <a:pPr indent="0" lvl="0" marL="0" rtl="0" algn="l">
              <a:spcBef>
                <a:spcPts val="0"/>
              </a:spcBef>
              <a:spcAft>
                <a:spcPts val="0"/>
              </a:spcAft>
              <a:buNone/>
            </a:pPr>
            <a:r>
              <a:rPr lang="en-CA"/>
              <a:t>Include “roadmap” at beginning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647cee53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647cee53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e2efc7e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e2efc7e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e2efc7ec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e2efc7ec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e2efc7ec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e2efc7ec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635ec51ad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635ec51ad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647cee5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647cee5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635ec51a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635ec51a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McMaster Graduate Student Association hosts Annual Softball league operates over the summer (first week May - last </a:t>
            </a:r>
            <a:r>
              <a:rPr lang="en-CA"/>
              <a:t>week</a:t>
            </a:r>
            <a:r>
              <a:rPr lang="en-CA"/>
              <a:t> August)</a:t>
            </a:r>
            <a:endParaRPr/>
          </a:p>
          <a:p>
            <a:pPr indent="0" lvl="0" marL="0" rtl="0" algn="l">
              <a:spcBef>
                <a:spcPts val="0"/>
              </a:spcBef>
              <a:spcAft>
                <a:spcPts val="0"/>
              </a:spcAft>
              <a:buNone/>
            </a:pPr>
            <a:r>
              <a:rPr lang="en-CA"/>
              <a:t>More than 30 teams enrolled in the league with a hundred games played each month; a system that is robust and reliable desperately needed</a:t>
            </a:r>
            <a:endParaRPr/>
          </a:p>
          <a:p>
            <a:pPr indent="0" lvl="0" marL="0" rtl="0" algn="l">
              <a:spcBef>
                <a:spcPts val="0"/>
              </a:spcBef>
              <a:spcAft>
                <a:spcPts val="0"/>
              </a:spcAft>
              <a:buNone/>
            </a:pPr>
            <a:r>
              <a:rPr lang="en-CA"/>
              <a:t>The current platform created over 30 years ago built primarily from PHP, maintained by 1 person, makes it difficult for constant support</a:t>
            </a:r>
            <a:endParaRPr/>
          </a:p>
          <a:p>
            <a:pPr indent="0" lvl="0" marL="0" rtl="0" algn="l">
              <a:spcBef>
                <a:spcPts val="0"/>
              </a:spcBef>
              <a:spcAft>
                <a:spcPts val="0"/>
              </a:spcAft>
              <a:buNone/>
            </a:pPr>
            <a:r>
              <a:rPr lang="en-CA"/>
              <a:t>Many league management platforms available, but require payment or usage of constant ads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635ec51a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635ec51a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What is the problem:</a:t>
            </a:r>
            <a:endParaRPr/>
          </a:p>
          <a:p>
            <a:pPr indent="-298450" lvl="0" marL="457200" rtl="0" algn="l">
              <a:spcBef>
                <a:spcPts val="0"/>
              </a:spcBef>
              <a:spcAft>
                <a:spcPts val="0"/>
              </a:spcAft>
              <a:buSzPts val="1100"/>
              <a:buChar char="-"/>
            </a:pPr>
            <a:r>
              <a:rPr lang="en-CA"/>
              <a:t>Problem is that the Website operated now difficult to use and not intuitive for users (poor navigation; hard to find certain information standings, contact information)</a:t>
            </a:r>
            <a:endParaRPr/>
          </a:p>
          <a:p>
            <a:pPr indent="-298450" lvl="0" marL="457200" rtl="0" algn="l">
              <a:spcBef>
                <a:spcPts val="0"/>
              </a:spcBef>
              <a:spcAft>
                <a:spcPts val="0"/>
              </a:spcAft>
              <a:buSzPts val="1100"/>
              <a:buChar char="-"/>
            </a:pPr>
            <a:r>
              <a:rPr lang="en-CA"/>
              <a:t>Broken architecture (missing pages, faulty links, code logic displayed on actual website, statistics arent accurately tracked; games played incorrect to team’s record)</a:t>
            </a:r>
            <a:endParaRPr/>
          </a:p>
          <a:p>
            <a:pPr indent="-298450" lvl="0" marL="457200" rtl="0" algn="l">
              <a:spcBef>
                <a:spcPts val="0"/>
              </a:spcBef>
              <a:spcAft>
                <a:spcPts val="0"/>
              </a:spcAft>
              <a:buSzPts val="1100"/>
              <a:buChar char="-"/>
            </a:pPr>
            <a:r>
              <a:rPr lang="en-CA"/>
              <a:t>Outdated management processes (creating accounts information provided as ASCII in email)</a:t>
            </a:r>
            <a:endParaRPr/>
          </a:p>
          <a:p>
            <a:pPr indent="0" lvl="0" marL="0" rtl="0" algn="l">
              <a:spcBef>
                <a:spcPts val="0"/>
              </a:spcBef>
              <a:spcAft>
                <a:spcPts val="0"/>
              </a:spcAft>
              <a:buNone/>
            </a:pPr>
            <a:r>
              <a:rPr lang="en-CA"/>
              <a:t>Why are we solving it:</a:t>
            </a:r>
            <a:endParaRPr/>
          </a:p>
          <a:p>
            <a:pPr indent="-298450" lvl="0" marL="457200" rtl="0" algn="l">
              <a:spcBef>
                <a:spcPts val="0"/>
              </a:spcBef>
              <a:spcAft>
                <a:spcPts val="0"/>
              </a:spcAft>
              <a:buSzPts val="1100"/>
              <a:buChar char="-"/>
            </a:pPr>
            <a:r>
              <a:rPr lang="en-CA"/>
              <a:t>Reason to save time performing actions (external platforms using waivers) or resources (providing an updated free league and scheduling platform)</a:t>
            </a:r>
            <a:endParaRPr/>
          </a:p>
          <a:p>
            <a:pPr indent="-298450" lvl="0" marL="457200" rtl="0" algn="l">
              <a:spcBef>
                <a:spcPts val="0"/>
              </a:spcBef>
              <a:spcAft>
                <a:spcPts val="0"/>
              </a:spcAft>
              <a:buSzPts val="1100"/>
              <a:buChar char="-"/>
            </a:pPr>
            <a:r>
              <a:rPr lang="en-CA"/>
              <a:t>Reduce amount of negative user interactions with system (website crashing from clicking on a link, or unable to complete an action or find a page)</a:t>
            </a:r>
            <a:endParaRPr/>
          </a:p>
          <a:p>
            <a:pPr indent="-298450" lvl="0" marL="457200" rtl="0" algn="l">
              <a:spcBef>
                <a:spcPts val="0"/>
              </a:spcBef>
              <a:spcAft>
                <a:spcPts val="0"/>
              </a:spcAft>
              <a:buSzPts val="1100"/>
              <a:buChar char="-"/>
            </a:pPr>
            <a:r>
              <a:rPr lang="en-CA"/>
              <a:t>Scale and adapt for expanding the league if more teams and players join, </a:t>
            </a:r>
            <a:r>
              <a:rPr lang="en-CA"/>
              <a:t>will system be able to handle it</a:t>
            </a:r>
            <a:endParaRPr/>
          </a:p>
          <a:p>
            <a:pPr indent="0" lvl="0" marL="0" rtl="0" algn="l">
              <a:spcBef>
                <a:spcPts val="0"/>
              </a:spcBef>
              <a:spcAft>
                <a:spcPts val="0"/>
              </a:spcAft>
              <a:buNone/>
            </a:pPr>
            <a:r>
              <a:rPr lang="en-CA"/>
              <a:t>Why solve it now:</a:t>
            </a:r>
            <a:br>
              <a:rPr lang="en-CA"/>
            </a:br>
            <a:r>
              <a:rPr lang="en-CA"/>
              <a:t>- hard to find platform that is easy to pickup and create own league with how you want to configure</a:t>
            </a:r>
            <a:endParaRPr/>
          </a:p>
          <a:p>
            <a:pPr indent="-298450" lvl="0" marL="457200" rtl="0" algn="l">
              <a:spcBef>
                <a:spcPts val="0"/>
              </a:spcBef>
              <a:spcAft>
                <a:spcPts val="0"/>
              </a:spcAft>
              <a:buSzPts val="1100"/>
              <a:buChar char="-"/>
            </a:pPr>
            <a:r>
              <a:rPr lang="en-CA"/>
              <a:t>Able to use with dozens of players without system breaking that you dont have to pay for or be bombarded by ads from sites like IM leagues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635ec51a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635ec51a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What we would provide:</a:t>
            </a:r>
            <a:br>
              <a:rPr lang="en-CA"/>
            </a:br>
            <a:r>
              <a:rPr lang="en-CA"/>
              <a:t>- Own scheduling algorithm satisfying both hard and soft constraints (never schedule one of your own teams game on top of each other, no team should play one more game per day, and soft constraints avoid offday, avoid timeslots not preferred, avoid fridays, avoid latest timeslot unless desired)</a:t>
            </a:r>
            <a:endParaRPr/>
          </a:p>
          <a:p>
            <a:pPr indent="-298450" lvl="0" marL="457200" rtl="0" algn="l">
              <a:spcBef>
                <a:spcPts val="0"/>
              </a:spcBef>
              <a:spcAft>
                <a:spcPts val="0"/>
              </a:spcAft>
              <a:buSzPts val="1100"/>
              <a:buChar char="-"/>
            </a:pPr>
            <a:r>
              <a:rPr lang="en-CA"/>
              <a:t>Multiple configuration options for a season in the league you create, with customizable fields, timeslots, dates and divisions</a:t>
            </a:r>
            <a:endParaRPr/>
          </a:p>
          <a:p>
            <a:pPr indent="-298450" lvl="0" marL="457200" rtl="0" algn="l">
              <a:spcBef>
                <a:spcPts val="0"/>
              </a:spcBef>
              <a:spcAft>
                <a:spcPts val="0"/>
              </a:spcAft>
              <a:buSzPts val="1100"/>
              <a:buChar char="-"/>
            </a:pPr>
            <a:r>
              <a:rPr lang="en-CA"/>
              <a:t>Customizable waivers that can be enabled and modified to match your league needs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635ec51a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635ec51a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647cee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647cee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635ec51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635ec51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635ec51a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635ec51a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635ec51a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635ec51a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00"/>
            <a:ext cx="8520600" cy="106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latin typeface="Lexend"/>
                <a:ea typeface="Lexend"/>
                <a:cs typeface="Lexend"/>
                <a:sym typeface="Lexend"/>
              </a:rPr>
              <a:t>Sandlot</a:t>
            </a:r>
            <a:endParaRPr>
              <a:latin typeface="Lexend"/>
              <a:ea typeface="Lexend"/>
              <a:cs typeface="Lexend"/>
              <a:sym typeface="Lexend"/>
            </a:endParaRPr>
          </a:p>
        </p:txBody>
      </p:sp>
      <p:sp>
        <p:nvSpPr>
          <p:cNvPr id="55" name="Google Shape;55;p13"/>
          <p:cNvSpPr txBox="1"/>
          <p:nvPr>
            <p:ph idx="1" type="subTitle"/>
          </p:nvPr>
        </p:nvSpPr>
        <p:spPr>
          <a:xfrm>
            <a:off x="311700" y="1126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latin typeface="Lexend"/>
                <a:ea typeface="Lexend"/>
                <a:cs typeface="Lexend"/>
                <a:sym typeface="Lexend"/>
              </a:rPr>
              <a:t>The Sandbox League Management Platform</a:t>
            </a:r>
            <a:endParaRPr>
              <a:latin typeface="Lexend"/>
              <a:ea typeface="Lexend"/>
              <a:cs typeface="Lexend"/>
              <a:sym typeface="Lexend"/>
            </a:endParaRPr>
          </a:p>
        </p:txBody>
      </p:sp>
      <p:pic>
        <p:nvPicPr>
          <p:cNvPr id="56" name="Google Shape;56;p13" title="web-app-manifest-512x512.png"/>
          <p:cNvPicPr preferRelativeResize="0"/>
          <p:nvPr/>
        </p:nvPicPr>
        <p:blipFill>
          <a:blip r:embed="rId3">
            <a:alphaModFix/>
          </a:blip>
          <a:stretch>
            <a:fillRect/>
          </a:stretch>
        </p:blipFill>
        <p:spPr>
          <a:xfrm>
            <a:off x="3024937" y="1851750"/>
            <a:ext cx="3094125" cy="3094125"/>
          </a:xfrm>
          <a:prstGeom prst="rect">
            <a:avLst/>
          </a:prstGeom>
          <a:noFill/>
          <a:ln>
            <a:noFill/>
          </a:ln>
        </p:spPr>
      </p:pic>
      <p:sp>
        <p:nvSpPr>
          <p:cNvPr id="57" name="Google Shape;57;p13"/>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1/13</a:t>
            </a:r>
            <a:endParaRPr sz="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Surveys</a:t>
            </a:r>
            <a:endParaRPr>
              <a:latin typeface="Lexend"/>
              <a:ea typeface="Lexend"/>
              <a:cs typeface="Lexend"/>
              <a:sym typeface="Lexend"/>
            </a:endParaRPr>
          </a:p>
        </p:txBody>
      </p:sp>
      <p:sp>
        <p:nvSpPr>
          <p:cNvPr id="143" name="Google Shape;143;p22"/>
          <p:cNvSpPr/>
          <p:nvPr/>
        </p:nvSpPr>
        <p:spPr>
          <a:xfrm>
            <a:off x="311700" y="1424061"/>
            <a:ext cx="269400" cy="279900"/>
          </a:xfrm>
          <a:prstGeom prst="ellipse">
            <a:avLst/>
          </a:prstGeom>
          <a:solidFill>
            <a:srgbClr val="637C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2"/>
          <p:cNvSpPr/>
          <p:nvPr/>
        </p:nvSpPr>
        <p:spPr>
          <a:xfrm>
            <a:off x="311700" y="1844218"/>
            <a:ext cx="269400" cy="279900"/>
          </a:xfrm>
          <a:prstGeom prst="ellipse">
            <a:avLst/>
          </a:prstGeom>
          <a:solidFill>
            <a:srgbClr val="E300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2"/>
          <p:cNvSpPr/>
          <p:nvPr/>
        </p:nvSpPr>
        <p:spPr>
          <a:xfrm>
            <a:off x="311700" y="2281326"/>
            <a:ext cx="269400" cy="279900"/>
          </a:xfrm>
          <a:prstGeom prst="ellipse">
            <a:avLst/>
          </a:prstGeom>
          <a:solidFill>
            <a:srgbClr val="2AA0A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2"/>
          <p:cNvSpPr/>
          <p:nvPr/>
        </p:nvSpPr>
        <p:spPr>
          <a:xfrm>
            <a:off x="311700" y="2718434"/>
            <a:ext cx="269400" cy="279900"/>
          </a:xfrm>
          <a:prstGeom prst="ellipse">
            <a:avLst/>
          </a:prstGeom>
          <a:solidFill>
            <a:srgbClr val="9373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2"/>
          <p:cNvSpPr/>
          <p:nvPr/>
        </p:nvSpPr>
        <p:spPr>
          <a:xfrm>
            <a:off x="311700" y="3155542"/>
            <a:ext cx="269400" cy="279900"/>
          </a:xfrm>
          <a:prstGeom prst="ellipse">
            <a:avLst/>
          </a:prstGeom>
          <a:solidFill>
            <a:srgbClr val="13A10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2"/>
          <p:cNvSpPr txBox="1"/>
          <p:nvPr>
            <p:ph type="title"/>
          </p:nvPr>
        </p:nvSpPr>
        <p:spPr>
          <a:xfrm>
            <a:off x="743499" y="1352625"/>
            <a:ext cx="1879200" cy="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420">
                <a:latin typeface="Lexend"/>
                <a:ea typeface="Lexend"/>
                <a:cs typeface="Lexend"/>
                <a:sym typeface="Lexend"/>
              </a:rPr>
              <a:t>Strongly Agree</a:t>
            </a:r>
            <a:endParaRPr sz="1420">
              <a:latin typeface="Lexend"/>
              <a:ea typeface="Lexend"/>
              <a:cs typeface="Lexend"/>
              <a:sym typeface="Lexend"/>
            </a:endParaRPr>
          </a:p>
        </p:txBody>
      </p:sp>
      <p:sp>
        <p:nvSpPr>
          <p:cNvPr id="149" name="Google Shape;149;p22"/>
          <p:cNvSpPr txBox="1"/>
          <p:nvPr>
            <p:ph type="title"/>
          </p:nvPr>
        </p:nvSpPr>
        <p:spPr>
          <a:xfrm>
            <a:off x="743502" y="1777793"/>
            <a:ext cx="1441500" cy="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420">
                <a:latin typeface="Lexend"/>
                <a:ea typeface="Lexend"/>
                <a:cs typeface="Lexend"/>
                <a:sym typeface="Lexend"/>
              </a:rPr>
              <a:t>Slightly Agree</a:t>
            </a:r>
            <a:endParaRPr sz="1420">
              <a:latin typeface="Lexend"/>
              <a:ea typeface="Lexend"/>
              <a:cs typeface="Lexend"/>
              <a:sym typeface="Lexend"/>
            </a:endParaRPr>
          </a:p>
        </p:txBody>
      </p:sp>
      <p:sp>
        <p:nvSpPr>
          <p:cNvPr id="150" name="Google Shape;150;p22"/>
          <p:cNvSpPr txBox="1"/>
          <p:nvPr>
            <p:ph type="title"/>
          </p:nvPr>
        </p:nvSpPr>
        <p:spPr>
          <a:xfrm>
            <a:off x="743502" y="2211424"/>
            <a:ext cx="1441500" cy="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420">
                <a:latin typeface="Lexend"/>
                <a:ea typeface="Lexend"/>
                <a:cs typeface="Lexend"/>
                <a:sym typeface="Lexend"/>
              </a:rPr>
              <a:t>Neutral</a:t>
            </a:r>
            <a:endParaRPr sz="1420">
              <a:latin typeface="Lexend"/>
              <a:ea typeface="Lexend"/>
              <a:cs typeface="Lexend"/>
              <a:sym typeface="Lexend"/>
            </a:endParaRPr>
          </a:p>
        </p:txBody>
      </p:sp>
      <p:sp>
        <p:nvSpPr>
          <p:cNvPr id="151" name="Google Shape;151;p22"/>
          <p:cNvSpPr txBox="1"/>
          <p:nvPr>
            <p:ph type="title"/>
          </p:nvPr>
        </p:nvSpPr>
        <p:spPr>
          <a:xfrm>
            <a:off x="743499" y="2645063"/>
            <a:ext cx="1950600" cy="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420">
                <a:latin typeface="Lexend"/>
                <a:ea typeface="Lexend"/>
                <a:cs typeface="Lexend"/>
                <a:sym typeface="Lexend"/>
              </a:rPr>
              <a:t>Slightly Disagree</a:t>
            </a:r>
            <a:endParaRPr sz="1420">
              <a:latin typeface="Lexend"/>
              <a:ea typeface="Lexend"/>
              <a:cs typeface="Lexend"/>
              <a:sym typeface="Lexend"/>
            </a:endParaRPr>
          </a:p>
        </p:txBody>
      </p:sp>
      <p:sp>
        <p:nvSpPr>
          <p:cNvPr id="152" name="Google Shape;152;p22"/>
          <p:cNvSpPr txBox="1"/>
          <p:nvPr>
            <p:ph type="title"/>
          </p:nvPr>
        </p:nvSpPr>
        <p:spPr>
          <a:xfrm>
            <a:off x="743499" y="3118263"/>
            <a:ext cx="1950600" cy="2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420">
                <a:latin typeface="Lexend"/>
                <a:ea typeface="Lexend"/>
                <a:cs typeface="Lexend"/>
                <a:sym typeface="Lexend"/>
              </a:rPr>
              <a:t>Strongly Disagree</a:t>
            </a:r>
            <a:endParaRPr sz="1420">
              <a:latin typeface="Lexend"/>
              <a:ea typeface="Lexend"/>
              <a:cs typeface="Lexend"/>
              <a:sym typeface="Lexend"/>
            </a:endParaRPr>
          </a:p>
        </p:txBody>
      </p:sp>
      <p:sp>
        <p:nvSpPr>
          <p:cNvPr id="153" name="Google Shape;153;p22"/>
          <p:cNvSpPr txBox="1"/>
          <p:nvPr>
            <p:ph type="title"/>
          </p:nvPr>
        </p:nvSpPr>
        <p:spPr>
          <a:xfrm>
            <a:off x="3111900" y="589025"/>
            <a:ext cx="2920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820">
                <a:latin typeface="Lexend"/>
                <a:ea typeface="Lexend"/>
                <a:cs typeface="Lexend"/>
                <a:sym typeface="Lexend"/>
              </a:rPr>
              <a:t>System Performance</a:t>
            </a:r>
            <a:endParaRPr sz="1820">
              <a:latin typeface="Lexend"/>
              <a:ea typeface="Lexend"/>
              <a:cs typeface="Lexend"/>
              <a:sym typeface="Lexend"/>
            </a:endParaRPr>
          </a:p>
        </p:txBody>
      </p:sp>
      <p:sp>
        <p:nvSpPr>
          <p:cNvPr id="154" name="Google Shape;154;p22"/>
          <p:cNvSpPr txBox="1"/>
          <p:nvPr>
            <p:ph type="title"/>
          </p:nvPr>
        </p:nvSpPr>
        <p:spPr>
          <a:xfrm>
            <a:off x="3500750" y="2718425"/>
            <a:ext cx="17247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820">
                <a:latin typeface="Lexend"/>
                <a:ea typeface="Lexend"/>
                <a:cs typeface="Lexend"/>
                <a:sym typeface="Lexend"/>
              </a:rPr>
              <a:t>Ease of Use</a:t>
            </a:r>
            <a:endParaRPr sz="1820">
              <a:latin typeface="Lexend"/>
              <a:ea typeface="Lexend"/>
              <a:cs typeface="Lexend"/>
              <a:sym typeface="Lexend"/>
            </a:endParaRPr>
          </a:p>
        </p:txBody>
      </p:sp>
      <p:sp>
        <p:nvSpPr>
          <p:cNvPr id="155" name="Google Shape;155;p22"/>
          <p:cNvSpPr txBox="1"/>
          <p:nvPr>
            <p:ph type="title"/>
          </p:nvPr>
        </p:nvSpPr>
        <p:spPr>
          <a:xfrm>
            <a:off x="6032100" y="2669025"/>
            <a:ext cx="2920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820">
                <a:latin typeface="Lexend"/>
                <a:ea typeface="Lexend"/>
                <a:cs typeface="Lexend"/>
                <a:sym typeface="Lexend"/>
              </a:rPr>
              <a:t>Reschedule Requesting</a:t>
            </a:r>
            <a:endParaRPr sz="1820">
              <a:latin typeface="Lexend"/>
              <a:ea typeface="Lexend"/>
              <a:cs typeface="Lexend"/>
              <a:sym typeface="Lexend"/>
            </a:endParaRPr>
          </a:p>
        </p:txBody>
      </p:sp>
      <p:sp>
        <p:nvSpPr>
          <p:cNvPr id="156" name="Google Shape;156;p22"/>
          <p:cNvSpPr txBox="1"/>
          <p:nvPr>
            <p:ph type="title"/>
          </p:nvPr>
        </p:nvSpPr>
        <p:spPr>
          <a:xfrm>
            <a:off x="6032100" y="589025"/>
            <a:ext cx="2920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1820">
                <a:latin typeface="Lexend"/>
                <a:ea typeface="Lexend"/>
                <a:cs typeface="Lexend"/>
                <a:sym typeface="Lexend"/>
              </a:rPr>
              <a:t>Scheduling Feedback</a:t>
            </a:r>
            <a:endParaRPr sz="1820">
              <a:latin typeface="Lexend"/>
              <a:ea typeface="Lexend"/>
              <a:cs typeface="Lexend"/>
              <a:sym typeface="Lexend"/>
            </a:endParaRPr>
          </a:p>
        </p:txBody>
      </p:sp>
      <p:pic>
        <p:nvPicPr>
          <p:cNvPr id="157" name="Google Shape;157;p22"/>
          <p:cNvPicPr preferRelativeResize="0"/>
          <p:nvPr/>
        </p:nvPicPr>
        <p:blipFill rotWithShape="1">
          <a:blip r:embed="rId3">
            <a:alphaModFix/>
          </a:blip>
          <a:srcRect b="10372" l="60428" r="14584" t="27143"/>
          <a:stretch/>
        </p:blipFill>
        <p:spPr>
          <a:xfrm>
            <a:off x="3580800" y="1157675"/>
            <a:ext cx="1570808" cy="1371400"/>
          </a:xfrm>
          <a:prstGeom prst="rect">
            <a:avLst/>
          </a:prstGeom>
          <a:noFill/>
          <a:ln>
            <a:noFill/>
          </a:ln>
        </p:spPr>
      </p:pic>
      <p:pic>
        <p:nvPicPr>
          <p:cNvPr id="158" name="Google Shape;158;p22"/>
          <p:cNvPicPr preferRelativeResize="0"/>
          <p:nvPr/>
        </p:nvPicPr>
        <p:blipFill rotWithShape="1">
          <a:blip r:embed="rId4">
            <a:alphaModFix/>
          </a:blip>
          <a:srcRect b="1599" l="59766" r="14945" t="29162"/>
          <a:stretch/>
        </p:blipFill>
        <p:spPr>
          <a:xfrm>
            <a:off x="3503800" y="3237678"/>
            <a:ext cx="1724799" cy="1434350"/>
          </a:xfrm>
          <a:prstGeom prst="rect">
            <a:avLst/>
          </a:prstGeom>
          <a:noFill/>
          <a:ln>
            <a:noFill/>
          </a:ln>
        </p:spPr>
      </p:pic>
      <p:pic>
        <p:nvPicPr>
          <p:cNvPr id="159" name="Google Shape;159;p22"/>
          <p:cNvPicPr preferRelativeResize="0"/>
          <p:nvPr/>
        </p:nvPicPr>
        <p:blipFill rotWithShape="1">
          <a:blip r:embed="rId5">
            <a:alphaModFix/>
          </a:blip>
          <a:srcRect b="11374" l="60401" r="14261" t="28376"/>
          <a:stretch/>
        </p:blipFill>
        <p:spPr>
          <a:xfrm>
            <a:off x="6485125" y="3178100"/>
            <a:ext cx="1823824" cy="1528700"/>
          </a:xfrm>
          <a:prstGeom prst="rect">
            <a:avLst/>
          </a:prstGeom>
          <a:noFill/>
          <a:ln>
            <a:noFill/>
          </a:ln>
        </p:spPr>
      </p:pic>
      <p:pic>
        <p:nvPicPr>
          <p:cNvPr id="160" name="Google Shape;160;p22"/>
          <p:cNvPicPr preferRelativeResize="0"/>
          <p:nvPr/>
        </p:nvPicPr>
        <p:blipFill rotWithShape="1">
          <a:blip r:embed="rId3">
            <a:alphaModFix/>
          </a:blip>
          <a:srcRect b="10070" l="60841" r="14172" t="27147"/>
          <a:stretch/>
        </p:blipFill>
        <p:spPr>
          <a:xfrm>
            <a:off x="6547400" y="1098087"/>
            <a:ext cx="1699279" cy="1490575"/>
          </a:xfrm>
          <a:prstGeom prst="rect">
            <a:avLst/>
          </a:prstGeom>
          <a:noFill/>
          <a:ln>
            <a:noFill/>
          </a:ln>
        </p:spPr>
      </p:pic>
      <p:sp>
        <p:nvSpPr>
          <p:cNvPr id="161" name="Google Shape;161;p22"/>
          <p:cNvSpPr txBox="1"/>
          <p:nvPr/>
        </p:nvSpPr>
        <p:spPr>
          <a:xfrm>
            <a:off x="358150" y="3685025"/>
            <a:ext cx="2721300" cy="11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lt2"/>
                </a:solidFill>
                <a:latin typeface="Lexend"/>
                <a:ea typeface="Lexend"/>
                <a:cs typeface="Lexend"/>
                <a:sym typeface="Lexend"/>
              </a:rPr>
              <a:t>Metrics look good… but what about specific changes from feedback?</a:t>
            </a:r>
            <a:endParaRPr sz="1800">
              <a:solidFill>
                <a:schemeClr val="lt2"/>
              </a:solidFill>
              <a:latin typeface="Lexend"/>
              <a:ea typeface="Lexend"/>
              <a:cs typeface="Lexend"/>
              <a:sym typeface="Lexend"/>
            </a:endParaRPr>
          </a:p>
        </p:txBody>
      </p:sp>
      <p:sp>
        <p:nvSpPr>
          <p:cNvPr id="162" name="Google Shape;162;p22"/>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8/13</a:t>
            </a:r>
            <a:endParaRPr sz="80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Walkthroughs</a:t>
            </a:r>
            <a:endParaRPr>
              <a:latin typeface="Lexend"/>
              <a:ea typeface="Lexend"/>
              <a:cs typeface="Lexend"/>
              <a:sym typeface="Lexend"/>
            </a:endParaRPr>
          </a:p>
        </p:txBody>
      </p:sp>
      <p:sp>
        <p:nvSpPr>
          <p:cNvPr id="168" name="Google Shape;16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exend"/>
              <a:buChar char="●"/>
            </a:pPr>
            <a:r>
              <a:rPr lang="en-CA">
                <a:latin typeface="Lexend"/>
                <a:ea typeface="Lexend"/>
                <a:cs typeface="Lexend"/>
                <a:sym typeface="Lexend"/>
              </a:rPr>
              <a:t>A </a:t>
            </a:r>
            <a:r>
              <a:rPr lang="en-CA">
                <a:latin typeface="Lexend"/>
                <a:ea typeface="Lexend"/>
                <a:cs typeface="Lexend"/>
                <a:sym typeface="Lexend"/>
              </a:rPr>
              <a:t>1 on 1 </a:t>
            </a:r>
            <a:r>
              <a:rPr lang="en-CA">
                <a:latin typeface="Lexend"/>
                <a:ea typeface="Lexend"/>
                <a:cs typeface="Lexend"/>
                <a:sym typeface="Lexend"/>
              </a:rPr>
              <a:t>session with a user where they walk us through their thought process navigating and using the website.</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Allowed us to get feedback that would be more difficult to get from a survey.</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Easier for tester to vocalize their ideas and feedback.</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Communication is much quicker, more likely to get more out of a test.</a:t>
            </a:r>
            <a:br>
              <a:rPr lang="en-CA">
                <a:latin typeface="Lexend"/>
                <a:ea typeface="Lexend"/>
                <a:cs typeface="Lexend"/>
                <a:sym typeface="Lexend"/>
              </a:rPr>
            </a:br>
            <a:r>
              <a:rPr b="1" lang="en-CA" sz="2400">
                <a:latin typeface="Lexend"/>
                <a:ea typeface="Lexend"/>
                <a:cs typeface="Lexend"/>
                <a:sym typeface="Lexend"/>
              </a:rPr>
              <a:t>Big Takeaways:</a:t>
            </a:r>
            <a:endParaRPr b="1" sz="2400">
              <a:latin typeface="Lexend"/>
              <a:ea typeface="Lexend"/>
              <a:cs typeface="Lexend"/>
              <a:sym typeface="Lexend"/>
            </a:endParaRPr>
          </a:p>
          <a:p>
            <a:pPr indent="-342900" lvl="0" marL="457200" rtl="0" algn="l">
              <a:spcBef>
                <a:spcPts val="0"/>
              </a:spcBef>
              <a:spcAft>
                <a:spcPts val="0"/>
              </a:spcAft>
              <a:buClr>
                <a:schemeClr val="dk1"/>
              </a:buClr>
              <a:buSzPts val="1800"/>
              <a:buFont typeface="Lexend"/>
              <a:buAutoNum type="arabicPeriod"/>
            </a:pPr>
            <a:r>
              <a:rPr lang="en-CA">
                <a:solidFill>
                  <a:schemeClr val="dk1"/>
                </a:solidFill>
                <a:latin typeface="Lexend"/>
                <a:ea typeface="Lexend"/>
                <a:cs typeface="Lexend"/>
                <a:sym typeface="Lexend"/>
              </a:rPr>
              <a:t>Any question they had about the functionality of the website was an opportunity for improvement of communication.</a:t>
            </a:r>
            <a:endParaRPr>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AutoNum type="arabicPeriod"/>
            </a:pPr>
            <a:r>
              <a:rPr lang="en-CA">
                <a:solidFill>
                  <a:schemeClr val="dk1"/>
                </a:solidFill>
                <a:latin typeface="Lexend"/>
                <a:ea typeface="Lexend"/>
                <a:cs typeface="Lexend"/>
                <a:sym typeface="Lexend"/>
              </a:rPr>
              <a:t>No stupid questions!</a:t>
            </a:r>
            <a:endParaRPr>
              <a:solidFill>
                <a:schemeClr val="dk1"/>
              </a:solidFill>
              <a:latin typeface="Lexend"/>
              <a:ea typeface="Lexend"/>
              <a:cs typeface="Lexend"/>
              <a:sym typeface="Lexend"/>
            </a:endParaRPr>
          </a:p>
        </p:txBody>
      </p:sp>
      <p:sp>
        <p:nvSpPr>
          <p:cNvPr id="169" name="Google Shape;169;p23"/>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9/13</a:t>
            </a:r>
            <a:endParaRPr sz="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Specific Feedback</a:t>
            </a:r>
            <a:endParaRPr>
              <a:latin typeface="Lexend"/>
              <a:ea typeface="Lexend"/>
              <a:cs typeface="Lexend"/>
              <a:sym typeface="Lexend"/>
            </a:endParaRPr>
          </a:p>
        </p:txBody>
      </p:sp>
      <p:sp>
        <p:nvSpPr>
          <p:cNvPr id="175" name="Google Shape;175;p24"/>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10/13</a:t>
            </a:r>
            <a:endParaRPr sz="800">
              <a:solidFill>
                <a:schemeClr val="lt2"/>
              </a:solidFill>
            </a:endParaRPr>
          </a:p>
        </p:txBody>
      </p:sp>
      <p:pic>
        <p:nvPicPr>
          <p:cNvPr id="176" name="Google Shape;176;p24"/>
          <p:cNvPicPr preferRelativeResize="0"/>
          <p:nvPr/>
        </p:nvPicPr>
        <p:blipFill>
          <a:blip r:embed="rId3">
            <a:alphaModFix/>
          </a:blip>
          <a:stretch>
            <a:fillRect/>
          </a:stretch>
        </p:blipFill>
        <p:spPr>
          <a:xfrm>
            <a:off x="1069763" y="1017725"/>
            <a:ext cx="7004486" cy="38597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CA">
                <a:latin typeface="Lexend"/>
                <a:ea typeface="Lexend"/>
                <a:cs typeface="Lexend"/>
                <a:sym typeface="Lexend"/>
              </a:rPr>
              <a:t>~60%</a:t>
            </a:r>
            <a:endParaRPr>
              <a:latin typeface="Lexend"/>
              <a:ea typeface="Lexend"/>
              <a:cs typeface="Lexend"/>
              <a:sym typeface="Lexend"/>
            </a:endParaRPr>
          </a:p>
        </p:txBody>
      </p:sp>
      <p:sp>
        <p:nvSpPr>
          <p:cNvPr id="182" name="Google Shape;182;p2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CA">
                <a:latin typeface="Lexend"/>
                <a:ea typeface="Lexend"/>
                <a:cs typeface="Lexend"/>
                <a:sym typeface="Lexend"/>
              </a:rPr>
              <a:t>Less feedback on the second set of walkthroughs</a:t>
            </a:r>
            <a:endParaRPr>
              <a:latin typeface="Lexend"/>
              <a:ea typeface="Lexend"/>
              <a:cs typeface="Lexend"/>
              <a:sym typeface="Lexend"/>
            </a:endParaRPr>
          </a:p>
        </p:txBody>
      </p:sp>
      <p:sp>
        <p:nvSpPr>
          <p:cNvPr id="183" name="Google Shape;183;p25"/>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11/13</a:t>
            </a:r>
            <a:endParaRPr sz="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sz="2800">
                <a:latin typeface="Lexend"/>
                <a:ea typeface="Lexend"/>
                <a:cs typeface="Lexend"/>
                <a:sym typeface="Lexend"/>
              </a:rPr>
              <a:t>Overview</a:t>
            </a:r>
            <a:endParaRPr/>
          </a:p>
        </p:txBody>
      </p:sp>
      <p:sp>
        <p:nvSpPr>
          <p:cNvPr id="189" name="Google Shape;189;p26"/>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12/13</a:t>
            </a:r>
            <a:endParaRPr sz="8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sz="2800">
                <a:latin typeface="Lexend"/>
                <a:ea typeface="Lexend"/>
                <a:cs typeface="Lexend"/>
                <a:sym typeface="Lexend"/>
              </a:rPr>
              <a:t>Q &amp; A</a:t>
            </a:r>
            <a:endParaRPr/>
          </a:p>
        </p:txBody>
      </p:sp>
      <p:sp>
        <p:nvSpPr>
          <p:cNvPr id="195" name="Google Shape;195;p27"/>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13/13</a:t>
            </a:r>
            <a:endParaRPr sz="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4"/>
          <p:cNvSpPr txBox="1"/>
          <p:nvPr>
            <p:ph idx="1" type="body"/>
          </p:nvPr>
        </p:nvSpPr>
        <p:spPr>
          <a:xfrm>
            <a:off x="440100" y="942200"/>
            <a:ext cx="442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latin typeface="Lexend"/>
                <a:ea typeface="Lexend"/>
                <a:cs typeface="Lexend"/>
                <a:sym typeface="Lexend"/>
              </a:rPr>
              <a:t>"The McMaster GSA softball league’s current software platform is outdated and fragile, struggling to efficiently manage up to 1,000 participants. While paid-for services are available, the league needs a personalized, cost-effective solution."</a:t>
            </a:r>
            <a:endParaRPr>
              <a:latin typeface="Lexend"/>
              <a:ea typeface="Lexend"/>
              <a:cs typeface="Lexend"/>
              <a:sym typeface="Lexend"/>
            </a:endParaRPr>
          </a:p>
          <a:p>
            <a:pPr indent="0" lvl="0" marL="0" rtl="0" algn="l">
              <a:spcBef>
                <a:spcPts val="1200"/>
              </a:spcBef>
              <a:spcAft>
                <a:spcPts val="1200"/>
              </a:spcAft>
              <a:buNone/>
            </a:pPr>
            <a:r>
              <a:rPr lang="en-CA">
                <a:latin typeface="Lexend"/>
                <a:ea typeface="Lexend"/>
                <a:cs typeface="Lexend"/>
                <a:sym typeface="Lexend"/>
              </a:rPr>
              <a:t>~ Dr. Jake Nease</a:t>
            </a:r>
            <a:endParaRPr/>
          </a:p>
        </p:txBody>
      </p:sp>
      <p:pic>
        <p:nvPicPr>
          <p:cNvPr id="63" name="Google Shape;63;p14"/>
          <p:cNvPicPr preferRelativeResize="0"/>
          <p:nvPr/>
        </p:nvPicPr>
        <p:blipFill>
          <a:blip r:embed="rId3">
            <a:alphaModFix/>
          </a:blip>
          <a:stretch>
            <a:fillRect/>
          </a:stretch>
        </p:blipFill>
        <p:spPr>
          <a:xfrm>
            <a:off x="4868100" y="1462087"/>
            <a:ext cx="4094099" cy="1700225"/>
          </a:xfrm>
          <a:prstGeom prst="rect">
            <a:avLst/>
          </a:prstGeom>
          <a:noFill/>
          <a:ln>
            <a:noFill/>
          </a:ln>
        </p:spPr>
      </p:pic>
      <p:sp>
        <p:nvSpPr>
          <p:cNvPr id="64" name="Google Shape;64;p14"/>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2/13</a:t>
            </a:r>
            <a:endParaRPr sz="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668575"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sz="2800">
                <a:latin typeface="Lexend"/>
                <a:ea typeface="Lexend"/>
                <a:cs typeface="Lexend"/>
                <a:sym typeface="Lexend"/>
              </a:rPr>
              <a:t>What?</a:t>
            </a:r>
            <a:endParaRPr/>
          </a:p>
        </p:txBody>
      </p:sp>
      <p:sp>
        <p:nvSpPr>
          <p:cNvPr id="70" name="Google Shape;70;p15"/>
          <p:cNvSpPr txBox="1"/>
          <p:nvPr>
            <p:ph idx="1" type="body"/>
          </p:nvPr>
        </p:nvSpPr>
        <p:spPr>
          <a:xfrm>
            <a:off x="3081700" y="555600"/>
            <a:ext cx="5372700" cy="4320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Lexend"/>
              <a:buChar char="●"/>
            </a:pPr>
            <a:r>
              <a:rPr lang="en-CA" sz="1800">
                <a:latin typeface="Lexend"/>
                <a:ea typeface="Lexend"/>
                <a:cs typeface="Lexend"/>
                <a:sym typeface="Lexend"/>
              </a:rPr>
              <a:t>Difficult user interface</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Lack of technical support</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Inefficient league management</a:t>
            </a:r>
            <a:endParaRPr sz="1800">
              <a:latin typeface="Lexend"/>
              <a:ea typeface="Lexend"/>
              <a:cs typeface="Lexend"/>
              <a:sym typeface="Lexend"/>
            </a:endParaRPr>
          </a:p>
          <a:p>
            <a:pPr indent="0" lvl="0" marL="0" rtl="0" algn="l">
              <a:spcBef>
                <a:spcPts val="1200"/>
              </a:spcBef>
              <a:spcAft>
                <a:spcPts val="0"/>
              </a:spcAft>
              <a:buNone/>
            </a:pPr>
            <a:r>
              <a:t/>
            </a:r>
            <a:endParaRPr sz="1800">
              <a:latin typeface="Lexend"/>
              <a:ea typeface="Lexend"/>
              <a:cs typeface="Lexend"/>
              <a:sym typeface="Lexend"/>
            </a:endParaRPr>
          </a:p>
          <a:p>
            <a:pPr indent="-342900" lvl="0" marL="457200" rtl="0" algn="l">
              <a:spcBef>
                <a:spcPts val="1200"/>
              </a:spcBef>
              <a:spcAft>
                <a:spcPts val="0"/>
              </a:spcAft>
              <a:buSzPts val="1800"/>
              <a:buFont typeface="Lexend"/>
              <a:buChar char="●"/>
            </a:pPr>
            <a:r>
              <a:rPr lang="en-CA" sz="1800">
                <a:latin typeface="Lexend"/>
                <a:ea typeface="Lexend"/>
                <a:cs typeface="Lexend"/>
                <a:sym typeface="Lexend"/>
              </a:rPr>
              <a:t>Save time and resources</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Reduce negative user engagement</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Scale &amp; adapt for expansion</a:t>
            </a:r>
            <a:endParaRPr sz="1800">
              <a:latin typeface="Lexend"/>
              <a:ea typeface="Lexend"/>
              <a:cs typeface="Lexend"/>
              <a:sym typeface="Lexend"/>
            </a:endParaRPr>
          </a:p>
          <a:p>
            <a:pPr indent="0" lvl="0" marL="0" rtl="0" algn="l">
              <a:spcBef>
                <a:spcPts val="1200"/>
              </a:spcBef>
              <a:spcAft>
                <a:spcPts val="0"/>
              </a:spcAft>
              <a:buNone/>
            </a:pPr>
            <a:r>
              <a:t/>
            </a:r>
            <a:endParaRPr sz="1800">
              <a:latin typeface="Lexend"/>
              <a:ea typeface="Lexend"/>
              <a:cs typeface="Lexend"/>
              <a:sym typeface="Lexend"/>
            </a:endParaRPr>
          </a:p>
          <a:p>
            <a:pPr indent="-342900" lvl="0" marL="457200" rtl="0" algn="l">
              <a:spcBef>
                <a:spcPts val="1200"/>
              </a:spcBef>
              <a:spcAft>
                <a:spcPts val="0"/>
              </a:spcAft>
              <a:buSzPts val="1800"/>
              <a:buFont typeface="Lexend"/>
              <a:buChar char="●"/>
            </a:pPr>
            <a:r>
              <a:rPr lang="en-CA" sz="1800">
                <a:latin typeface="Lexend"/>
                <a:ea typeface="Lexend"/>
                <a:cs typeface="Lexend"/>
                <a:sym typeface="Lexend"/>
              </a:rPr>
              <a:t>Seamless integration</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Continued growth without expensive, ad-supported alternatives.</a:t>
            </a:r>
            <a:endParaRPr sz="1800">
              <a:latin typeface="Lexend"/>
              <a:ea typeface="Lexend"/>
              <a:cs typeface="Lexend"/>
              <a:sym typeface="Lexend"/>
            </a:endParaRPr>
          </a:p>
          <a:p>
            <a:pPr indent="-342900" lvl="0" marL="457200" rtl="0" algn="l">
              <a:spcBef>
                <a:spcPts val="0"/>
              </a:spcBef>
              <a:spcAft>
                <a:spcPts val="0"/>
              </a:spcAft>
              <a:buSzPts val="1800"/>
              <a:buFont typeface="Lexend"/>
              <a:buChar char="●"/>
            </a:pPr>
            <a:r>
              <a:rPr lang="en-CA" sz="1800">
                <a:latin typeface="Lexend"/>
                <a:ea typeface="Lexend"/>
                <a:cs typeface="Lexend"/>
                <a:sym typeface="Lexend"/>
              </a:rPr>
              <a:t>Few inexpensive, customizable platforms</a:t>
            </a:r>
            <a:endParaRPr sz="1800">
              <a:latin typeface="Lexend"/>
              <a:ea typeface="Lexend"/>
              <a:cs typeface="Lexend"/>
              <a:sym typeface="Lexend"/>
            </a:endParaRPr>
          </a:p>
        </p:txBody>
      </p:sp>
      <p:sp>
        <p:nvSpPr>
          <p:cNvPr id="71" name="Google Shape;71;p15"/>
          <p:cNvSpPr txBox="1"/>
          <p:nvPr>
            <p:ph type="title"/>
          </p:nvPr>
        </p:nvSpPr>
        <p:spPr>
          <a:xfrm>
            <a:off x="668575" y="2103163"/>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sz="2800">
                <a:latin typeface="Lexend"/>
                <a:ea typeface="Lexend"/>
                <a:cs typeface="Lexend"/>
                <a:sym typeface="Lexend"/>
              </a:rPr>
              <a:t>Why?</a:t>
            </a:r>
            <a:endParaRPr/>
          </a:p>
        </p:txBody>
      </p:sp>
      <p:sp>
        <p:nvSpPr>
          <p:cNvPr id="72" name="Google Shape;72;p15"/>
          <p:cNvSpPr txBox="1"/>
          <p:nvPr>
            <p:ph type="title"/>
          </p:nvPr>
        </p:nvSpPr>
        <p:spPr>
          <a:xfrm>
            <a:off x="668575" y="36507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CA" sz="2800">
                <a:latin typeface="Lexend"/>
                <a:ea typeface="Lexend"/>
                <a:cs typeface="Lexend"/>
                <a:sym typeface="Lexend"/>
              </a:rPr>
              <a:t>Why now?</a:t>
            </a:r>
            <a:endParaRPr/>
          </a:p>
        </p:txBody>
      </p:sp>
      <p:sp>
        <p:nvSpPr>
          <p:cNvPr id="73" name="Google Shape;73;p15"/>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3/13</a:t>
            </a:r>
            <a:endParaRPr sz="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Our Solution</a:t>
            </a:r>
            <a:endParaRPr/>
          </a:p>
        </p:txBody>
      </p:sp>
      <p:sp>
        <p:nvSpPr>
          <p:cNvPr id="79" name="Google Shape;79;p16"/>
          <p:cNvSpPr txBox="1"/>
          <p:nvPr/>
        </p:nvSpPr>
        <p:spPr>
          <a:xfrm>
            <a:off x="460950" y="3602025"/>
            <a:ext cx="27207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CA" sz="1800">
                <a:solidFill>
                  <a:schemeClr val="lt2"/>
                </a:solidFill>
                <a:latin typeface="Lexend"/>
                <a:ea typeface="Lexend"/>
                <a:cs typeface="Lexend"/>
                <a:sym typeface="Lexend"/>
              </a:rPr>
              <a:t>Advanced Scheduling Algorithm</a:t>
            </a:r>
            <a:endParaRPr sz="1800">
              <a:solidFill>
                <a:schemeClr val="lt2"/>
              </a:solidFill>
              <a:latin typeface="Lexend"/>
              <a:ea typeface="Lexend"/>
              <a:cs typeface="Lexend"/>
              <a:sym typeface="Lexend"/>
            </a:endParaRPr>
          </a:p>
        </p:txBody>
      </p:sp>
      <p:sp>
        <p:nvSpPr>
          <p:cNvPr id="80" name="Google Shape;80;p16"/>
          <p:cNvSpPr txBox="1"/>
          <p:nvPr/>
        </p:nvSpPr>
        <p:spPr>
          <a:xfrm>
            <a:off x="3181650" y="3602025"/>
            <a:ext cx="27807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CA" sz="1800">
                <a:solidFill>
                  <a:schemeClr val="lt2"/>
                </a:solidFill>
                <a:latin typeface="Lexend"/>
                <a:ea typeface="Lexend"/>
                <a:cs typeface="Lexend"/>
                <a:sym typeface="Lexend"/>
              </a:rPr>
              <a:t>Enhanced Season Configurations</a:t>
            </a:r>
            <a:endParaRPr sz="1800">
              <a:solidFill>
                <a:schemeClr val="lt2"/>
              </a:solidFill>
              <a:latin typeface="Lexend"/>
              <a:ea typeface="Lexend"/>
              <a:cs typeface="Lexend"/>
              <a:sym typeface="Lexend"/>
            </a:endParaRPr>
          </a:p>
        </p:txBody>
      </p:sp>
      <p:sp>
        <p:nvSpPr>
          <p:cNvPr id="81" name="Google Shape;81;p16"/>
          <p:cNvSpPr txBox="1"/>
          <p:nvPr/>
        </p:nvSpPr>
        <p:spPr>
          <a:xfrm>
            <a:off x="5962350" y="3602025"/>
            <a:ext cx="27807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CA" sz="1800">
                <a:solidFill>
                  <a:schemeClr val="lt2"/>
                </a:solidFill>
                <a:latin typeface="Lexend"/>
                <a:ea typeface="Lexend"/>
                <a:cs typeface="Lexend"/>
                <a:sym typeface="Lexend"/>
              </a:rPr>
              <a:t>Customizable Waiver Management</a:t>
            </a:r>
            <a:endParaRPr sz="1800">
              <a:solidFill>
                <a:schemeClr val="lt2"/>
              </a:solidFill>
              <a:latin typeface="Lexend"/>
              <a:ea typeface="Lexend"/>
              <a:cs typeface="Lexend"/>
              <a:sym typeface="Lexend"/>
            </a:endParaRPr>
          </a:p>
        </p:txBody>
      </p:sp>
      <p:pic>
        <p:nvPicPr>
          <p:cNvPr id="82" name="Google Shape;82;p16"/>
          <p:cNvPicPr preferRelativeResize="0"/>
          <p:nvPr/>
        </p:nvPicPr>
        <p:blipFill>
          <a:blip r:embed="rId3">
            <a:alphaModFix/>
          </a:blip>
          <a:stretch>
            <a:fillRect/>
          </a:stretch>
        </p:blipFill>
        <p:spPr>
          <a:xfrm>
            <a:off x="6212949" y="1259163"/>
            <a:ext cx="2279500" cy="2101417"/>
          </a:xfrm>
          <a:prstGeom prst="rect">
            <a:avLst/>
          </a:prstGeom>
          <a:noFill/>
          <a:ln>
            <a:noFill/>
          </a:ln>
        </p:spPr>
      </p:pic>
      <p:pic>
        <p:nvPicPr>
          <p:cNvPr id="83" name="Google Shape;83;p16"/>
          <p:cNvPicPr preferRelativeResize="0"/>
          <p:nvPr/>
        </p:nvPicPr>
        <p:blipFill>
          <a:blip r:embed="rId4">
            <a:alphaModFix/>
          </a:blip>
          <a:stretch>
            <a:fillRect/>
          </a:stretch>
        </p:blipFill>
        <p:spPr>
          <a:xfrm>
            <a:off x="3432250" y="1170125"/>
            <a:ext cx="2279500" cy="2279500"/>
          </a:xfrm>
          <a:prstGeom prst="rect">
            <a:avLst/>
          </a:prstGeom>
          <a:noFill/>
          <a:ln>
            <a:noFill/>
          </a:ln>
        </p:spPr>
      </p:pic>
      <p:pic>
        <p:nvPicPr>
          <p:cNvPr id="84" name="Google Shape;84;p16"/>
          <p:cNvPicPr preferRelativeResize="0"/>
          <p:nvPr/>
        </p:nvPicPr>
        <p:blipFill>
          <a:blip r:embed="rId5">
            <a:alphaModFix/>
          </a:blip>
          <a:stretch>
            <a:fillRect/>
          </a:stretch>
        </p:blipFill>
        <p:spPr>
          <a:xfrm>
            <a:off x="822950" y="1346100"/>
            <a:ext cx="1996699" cy="2103514"/>
          </a:xfrm>
          <a:prstGeom prst="rect">
            <a:avLst/>
          </a:prstGeom>
          <a:noFill/>
          <a:ln>
            <a:noFill/>
          </a:ln>
        </p:spPr>
      </p:pic>
      <p:sp>
        <p:nvSpPr>
          <p:cNvPr id="85" name="Google Shape;85;p16"/>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4/13</a:t>
            </a:r>
            <a:endParaRPr sz="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sz="2800">
                <a:latin typeface="Lexend"/>
                <a:ea typeface="Lexend"/>
                <a:cs typeface="Lexend"/>
                <a:sym typeface="Lexend"/>
              </a:rPr>
              <a:t>Live Demo</a:t>
            </a:r>
            <a:endParaRPr/>
          </a:p>
        </p:txBody>
      </p:sp>
      <p:sp>
        <p:nvSpPr>
          <p:cNvPr id="91" name="Google Shape;91;p17"/>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5/13</a:t>
            </a:r>
            <a:endParaRPr sz="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Scheduling</a:t>
            </a:r>
            <a:endParaRPr>
              <a:latin typeface="Lexend"/>
              <a:ea typeface="Lexend"/>
              <a:cs typeface="Lexend"/>
              <a:sym typeface="Lexend"/>
            </a:endParaRPr>
          </a:p>
        </p:txBody>
      </p:sp>
      <p:sp>
        <p:nvSpPr>
          <p:cNvPr id="97" name="Google Shape;97;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CA">
                <a:latin typeface="Lexend"/>
                <a:ea typeface="Lexend"/>
                <a:cs typeface="Lexend"/>
                <a:sym typeface="Lexend"/>
              </a:rPr>
              <a:t>Other platforms generate schedules…       </a:t>
            </a:r>
            <a:r>
              <a:rPr b="1" lang="en-CA">
                <a:solidFill>
                  <a:schemeClr val="dk1"/>
                </a:solidFill>
                <a:latin typeface="Lexend"/>
                <a:ea typeface="Lexend"/>
                <a:cs typeface="Lexend"/>
                <a:sym typeface="Lexend"/>
              </a:rPr>
              <a:t>But do they prioritize flexibility and fairness?</a:t>
            </a:r>
            <a:endParaRPr>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0"/>
              </a:spcAft>
              <a:buNone/>
            </a:pPr>
            <a:r>
              <a:rPr lang="en-CA">
                <a:latin typeface="Lexend"/>
                <a:ea typeface="Lexend"/>
                <a:cs typeface="Lexend"/>
                <a:sym typeface="Lexend"/>
              </a:rPr>
              <a:t>Our scheduling system ensures balanced matchups, minimizes conflicts, and adapts to league-specific needs.</a:t>
            </a:r>
            <a:endParaRPr>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1200"/>
              </a:spcAft>
              <a:buNone/>
            </a:pPr>
            <a:r>
              <a:rPr lang="en-CA">
                <a:latin typeface="Lexend"/>
                <a:ea typeface="Lexend"/>
                <a:cs typeface="Lexend"/>
                <a:sym typeface="Lexend"/>
              </a:rPr>
              <a:t>Designed to handle growing participation while keeping the process seamless for both commissioners and teams.</a:t>
            </a:r>
            <a:endParaRPr>
              <a:latin typeface="Lexend"/>
              <a:ea typeface="Lexend"/>
              <a:cs typeface="Lexend"/>
              <a:sym typeface="Lexend"/>
            </a:endParaRPr>
          </a:p>
        </p:txBody>
      </p:sp>
      <p:sp>
        <p:nvSpPr>
          <p:cNvPr id="98" name="Google Shape;98;p18"/>
          <p:cNvSpPr txBox="1"/>
          <p:nvPr>
            <p:ph idx="2" type="body"/>
          </p:nvPr>
        </p:nvSpPr>
        <p:spPr>
          <a:xfrm>
            <a:off x="47022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a:latin typeface="Lexend"/>
                <a:ea typeface="Lexend"/>
                <a:cs typeface="Lexend"/>
                <a:sym typeface="Lexend"/>
              </a:rPr>
              <a:t>Other platforms allow commissioners to reschedule games…</a:t>
            </a:r>
            <a:br>
              <a:rPr lang="en-CA">
                <a:latin typeface="Lexend"/>
                <a:ea typeface="Lexend"/>
                <a:cs typeface="Lexend"/>
                <a:sym typeface="Lexend"/>
              </a:rPr>
            </a:br>
            <a:r>
              <a:rPr b="1" lang="en-CA">
                <a:solidFill>
                  <a:schemeClr val="dk1"/>
                </a:solidFill>
                <a:latin typeface="Lexend"/>
                <a:ea typeface="Lexend"/>
                <a:cs typeface="Lexend"/>
                <a:sym typeface="Lexend"/>
              </a:rPr>
              <a:t>But what about the teams themselves?</a:t>
            </a:r>
            <a:br>
              <a:rPr lang="en-CA">
                <a:latin typeface="Lexend"/>
                <a:ea typeface="Lexend"/>
                <a:cs typeface="Lexend"/>
                <a:sym typeface="Lexend"/>
              </a:rPr>
            </a:br>
            <a:endParaRPr>
              <a:latin typeface="Lexend"/>
              <a:ea typeface="Lexend"/>
              <a:cs typeface="Lexend"/>
              <a:sym typeface="Lexend"/>
            </a:endParaRPr>
          </a:p>
          <a:p>
            <a:pPr indent="0" lvl="0" marL="0" rtl="0" algn="l">
              <a:spcBef>
                <a:spcPts val="1200"/>
              </a:spcBef>
              <a:spcAft>
                <a:spcPts val="0"/>
              </a:spcAft>
              <a:buNone/>
            </a:pPr>
            <a:r>
              <a:rPr lang="en-CA">
                <a:latin typeface="Lexend"/>
                <a:ea typeface="Lexend"/>
                <a:cs typeface="Lexend"/>
                <a:sym typeface="Lexend"/>
              </a:rPr>
              <a:t>Reschedule requests allow teams to reschedule games between one another with no involvement from the commissioner.</a:t>
            </a:r>
            <a:br>
              <a:rPr lang="en-CA">
                <a:latin typeface="Lexend"/>
                <a:ea typeface="Lexend"/>
                <a:cs typeface="Lexend"/>
                <a:sym typeface="Lexend"/>
              </a:rPr>
            </a:br>
            <a:endParaRPr>
              <a:latin typeface="Lexend"/>
              <a:ea typeface="Lexend"/>
              <a:cs typeface="Lexend"/>
              <a:sym typeface="Lexend"/>
            </a:endParaRPr>
          </a:p>
          <a:p>
            <a:pPr indent="0" lvl="0" marL="0" rtl="0" algn="l">
              <a:spcBef>
                <a:spcPts val="1200"/>
              </a:spcBef>
              <a:spcAft>
                <a:spcPts val="1200"/>
              </a:spcAft>
              <a:buNone/>
            </a:pPr>
            <a:r>
              <a:rPr lang="en-CA">
                <a:latin typeface="Lexend"/>
                <a:ea typeface="Lexend"/>
                <a:cs typeface="Lexend"/>
                <a:sym typeface="Lexend"/>
              </a:rPr>
              <a:t>Helpful in smaller leagues where the commissioner may not always be available.</a:t>
            </a:r>
            <a:endParaRPr/>
          </a:p>
        </p:txBody>
      </p:sp>
      <p:sp>
        <p:nvSpPr>
          <p:cNvPr id="99" name="Google Shape;99;p18"/>
          <p:cNvSpPr txBox="1"/>
          <p:nvPr>
            <p:ph type="title"/>
          </p:nvPr>
        </p:nvSpPr>
        <p:spPr>
          <a:xfrm>
            <a:off x="4702200" y="4450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Reschedule Requests </a:t>
            </a:r>
            <a:endParaRPr>
              <a:latin typeface="Lexend"/>
              <a:ea typeface="Lexend"/>
              <a:cs typeface="Lexend"/>
              <a:sym typeface="Lexend"/>
            </a:endParaRPr>
          </a:p>
        </p:txBody>
      </p:sp>
      <p:sp>
        <p:nvSpPr>
          <p:cNvPr id="100" name="Google Shape;100;p18"/>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5</a:t>
            </a:r>
            <a:r>
              <a:rPr lang="en-CA" sz="800">
                <a:solidFill>
                  <a:schemeClr val="lt2"/>
                </a:solidFill>
              </a:rPr>
              <a:t>/14</a:t>
            </a:r>
            <a:endParaRPr sz="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756125"/>
            <a:ext cx="5151900" cy="408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CA">
                <a:latin typeface="Lexend"/>
                <a:ea typeface="Lexend"/>
                <a:cs typeface="Lexend"/>
                <a:sym typeface="Lexend"/>
              </a:rPr>
              <a:t>Other</a:t>
            </a:r>
            <a:r>
              <a:rPr lang="en-CA">
                <a:latin typeface="Lexend"/>
                <a:ea typeface="Lexend"/>
                <a:cs typeface="Lexend"/>
                <a:sym typeface="Lexend"/>
              </a:rPr>
              <a:t> platforms might only allow embedding waivers…</a:t>
            </a:r>
            <a:br>
              <a:rPr lang="en-CA">
                <a:latin typeface="Lexend"/>
                <a:ea typeface="Lexend"/>
                <a:cs typeface="Lexend"/>
                <a:sym typeface="Lexend"/>
              </a:rPr>
            </a:br>
            <a:r>
              <a:rPr b="1" lang="en-CA">
                <a:solidFill>
                  <a:schemeClr val="dk1"/>
                </a:solidFill>
                <a:latin typeface="Lexend"/>
                <a:ea typeface="Lexend"/>
                <a:cs typeface="Lexend"/>
                <a:sym typeface="Lexend"/>
              </a:rPr>
              <a:t>But what about a platform native customizable waiver?</a:t>
            </a:r>
            <a:endParaRPr b="1">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CA">
                <a:solidFill>
                  <a:schemeClr val="dk1"/>
                </a:solidFill>
                <a:latin typeface="Lexend"/>
                <a:ea typeface="Lexend"/>
                <a:cs typeface="Lexend"/>
                <a:sym typeface="Lexend"/>
              </a:rPr>
              <a:t>Custom waivers allow the system’s waivers to change dynamically as you need them to.</a:t>
            </a:r>
            <a:br>
              <a:rPr lang="en-CA">
                <a:solidFill>
                  <a:schemeClr val="dk1"/>
                </a:solidFill>
                <a:latin typeface="Lexend"/>
                <a:ea typeface="Lexend"/>
                <a:cs typeface="Lexend"/>
                <a:sym typeface="Lexend"/>
              </a:rPr>
            </a:br>
            <a:r>
              <a:rPr b="1" lang="en-CA" u="sng">
                <a:solidFill>
                  <a:schemeClr val="dk1"/>
                </a:solidFill>
                <a:latin typeface="Lexend"/>
                <a:ea typeface="Lexend"/>
                <a:cs typeface="Lexend"/>
                <a:sym typeface="Lexend"/>
              </a:rPr>
              <a:t>No more external waiver management!</a:t>
            </a:r>
            <a:endParaRPr b="1" u="sng">
              <a:solidFill>
                <a:schemeClr val="dk1"/>
              </a:solidFill>
              <a:latin typeface="Lexend"/>
              <a:ea typeface="Lexend"/>
              <a:cs typeface="Lexend"/>
              <a:sym typeface="Lexend"/>
            </a:endParaRPr>
          </a:p>
          <a:p>
            <a:pPr indent="0" lvl="0" marL="0" rtl="0" algn="l">
              <a:spcBef>
                <a:spcPts val="1200"/>
              </a:spcBef>
              <a:spcAft>
                <a:spcPts val="0"/>
              </a:spcAft>
              <a:buNone/>
            </a:pPr>
            <a:r>
              <a:t/>
            </a:r>
            <a:endParaRPr>
              <a:solidFill>
                <a:schemeClr val="dk1"/>
              </a:solidFill>
              <a:latin typeface="Lexend"/>
              <a:ea typeface="Lexend"/>
              <a:cs typeface="Lexend"/>
              <a:sym typeface="Lexend"/>
            </a:endParaRPr>
          </a:p>
          <a:p>
            <a:pPr indent="0" lvl="0" marL="0" rtl="0" algn="l">
              <a:spcBef>
                <a:spcPts val="1200"/>
              </a:spcBef>
              <a:spcAft>
                <a:spcPts val="1200"/>
              </a:spcAft>
              <a:buNone/>
            </a:pPr>
            <a:r>
              <a:rPr lang="en-CA">
                <a:solidFill>
                  <a:schemeClr val="dk1"/>
                </a:solidFill>
                <a:latin typeface="Lexend"/>
                <a:ea typeface="Lexend"/>
                <a:cs typeface="Lexend"/>
                <a:sym typeface="Lexend"/>
              </a:rPr>
              <a:t>Platform native waivers means signatures are automatically stored when signed and can be retrieved on demand.</a:t>
            </a:r>
            <a:endParaRPr>
              <a:latin typeface="Lexend"/>
              <a:ea typeface="Lexend"/>
              <a:cs typeface="Lexend"/>
              <a:sym typeface="Lexend"/>
            </a:endParaRPr>
          </a:p>
        </p:txBody>
      </p:sp>
      <p:sp>
        <p:nvSpPr>
          <p:cNvPr id="106" name="Google Shape;106;p19"/>
          <p:cNvSpPr txBox="1"/>
          <p:nvPr>
            <p:ph type="title"/>
          </p:nvPr>
        </p:nvSpPr>
        <p:spPr>
          <a:xfrm>
            <a:off x="311700" y="14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Custom Waivers</a:t>
            </a:r>
            <a:endParaRPr>
              <a:latin typeface="Lexend"/>
              <a:ea typeface="Lexend"/>
              <a:cs typeface="Lexend"/>
              <a:sym typeface="Lexend"/>
            </a:endParaRPr>
          </a:p>
        </p:txBody>
      </p:sp>
      <p:sp>
        <p:nvSpPr>
          <p:cNvPr id="107" name="Google Shape;107;p19"/>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6</a:t>
            </a:r>
            <a:r>
              <a:rPr lang="en-CA" sz="800">
                <a:solidFill>
                  <a:schemeClr val="lt2"/>
                </a:solidFill>
              </a:rPr>
              <a:t>/14</a:t>
            </a:r>
            <a:endParaRPr sz="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36775"/>
            <a:ext cx="663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Tech Stack</a:t>
            </a:r>
            <a:endParaRPr>
              <a:latin typeface="Lexend"/>
              <a:ea typeface="Lexend"/>
              <a:cs typeface="Lexend"/>
              <a:sym typeface="Lexend"/>
            </a:endParaRPr>
          </a:p>
        </p:txBody>
      </p:sp>
      <p:sp>
        <p:nvSpPr>
          <p:cNvPr id="113" name="Google Shape;113;p20"/>
          <p:cNvSpPr txBox="1"/>
          <p:nvPr>
            <p:ph idx="1" type="body"/>
          </p:nvPr>
        </p:nvSpPr>
        <p:spPr>
          <a:xfrm>
            <a:off x="311700" y="888225"/>
            <a:ext cx="6136200" cy="390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exend"/>
              <a:buChar char="●"/>
            </a:pPr>
            <a:r>
              <a:rPr lang="en-CA">
                <a:latin typeface="Lexend"/>
                <a:ea typeface="Lexend"/>
                <a:cs typeface="Lexend"/>
                <a:sym typeface="Lexend"/>
              </a:rPr>
              <a:t>Maintainability and generalization were key focuses for our project.</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CA">
                <a:latin typeface="Lexend"/>
                <a:ea typeface="Lexend"/>
                <a:cs typeface="Lexend"/>
                <a:sym typeface="Lexend"/>
              </a:rPr>
              <a:t>We made it a point to use common, well documented software, </a:t>
            </a:r>
            <a:r>
              <a:rPr lang="en-CA">
                <a:latin typeface="Lexend"/>
                <a:ea typeface="Lexend"/>
                <a:cs typeface="Lexend"/>
                <a:sym typeface="Lexend"/>
              </a:rPr>
              <a:t>frameworks, and languages.</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CA">
                <a:latin typeface="Lexend"/>
                <a:ea typeface="Lexend"/>
                <a:cs typeface="Lexend"/>
                <a:sym typeface="Lexend"/>
              </a:rPr>
              <a:t>Using an ORM allowed our queries to be database agnostic.</a:t>
            </a:r>
            <a:endParaRPr>
              <a:latin typeface="Lexend"/>
              <a:ea typeface="Lexend"/>
              <a:cs typeface="Lexend"/>
              <a:sym typeface="Lexend"/>
            </a:endParaRPr>
          </a:p>
        </p:txBody>
      </p:sp>
      <p:grpSp>
        <p:nvGrpSpPr>
          <p:cNvPr id="114" name="Google Shape;114;p20"/>
          <p:cNvGrpSpPr/>
          <p:nvPr/>
        </p:nvGrpSpPr>
        <p:grpSpPr>
          <a:xfrm>
            <a:off x="6950400" y="226575"/>
            <a:ext cx="1746000" cy="4690350"/>
            <a:chOff x="6950400" y="226575"/>
            <a:chExt cx="1746000" cy="4690350"/>
          </a:xfrm>
        </p:grpSpPr>
        <p:grpSp>
          <p:nvGrpSpPr>
            <p:cNvPr id="115" name="Google Shape;115;p20"/>
            <p:cNvGrpSpPr/>
            <p:nvPr/>
          </p:nvGrpSpPr>
          <p:grpSpPr>
            <a:xfrm>
              <a:off x="6950400" y="226575"/>
              <a:ext cx="1746000" cy="1287600"/>
              <a:chOff x="4945475" y="1885525"/>
              <a:chExt cx="1746000" cy="1287600"/>
            </a:xfrm>
          </p:grpSpPr>
          <p:sp>
            <p:nvSpPr>
              <p:cNvPr id="116" name="Google Shape;116;p20"/>
              <p:cNvSpPr/>
              <p:nvPr/>
            </p:nvSpPr>
            <p:spPr>
              <a:xfrm>
                <a:off x="4945475" y="1885525"/>
                <a:ext cx="1746000" cy="1287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CA"/>
                  <a:t>Database</a:t>
                </a:r>
                <a:endParaRPr/>
              </a:p>
            </p:txBody>
          </p:sp>
          <p:pic>
            <p:nvPicPr>
              <p:cNvPr id="117" name="Google Shape;117;p20" title="Postgresql_elephant.svg.png"/>
              <p:cNvPicPr preferRelativeResize="0"/>
              <p:nvPr/>
            </p:nvPicPr>
            <p:blipFill>
              <a:blip r:embed="rId3">
                <a:alphaModFix/>
              </a:blip>
              <a:stretch>
                <a:fillRect/>
              </a:stretch>
            </p:blipFill>
            <p:spPr>
              <a:xfrm>
                <a:off x="5188458" y="2412225"/>
                <a:ext cx="497469" cy="512826"/>
              </a:xfrm>
              <a:prstGeom prst="rect">
                <a:avLst/>
              </a:prstGeom>
              <a:noFill/>
              <a:ln>
                <a:noFill/>
              </a:ln>
            </p:spPr>
          </p:pic>
        </p:grpSp>
        <p:sp>
          <p:nvSpPr>
            <p:cNvPr id="118" name="Google Shape;118;p20"/>
            <p:cNvSpPr/>
            <p:nvPr/>
          </p:nvSpPr>
          <p:spPr>
            <a:xfrm>
              <a:off x="6950400" y="1927950"/>
              <a:ext cx="1746000" cy="1287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CA"/>
                <a:t>Backend</a:t>
              </a:r>
              <a:endParaRPr/>
            </a:p>
          </p:txBody>
        </p:sp>
        <p:pic>
          <p:nvPicPr>
            <p:cNvPr id="119" name="Google Shape;119;p20"/>
            <p:cNvPicPr preferRelativeResize="0"/>
            <p:nvPr/>
          </p:nvPicPr>
          <p:blipFill>
            <a:blip r:embed="rId4">
              <a:alphaModFix/>
            </a:blip>
            <a:stretch>
              <a:fillRect/>
            </a:stretch>
          </p:blipFill>
          <p:spPr>
            <a:xfrm>
              <a:off x="7164350" y="2399308"/>
              <a:ext cx="555550" cy="547730"/>
            </a:xfrm>
            <a:prstGeom prst="rect">
              <a:avLst/>
            </a:prstGeom>
            <a:noFill/>
            <a:ln>
              <a:noFill/>
            </a:ln>
          </p:spPr>
        </p:pic>
        <p:pic>
          <p:nvPicPr>
            <p:cNvPr id="120" name="Google Shape;120;p20"/>
            <p:cNvPicPr preferRelativeResize="0"/>
            <p:nvPr/>
          </p:nvPicPr>
          <p:blipFill rotWithShape="1">
            <a:blip r:embed="rId5">
              <a:alphaModFix/>
            </a:blip>
            <a:srcRect b="17247" l="17247" r="17247" t="17247"/>
            <a:stretch/>
          </p:blipFill>
          <p:spPr>
            <a:xfrm>
              <a:off x="7897275" y="2416754"/>
              <a:ext cx="555550" cy="512809"/>
            </a:xfrm>
            <a:prstGeom prst="rect">
              <a:avLst/>
            </a:prstGeom>
            <a:noFill/>
            <a:ln>
              <a:noFill/>
            </a:ln>
          </p:spPr>
        </p:pic>
        <p:pic>
          <p:nvPicPr>
            <p:cNvPr id="121" name="Google Shape;121;p20"/>
            <p:cNvPicPr preferRelativeResize="0"/>
            <p:nvPr/>
          </p:nvPicPr>
          <p:blipFill rotWithShape="1">
            <a:blip r:embed="rId6">
              <a:alphaModFix/>
            </a:blip>
            <a:srcRect b="40458" l="0" r="0" t="0"/>
            <a:stretch/>
          </p:blipFill>
          <p:spPr>
            <a:xfrm>
              <a:off x="7760100" y="819150"/>
              <a:ext cx="829900" cy="381075"/>
            </a:xfrm>
            <a:prstGeom prst="rect">
              <a:avLst/>
            </a:prstGeom>
            <a:noFill/>
            <a:ln>
              <a:noFill/>
            </a:ln>
          </p:spPr>
        </p:pic>
        <p:grpSp>
          <p:nvGrpSpPr>
            <p:cNvPr id="122" name="Google Shape;122;p20"/>
            <p:cNvGrpSpPr/>
            <p:nvPr/>
          </p:nvGrpSpPr>
          <p:grpSpPr>
            <a:xfrm>
              <a:off x="6950400" y="3629325"/>
              <a:ext cx="1746000" cy="1287600"/>
              <a:chOff x="2881100" y="3414600"/>
              <a:chExt cx="1746000" cy="1287600"/>
            </a:xfrm>
          </p:grpSpPr>
          <p:sp>
            <p:nvSpPr>
              <p:cNvPr id="123" name="Google Shape;123;p20"/>
              <p:cNvSpPr/>
              <p:nvPr/>
            </p:nvSpPr>
            <p:spPr>
              <a:xfrm>
                <a:off x="2881100" y="3414600"/>
                <a:ext cx="1746000" cy="12876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CA"/>
                  <a:t>Frontend</a:t>
                </a:r>
                <a:endParaRPr/>
              </a:p>
            </p:txBody>
          </p:sp>
          <p:pic>
            <p:nvPicPr>
              <p:cNvPr id="124" name="Google Shape;124;p20"/>
              <p:cNvPicPr preferRelativeResize="0"/>
              <p:nvPr/>
            </p:nvPicPr>
            <p:blipFill>
              <a:blip r:embed="rId7">
                <a:alphaModFix/>
              </a:blip>
              <a:stretch>
                <a:fillRect/>
              </a:stretch>
            </p:blipFill>
            <p:spPr>
              <a:xfrm>
                <a:off x="3102025" y="3926750"/>
                <a:ext cx="555550" cy="555550"/>
              </a:xfrm>
              <a:prstGeom prst="rect">
                <a:avLst/>
              </a:prstGeom>
              <a:noFill/>
              <a:ln>
                <a:noFill/>
              </a:ln>
            </p:spPr>
          </p:pic>
          <p:pic>
            <p:nvPicPr>
              <p:cNvPr id="125" name="Google Shape;125;p20"/>
              <p:cNvPicPr preferRelativeResize="0"/>
              <p:nvPr/>
            </p:nvPicPr>
            <p:blipFill>
              <a:blip r:embed="rId8">
                <a:alphaModFix/>
              </a:blip>
              <a:stretch>
                <a:fillRect/>
              </a:stretch>
            </p:blipFill>
            <p:spPr>
              <a:xfrm>
                <a:off x="3831300" y="3947578"/>
                <a:ext cx="555550" cy="513895"/>
              </a:xfrm>
              <a:prstGeom prst="rect">
                <a:avLst/>
              </a:prstGeom>
              <a:noFill/>
              <a:ln>
                <a:noFill/>
              </a:ln>
            </p:spPr>
          </p:pic>
        </p:grpSp>
        <p:cxnSp>
          <p:nvCxnSpPr>
            <p:cNvPr id="126" name="Google Shape;126;p20"/>
            <p:cNvCxnSpPr>
              <a:stCxn id="116" idx="2"/>
              <a:endCxn id="118" idx="0"/>
            </p:cNvCxnSpPr>
            <p:nvPr/>
          </p:nvCxnSpPr>
          <p:spPr>
            <a:xfrm>
              <a:off x="7823400" y="1514175"/>
              <a:ext cx="0" cy="413700"/>
            </a:xfrm>
            <a:prstGeom prst="straightConnector1">
              <a:avLst/>
            </a:prstGeom>
            <a:noFill/>
            <a:ln cap="flat" cmpd="sng" w="9525">
              <a:solidFill>
                <a:schemeClr val="dk1"/>
              </a:solidFill>
              <a:prstDash val="solid"/>
              <a:round/>
              <a:headEnd len="med" w="med" type="triangle"/>
              <a:tailEnd len="med" w="med" type="triangle"/>
            </a:ln>
          </p:spPr>
        </p:cxnSp>
        <p:cxnSp>
          <p:nvCxnSpPr>
            <p:cNvPr id="127" name="Google Shape;127;p20"/>
            <p:cNvCxnSpPr>
              <a:stCxn id="123" idx="0"/>
              <a:endCxn id="118" idx="2"/>
            </p:cNvCxnSpPr>
            <p:nvPr/>
          </p:nvCxnSpPr>
          <p:spPr>
            <a:xfrm rot="10800000">
              <a:off x="7823400" y="3215625"/>
              <a:ext cx="0" cy="413700"/>
            </a:xfrm>
            <a:prstGeom prst="straightConnector1">
              <a:avLst/>
            </a:prstGeom>
            <a:noFill/>
            <a:ln cap="flat" cmpd="sng" w="9525">
              <a:solidFill>
                <a:schemeClr val="dk1"/>
              </a:solidFill>
              <a:prstDash val="solid"/>
              <a:round/>
              <a:headEnd len="med" w="med" type="triangle"/>
              <a:tailEnd len="med" w="med" type="triangle"/>
            </a:ln>
          </p:spPr>
        </p:cxnSp>
        <p:sp>
          <p:nvSpPr>
            <p:cNvPr id="128" name="Google Shape;128;p20"/>
            <p:cNvSpPr txBox="1"/>
            <p:nvPr/>
          </p:nvSpPr>
          <p:spPr>
            <a:xfrm>
              <a:off x="7164350" y="1563713"/>
              <a:ext cx="662400" cy="3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900">
                  <a:solidFill>
                    <a:schemeClr val="dk1"/>
                  </a:solidFill>
                </a:rPr>
                <a:t>Queries</a:t>
              </a:r>
              <a:endParaRPr sz="900">
                <a:solidFill>
                  <a:schemeClr val="dk1"/>
                </a:solidFill>
              </a:endParaRPr>
            </a:p>
          </p:txBody>
        </p:sp>
        <p:sp>
          <p:nvSpPr>
            <p:cNvPr id="129" name="Google Shape;129;p20"/>
            <p:cNvSpPr txBox="1"/>
            <p:nvPr/>
          </p:nvSpPr>
          <p:spPr>
            <a:xfrm>
              <a:off x="7134050" y="3215550"/>
              <a:ext cx="7230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dk1"/>
                  </a:solidFill>
                </a:rPr>
                <a:t>HTTPS Requests</a:t>
              </a:r>
              <a:endParaRPr sz="800">
                <a:solidFill>
                  <a:schemeClr val="dk1"/>
                </a:solidFill>
              </a:endParaRPr>
            </a:p>
          </p:txBody>
        </p:sp>
      </p:grpSp>
      <p:sp>
        <p:nvSpPr>
          <p:cNvPr id="130" name="Google Shape;130;p20"/>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6/13</a:t>
            </a:r>
            <a:endParaRPr sz="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latin typeface="Lexend"/>
                <a:ea typeface="Lexend"/>
                <a:cs typeface="Lexend"/>
                <a:sym typeface="Lexend"/>
              </a:rPr>
              <a:t>Usability Testing</a:t>
            </a:r>
            <a:endParaRPr>
              <a:latin typeface="Lexend"/>
              <a:ea typeface="Lexend"/>
              <a:cs typeface="Lexend"/>
              <a:sym typeface="Lexend"/>
            </a:endParaRPr>
          </a:p>
        </p:txBody>
      </p:sp>
      <p:sp>
        <p:nvSpPr>
          <p:cNvPr id="136" name="Google Shape;13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Lexend"/>
              <a:buChar char="●"/>
            </a:pPr>
            <a:r>
              <a:rPr lang="en-CA">
                <a:latin typeface="Lexend"/>
                <a:ea typeface="Lexend"/>
                <a:cs typeface="Lexend"/>
                <a:sym typeface="Lexend"/>
              </a:rPr>
              <a:t>Usability Testing is important when users are potentially not technically inclined.</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Performed 2 types of tests</a:t>
            </a:r>
            <a:br>
              <a:rPr lang="en-CA">
                <a:latin typeface="Lexend"/>
                <a:ea typeface="Lexend"/>
                <a:cs typeface="Lexend"/>
                <a:sym typeface="Lexend"/>
              </a:rPr>
            </a:br>
            <a:r>
              <a:rPr b="1" lang="en-CA">
                <a:latin typeface="Lexend"/>
                <a:ea typeface="Lexend"/>
                <a:cs typeface="Lexend"/>
                <a:sym typeface="Lexend"/>
              </a:rPr>
              <a:t>1. Surveys</a:t>
            </a:r>
            <a:br>
              <a:rPr b="1" lang="en-CA">
                <a:latin typeface="Lexend"/>
                <a:ea typeface="Lexend"/>
                <a:cs typeface="Lexend"/>
                <a:sym typeface="Lexend"/>
              </a:rPr>
            </a:br>
            <a:r>
              <a:rPr b="1" lang="en-CA">
                <a:latin typeface="Lexend"/>
                <a:ea typeface="Lexend"/>
                <a:cs typeface="Lexend"/>
                <a:sym typeface="Lexend"/>
              </a:rPr>
              <a:t>2. Walkthroughs</a:t>
            </a:r>
            <a:endParaRPr b="1">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For both tests, the test group had large variance in </a:t>
            </a:r>
            <a:r>
              <a:rPr lang="en-CA">
                <a:latin typeface="Lexend"/>
                <a:ea typeface="Lexend"/>
                <a:cs typeface="Lexend"/>
                <a:sym typeface="Lexend"/>
              </a:rPr>
              <a:t>technical knowledge.</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CA">
                <a:latin typeface="Lexend"/>
                <a:ea typeface="Lexend"/>
                <a:cs typeface="Lexend"/>
                <a:sym typeface="Lexend"/>
              </a:rPr>
              <a:t>We found that while surveys provided good metrics, they don’t provide enough specific feedback</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
        <p:nvSpPr>
          <p:cNvPr id="137" name="Google Shape;137;p21"/>
          <p:cNvSpPr txBox="1"/>
          <p:nvPr/>
        </p:nvSpPr>
        <p:spPr>
          <a:xfrm>
            <a:off x="8680100" y="4792000"/>
            <a:ext cx="463800" cy="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800">
                <a:solidFill>
                  <a:schemeClr val="lt2"/>
                </a:solidFill>
              </a:rPr>
              <a:t>7/13</a:t>
            </a:r>
            <a:endParaRPr sz="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