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7cf0784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7cf0784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7cf078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37cf078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1"/>
              </a:buClr>
              <a:buSzPts val="1100"/>
              <a:buFont typeface="Arial"/>
              <a:buNone/>
            </a:pPr>
            <a:r>
              <a:t/>
            </a:r>
            <a:endParaRPr sz="1150">
              <a:solidFill>
                <a:schemeClr val="dk1"/>
              </a:solidFill>
              <a:highlight>
                <a:schemeClr val="lt1"/>
              </a:highlight>
            </a:endParaRPr>
          </a:p>
          <a:p>
            <a:pPr indent="0" lvl="0" marL="0" rtl="0" algn="l">
              <a:spcBef>
                <a:spcPts val="90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37cf0784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37cf0784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37cf0784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37cf0784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37cf078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37cf078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6cf312d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6cf312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6cf312d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6cf312d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6cf312d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6cf312d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7cf0784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7cf078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 bump still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7cf078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7cf078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37cf0784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37cf0784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7cf078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7cf078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7cf078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7cf078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1" Type="http://schemas.openxmlformats.org/officeDocument/2006/relationships/hyperlink" Target="https://www.youtube.com/watch?v=Cy6mzfPS37s" TargetMode="External"/><Relationship Id="rId10" Type="http://schemas.openxmlformats.org/officeDocument/2006/relationships/hyperlink" Target="https://www.linkedin.com/pulse/3-tips-writing-resume-land-you-interview-christy-childers/" TargetMode="External"/><Relationship Id="rId13" Type="http://schemas.openxmlformats.org/officeDocument/2006/relationships/hyperlink" Target="https://www.youtube.com/watch?v=Kg_JzrzYkfw" TargetMode="External"/><Relationship Id="rId12" Type="http://schemas.openxmlformats.org/officeDocument/2006/relationships/hyperlink" Target="https://www.youtube.com/watch?v=DSnVDTn9KGA"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ultivatedculture.com/cover-letter/" TargetMode="External"/><Relationship Id="rId4" Type="http://schemas.openxmlformats.org/officeDocument/2006/relationships/hyperlink" Target="https://www.themuse.com/advice/how-to-start-a-cover-letter-opening-lines-examples" TargetMode="External"/><Relationship Id="rId9" Type="http://schemas.openxmlformats.org/officeDocument/2006/relationships/hyperlink" Target="https://www.jobscan.co/blog/resume-tables-columns-ats/" TargetMode="External"/><Relationship Id="rId5" Type="http://schemas.openxmlformats.org/officeDocument/2006/relationships/hyperlink" Target="https://www.linkedin.com/pulse/how-write-amazing-cover-letter-brett-ellis/" TargetMode="External"/><Relationship Id="rId6" Type="http://schemas.openxmlformats.org/officeDocument/2006/relationships/hyperlink" Target="https://hls.harvard.edu/dept/opia/job-search-toolkit/action-verbs/" TargetMode="External"/><Relationship Id="rId7" Type="http://schemas.openxmlformats.org/officeDocument/2006/relationships/hyperlink" Target="https://www.themuse.com/advice/185-powerful-verbs-that-will-make-your-resume-awesome" TargetMode="External"/><Relationship Id="rId8" Type="http://schemas.openxmlformats.org/officeDocument/2006/relationships/hyperlink" Target="https://www.jobscan.co/applicant-tracking-syste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jobscan.co/blog/top-resume-keywords-boost-resu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D88iK-oZEwhWT4KwFHxW-SJOAHExmqcnQpJhOyujLTo/edit?usp=sharing" TargetMode="External"/><Relationship Id="rId4" Type="http://schemas.openxmlformats.org/officeDocument/2006/relationships/hyperlink" Target="https://cultivatedculture.com/resume-scann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wpi.harvard.edu/files/ocs/files/undergrad_resumes_and_cover_letters.pdf" TargetMode="External"/><Relationship Id="rId4" Type="http://schemas.openxmlformats.org/officeDocument/2006/relationships/hyperlink" Target="https://ocs.yale.edu/channels/resume-samples-tools/" TargetMode="External"/><Relationship Id="rId9" Type="http://schemas.openxmlformats.org/officeDocument/2006/relationships/hyperlink" Target="https://www.canva.com/resumes/templates/" TargetMode="External"/><Relationship Id="rId5" Type="http://schemas.openxmlformats.org/officeDocument/2006/relationships/hyperlink" Target="https://cultivatedculture.com/resume-templates/" TargetMode="External"/><Relationship Id="rId6" Type="http://schemas.openxmlformats.org/officeDocument/2006/relationships/hyperlink" Target="https://novoresume.com/resume-templates" TargetMode="External"/><Relationship Id="rId7" Type="http://schemas.openxmlformats.org/officeDocument/2006/relationships/hyperlink" Target="https://enhancv.com/" TargetMode="External"/><Relationship Id="rId8" Type="http://schemas.openxmlformats.org/officeDocument/2006/relationships/hyperlink" Target="https://www.kickresume.com/en/help-center/software-engineering-resume-samples/?page=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Resumes and Cover Letters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Bethel School of Technology Career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 Creative</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rotWithShape="1">
          <a:blip r:embed="rId3">
            <a:alphaModFix/>
          </a:blip>
          <a:srcRect b="1139" l="0" r="0" t="-1140"/>
          <a:stretch/>
        </p:blipFill>
        <p:spPr>
          <a:xfrm>
            <a:off x="4272800" y="-49737"/>
            <a:ext cx="4816100" cy="519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Cover Letters</a:t>
            </a:r>
            <a:endParaRPr/>
          </a:p>
        </p:txBody>
      </p:sp>
      <p:sp>
        <p:nvSpPr>
          <p:cNvPr id="126" name="Google Shape;126;p23"/>
          <p:cNvSpPr txBox="1"/>
          <p:nvPr>
            <p:ph idx="1" type="body"/>
          </p:nvPr>
        </p:nvSpPr>
        <p:spPr>
          <a:xfrm>
            <a:off x="4729300" y="568500"/>
            <a:ext cx="4166400" cy="405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1100"/>
              </a:spcBef>
              <a:spcAft>
                <a:spcPts val="0"/>
              </a:spcAft>
              <a:buNone/>
            </a:pPr>
            <a:r>
              <a:rPr b="1" lang="en">
                <a:solidFill>
                  <a:srgbClr val="222222"/>
                </a:solidFill>
              </a:rPr>
              <a:t>Google Doc</a:t>
            </a:r>
            <a:r>
              <a:rPr lang="en">
                <a:solidFill>
                  <a:srgbClr val="222222"/>
                </a:solidFill>
              </a:rPr>
              <a:t> and </a:t>
            </a:r>
            <a:r>
              <a:rPr b="1" lang="en">
                <a:solidFill>
                  <a:srgbClr val="222222"/>
                </a:solidFill>
              </a:rPr>
              <a:t>Microsoft Word </a:t>
            </a:r>
            <a:r>
              <a:rPr lang="en">
                <a:solidFill>
                  <a:srgbClr val="222222"/>
                </a:solidFill>
              </a:rPr>
              <a:t>have templates with correct formatting</a:t>
            </a:r>
            <a:endParaRPr>
              <a:solidFill>
                <a:srgbClr val="222222"/>
              </a:solidFill>
            </a:endParaRPr>
          </a:p>
          <a:p>
            <a:pPr indent="0" lvl="0" marL="0" rtl="0" algn="l">
              <a:spcBef>
                <a:spcPts val="1400"/>
              </a:spcBef>
              <a:spcAft>
                <a:spcPts val="0"/>
              </a:spcAft>
              <a:buNone/>
            </a:pPr>
            <a:r>
              <a:rPr lang="en">
                <a:solidFill>
                  <a:srgbClr val="222222"/>
                </a:solidFill>
              </a:rPr>
              <a:t>Send Cover Letter in </a:t>
            </a:r>
            <a:r>
              <a:rPr lang="en">
                <a:solidFill>
                  <a:srgbClr val="222222"/>
                </a:solidFill>
              </a:rPr>
              <a:t>non-editable</a:t>
            </a:r>
            <a:r>
              <a:rPr lang="en">
                <a:solidFill>
                  <a:srgbClr val="222222"/>
                </a:solidFill>
              </a:rPr>
              <a:t> </a:t>
            </a:r>
            <a:r>
              <a:rPr b="1" lang="en">
                <a:solidFill>
                  <a:srgbClr val="222222"/>
                </a:solidFill>
              </a:rPr>
              <a:t>PDF form</a:t>
            </a:r>
            <a:endParaRPr>
              <a:solidFill>
                <a:srgbClr val="222222"/>
              </a:solidFill>
            </a:endParaRPr>
          </a:p>
          <a:p>
            <a:pPr indent="0" lvl="0" marL="0" rtl="0" algn="l">
              <a:spcBef>
                <a:spcPts val="1600"/>
              </a:spcBef>
              <a:spcAft>
                <a:spcPts val="0"/>
              </a:spcAft>
              <a:buNone/>
            </a:pPr>
            <a:r>
              <a:rPr lang="en">
                <a:solidFill>
                  <a:srgbClr val="222222"/>
                </a:solidFill>
              </a:rPr>
              <a:t>Personalize to the organization you’re applying to</a:t>
            </a:r>
            <a:endParaRPr b="1">
              <a:solidFill>
                <a:srgbClr val="222222"/>
              </a:solidFill>
            </a:endParaRPr>
          </a:p>
          <a:p>
            <a:pPr indent="0" lvl="0" marL="0" rtl="0" algn="l">
              <a:spcBef>
                <a:spcPts val="1600"/>
              </a:spcBef>
              <a:spcAft>
                <a:spcPts val="0"/>
              </a:spcAft>
              <a:buNone/>
            </a:pPr>
            <a:r>
              <a:rPr lang="en">
                <a:solidFill>
                  <a:srgbClr val="222222"/>
                </a:solidFill>
              </a:rPr>
              <a:t>Introduce yourself in a narrative to the company to show your interest in the company you’re applying for. Its purpose should be to motivate the reader to interview you</a:t>
            </a:r>
            <a:endParaRPr>
              <a:solidFill>
                <a:srgbClr val="222222"/>
              </a:solidFill>
            </a:endParaRPr>
          </a:p>
          <a:p>
            <a:pPr indent="0" lvl="0" marL="0" rtl="0" algn="l">
              <a:spcBef>
                <a:spcPts val="1600"/>
              </a:spcBef>
              <a:spcAft>
                <a:spcPts val="0"/>
              </a:spcAft>
              <a:buNone/>
            </a:pPr>
            <a:r>
              <a:rPr lang="en">
                <a:solidFill>
                  <a:srgbClr val="222222"/>
                </a:solidFill>
              </a:rPr>
              <a:t>“Should I submit a cover letter if it’s optional?”</a:t>
            </a:r>
            <a:endParaRPr>
              <a:solidFill>
                <a:srgbClr val="222222"/>
              </a:solidFill>
            </a:endParaRPr>
          </a:p>
          <a:p>
            <a:pPr indent="0" lvl="0" marL="0" rtl="0" algn="l">
              <a:spcBef>
                <a:spcPts val="1600"/>
              </a:spcBef>
              <a:spcAft>
                <a:spcPts val="1600"/>
              </a:spcAft>
              <a:buNone/>
            </a:pPr>
            <a:r>
              <a:rPr b="1" lang="en">
                <a:solidFill>
                  <a:srgbClr val="222222"/>
                </a:solidFill>
              </a:rPr>
              <a:t>1 page, 3 paragraphs:</a:t>
            </a:r>
            <a:r>
              <a:rPr lang="en">
                <a:solidFill>
                  <a:srgbClr val="222222"/>
                </a:solidFill>
              </a:rPr>
              <a:t> Introduction (WHY), Body (WHAT), and Closing (HOW)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Cover Letter Template</a:t>
            </a:r>
            <a:endParaRPr/>
          </a:p>
        </p:txBody>
      </p:sp>
      <p:sp>
        <p:nvSpPr>
          <p:cNvPr id="132" name="Google Shape;132;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1100"/>
              </a:spcBef>
              <a:spcAft>
                <a:spcPts val="0"/>
              </a:spcAft>
              <a:buClr>
                <a:srgbClr val="222222"/>
              </a:buClr>
              <a:buSzPct val="100000"/>
              <a:buFont typeface="Arial"/>
              <a:buChar char="●"/>
            </a:pPr>
            <a:r>
              <a:rPr b="1" lang="en" sz="1200">
                <a:solidFill>
                  <a:srgbClr val="222222"/>
                </a:solidFill>
                <a:latin typeface="Arial"/>
                <a:ea typeface="Arial"/>
                <a:cs typeface="Arial"/>
                <a:sym typeface="Arial"/>
              </a:rPr>
              <a:t>Introduction</a:t>
            </a:r>
            <a:r>
              <a:rPr lang="en" sz="1200">
                <a:solidFill>
                  <a:srgbClr val="222222"/>
                </a:solidFill>
                <a:latin typeface="Arial"/>
                <a:ea typeface="Arial"/>
                <a:cs typeface="Arial"/>
                <a:sym typeface="Arial"/>
              </a:rPr>
              <a:t> (</a:t>
            </a:r>
            <a:r>
              <a:rPr b="1" lang="en" sz="1200">
                <a:solidFill>
                  <a:srgbClr val="222222"/>
                </a:solidFill>
                <a:latin typeface="Arial"/>
                <a:ea typeface="Arial"/>
                <a:cs typeface="Arial"/>
                <a:sym typeface="Arial"/>
              </a:rPr>
              <a:t>WHY)</a:t>
            </a:r>
            <a:endParaRPr b="1"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Identify the position for which you are applying, career objectives, how you heard about the position, and why you’re interested</a:t>
            </a:r>
            <a:endParaRPr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Include Why (somewhere within the letter):</a:t>
            </a:r>
            <a:endParaRPr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Why are you interested in the organization?</a:t>
            </a:r>
            <a:endParaRPr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Why they should be interested in you</a:t>
            </a:r>
            <a:endParaRPr sz="1200">
              <a:solidFill>
                <a:srgbClr val="222222"/>
              </a:solidFill>
              <a:latin typeface="Arial"/>
              <a:ea typeface="Arial"/>
              <a:cs typeface="Arial"/>
              <a:sym typeface="Arial"/>
            </a:endParaRPr>
          </a:p>
          <a:p>
            <a:pPr indent="-293370" lvl="0" marL="457200" rtl="0" algn="l">
              <a:spcBef>
                <a:spcPts val="0"/>
              </a:spcBef>
              <a:spcAft>
                <a:spcPts val="0"/>
              </a:spcAft>
              <a:buClr>
                <a:srgbClr val="222222"/>
              </a:buClr>
              <a:buSzPct val="100000"/>
              <a:buFont typeface="Arial"/>
              <a:buChar char="●"/>
            </a:pPr>
            <a:r>
              <a:rPr b="1" lang="en" sz="1200">
                <a:solidFill>
                  <a:srgbClr val="222222"/>
                </a:solidFill>
                <a:latin typeface="Arial"/>
                <a:ea typeface="Arial"/>
                <a:cs typeface="Arial"/>
                <a:sym typeface="Arial"/>
              </a:rPr>
              <a:t>Body</a:t>
            </a:r>
            <a:r>
              <a:rPr lang="en" sz="1200">
                <a:solidFill>
                  <a:srgbClr val="222222"/>
                </a:solidFill>
                <a:latin typeface="Arial"/>
                <a:ea typeface="Arial"/>
                <a:cs typeface="Arial"/>
                <a:sym typeface="Arial"/>
              </a:rPr>
              <a:t> (</a:t>
            </a:r>
            <a:r>
              <a:rPr b="1" lang="en" sz="1200">
                <a:solidFill>
                  <a:srgbClr val="222222"/>
                </a:solidFill>
                <a:latin typeface="Arial"/>
                <a:ea typeface="Arial"/>
                <a:cs typeface="Arial"/>
                <a:sym typeface="Arial"/>
              </a:rPr>
              <a:t>WHAT)</a:t>
            </a:r>
            <a:endParaRPr b="1"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You can expound on the additional "why" here.</a:t>
            </a:r>
            <a:endParaRPr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Through the body, write your understanding about the position you’re applying for and how your qualifications relate. You don’t need to repeat what’s on your resume but can expound on your skills, successes, and qualifications where you present that you’re a strong candidate. Show how you can contribute to the company.</a:t>
            </a:r>
            <a:endParaRPr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Avoid overusing “I” especially more than twice in a paragraph.. Instead of saying, “I have enclosed a copy of my resume,” say, “You can find an enclosed copy of my resume,” or “Enclosed you will find a copy of my resume.” </a:t>
            </a:r>
            <a:endParaRPr sz="1200">
              <a:solidFill>
                <a:srgbClr val="222222"/>
              </a:solidFill>
              <a:latin typeface="Arial"/>
              <a:ea typeface="Arial"/>
              <a:cs typeface="Arial"/>
              <a:sym typeface="Arial"/>
            </a:endParaRPr>
          </a:p>
          <a:p>
            <a:pPr indent="-293370" lvl="0" marL="457200" rtl="0" algn="l">
              <a:spcBef>
                <a:spcPts val="0"/>
              </a:spcBef>
              <a:spcAft>
                <a:spcPts val="0"/>
              </a:spcAft>
              <a:buClr>
                <a:srgbClr val="222222"/>
              </a:buClr>
              <a:buSzPct val="100000"/>
              <a:buFont typeface="Arial"/>
              <a:buChar char="●"/>
            </a:pPr>
            <a:r>
              <a:rPr b="1" lang="en" sz="1200">
                <a:solidFill>
                  <a:srgbClr val="222222"/>
                </a:solidFill>
                <a:latin typeface="Arial"/>
                <a:ea typeface="Arial"/>
                <a:cs typeface="Arial"/>
                <a:sym typeface="Arial"/>
              </a:rPr>
              <a:t>Closing (HOW)</a:t>
            </a:r>
            <a:endParaRPr b="1"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Write how and when you will contact them, to follow up and schedule an appointment</a:t>
            </a:r>
            <a:endParaRPr sz="1200">
              <a:solidFill>
                <a:srgbClr val="222222"/>
              </a:solidFill>
              <a:latin typeface="Arial"/>
              <a:ea typeface="Arial"/>
              <a:cs typeface="Arial"/>
              <a:sym typeface="Arial"/>
            </a:endParaRPr>
          </a:p>
          <a:p>
            <a:pPr indent="-293369" lvl="1" marL="914400" rtl="0" algn="l">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Sign your name at the 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Cover Letter Example</a:t>
            </a:r>
            <a:endParaRPr/>
          </a:p>
        </p:txBody>
      </p:sp>
      <p:sp>
        <p:nvSpPr>
          <p:cNvPr id="138" name="Google Shape;138;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4334825" y="196875"/>
            <a:ext cx="4809176" cy="456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Resources</a:t>
            </a:r>
            <a:endParaRPr/>
          </a:p>
        </p:txBody>
      </p:sp>
      <p:sp>
        <p:nvSpPr>
          <p:cNvPr id="145" name="Google Shape;145;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1100"/>
              </a:spcBef>
              <a:spcAft>
                <a:spcPts val="0"/>
              </a:spcAft>
              <a:buNone/>
            </a:pPr>
            <a:r>
              <a:rPr b="1" lang="en" sz="1200" u="sng">
                <a:solidFill>
                  <a:schemeClr val="hlink"/>
                </a:solidFill>
                <a:hlinkClick r:id="rId3"/>
              </a:rPr>
              <a:t>Complete Cover Letter Guide</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4"/>
              </a:rPr>
              <a:t>How to Start a Cover Letter</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5"/>
              </a:rPr>
              <a:t>How to Write an Amazing Cover Letter</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6"/>
              </a:rPr>
              <a:t>List of Good Action Verbs</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7"/>
              </a:rPr>
              <a:t>More Action Verbs!</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8"/>
              </a:rPr>
              <a:t>Applicant Tracking Systems: A Guide for Job Seekers</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9"/>
              </a:rPr>
              <a:t>What Happens to Resume Tables and Columns in an ATS?</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10"/>
              </a:rPr>
              <a:t>3 Tips Most Recruiters Won’t Tell You About Writing Your Resume</a:t>
            </a:r>
            <a:endParaRPr b="1" sz="1200">
              <a:solidFill>
                <a:srgbClr val="0033CC"/>
              </a:solidFill>
            </a:endParaRPr>
          </a:p>
          <a:p>
            <a:pPr indent="0" lvl="0" marL="0" rtl="0" algn="l">
              <a:spcBef>
                <a:spcPts val="1400"/>
              </a:spcBef>
              <a:spcAft>
                <a:spcPts val="0"/>
              </a:spcAft>
              <a:buNone/>
            </a:pPr>
            <a:r>
              <a:rPr b="1" lang="en" sz="1200" u="sng">
                <a:solidFill>
                  <a:schemeClr val="hlink"/>
                </a:solidFill>
                <a:hlinkClick r:id="rId11"/>
              </a:rPr>
              <a:t>VIDEO: How To Write A Cover Letter</a:t>
            </a:r>
            <a:endParaRPr sz="1200"/>
          </a:p>
          <a:p>
            <a:pPr indent="0" lvl="0" marL="0" rtl="0" algn="l">
              <a:spcBef>
                <a:spcPts val="0"/>
              </a:spcBef>
              <a:spcAft>
                <a:spcPts val="0"/>
              </a:spcAft>
              <a:buNone/>
            </a:pPr>
            <a:r>
              <a:t/>
            </a:r>
            <a:endParaRPr b="1" sz="1200">
              <a:solidFill>
                <a:srgbClr val="0033CC"/>
              </a:solidFill>
            </a:endParaRPr>
          </a:p>
          <a:p>
            <a:pPr indent="0" lvl="0" marL="0" rtl="0" algn="l">
              <a:spcBef>
                <a:spcPts val="0"/>
              </a:spcBef>
              <a:spcAft>
                <a:spcPts val="0"/>
              </a:spcAft>
              <a:buNone/>
            </a:pPr>
            <a:r>
              <a:rPr b="1" lang="en" sz="1200" u="sng">
                <a:solidFill>
                  <a:schemeClr val="hlink"/>
                </a:solidFill>
                <a:hlinkClick r:id="rId12"/>
              </a:rPr>
              <a:t>VIDEO: How To Write a Resume with No Job Experience</a:t>
            </a:r>
            <a:endParaRPr b="1" sz="1200">
              <a:solidFill>
                <a:srgbClr val="0033CC"/>
              </a:solidFill>
            </a:endParaRPr>
          </a:p>
          <a:p>
            <a:pPr indent="0" lvl="0" marL="0" rtl="0" algn="l">
              <a:spcBef>
                <a:spcPts val="0"/>
              </a:spcBef>
              <a:spcAft>
                <a:spcPts val="0"/>
              </a:spcAft>
              <a:buNone/>
            </a:pPr>
            <a:r>
              <a:t/>
            </a:r>
            <a:endParaRPr b="1" sz="1200">
              <a:solidFill>
                <a:srgbClr val="0033CC"/>
              </a:solidFill>
            </a:endParaRPr>
          </a:p>
          <a:p>
            <a:pPr indent="0" lvl="0" marL="0" rtl="0" algn="l">
              <a:spcBef>
                <a:spcPts val="0"/>
              </a:spcBef>
              <a:spcAft>
                <a:spcPts val="0"/>
              </a:spcAft>
              <a:buNone/>
            </a:pPr>
            <a:r>
              <a:rPr b="1" lang="en" sz="1200" u="sng">
                <a:solidFill>
                  <a:schemeClr val="hlink"/>
                </a:solidFill>
                <a:hlinkClick r:id="rId13"/>
              </a:rPr>
              <a:t>VIDEO: 3 Biggest Resume Mistakes</a:t>
            </a:r>
            <a:endParaRPr b="1" sz="1200">
              <a:solidFill>
                <a:srgbClr val="0033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Workshop Overview</a:t>
            </a:r>
            <a:endParaRPr/>
          </a:p>
        </p:txBody>
      </p:sp>
      <p:sp>
        <p:nvSpPr>
          <p:cNvPr id="71" name="Google Shape;71;p14"/>
          <p:cNvSpPr txBox="1"/>
          <p:nvPr>
            <p:ph idx="1" type="body"/>
          </p:nvPr>
        </p:nvSpPr>
        <p:spPr>
          <a:xfrm>
            <a:off x="4644675" y="197475"/>
            <a:ext cx="4166400" cy="47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Resumes</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ATS vs. Non-ATS Resumes</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Proper Formatting and Structure</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S.M.A.R.T. Method</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Cover Letters</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Resources</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Definitions</a:t>
            </a:r>
            <a:endParaRPr/>
          </a:p>
        </p:txBody>
      </p:sp>
      <p:sp>
        <p:nvSpPr>
          <p:cNvPr id="77" name="Google Shape;77;p15"/>
          <p:cNvSpPr txBox="1"/>
          <p:nvPr>
            <p:ph idx="1" type="body"/>
          </p:nvPr>
        </p:nvSpPr>
        <p:spPr>
          <a:xfrm>
            <a:off x="4410050" y="159850"/>
            <a:ext cx="4682700" cy="48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Resume</a:t>
            </a:r>
            <a:r>
              <a:rPr lang="en"/>
              <a:t> - a </a:t>
            </a:r>
            <a:r>
              <a:rPr lang="en" sz="1200">
                <a:solidFill>
                  <a:srgbClr val="222222"/>
                </a:solidFill>
              </a:rPr>
              <a:t>succinct document, laying out your skills, education, abilities, and experience. It should highlight your strongest and most relevant assets that differentiates you from other candidates. </a:t>
            </a:r>
            <a:endParaRPr sz="1200">
              <a:solidFill>
                <a:srgbClr val="222222"/>
              </a:solidFill>
            </a:endParaRPr>
          </a:p>
          <a:p>
            <a:pPr indent="0" lvl="0" marL="0" rtl="0" algn="l">
              <a:spcBef>
                <a:spcPts val="1200"/>
              </a:spcBef>
              <a:spcAft>
                <a:spcPts val="0"/>
              </a:spcAft>
              <a:buNone/>
            </a:pPr>
            <a:r>
              <a:t/>
            </a:r>
            <a:endParaRPr sz="1200">
              <a:solidFill>
                <a:srgbClr val="222222"/>
              </a:solidFill>
            </a:endParaRPr>
          </a:p>
          <a:p>
            <a:pPr indent="0" lvl="0" marL="0" rtl="0" algn="l">
              <a:spcBef>
                <a:spcPts val="1200"/>
              </a:spcBef>
              <a:spcAft>
                <a:spcPts val="0"/>
              </a:spcAft>
              <a:buNone/>
            </a:pPr>
            <a:r>
              <a:rPr b="1" lang="en"/>
              <a:t>Cover Letter</a:t>
            </a:r>
            <a:r>
              <a:rPr lang="en"/>
              <a:t> -</a:t>
            </a:r>
            <a:r>
              <a:rPr lang="en" sz="1200">
                <a:solidFill>
                  <a:srgbClr val="222222"/>
                </a:solidFill>
              </a:rPr>
              <a:t> accompanies the resume as an introduction to your resume. The purpose is to introduce yourself in a narrative (no longer than 1 page) to the company to show your interest in the company you’re applying for.  Its purpose should be to motivate the reader to interview you. It should not sound needy. A cover letter should be individualized and written for each position you’re applying to. Although you’re wanting to “market” yourself, keep in mind the organization’s hiring needs as well.</a:t>
            </a:r>
            <a:endParaRPr sz="1200">
              <a:solidFill>
                <a:srgbClr val="222222"/>
              </a:solidFill>
            </a:endParaRPr>
          </a:p>
          <a:p>
            <a:pPr indent="0" lvl="0" marL="0" rtl="0" algn="l">
              <a:spcBef>
                <a:spcPts val="1200"/>
              </a:spcBef>
              <a:spcAft>
                <a:spcPts val="0"/>
              </a:spcAft>
              <a:buNone/>
            </a:pPr>
            <a:r>
              <a:t/>
            </a:r>
            <a:endParaRPr sz="1200">
              <a:solidFill>
                <a:srgbClr val="222222"/>
              </a:solidFill>
            </a:endParaRPr>
          </a:p>
          <a:p>
            <a:pPr indent="0" lvl="0" marL="0" rtl="0" algn="l">
              <a:spcBef>
                <a:spcPts val="1200"/>
              </a:spcBef>
              <a:spcAft>
                <a:spcPts val="1200"/>
              </a:spcAft>
              <a:buNone/>
            </a:pPr>
            <a:r>
              <a:rPr b="1" lang="en"/>
              <a:t>CV</a:t>
            </a:r>
            <a:r>
              <a:rPr lang="en"/>
              <a:t> -</a:t>
            </a:r>
            <a:r>
              <a:rPr lang="en" sz="1050">
                <a:solidFill>
                  <a:srgbClr val="222222"/>
                </a:solidFill>
              </a:rPr>
              <a:t> </a:t>
            </a:r>
            <a:r>
              <a:rPr lang="en" sz="1200">
                <a:solidFill>
                  <a:srgbClr val="222222"/>
                </a:solidFill>
              </a:rPr>
              <a:t>(curriculum vitae) is a brief summary of your experiences and abilities, but most used frequently in academic settings. A little different from a typical resume, you will include more credentials relevant to academia and research, such as publications, presentations, and references.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Types of Resumes</a:t>
            </a:r>
            <a:endParaRPr/>
          </a:p>
        </p:txBody>
      </p:sp>
      <p:sp>
        <p:nvSpPr>
          <p:cNvPr id="83" name="Google Shape;83;p16"/>
          <p:cNvSpPr txBox="1"/>
          <p:nvPr>
            <p:ph idx="1" type="body"/>
          </p:nvPr>
        </p:nvSpPr>
        <p:spPr>
          <a:xfrm>
            <a:off x="4390775" y="197475"/>
            <a:ext cx="4753200" cy="526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22222"/>
                </a:solidFill>
              </a:rPr>
              <a:t>ATS (Applicant Tracking System) version, and a pretty version</a:t>
            </a:r>
            <a:endParaRPr sz="1200">
              <a:solidFill>
                <a:srgbClr val="222222"/>
              </a:solidFill>
            </a:endParaRPr>
          </a:p>
          <a:p>
            <a:pPr indent="0" lvl="0" marL="0" rtl="0" algn="l">
              <a:spcBef>
                <a:spcPts val="1200"/>
              </a:spcBef>
              <a:spcAft>
                <a:spcPts val="0"/>
              </a:spcAft>
              <a:buNone/>
            </a:pPr>
            <a:r>
              <a:t/>
            </a:r>
            <a:endParaRPr sz="1200">
              <a:solidFill>
                <a:srgbClr val="222222"/>
              </a:solidFill>
            </a:endParaRPr>
          </a:p>
          <a:p>
            <a:pPr indent="0" lvl="0" marL="0" rtl="0" algn="l">
              <a:spcBef>
                <a:spcPts val="1200"/>
              </a:spcBef>
              <a:spcAft>
                <a:spcPts val="0"/>
              </a:spcAft>
              <a:buNone/>
            </a:pPr>
            <a:r>
              <a:rPr lang="en" sz="1200">
                <a:solidFill>
                  <a:srgbClr val="222222"/>
                </a:solidFill>
              </a:rPr>
              <a:t>99% of Fortune 500 companies use an ATS</a:t>
            </a:r>
            <a:endParaRPr sz="1200">
              <a:solidFill>
                <a:srgbClr val="222222"/>
              </a:solidFill>
            </a:endParaRPr>
          </a:p>
          <a:p>
            <a:pPr indent="0" lvl="0" marL="0" rtl="0" algn="l">
              <a:spcBef>
                <a:spcPts val="1200"/>
              </a:spcBef>
              <a:spcAft>
                <a:spcPts val="0"/>
              </a:spcAft>
              <a:buNone/>
            </a:pPr>
            <a:r>
              <a:t/>
            </a:r>
            <a:endParaRPr sz="1200">
              <a:solidFill>
                <a:srgbClr val="222222"/>
              </a:solidFill>
            </a:endParaRPr>
          </a:p>
          <a:p>
            <a:pPr indent="0" lvl="0" marL="0" rtl="0" algn="l">
              <a:spcBef>
                <a:spcPts val="1200"/>
              </a:spcBef>
              <a:spcAft>
                <a:spcPts val="0"/>
              </a:spcAft>
              <a:buNone/>
            </a:pPr>
            <a:r>
              <a:rPr lang="en" sz="1200">
                <a:solidFill>
                  <a:srgbClr val="222222"/>
                </a:solidFill>
              </a:rPr>
              <a:t>On average 250+ applications per job posting. Companies use ATS to speed up hiring process and push most relevant resumes to the top of the stack</a:t>
            </a:r>
            <a:endParaRPr sz="1200">
              <a:solidFill>
                <a:srgbClr val="222222"/>
              </a:solidFill>
            </a:endParaRPr>
          </a:p>
          <a:p>
            <a:pPr indent="0" lvl="0" marL="0" rtl="0" algn="l">
              <a:spcBef>
                <a:spcPts val="1200"/>
              </a:spcBef>
              <a:spcAft>
                <a:spcPts val="0"/>
              </a:spcAft>
              <a:buNone/>
            </a:pPr>
            <a:r>
              <a:t/>
            </a:r>
            <a:endParaRPr sz="1200">
              <a:solidFill>
                <a:srgbClr val="222222"/>
              </a:solidFill>
            </a:endParaRPr>
          </a:p>
          <a:p>
            <a:pPr indent="0" lvl="0" marL="0" rtl="0" algn="l">
              <a:spcBef>
                <a:spcPts val="1200"/>
              </a:spcBef>
              <a:spcAft>
                <a:spcPts val="0"/>
              </a:spcAft>
              <a:buNone/>
            </a:pPr>
            <a:r>
              <a:rPr lang="en" sz="1200">
                <a:solidFill>
                  <a:srgbClr val="131F2F"/>
                </a:solidFill>
              </a:rPr>
              <a:t>Even if a candidate is highly qualified for the job, if they don’t have the right </a:t>
            </a:r>
            <a:r>
              <a:rPr lang="en" sz="1200" u="sng">
                <a:solidFill>
                  <a:srgbClr val="2AACEA"/>
                </a:solidFill>
                <a:hlinkClick r:id="rId3">
                  <a:extLst>
                    <a:ext uri="{A12FA001-AC4F-418D-AE19-62706E023703}">
                      <ahyp:hlinkClr val="tx"/>
                    </a:ext>
                  </a:extLst>
                </a:hlinkClick>
              </a:rPr>
              <a:t>keywords on their resume</a:t>
            </a:r>
            <a:r>
              <a:rPr lang="en" sz="1200">
                <a:solidFill>
                  <a:srgbClr val="131F2F"/>
                </a:solidFill>
              </a:rPr>
              <a:t>, they might not be found.</a:t>
            </a:r>
            <a:endParaRPr sz="1200">
              <a:solidFill>
                <a:srgbClr val="131F2F"/>
              </a:solidFill>
            </a:endParaRPr>
          </a:p>
          <a:p>
            <a:pPr indent="0" lvl="0" marL="0" rtl="0" algn="l">
              <a:spcBef>
                <a:spcPts val="1200"/>
              </a:spcBef>
              <a:spcAft>
                <a:spcPts val="0"/>
              </a:spcAft>
              <a:buNone/>
            </a:pPr>
            <a:r>
              <a:t/>
            </a:r>
            <a:endParaRPr sz="1200">
              <a:solidFill>
                <a:srgbClr val="131F2F"/>
              </a:solidFill>
            </a:endParaRPr>
          </a:p>
          <a:p>
            <a:pPr indent="0" lvl="0" marL="0" rtl="0" algn="l">
              <a:spcBef>
                <a:spcPts val="1200"/>
              </a:spcBef>
              <a:spcAft>
                <a:spcPts val="0"/>
              </a:spcAft>
              <a:buNone/>
            </a:pPr>
            <a:r>
              <a:rPr lang="en" sz="1200">
                <a:solidFill>
                  <a:srgbClr val="131F2F"/>
                </a:solidFill>
              </a:rPr>
              <a:t>BUT 85-90% of jobs are gotten through personal connection</a:t>
            </a:r>
            <a:endParaRPr sz="1200">
              <a:solidFill>
                <a:srgbClr val="131F2F"/>
              </a:solidFill>
            </a:endParaRPr>
          </a:p>
          <a:p>
            <a:pPr indent="0" lvl="0" marL="0" rtl="0" algn="l">
              <a:spcBef>
                <a:spcPts val="1200"/>
              </a:spcBef>
              <a:spcAft>
                <a:spcPts val="0"/>
              </a:spcAft>
              <a:buNone/>
            </a:pPr>
            <a:r>
              <a:t/>
            </a:r>
            <a:endParaRPr sz="1200">
              <a:solidFill>
                <a:srgbClr val="131F2F"/>
              </a:solidFill>
            </a:endParaRPr>
          </a:p>
          <a:p>
            <a:pPr indent="0" lvl="0" marL="0" rtl="0" algn="l">
              <a:spcBef>
                <a:spcPts val="1200"/>
              </a:spcBef>
              <a:spcAft>
                <a:spcPts val="0"/>
              </a:spcAft>
              <a:buNone/>
            </a:pPr>
            <a:r>
              <a:rPr lang="en" sz="1200">
                <a:solidFill>
                  <a:srgbClr val="131F2F"/>
                </a:solidFill>
              </a:rPr>
              <a:t>Make you complete your ATS version first and then you can worry about a Non-ATS version of your resume</a:t>
            </a:r>
            <a:endParaRPr sz="1200">
              <a:solidFill>
                <a:srgbClr val="131F2F"/>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ATS Example</a:t>
            </a:r>
            <a:endParaRPr/>
          </a:p>
        </p:txBody>
      </p:sp>
      <p:pic>
        <p:nvPicPr>
          <p:cNvPr id="89" name="Google Shape;89;p17"/>
          <p:cNvPicPr preferRelativeResize="0"/>
          <p:nvPr/>
        </p:nvPicPr>
        <p:blipFill>
          <a:blip r:embed="rId3">
            <a:alphaModFix/>
          </a:blip>
          <a:stretch>
            <a:fillRect/>
          </a:stretch>
        </p:blipFill>
        <p:spPr>
          <a:xfrm>
            <a:off x="4708333" y="0"/>
            <a:ext cx="4102734"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ATS Resume</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hlink"/>
                </a:solidFill>
                <a:hlinkClick r:id="rId3"/>
              </a:rPr>
              <a:t>https://docs.google.com/document/d/1D88iK-oZEwhWT4KwFHxW-SJOAHExmqcnQpJhOyujLTo/edit?usp=sharing</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u="sng">
                <a:solidFill>
                  <a:schemeClr val="hlink"/>
                </a:solidFill>
                <a:hlinkClick r:id="rId4"/>
              </a:rPr>
              <a:t>Check if your resume is ATS friendly!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Non-ATS Resume</a:t>
            </a:r>
            <a:endParaRPr/>
          </a:p>
          <a:p>
            <a:pPr indent="0" lvl="0" marL="0" rtl="0" algn="l">
              <a:spcBef>
                <a:spcPts val="0"/>
              </a:spcBef>
              <a:spcAft>
                <a:spcPts val="0"/>
              </a:spcAft>
              <a:buNone/>
            </a:pPr>
            <a:r>
              <a:rPr lang="en"/>
              <a:t>(Pretty Version)</a:t>
            </a:r>
            <a:endParaRPr/>
          </a:p>
        </p:txBody>
      </p:sp>
      <p:pic>
        <p:nvPicPr>
          <p:cNvPr id="101" name="Google Shape;101;p19"/>
          <p:cNvPicPr preferRelativeResize="0"/>
          <p:nvPr/>
        </p:nvPicPr>
        <p:blipFill>
          <a:blip r:embed="rId3">
            <a:alphaModFix/>
          </a:blip>
          <a:stretch>
            <a:fillRect/>
          </a:stretch>
        </p:blipFill>
        <p:spPr>
          <a:xfrm>
            <a:off x="4842800" y="0"/>
            <a:ext cx="3972324" cy="5143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Template Resources</a:t>
            </a:r>
            <a:endParaRPr/>
          </a:p>
        </p:txBody>
      </p:sp>
      <p:sp>
        <p:nvSpPr>
          <p:cNvPr id="107" name="Google Shape;107;p20"/>
          <p:cNvSpPr txBox="1"/>
          <p:nvPr>
            <p:ph idx="1" type="body"/>
          </p:nvPr>
        </p:nvSpPr>
        <p:spPr>
          <a:xfrm>
            <a:off x="4475875" y="500925"/>
            <a:ext cx="4513500" cy="409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222222"/>
              </a:buClr>
              <a:buSzPts val="1900"/>
              <a:buChar char="●"/>
            </a:pPr>
            <a:r>
              <a:rPr b="1" lang="en" sz="1900">
                <a:solidFill>
                  <a:srgbClr val="222222"/>
                </a:solidFill>
              </a:rPr>
              <a:t>Doc/Word Templates</a:t>
            </a:r>
            <a:endParaRPr sz="1900">
              <a:solidFill>
                <a:srgbClr val="222222"/>
              </a:solidFill>
            </a:endParaRPr>
          </a:p>
          <a:p>
            <a:pPr indent="-336550" lvl="1" marL="914400" rtl="0" algn="l">
              <a:spcBef>
                <a:spcPts val="0"/>
              </a:spcBef>
              <a:spcAft>
                <a:spcPts val="0"/>
              </a:spcAft>
              <a:buClr>
                <a:srgbClr val="222222"/>
              </a:buClr>
              <a:buSzPts val="1700"/>
              <a:buChar char="○"/>
            </a:pPr>
            <a:r>
              <a:rPr lang="en" sz="1700">
                <a:solidFill>
                  <a:srgbClr val="222222"/>
                </a:solidFill>
              </a:rPr>
              <a:t>Google Drive&gt; Google Docs&gt; Template&gt; Resumes</a:t>
            </a:r>
            <a:endParaRPr sz="1700">
              <a:solidFill>
                <a:srgbClr val="222222"/>
              </a:solidFill>
            </a:endParaRPr>
          </a:p>
          <a:p>
            <a:pPr indent="-336550" lvl="1" marL="914400" rtl="0" algn="l">
              <a:spcBef>
                <a:spcPts val="0"/>
              </a:spcBef>
              <a:spcAft>
                <a:spcPts val="0"/>
              </a:spcAft>
              <a:buClr>
                <a:srgbClr val="222222"/>
              </a:buClr>
              <a:buSzPts val="1700"/>
              <a:buChar char="○"/>
            </a:pPr>
            <a:r>
              <a:rPr lang="en" sz="1700">
                <a:solidFill>
                  <a:srgbClr val="222222"/>
                </a:solidFill>
              </a:rPr>
              <a:t>Microsoft Word&gt; New&gt; Template&gt; Resumes</a:t>
            </a:r>
            <a:endParaRPr sz="1700"/>
          </a:p>
          <a:p>
            <a:pPr indent="-349250" lvl="0" marL="457200" rtl="0" algn="l">
              <a:spcBef>
                <a:spcPts val="0"/>
              </a:spcBef>
              <a:spcAft>
                <a:spcPts val="0"/>
              </a:spcAft>
              <a:buSzPts val="1900"/>
              <a:buChar char="●"/>
            </a:pPr>
            <a:r>
              <a:rPr lang="en" sz="1900" u="sng">
                <a:solidFill>
                  <a:schemeClr val="hlink"/>
                </a:solidFill>
                <a:hlinkClick r:id="rId3"/>
              </a:rPr>
              <a:t>Harvard Resumes</a:t>
            </a:r>
            <a:endParaRPr sz="1900"/>
          </a:p>
          <a:p>
            <a:pPr indent="-349250" lvl="0" marL="457200" rtl="0" algn="l">
              <a:spcBef>
                <a:spcPts val="0"/>
              </a:spcBef>
              <a:spcAft>
                <a:spcPts val="0"/>
              </a:spcAft>
              <a:buSzPts val="1900"/>
              <a:buChar char="●"/>
            </a:pPr>
            <a:r>
              <a:rPr lang="en" sz="1900" u="sng">
                <a:solidFill>
                  <a:schemeClr val="hlink"/>
                </a:solidFill>
                <a:hlinkClick r:id="rId4"/>
              </a:rPr>
              <a:t>Yale Office of Career Strategy</a:t>
            </a:r>
            <a:endParaRPr sz="1900"/>
          </a:p>
          <a:p>
            <a:pPr indent="-349250" lvl="0" marL="457200" rtl="0" algn="l">
              <a:spcBef>
                <a:spcPts val="0"/>
              </a:spcBef>
              <a:spcAft>
                <a:spcPts val="0"/>
              </a:spcAft>
              <a:buSzPts val="1900"/>
              <a:buChar char="●"/>
            </a:pPr>
            <a:r>
              <a:rPr lang="en" sz="1900" u="sng">
                <a:solidFill>
                  <a:schemeClr val="hlink"/>
                </a:solidFill>
                <a:hlinkClick r:id="rId5"/>
              </a:rPr>
              <a:t>Cultivated Culture</a:t>
            </a:r>
            <a:r>
              <a:rPr lang="en" sz="1900"/>
              <a:t> (Resume Builder)</a:t>
            </a:r>
            <a:endParaRPr sz="1900"/>
          </a:p>
          <a:p>
            <a:pPr indent="-349250" lvl="0" marL="457200" rtl="0" algn="l">
              <a:spcBef>
                <a:spcPts val="0"/>
              </a:spcBef>
              <a:spcAft>
                <a:spcPts val="0"/>
              </a:spcAft>
              <a:buSzPts val="1900"/>
              <a:buChar char="●"/>
            </a:pPr>
            <a:r>
              <a:rPr lang="en" sz="1900" u="sng">
                <a:solidFill>
                  <a:schemeClr val="hlink"/>
                </a:solidFill>
                <a:hlinkClick r:id="rId6"/>
              </a:rPr>
              <a:t>Novo Resume</a:t>
            </a:r>
            <a:endParaRPr sz="1900"/>
          </a:p>
          <a:p>
            <a:pPr indent="-349250" lvl="0" marL="457200" rtl="0" algn="l">
              <a:spcBef>
                <a:spcPts val="0"/>
              </a:spcBef>
              <a:spcAft>
                <a:spcPts val="0"/>
              </a:spcAft>
              <a:buSzPts val="1900"/>
              <a:buChar char="●"/>
            </a:pPr>
            <a:r>
              <a:rPr lang="en" sz="1900" u="sng">
                <a:solidFill>
                  <a:schemeClr val="hlink"/>
                </a:solidFill>
                <a:hlinkClick r:id="rId7"/>
              </a:rPr>
              <a:t>Enhancv</a:t>
            </a:r>
            <a:endParaRPr sz="1900" u="sng">
              <a:solidFill>
                <a:srgbClr val="0033CC"/>
              </a:solidFill>
            </a:endParaRPr>
          </a:p>
          <a:p>
            <a:pPr indent="-349250" lvl="0" marL="457200" rtl="0" algn="l">
              <a:spcBef>
                <a:spcPts val="0"/>
              </a:spcBef>
              <a:spcAft>
                <a:spcPts val="0"/>
              </a:spcAft>
              <a:buSzPts val="1900"/>
              <a:buChar char="●"/>
            </a:pPr>
            <a:r>
              <a:rPr lang="en" sz="1900" u="sng">
                <a:solidFill>
                  <a:schemeClr val="hlink"/>
                </a:solidFill>
                <a:hlinkClick r:id="rId8"/>
              </a:rPr>
              <a:t>KickResume</a:t>
            </a:r>
            <a:r>
              <a:rPr lang="en" sz="1900"/>
              <a:t> </a:t>
            </a:r>
            <a:endParaRPr sz="1900"/>
          </a:p>
          <a:p>
            <a:pPr indent="-349250" lvl="0" marL="457200" rtl="0" algn="l">
              <a:spcBef>
                <a:spcPts val="0"/>
              </a:spcBef>
              <a:spcAft>
                <a:spcPts val="0"/>
              </a:spcAft>
              <a:buSzPts val="1900"/>
              <a:buChar char="●"/>
            </a:pPr>
            <a:r>
              <a:rPr lang="en" sz="1900" u="sng">
                <a:solidFill>
                  <a:schemeClr val="hlink"/>
                </a:solidFill>
                <a:hlinkClick r:id="rId9"/>
              </a:rPr>
              <a:t>Canva</a:t>
            </a:r>
            <a:r>
              <a:rPr lang="en" sz="1900"/>
              <a:t> (non-ATS version only)</a:t>
            </a:r>
            <a:endParaRPr sz="1900"/>
          </a:p>
          <a:p>
            <a:pPr indent="0" lvl="0" marL="0" rtl="0" algn="l">
              <a:spcBef>
                <a:spcPts val="1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321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sz="1200"/>
              <a:t>PECIFIC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a:t>M</a:t>
            </a:r>
            <a:r>
              <a:rPr lang="en" sz="1200"/>
              <a:t>EASURABLE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a:t>A</a:t>
            </a:r>
            <a:r>
              <a:rPr lang="en" sz="1200"/>
              <a:t>PPLICABLE/ACCURATE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a:t>R</a:t>
            </a:r>
            <a:r>
              <a:rPr lang="en" sz="1200"/>
              <a:t>ELEVANT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a:t>T</a:t>
            </a:r>
            <a:r>
              <a:rPr lang="en" sz="1200"/>
              <a:t>IME-BOUND</a:t>
            </a:r>
            <a:endParaRPr sz="1200"/>
          </a:p>
        </p:txBody>
      </p:sp>
      <p:sp>
        <p:nvSpPr>
          <p:cNvPr id="113" name="Google Shape;113;p21"/>
          <p:cNvSpPr txBox="1"/>
          <p:nvPr>
            <p:ph idx="1" type="body"/>
          </p:nvPr>
        </p:nvSpPr>
        <p:spPr>
          <a:xfrm>
            <a:off x="4572000" y="347875"/>
            <a:ext cx="4166400" cy="5058900"/>
          </a:xfrm>
          <a:prstGeom prst="rect">
            <a:avLst/>
          </a:prstGeom>
        </p:spPr>
        <p:txBody>
          <a:bodyPr anchorCtr="0" anchor="t" bIns="91425" lIns="91425" spcFirstLastPara="1" rIns="91425" wrap="square" tIns="91425">
            <a:spAutoFit/>
          </a:bodyPr>
          <a:lstStyle/>
          <a:p>
            <a:pPr indent="0" lvl="0" marL="0" rtl="0" algn="l">
              <a:lnSpc>
                <a:spcPct val="100000"/>
              </a:lnSpc>
              <a:spcBef>
                <a:spcPts val="1100"/>
              </a:spcBef>
              <a:spcAft>
                <a:spcPts val="0"/>
              </a:spcAft>
              <a:buNone/>
            </a:pPr>
            <a:r>
              <a:rPr lang="en" sz="1000">
                <a:solidFill>
                  <a:srgbClr val="222222"/>
                </a:solidFill>
              </a:rPr>
              <a:t>Don’t just list your duties. </a:t>
            </a:r>
            <a:r>
              <a:rPr b="1" lang="en" sz="1000" u="sng">
                <a:solidFill>
                  <a:srgbClr val="222222"/>
                </a:solidFill>
              </a:rPr>
              <a:t>What was the Result? </a:t>
            </a:r>
            <a:endParaRPr sz="1000">
              <a:solidFill>
                <a:srgbClr val="222222"/>
              </a:solidFill>
            </a:endParaRPr>
          </a:p>
          <a:p>
            <a:pPr indent="0" lvl="0" marL="0" rtl="0" algn="l">
              <a:lnSpc>
                <a:spcPct val="100000"/>
              </a:lnSpc>
              <a:spcBef>
                <a:spcPts val="1400"/>
              </a:spcBef>
              <a:spcAft>
                <a:spcPts val="0"/>
              </a:spcAft>
              <a:buNone/>
            </a:pPr>
            <a:r>
              <a:rPr lang="en" sz="1000">
                <a:solidFill>
                  <a:srgbClr val="222222"/>
                </a:solidFill>
              </a:rPr>
              <a:t>Include as many “</a:t>
            </a:r>
            <a:r>
              <a:rPr b="1" lang="en" sz="1000">
                <a:solidFill>
                  <a:srgbClr val="222222"/>
                </a:solidFill>
              </a:rPr>
              <a:t>quantifiables</a:t>
            </a:r>
            <a:r>
              <a:rPr lang="en" sz="1000">
                <a:solidFill>
                  <a:srgbClr val="222222"/>
                </a:solidFill>
              </a:rPr>
              <a:t>” within the </a:t>
            </a:r>
            <a:r>
              <a:rPr b="1" lang="en" sz="1000">
                <a:solidFill>
                  <a:srgbClr val="222222"/>
                </a:solidFill>
              </a:rPr>
              <a:t>EXPERIENCE</a:t>
            </a:r>
            <a:r>
              <a:rPr lang="en" sz="1000">
                <a:solidFill>
                  <a:srgbClr val="222222"/>
                </a:solidFill>
              </a:rPr>
              <a:t> categories of your resume (</a:t>
            </a:r>
            <a:r>
              <a:rPr b="1" lang="en" sz="1000">
                <a:solidFill>
                  <a:srgbClr val="222222"/>
                </a:solidFill>
              </a:rPr>
              <a:t>#s, %s, $$$</a:t>
            </a:r>
            <a:r>
              <a:rPr lang="en" sz="1000">
                <a:solidFill>
                  <a:srgbClr val="222222"/>
                </a:solidFill>
              </a:rPr>
              <a:t>) to explain cost/budget, time, scope of work, etc.</a:t>
            </a:r>
            <a:endParaRPr b="1" sz="1000" u="sng">
              <a:solidFill>
                <a:srgbClr val="222222"/>
              </a:solidFill>
            </a:endParaRPr>
          </a:p>
          <a:p>
            <a:pPr indent="0" lvl="0" marL="0" rtl="0" algn="l">
              <a:lnSpc>
                <a:spcPct val="100000"/>
              </a:lnSpc>
              <a:spcBef>
                <a:spcPts val="1400"/>
              </a:spcBef>
              <a:spcAft>
                <a:spcPts val="0"/>
              </a:spcAft>
              <a:buNone/>
            </a:pPr>
            <a:r>
              <a:rPr b="1" lang="en" sz="1000">
                <a:solidFill>
                  <a:srgbClr val="222222"/>
                </a:solidFill>
              </a:rPr>
              <a:t>Bullet Point Framework: </a:t>
            </a:r>
            <a:r>
              <a:rPr lang="en" sz="1000">
                <a:solidFill>
                  <a:srgbClr val="222222"/>
                </a:solidFill>
              </a:rPr>
              <a:t>Accomplished </a:t>
            </a:r>
            <a:r>
              <a:rPr b="1" lang="en" sz="1000">
                <a:solidFill>
                  <a:srgbClr val="222222"/>
                </a:solidFill>
              </a:rPr>
              <a:t>(Power verb) </a:t>
            </a:r>
            <a:r>
              <a:rPr lang="en" sz="1000">
                <a:solidFill>
                  <a:srgbClr val="222222"/>
                </a:solidFill>
              </a:rPr>
              <a:t> as measured by </a:t>
            </a:r>
            <a:r>
              <a:rPr b="1" lang="en" sz="1000">
                <a:solidFill>
                  <a:srgbClr val="222222"/>
                </a:solidFill>
              </a:rPr>
              <a:t>Y</a:t>
            </a:r>
            <a:r>
              <a:rPr lang="en" sz="1000">
                <a:solidFill>
                  <a:srgbClr val="222222"/>
                </a:solidFill>
              </a:rPr>
              <a:t> by doing </a:t>
            </a:r>
            <a:r>
              <a:rPr b="1" lang="en" sz="1000">
                <a:solidFill>
                  <a:srgbClr val="222222"/>
                </a:solidFill>
              </a:rPr>
              <a:t>Z</a:t>
            </a:r>
            <a:endParaRPr b="1" sz="1000">
              <a:solidFill>
                <a:srgbClr val="222222"/>
              </a:solidFill>
            </a:endParaRPr>
          </a:p>
          <a:p>
            <a:pPr indent="0" lvl="0" marL="0" rtl="0" algn="l">
              <a:lnSpc>
                <a:spcPct val="100000"/>
              </a:lnSpc>
              <a:spcBef>
                <a:spcPts val="1400"/>
              </a:spcBef>
              <a:spcAft>
                <a:spcPts val="0"/>
              </a:spcAft>
              <a:buNone/>
            </a:pPr>
            <a:r>
              <a:rPr b="1" lang="en" sz="1000">
                <a:solidFill>
                  <a:srgbClr val="222222"/>
                </a:solidFill>
              </a:rPr>
              <a:t>Examples:</a:t>
            </a:r>
            <a:endParaRPr sz="1000">
              <a:solidFill>
                <a:srgbClr val="222222"/>
              </a:solidFill>
            </a:endParaRPr>
          </a:p>
          <a:p>
            <a:pPr indent="0" lvl="0" marL="0" rtl="0" algn="l">
              <a:lnSpc>
                <a:spcPct val="100000"/>
              </a:lnSpc>
              <a:spcBef>
                <a:spcPts val="1400"/>
              </a:spcBef>
              <a:spcAft>
                <a:spcPts val="0"/>
              </a:spcAft>
              <a:buNone/>
            </a:pPr>
            <a:r>
              <a:rPr lang="en" sz="1000">
                <a:solidFill>
                  <a:srgbClr val="222222"/>
                </a:solidFill>
              </a:rPr>
              <a:t>Streamlined workflow process to resolve communication delivery and solutions up by 30 days, reducing the time by 50%</a:t>
            </a:r>
            <a:endParaRPr sz="1000">
              <a:solidFill>
                <a:srgbClr val="222222"/>
              </a:solidFill>
            </a:endParaRPr>
          </a:p>
          <a:p>
            <a:pPr indent="0" lvl="0" marL="0" rtl="0" algn="l">
              <a:lnSpc>
                <a:spcPct val="100000"/>
              </a:lnSpc>
              <a:spcBef>
                <a:spcPts val="1400"/>
              </a:spcBef>
              <a:spcAft>
                <a:spcPts val="0"/>
              </a:spcAft>
              <a:buNone/>
            </a:pPr>
            <a:r>
              <a:rPr lang="en" sz="1000">
                <a:solidFill>
                  <a:srgbClr val="222222"/>
                </a:solidFill>
              </a:rPr>
              <a:t>Directly influence the ROI of $4,000 investment of software to a $20,000 profit gain in financial solutions</a:t>
            </a:r>
            <a:endParaRPr sz="1000">
              <a:solidFill>
                <a:srgbClr val="222222"/>
              </a:solidFill>
            </a:endParaRPr>
          </a:p>
          <a:p>
            <a:pPr indent="0" lvl="0" marL="0" rtl="0" algn="l">
              <a:lnSpc>
                <a:spcPct val="100000"/>
              </a:lnSpc>
              <a:spcBef>
                <a:spcPts val="1400"/>
              </a:spcBef>
              <a:spcAft>
                <a:spcPts val="0"/>
              </a:spcAft>
              <a:buNone/>
            </a:pPr>
            <a:r>
              <a:rPr lang="en" sz="1000">
                <a:solidFill>
                  <a:srgbClr val="222222"/>
                </a:solidFill>
              </a:rPr>
              <a:t>Achieved 97% average customer satisfaction rating, surpassing team goal by 12%.</a:t>
            </a:r>
            <a:endParaRPr b="1" sz="1000">
              <a:solidFill>
                <a:srgbClr val="222222"/>
              </a:solidFill>
            </a:endParaRPr>
          </a:p>
          <a:p>
            <a:pPr indent="0" lvl="0" marL="0" rtl="0" algn="l">
              <a:lnSpc>
                <a:spcPct val="100000"/>
              </a:lnSpc>
              <a:spcBef>
                <a:spcPts val="1400"/>
              </a:spcBef>
              <a:spcAft>
                <a:spcPts val="0"/>
              </a:spcAft>
              <a:buNone/>
            </a:pPr>
            <a:r>
              <a:rPr b="1" lang="en" sz="1000">
                <a:solidFill>
                  <a:srgbClr val="222222"/>
                </a:solidFill>
              </a:rPr>
              <a:t>Which candidate would you choose?</a:t>
            </a:r>
            <a:endParaRPr b="1" sz="1000">
              <a:solidFill>
                <a:srgbClr val="222222"/>
              </a:solidFill>
            </a:endParaRPr>
          </a:p>
          <a:p>
            <a:pPr indent="0" lvl="0" marL="0" rtl="0" algn="l">
              <a:lnSpc>
                <a:spcPct val="100000"/>
              </a:lnSpc>
              <a:spcBef>
                <a:spcPts val="1400"/>
              </a:spcBef>
              <a:spcAft>
                <a:spcPts val="0"/>
              </a:spcAft>
              <a:buNone/>
            </a:pPr>
            <a:r>
              <a:rPr b="1" lang="en" sz="1000">
                <a:solidFill>
                  <a:srgbClr val="222222"/>
                </a:solidFill>
              </a:rPr>
              <a:t>Candidate A:</a:t>
            </a:r>
            <a:r>
              <a:rPr lang="en" sz="1000">
                <a:solidFill>
                  <a:srgbClr val="222222"/>
                </a:solidFill>
              </a:rPr>
              <a:t> "Provided great customer service and regularly exceeded customer service score goals across multiple customers."</a:t>
            </a:r>
            <a:endParaRPr sz="1000">
              <a:solidFill>
                <a:srgbClr val="222222"/>
              </a:solidFill>
            </a:endParaRPr>
          </a:p>
          <a:p>
            <a:pPr indent="0" lvl="0" marL="0" rtl="0" algn="l">
              <a:lnSpc>
                <a:spcPct val="100000"/>
              </a:lnSpc>
              <a:spcBef>
                <a:spcPts val="1400"/>
              </a:spcBef>
              <a:spcAft>
                <a:spcPts val="0"/>
              </a:spcAft>
              <a:buNone/>
            </a:pPr>
            <a:r>
              <a:rPr b="1" lang="en" sz="1000">
                <a:solidFill>
                  <a:srgbClr val="222222"/>
                </a:solidFill>
              </a:rPr>
              <a:t>Candidate B:</a:t>
            </a:r>
            <a:r>
              <a:rPr lang="en" sz="1000">
                <a:solidFill>
                  <a:srgbClr val="222222"/>
                </a:solidFill>
              </a:rPr>
              <a:t>  "Exceeded customer service score goal of 90% or above for the past 6 quarters and consistently ranked in the top 5% out of 500 team members servicing Fortune 500 accounts."</a:t>
            </a:r>
            <a:endParaRPr sz="1000">
              <a:solidFill>
                <a:srgbClr val="222222"/>
              </a:solidFill>
            </a:endParaRPr>
          </a:p>
          <a:p>
            <a:pPr indent="0" lvl="0" marL="0" rtl="0" algn="l">
              <a:lnSpc>
                <a:spcPct val="100000"/>
              </a:lnSpc>
              <a:spcBef>
                <a:spcPts val="14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