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65" r:id="rId3"/>
    <p:sldId id="258" r:id="rId4"/>
    <p:sldId id="259" r:id="rId5"/>
    <p:sldId id="260" r:id="rId6"/>
    <p:sldId id="266" r:id="rId7"/>
    <p:sldId id="261" r:id="rId8"/>
    <p:sldId id="262" r:id="rId9"/>
    <p:sldId id="264"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6D53D0-5546-4ABA-8C89-B152BA568A16}" v="1195" dt="2021-03-16T15:17:29.5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72855" autoAdjust="0"/>
  </p:normalViewPr>
  <p:slideViewPr>
    <p:cSldViewPr snapToGrid="0">
      <p:cViewPr varScale="1">
        <p:scale>
          <a:sx n="83" d="100"/>
          <a:sy n="83" d="100"/>
        </p:scale>
        <p:origin x="13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2D6D53D0-5546-4ABA-8C89-B152BA568A16}"/>
    <pc:docChg chg="modSld">
      <pc:chgData name="" userId="" providerId="" clId="Web-{2D6D53D0-5546-4ABA-8C89-B152BA568A16}" dt="2021-03-16T15:06:41.006" v="8" actId="20577"/>
      <pc:docMkLst>
        <pc:docMk/>
      </pc:docMkLst>
      <pc:sldChg chg="modSp">
        <pc:chgData name="" userId="" providerId="" clId="Web-{2D6D53D0-5546-4ABA-8C89-B152BA568A16}" dt="2021-03-16T15:06:41.006" v="8" actId="20577"/>
        <pc:sldMkLst>
          <pc:docMk/>
          <pc:sldMk cId="109857222" sldId="256"/>
        </pc:sldMkLst>
        <pc:spChg chg="mod">
          <ac:chgData name="" userId="" providerId="" clId="Web-{2D6D53D0-5546-4ABA-8C89-B152BA568A16}" dt="2021-03-16T15:06:41.006" v="8" actId="20577"/>
          <ac:spMkLst>
            <pc:docMk/>
            <pc:sldMk cId="109857222" sldId="256"/>
            <ac:spMk id="2" creationId="{00000000-0000-0000-0000-000000000000}"/>
          </ac:spMkLst>
        </pc:spChg>
      </pc:sldChg>
    </pc:docChg>
  </pc:docChgLst>
  <pc:docChgLst>
    <pc:chgData name="Nicholas Kastanos" userId="d3e7b0414ea606c1" providerId="Windows Live" clId="Web-{2D6D53D0-5546-4ABA-8C89-B152BA568A16}"/>
    <pc:docChg chg="addSld modSld">
      <pc:chgData name="Nicholas Kastanos" userId="d3e7b0414ea606c1" providerId="Windows Live" clId="Web-{2D6D53D0-5546-4ABA-8C89-B152BA568A16}" dt="2021-03-16T15:17:29.535" v="568" actId="20577"/>
      <pc:docMkLst>
        <pc:docMk/>
      </pc:docMkLst>
      <pc:sldChg chg="modSp">
        <pc:chgData name="Nicholas Kastanos" userId="d3e7b0414ea606c1" providerId="Windows Live" clId="Web-{2D6D53D0-5546-4ABA-8C89-B152BA568A16}" dt="2021-03-16T15:06:54.787" v="17" actId="20577"/>
        <pc:sldMkLst>
          <pc:docMk/>
          <pc:sldMk cId="109857222" sldId="256"/>
        </pc:sldMkLst>
        <pc:spChg chg="mod">
          <ac:chgData name="Nicholas Kastanos" userId="d3e7b0414ea606c1" providerId="Windows Live" clId="Web-{2D6D53D0-5546-4ABA-8C89-B152BA568A16}" dt="2021-03-16T15:06:46.928" v="9" actId="20577"/>
          <ac:spMkLst>
            <pc:docMk/>
            <pc:sldMk cId="109857222" sldId="256"/>
            <ac:spMk id="2" creationId="{00000000-0000-0000-0000-000000000000}"/>
          </ac:spMkLst>
        </pc:spChg>
        <pc:spChg chg="mod">
          <ac:chgData name="Nicholas Kastanos" userId="d3e7b0414ea606c1" providerId="Windows Live" clId="Web-{2D6D53D0-5546-4ABA-8C89-B152BA568A16}" dt="2021-03-16T15:06:54.787" v="17" actId="20577"/>
          <ac:spMkLst>
            <pc:docMk/>
            <pc:sldMk cId="109857222" sldId="256"/>
            <ac:spMk id="3" creationId="{00000000-0000-0000-0000-000000000000}"/>
          </ac:spMkLst>
        </pc:spChg>
      </pc:sldChg>
      <pc:sldChg chg="modSp new">
        <pc:chgData name="Nicholas Kastanos" userId="d3e7b0414ea606c1" providerId="Windows Live" clId="Web-{2D6D53D0-5546-4ABA-8C89-B152BA568A16}" dt="2021-03-16T15:09:36.260" v="125" actId="20577"/>
        <pc:sldMkLst>
          <pc:docMk/>
          <pc:sldMk cId="738476804" sldId="257"/>
        </pc:sldMkLst>
        <pc:spChg chg="mod">
          <ac:chgData name="Nicholas Kastanos" userId="d3e7b0414ea606c1" providerId="Windows Live" clId="Web-{2D6D53D0-5546-4ABA-8C89-B152BA568A16}" dt="2021-03-16T15:07:06.272" v="20" actId="20577"/>
          <ac:spMkLst>
            <pc:docMk/>
            <pc:sldMk cId="738476804" sldId="257"/>
            <ac:spMk id="2" creationId="{0066BF0F-0744-4430-9DCE-8EC7FE0BB41B}"/>
          </ac:spMkLst>
        </pc:spChg>
        <pc:spChg chg="mod">
          <ac:chgData name="Nicholas Kastanos" userId="d3e7b0414ea606c1" providerId="Windows Live" clId="Web-{2D6D53D0-5546-4ABA-8C89-B152BA568A16}" dt="2021-03-16T15:09:36.260" v="125" actId="20577"/>
          <ac:spMkLst>
            <pc:docMk/>
            <pc:sldMk cId="738476804" sldId="257"/>
            <ac:spMk id="3" creationId="{E76496CD-E134-431F-9D23-4AE70538CC7B}"/>
          </ac:spMkLst>
        </pc:spChg>
      </pc:sldChg>
      <pc:sldChg chg="modSp new">
        <pc:chgData name="Nicholas Kastanos" userId="d3e7b0414ea606c1" providerId="Windows Live" clId="Web-{2D6D53D0-5546-4ABA-8C89-B152BA568A16}" dt="2021-03-16T15:10:48.730" v="168" actId="20577"/>
        <pc:sldMkLst>
          <pc:docMk/>
          <pc:sldMk cId="2333583400" sldId="258"/>
        </pc:sldMkLst>
        <pc:spChg chg="mod">
          <ac:chgData name="Nicholas Kastanos" userId="d3e7b0414ea606c1" providerId="Windows Live" clId="Web-{2D6D53D0-5546-4ABA-8C89-B152BA568A16}" dt="2021-03-16T15:09:59.885" v="136" actId="20577"/>
          <ac:spMkLst>
            <pc:docMk/>
            <pc:sldMk cId="2333583400" sldId="258"/>
            <ac:spMk id="2" creationId="{596D7199-35C9-4035-B3A5-42A6B0F03E47}"/>
          </ac:spMkLst>
        </pc:spChg>
        <pc:spChg chg="mod">
          <ac:chgData name="Nicholas Kastanos" userId="d3e7b0414ea606c1" providerId="Windows Live" clId="Web-{2D6D53D0-5546-4ABA-8C89-B152BA568A16}" dt="2021-03-16T15:10:48.730" v="168" actId="20577"/>
          <ac:spMkLst>
            <pc:docMk/>
            <pc:sldMk cId="2333583400" sldId="258"/>
            <ac:spMk id="3" creationId="{52074FC8-6708-493A-9C8F-8D9E18D59F7B}"/>
          </ac:spMkLst>
        </pc:spChg>
      </pc:sldChg>
      <pc:sldChg chg="modSp new">
        <pc:chgData name="Nicholas Kastanos" userId="d3e7b0414ea606c1" providerId="Windows Live" clId="Web-{2D6D53D0-5546-4ABA-8C89-B152BA568A16}" dt="2021-03-16T15:12:46.592" v="330" actId="20577"/>
        <pc:sldMkLst>
          <pc:docMk/>
          <pc:sldMk cId="1867166646" sldId="259"/>
        </pc:sldMkLst>
        <pc:spChg chg="mod">
          <ac:chgData name="Nicholas Kastanos" userId="d3e7b0414ea606c1" providerId="Windows Live" clId="Web-{2D6D53D0-5546-4ABA-8C89-B152BA568A16}" dt="2021-03-16T15:10:57.496" v="174" actId="20577"/>
          <ac:spMkLst>
            <pc:docMk/>
            <pc:sldMk cId="1867166646" sldId="259"/>
            <ac:spMk id="2" creationId="{6FE9A7F1-5F04-4151-B7C9-74DE058E4F7D}"/>
          </ac:spMkLst>
        </pc:spChg>
        <pc:spChg chg="mod">
          <ac:chgData name="Nicholas Kastanos" userId="d3e7b0414ea606c1" providerId="Windows Live" clId="Web-{2D6D53D0-5546-4ABA-8C89-B152BA568A16}" dt="2021-03-16T15:12:46.592" v="330" actId="20577"/>
          <ac:spMkLst>
            <pc:docMk/>
            <pc:sldMk cId="1867166646" sldId="259"/>
            <ac:spMk id="3" creationId="{D754E4A5-CC6A-452A-88FB-1B403468753E}"/>
          </ac:spMkLst>
        </pc:spChg>
      </pc:sldChg>
      <pc:sldChg chg="modSp new">
        <pc:chgData name="Nicholas Kastanos" userId="d3e7b0414ea606c1" providerId="Windows Live" clId="Web-{2D6D53D0-5546-4ABA-8C89-B152BA568A16}" dt="2021-03-16T15:14:49.470" v="448" actId="20577"/>
        <pc:sldMkLst>
          <pc:docMk/>
          <pc:sldMk cId="484474218" sldId="260"/>
        </pc:sldMkLst>
        <pc:spChg chg="mod">
          <ac:chgData name="Nicholas Kastanos" userId="d3e7b0414ea606c1" providerId="Windows Live" clId="Web-{2D6D53D0-5546-4ABA-8C89-B152BA568A16}" dt="2021-03-16T15:12:53.233" v="337" actId="20577"/>
          <ac:spMkLst>
            <pc:docMk/>
            <pc:sldMk cId="484474218" sldId="260"/>
            <ac:spMk id="2" creationId="{E9E2A41C-6389-454A-A419-98C05C429989}"/>
          </ac:spMkLst>
        </pc:spChg>
        <pc:spChg chg="mod">
          <ac:chgData name="Nicholas Kastanos" userId="d3e7b0414ea606c1" providerId="Windows Live" clId="Web-{2D6D53D0-5546-4ABA-8C89-B152BA568A16}" dt="2021-03-16T15:14:49.470" v="448" actId="20577"/>
          <ac:spMkLst>
            <pc:docMk/>
            <pc:sldMk cId="484474218" sldId="260"/>
            <ac:spMk id="3" creationId="{149BD016-CE5A-451B-9C02-25474AB9610C}"/>
          </ac:spMkLst>
        </pc:spChg>
      </pc:sldChg>
      <pc:sldChg chg="modSp new">
        <pc:chgData name="Nicholas Kastanos" userId="d3e7b0414ea606c1" providerId="Windows Live" clId="Web-{2D6D53D0-5546-4ABA-8C89-B152BA568A16}" dt="2021-03-16T15:17:29.535" v="568" actId="20577"/>
        <pc:sldMkLst>
          <pc:docMk/>
          <pc:sldMk cId="409075445" sldId="261"/>
        </pc:sldMkLst>
        <pc:spChg chg="mod">
          <ac:chgData name="Nicholas Kastanos" userId="d3e7b0414ea606c1" providerId="Windows Live" clId="Web-{2D6D53D0-5546-4ABA-8C89-B152BA568A16}" dt="2021-03-16T15:14:56.954" v="461" actId="20577"/>
          <ac:spMkLst>
            <pc:docMk/>
            <pc:sldMk cId="409075445" sldId="261"/>
            <ac:spMk id="2" creationId="{BD43C54D-1D7D-4AEB-9449-1AEED2DB6E2D}"/>
          </ac:spMkLst>
        </pc:spChg>
        <pc:spChg chg="mod">
          <ac:chgData name="Nicholas Kastanos" userId="d3e7b0414ea606c1" providerId="Windows Live" clId="Web-{2D6D53D0-5546-4ABA-8C89-B152BA568A16}" dt="2021-03-16T15:17:29.535" v="568" actId="20577"/>
          <ac:spMkLst>
            <pc:docMk/>
            <pc:sldMk cId="409075445" sldId="261"/>
            <ac:spMk id="3" creationId="{E72424A6-C591-4AC6-A1B8-90F2A9E129B2}"/>
          </ac:spMkLst>
        </pc:spChg>
      </pc:sldChg>
      <pc:sldChg chg="modSp add replId">
        <pc:chgData name="Nicholas Kastanos" userId="d3e7b0414ea606c1" providerId="Windows Live" clId="Web-{2D6D53D0-5546-4ABA-8C89-B152BA568A16}" dt="2021-03-16T15:16:10.003" v="516" actId="20577"/>
        <pc:sldMkLst>
          <pc:docMk/>
          <pc:sldMk cId="2238579742" sldId="262"/>
        </pc:sldMkLst>
        <pc:spChg chg="mod">
          <ac:chgData name="Nicholas Kastanos" userId="d3e7b0414ea606c1" providerId="Windows Live" clId="Web-{2D6D53D0-5546-4ABA-8C89-B152BA568A16}" dt="2021-03-16T15:16:10.003" v="516" actId="20577"/>
          <ac:spMkLst>
            <pc:docMk/>
            <pc:sldMk cId="2238579742" sldId="262"/>
            <ac:spMk id="3" creationId="{E72424A6-C591-4AC6-A1B8-90F2A9E129B2}"/>
          </ac:spMkLst>
        </pc:spChg>
      </pc:sldChg>
      <pc:sldChg chg="modSp new">
        <pc:chgData name="Nicholas Kastanos" userId="d3e7b0414ea606c1" providerId="Windows Live" clId="Web-{2D6D53D0-5546-4ABA-8C89-B152BA568A16}" dt="2021-03-16T15:16:34.847" v="534" actId="20577"/>
        <pc:sldMkLst>
          <pc:docMk/>
          <pc:sldMk cId="420050639" sldId="263"/>
        </pc:sldMkLst>
        <pc:spChg chg="mod">
          <ac:chgData name="Nicholas Kastanos" userId="d3e7b0414ea606c1" providerId="Windows Live" clId="Web-{2D6D53D0-5546-4ABA-8C89-B152BA568A16}" dt="2021-03-16T15:16:17.675" v="520" actId="20577"/>
          <ac:spMkLst>
            <pc:docMk/>
            <pc:sldMk cId="420050639" sldId="263"/>
            <ac:spMk id="2" creationId="{70818C4C-8628-429D-B127-A6A2F1677FF9}"/>
          </ac:spMkLst>
        </pc:spChg>
        <pc:spChg chg="mod">
          <ac:chgData name="Nicholas Kastanos" userId="d3e7b0414ea606c1" providerId="Windows Live" clId="Web-{2D6D53D0-5546-4ABA-8C89-B152BA568A16}" dt="2021-03-16T15:16:34.847" v="534" actId="20577"/>
          <ac:spMkLst>
            <pc:docMk/>
            <pc:sldMk cId="420050639" sldId="263"/>
            <ac:spMk id="3" creationId="{2F42121E-C4E4-4DF2-AC37-BB3075AD1B74}"/>
          </ac:spMkLst>
        </pc:spChg>
      </pc:sldChg>
      <pc:sldChg chg="modSp new">
        <pc:chgData name="Nicholas Kastanos" userId="d3e7b0414ea606c1" providerId="Windows Live" clId="Web-{2D6D53D0-5546-4ABA-8C89-B152BA568A16}" dt="2021-03-16T15:16:55.144" v="553" actId="20577"/>
        <pc:sldMkLst>
          <pc:docMk/>
          <pc:sldMk cId="1625577839" sldId="264"/>
        </pc:sldMkLst>
        <pc:spChg chg="mod">
          <ac:chgData name="Nicholas Kastanos" userId="d3e7b0414ea606c1" providerId="Windows Live" clId="Web-{2D6D53D0-5546-4ABA-8C89-B152BA568A16}" dt="2021-03-16T15:16:39.847" v="542" actId="20577"/>
          <ac:spMkLst>
            <pc:docMk/>
            <pc:sldMk cId="1625577839" sldId="264"/>
            <ac:spMk id="2" creationId="{66ACDA13-71D7-4834-8274-C47EBB38525A}"/>
          </ac:spMkLst>
        </pc:spChg>
        <pc:spChg chg="mod">
          <ac:chgData name="Nicholas Kastanos" userId="d3e7b0414ea606c1" providerId="Windows Live" clId="Web-{2D6D53D0-5546-4ABA-8C89-B152BA568A16}" dt="2021-03-16T15:16:55.144" v="553" actId="20577"/>
          <ac:spMkLst>
            <pc:docMk/>
            <pc:sldMk cId="1625577839" sldId="264"/>
            <ac:spMk id="3" creationId="{23B16975-DA2F-4859-8AD4-BDF46A975BF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22535F-F617-43AC-AD79-AF0269C7977E}" type="datetimeFigureOut">
              <a:rPr lang="en-ZA" smtClean="0"/>
              <a:t>2021/03/17</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8392EE-9DD1-4F23-A146-0195756BDC20}" type="slidenum">
              <a:rPr lang="en-ZA" smtClean="0"/>
              <a:t>‹#›</a:t>
            </a:fld>
            <a:endParaRPr lang="en-ZA"/>
          </a:p>
        </p:txBody>
      </p:sp>
    </p:spTree>
    <p:extLst>
      <p:ext uri="{BB962C8B-B14F-4D97-AF65-F5344CB8AC3E}">
        <p14:creationId xmlns:p14="http://schemas.microsoft.com/office/powerpoint/2010/main" val="1255990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Greet</a:t>
            </a:r>
          </a:p>
          <a:p>
            <a:endParaRPr lang="en-ZA" dirty="0"/>
          </a:p>
          <a:p>
            <a:r>
              <a:rPr lang="en-ZA" dirty="0"/>
              <a:t>Bone abnormality in upper limb radiographs</a:t>
            </a:r>
          </a:p>
        </p:txBody>
      </p:sp>
      <p:sp>
        <p:nvSpPr>
          <p:cNvPr id="4" name="Slide Number Placeholder 3"/>
          <p:cNvSpPr>
            <a:spLocks noGrp="1"/>
          </p:cNvSpPr>
          <p:nvPr>
            <p:ph type="sldNum" sz="quarter" idx="5"/>
          </p:nvPr>
        </p:nvSpPr>
        <p:spPr/>
        <p:txBody>
          <a:bodyPr/>
          <a:lstStyle/>
          <a:p>
            <a:fld id="{2E8392EE-9DD1-4F23-A146-0195756BDC20}" type="slidenum">
              <a:rPr lang="en-ZA" smtClean="0"/>
              <a:t>1</a:t>
            </a:fld>
            <a:endParaRPr lang="en-ZA"/>
          </a:p>
        </p:txBody>
      </p:sp>
    </p:spTree>
    <p:extLst>
      <p:ext uri="{BB962C8B-B14F-4D97-AF65-F5344CB8AC3E}">
        <p14:creationId xmlns:p14="http://schemas.microsoft.com/office/powerpoint/2010/main" val="500193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The human body contains 207 bones, each with their specific role. </a:t>
            </a:r>
          </a:p>
          <a:p>
            <a:r>
              <a:rPr lang="en-ZA" dirty="0"/>
              <a:t>It is not surprising that one of the most common emergency department visits is related to musculoskeletal injuries.</a:t>
            </a:r>
          </a:p>
          <a:p>
            <a:r>
              <a:rPr lang="en-ZA" dirty="0"/>
              <a:t>When a patient arrives at the ER, the first task is to locate and diagnose the injury accurately and quickly. </a:t>
            </a:r>
          </a:p>
          <a:p>
            <a:r>
              <a:rPr lang="en-ZA" dirty="0"/>
              <a:t>This allows the on-call staff to make informed decisions about the severity and treatment required for the patient.</a:t>
            </a:r>
          </a:p>
          <a:p>
            <a:r>
              <a:rPr lang="en-ZA" dirty="0"/>
              <a:t>In the case of musculoskeletal injuries, radiographs (or x-rays) of the affected region must be captured and examined. </a:t>
            </a:r>
          </a:p>
          <a:p>
            <a:r>
              <a:rPr lang="en-ZA" dirty="0"/>
              <a:t>While the radiographs themselves can be taken by trained radiographers, and the radiographers are trained in anatomy, their knowledge is more general than that of a specialist surgeon. This can result in missed or incorrect diagnoses, which can result in life-long discomfort for the patient.</a:t>
            </a:r>
          </a:p>
        </p:txBody>
      </p:sp>
      <p:sp>
        <p:nvSpPr>
          <p:cNvPr id="4" name="Slide Number Placeholder 3"/>
          <p:cNvSpPr>
            <a:spLocks noGrp="1"/>
          </p:cNvSpPr>
          <p:nvPr>
            <p:ph type="sldNum" sz="quarter" idx="5"/>
          </p:nvPr>
        </p:nvSpPr>
        <p:spPr/>
        <p:txBody>
          <a:bodyPr/>
          <a:lstStyle/>
          <a:p>
            <a:fld id="{2E8392EE-9DD1-4F23-A146-0195756BDC20}" type="slidenum">
              <a:rPr lang="en-ZA" smtClean="0"/>
              <a:t>2</a:t>
            </a:fld>
            <a:endParaRPr lang="en-ZA"/>
          </a:p>
        </p:txBody>
      </p:sp>
    </p:spTree>
    <p:extLst>
      <p:ext uri="{BB962C8B-B14F-4D97-AF65-F5344CB8AC3E}">
        <p14:creationId xmlns:p14="http://schemas.microsoft.com/office/powerpoint/2010/main" val="801440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One of the possible solutions to this issue is the development of an image classification model which can detect bone abnormalities.</a:t>
            </a:r>
          </a:p>
          <a:p>
            <a:r>
              <a:rPr lang="en-ZA" dirty="0"/>
              <a:t>These range from fractures to deformations, displacements, and soft-tissue detachments. </a:t>
            </a:r>
          </a:p>
        </p:txBody>
      </p:sp>
      <p:sp>
        <p:nvSpPr>
          <p:cNvPr id="4" name="Slide Number Placeholder 3"/>
          <p:cNvSpPr>
            <a:spLocks noGrp="1"/>
          </p:cNvSpPr>
          <p:nvPr>
            <p:ph type="sldNum" sz="quarter" idx="5"/>
          </p:nvPr>
        </p:nvSpPr>
        <p:spPr/>
        <p:txBody>
          <a:bodyPr/>
          <a:lstStyle/>
          <a:p>
            <a:fld id="{2E8392EE-9DD1-4F23-A146-0195756BDC20}" type="slidenum">
              <a:rPr lang="en-ZA" smtClean="0"/>
              <a:t>3</a:t>
            </a:fld>
            <a:endParaRPr lang="en-ZA"/>
          </a:p>
        </p:txBody>
      </p:sp>
    </p:spTree>
    <p:extLst>
      <p:ext uri="{BB962C8B-B14F-4D97-AF65-F5344CB8AC3E}">
        <p14:creationId xmlns:p14="http://schemas.microsoft.com/office/powerpoint/2010/main" val="1719444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Much of the previous work in this field makes use of deep learning image classification techniques. </a:t>
            </a:r>
          </a:p>
          <a:p>
            <a:r>
              <a:rPr lang="en-ZA" dirty="0" err="1"/>
              <a:t>Rajpurkar</a:t>
            </a:r>
            <a:r>
              <a:rPr lang="en-ZA" dirty="0"/>
              <a:t> et al. developed a 169-layer </a:t>
            </a:r>
            <a:r>
              <a:rPr lang="en-ZA" dirty="0" err="1"/>
              <a:t>DenseNet</a:t>
            </a:r>
            <a:r>
              <a:rPr lang="en-ZA" dirty="0"/>
              <a:t> CNN which can provide binary abnormality classification, and the abnormality location can be inferred from class activation mappings. While effective, the understandability of the model is limited. The requirements for developing such a model are intensive and the authors needed to resort to transfer learning to reach the desired accuracies.</a:t>
            </a:r>
          </a:p>
          <a:p>
            <a:r>
              <a:rPr lang="en-ZA" dirty="0"/>
              <a:t>Other methods such as the one on screen make use of specialised features designed for the targeted bone structure. In this case, the capitellum is located using Hough circle detection and the radius and ulnar bones are approximated as lines. The intensity of the radiograph as seen in figure b is used to profile the bone shape. This limits the techniques developed to one type of x-ray, and new features must be developed for other regions such as wrists, hands and fingers.</a:t>
            </a:r>
          </a:p>
        </p:txBody>
      </p:sp>
      <p:sp>
        <p:nvSpPr>
          <p:cNvPr id="4" name="Slide Number Placeholder 3"/>
          <p:cNvSpPr>
            <a:spLocks noGrp="1"/>
          </p:cNvSpPr>
          <p:nvPr>
            <p:ph type="sldNum" sz="quarter" idx="5"/>
          </p:nvPr>
        </p:nvSpPr>
        <p:spPr/>
        <p:txBody>
          <a:bodyPr/>
          <a:lstStyle/>
          <a:p>
            <a:fld id="{2E8392EE-9DD1-4F23-A146-0195756BDC20}" type="slidenum">
              <a:rPr lang="en-ZA" smtClean="0"/>
              <a:t>4</a:t>
            </a:fld>
            <a:endParaRPr lang="en-ZA"/>
          </a:p>
        </p:txBody>
      </p:sp>
    </p:spTree>
    <p:extLst>
      <p:ext uri="{BB962C8B-B14F-4D97-AF65-F5344CB8AC3E}">
        <p14:creationId xmlns:p14="http://schemas.microsoft.com/office/powerpoint/2010/main" val="756189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What I want to create is a set of universal features which can be used to develop models of different bones. Ideally, I would like to avoid detecting specific bone structures, however circle and line detection would be acceptable if it can be used on different types of radiographs.</a:t>
            </a:r>
          </a:p>
        </p:txBody>
      </p:sp>
      <p:sp>
        <p:nvSpPr>
          <p:cNvPr id="4" name="Slide Number Placeholder 3"/>
          <p:cNvSpPr>
            <a:spLocks noGrp="1"/>
          </p:cNvSpPr>
          <p:nvPr>
            <p:ph type="sldNum" sz="quarter" idx="5"/>
          </p:nvPr>
        </p:nvSpPr>
        <p:spPr/>
        <p:txBody>
          <a:bodyPr/>
          <a:lstStyle/>
          <a:p>
            <a:fld id="{2E8392EE-9DD1-4F23-A146-0195756BDC20}" type="slidenum">
              <a:rPr lang="en-ZA" smtClean="0"/>
              <a:t>5</a:t>
            </a:fld>
            <a:endParaRPr lang="en-ZA"/>
          </a:p>
        </p:txBody>
      </p:sp>
    </p:spTree>
    <p:extLst>
      <p:ext uri="{BB962C8B-B14F-4D97-AF65-F5344CB8AC3E}">
        <p14:creationId xmlns:p14="http://schemas.microsoft.com/office/powerpoint/2010/main" val="640361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In order to develop these features, I am using MURA, a radiograph dataset for upper limbs.</a:t>
            </a:r>
          </a:p>
          <a:p>
            <a:r>
              <a:rPr lang="en-ZA" dirty="0"/>
              <a:t>This dataset contains many different radiograph types, which are labelled to indicate normal or abnormal bone structure. </a:t>
            </a:r>
          </a:p>
          <a:p>
            <a:r>
              <a:rPr lang="en-ZA" dirty="0"/>
              <a:t>The dataset creators determined that normal labels are attributed to healthy bone structure, and anything else is considered an abnormality. This means that healed bone structures with surgical implants are also considered abnormalities.</a:t>
            </a:r>
          </a:p>
          <a:p>
            <a:r>
              <a:rPr lang="en-ZA" dirty="0"/>
              <a:t>The main difficulty for this dataset is that each study is attributed a label, and each study can have any number of images. This means that some of the images in the study may show normal bone structure while the study as a whole is abnormal.</a:t>
            </a:r>
          </a:p>
          <a:p>
            <a:r>
              <a:rPr lang="en-ZA" dirty="0"/>
              <a:t>Therefore, the entire study must be considered, and the images must be combined into a single input.</a:t>
            </a:r>
          </a:p>
        </p:txBody>
      </p:sp>
      <p:sp>
        <p:nvSpPr>
          <p:cNvPr id="4" name="Slide Number Placeholder 3"/>
          <p:cNvSpPr>
            <a:spLocks noGrp="1"/>
          </p:cNvSpPr>
          <p:nvPr>
            <p:ph type="sldNum" sz="quarter" idx="5"/>
          </p:nvPr>
        </p:nvSpPr>
        <p:spPr/>
        <p:txBody>
          <a:bodyPr/>
          <a:lstStyle/>
          <a:p>
            <a:fld id="{2E8392EE-9DD1-4F23-A146-0195756BDC20}" type="slidenum">
              <a:rPr lang="en-ZA" smtClean="0"/>
              <a:t>6</a:t>
            </a:fld>
            <a:endParaRPr lang="en-ZA"/>
          </a:p>
        </p:txBody>
      </p:sp>
    </p:spTree>
    <p:extLst>
      <p:ext uri="{BB962C8B-B14F-4D97-AF65-F5344CB8AC3E}">
        <p14:creationId xmlns:p14="http://schemas.microsoft.com/office/powerpoint/2010/main" val="2592341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In order to develop a full set of features for the study, features are extracted for each image, and combined into a single vector. For studies with less images than the maximum number of images in a study, the vector is padded with zero inputs.</a:t>
            </a:r>
          </a:p>
          <a:p>
            <a:r>
              <a:rPr lang="en-ZA" dirty="0"/>
              <a:t>Since the mean images per study is much less than the maximum, the features at the end of the vector are commonly zero, and the learning algorithms will learn to ignore those inputs. To combat this, the image orders are randomised within the zero padded vector, but the internal order of features is maintained.</a:t>
            </a:r>
          </a:p>
          <a:p>
            <a:endParaRPr lang="en-ZA" dirty="0"/>
          </a:p>
          <a:p>
            <a:r>
              <a:rPr lang="en-ZA" dirty="0"/>
              <a:t>Currently, I am using 100 SIFT key points per image to develop these feature vectors, and PCA is completed on the final feature vector to reduce the dimensionality. </a:t>
            </a:r>
          </a:p>
        </p:txBody>
      </p:sp>
      <p:sp>
        <p:nvSpPr>
          <p:cNvPr id="4" name="Slide Number Placeholder 3"/>
          <p:cNvSpPr>
            <a:spLocks noGrp="1"/>
          </p:cNvSpPr>
          <p:nvPr>
            <p:ph type="sldNum" sz="quarter" idx="5"/>
          </p:nvPr>
        </p:nvSpPr>
        <p:spPr/>
        <p:txBody>
          <a:bodyPr/>
          <a:lstStyle/>
          <a:p>
            <a:fld id="{2E8392EE-9DD1-4F23-A146-0195756BDC20}" type="slidenum">
              <a:rPr lang="en-ZA" smtClean="0"/>
              <a:t>7</a:t>
            </a:fld>
            <a:endParaRPr lang="en-ZA"/>
          </a:p>
        </p:txBody>
      </p:sp>
    </p:spTree>
    <p:extLst>
      <p:ext uri="{BB962C8B-B14F-4D97-AF65-F5344CB8AC3E}">
        <p14:creationId xmlns:p14="http://schemas.microsoft.com/office/powerpoint/2010/main" val="3835904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Currently, I have developed a SVM classifier which has an F1 score of approximated 50 percent. While this seems like the model is not learning, this is not the case. </a:t>
            </a:r>
          </a:p>
          <a:p>
            <a:r>
              <a:rPr lang="en-ZA" dirty="0"/>
              <a:t>The dataset contains more normal labels than abnormal ones. If the model was unable to learn the features, it would get the best accuracy by predicting only the most common class.</a:t>
            </a:r>
          </a:p>
          <a:p>
            <a:endParaRPr lang="en-ZA" dirty="0"/>
          </a:p>
          <a:p>
            <a:r>
              <a:rPr lang="en-ZA" dirty="0"/>
              <a:t>While this performance is not high enough to be reliably used, it shows proof of concept, and that it is most likely possible to develop a more accurate model.</a:t>
            </a:r>
          </a:p>
        </p:txBody>
      </p:sp>
      <p:sp>
        <p:nvSpPr>
          <p:cNvPr id="4" name="Slide Number Placeholder 3"/>
          <p:cNvSpPr>
            <a:spLocks noGrp="1"/>
          </p:cNvSpPr>
          <p:nvPr>
            <p:ph type="sldNum" sz="quarter" idx="5"/>
          </p:nvPr>
        </p:nvSpPr>
        <p:spPr/>
        <p:txBody>
          <a:bodyPr/>
          <a:lstStyle/>
          <a:p>
            <a:fld id="{2E8392EE-9DD1-4F23-A146-0195756BDC20}" type="slidenum">
              <a:rPr lang="en-ZA" smtClean="0"/>
              <a:t>8</a:t>
            </a:fld>
            <a:endParaRPr lang="en-ZA"/>
          </a:p>
        </p:txBody>
      </p:sp>
    </p:spTree>
    <p:extLst>
      <p:ext uri="{BB962C8B-B14F-4D97-AF65-F5344CB8AC3E}">
        <p14:creationId xmlns:p14="http://schemas.microsoft.com/office/powerpoint/2010/main" val="4005060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Going forward I want to try and implement additional classifiers, to see if these features can be learned better by different methods. </a:t>
            </a:r>
          </a:p>
          <a:p>
            <a:r>
              <a:rPr lang="en-ZA" dirty="0"/>
              <a:t>Should time permit, would like to use a CNN neural network, however the resources required for such a training process may be beyond the time I have remaining.</a:t>
            </a:r>
          </a:p>
          <a:p>
            <a:endParaRPr lang="en-ZA" dirty="0"/>
          </a:p>
          <a:p>
            <a:r>
              <a:rPr lang="en-ZA" dirty="0"/>
              <a:t>In addition to further classifiers, I would like to apply circle and line detection to the processing stage to attempt to increase the information captured by the features. Should time permit, I may use Bayesian optimisation to determine optimal kernel filter sizes, number of SIFT features, and other parameters.</a:t>
            </a:r>
          </a:p>
        </p:txBody>
      </p:sp>
      <p:sp>
        <p:nvSpPr>
          <p:cNvPr id="4" name="Slide Number Placeholder 3"/>
          <p:cNvSpPr>
            <a:spLocks noGrp="1"/>
          </p:cNvSpPr>
          <p:nvPr>
            <p:ph type="sldNum" sz="quarter" idx="5"/>
          </p:nvPr>
        </p:nvSpPr>
        <p:spPr/>
        <p:txBody>
          <a:bodyPr/>
          <a:lstStyle/>
          <a:p>
            <a:fld id="{2E8392EE-9DD1-4F23-A146-0195756BDC20}" type="slidenum">
              <a:rPr lang="en-ZA" smtClean="0"/>
              <a:t>9</a:t>
            </a:fld>
            <a:endParaRPr lang="en-ZA"/>
          </a:p>
        </p:txBody>
      </p:sp>
    </p:spTree>
    <p:extLst>
      <p:ext uri="{BB962C8B-B14F-4D97-AF65-F5344CB8AC3E}">
        <p14:creationId xmlns:p14="http://schemas.microsoft.com/office/powerpoint/2010/main" val="1316918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GB" smtClean="0"/>
              <a:t>17/03/2021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40452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17/03/2021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414904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17/03/2021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29678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17/03/2021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28022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17/03/2021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41367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17/03/2021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653752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GB" smtClean="0"/>
              <a:t>17/03/2021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4253687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GB" smtClean="0"/>
              <a:t>17/03/2021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07641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GB" smtClean="0"/>
              <a:t>17/03/2021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552547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17/03/2021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912743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GB" smtClean="0"/>
              <a:t>17/03/2021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080619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GB" smtClean="0"/>
              <a:t>17/03/2021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68742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GB" smtClean="0"/>
              <a:t>17/03/2021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009456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17/03/2021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741359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17/03/2021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92143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17/03/2021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462640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6CE7D5-CF57-46EF-B807-FDD0502418D4}" type="datetimeFigureOut">
              <a:rPr lang="en-GB" smtClean="0"/>
              <a:t>17/03/2021</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39738605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cs typeface="Calibri Light"/>
              </a:rPr>
              <a:t>Bone Abnormality Detection</a:t>
            </a:r>
            <a:endParaRPr lang="en-GB" dirty="0"/>
          </a:p>
        </p:txBody>
      </p:sp>
      <p:sp>
        <p:nvSpPr>
          <p:cNvPr id="3" name="Subtitle 2"/>
          <p:cNvSpPr>
            <a:spLocks noGrp="1"/>
          </p:cNvSpPr>
          <p:nvPr>
            <p:ph type="subTitle" idx="1"/>
          </p:nvPr>
        </p:nvSpPr>
        <p:spPr/>
        <p:txBody>
          <a:bodyPr vert="horz" lIns="91440" tIns="45720" rIns="91440" bIns="45720" rtlCol="0" anchor="t">
            <a:normAutofit/>
          </a:bodyPr>
          <a:lstStyle/>
          <a:p>
            <a:r>
              <a:rPr lang="en-GB" dirty="0">
                <a:cs typeface="Calibri"/>
              </a:rPr>
              <a:t>Nicholas </a:t>
            </a:r>
            <a:r>
              <a:rPr lang="en-GB" dirty="0" err="1">
                <a:cs typeface="Calibri"/>
              </a:rPr>
              <a:t>Kastanos</a:t>
            </a:r>
            <a:r>
              <a:rPr lang="en-GB" dirty="0">
                <a:cs typeface="Calibri"/>
              </a:rPr>
              <a:t> (nk569)</a:t>
            </a:r>
            <a:endParaRPr lang="en-GB"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D8CE6-C161-4019-B159-5AA578F00387}"/>
              </a:ext>
            </a:extLst>
          </p:cNvPr>
          <p:cNvSpPr>
            <a:spLocks noGrp="1"/>
          </p:cNvSpPr>
          <p:nvPr>
            <p:ph type="title"/>
          </p:nvPr>
        </p:nvSpPr>
        <p:spPr/>
        <p:txBody>
          <a:bodyPr/>
          <a:lstStyle/>
          <a:p>
            <a:r>
              <a:rPr lang="en-ZA" dirty="0"/>
              <a:t>Thanks!</a:t>
            </a:r>
          </a:p>
        </p:txBody>
      </p:sp>
      <p:sp>
        <p:nvSpPr>
          <p:cNvPr id="3" name="Text Placeholder 2">
            <a:extLst>
              <a:ext uri="{FF2B5EF4-FFF2-40B4-BE49-F238E27FC236}">
                <a16:creationId xmlns:a16="http://schemas.microsoft.com/office/drawing/2014/main" id="{620A753A-7526-4811-986D-F3919C871071}"/>
              </a:ext>
            </a:extLst>
          </p:cNvPr>
          <p:cNvSpPr>
            <a:spLocks noGrp="1"/>
          </p:cNvSpPr>
          <p:nvPr>
            <p:ph type="body" idx="1"/>
          </p:nvPr>
        </p:nvSpPr>
        <p:spPr/>
        <p:txBody>
          <a:bodyPr/>
          <a:lstStyle/>
          <a:p>
            <a:r>
              <a:rPr lang="en-ZA" dirty="0"/>
              <a:t>Questions?</a:t>
            </a:r>
          </a:p>
        </p:txBody>
      </p:sp>
    </p:spTree>
    <p:extLst>
      <p:ext uri="{BB962C8B-B14F-4D97-AF65-F5344CB8AC3E}">
        <p14:creationId xmlns:p14="http://schemas.microsoft.com/office/powerpoint/2010/main" val="2546129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92530-28CB-4061-B090-94DCECCAAFFE}"/>
              </a:ext>
            </a:extLst>
          </p:cNvPr>
          <p:cNvSpPr>
            <a:spLocks noGrp="1"/>
          </p:cNvSpPr>
          <p:nvPr>
            <p:ph type="title"/>
          </p:nvPr>
        </p:nvSpPr>
        <p:spPr/>
        <p:txBody>
          <a:bodyPr/>
          <a:lstStyle/>
          <a:p>
            <a:r>
              <a:rPr lang="en-GB" sz="3600" dirty="0">
                <a:cs typeface="Calibri Light"/>
              </a:rPr>
              <a:t>Motivation</a:t>
            </a:r>
            <a:endParaRPr lang="en-ZA" dirty="0"/>
          </a:p>
        </p:txBody>
      </p:sp>
      <p:sp>
        <p:nvSpPr>
          <p:cNvPr id="3" name="Content Placeholder 2">
            <a:extLst>
              <a:ext uri="{FF2B5EF4-FFF2-40B4-BE49-F238E27FC236}">
                <a16:creationId xmlns:a16="http://schemas.microsoft.com/office/drawing/2014/main" id="{A423F6F3-5AA3-4D87-8574-D8972745101C}"/>
              </a:ext>
            </a:extLst>
          </p:cNvPr>
          <p:cNvSpPr>
            <a:spLocks noGrp="1"/>
          </p:cNvSpPr>
          <p:nvPr>
            <p:ph idx="1"/>
          </p:nvPr>
        </p:nvSpPr>
        <p:spPr/>
        <p:txBody>
          <a:bodyPr/>
          <a:lstStyle/>
          <a:p>
            <a:r>
              <a:rPr lang="en-GB" dirty="0"/>
              <a:t>Detecting bone abnormalities is the first task for triage units.</a:t>
            </a:r>
          </a:p>
          <a:p>
            <a:r>
              <a:rPr lang="en-GB" dirty="0"/>
              <a:t>Essential in determining severity level.</a:t>
            </a:r>
          </a:p>
          <a:p>
            <a:r>
              <a:rPr lang="en-GB" dirty="0"/>
              <a:t>Requires expert knowledge to accomplish reliably.</a:t>
            </a:r>
            <a:endParaRPr lang="en-US" dirty="0"/>
          </a:p>
          <a:p>
            <a:r>
              <a:rPr lang="en-GB" dirty="0"/>
              <a:t>Not all emergency staff may have this knowledge.</a:t>
            </a:r>
            <a:endParaRPr lang="en-US" dirty="0"/>
          </a:p>
          <a:p>
            <a:pPr marL="0" indent="0">
              <a:buNone/>
            </a:pPr>
            <a:endParaRPr lang="en-ZA" dirty="0"/>
          </a:p>
          <a:p>
            <a:endParaRPr lang="en-US" dirty="0"/>
          </a:p>
          <a:p>
            <a:endParaRPr lang="en-ZA" dirty="0"/>
          </a:p>
        </p:txBody>
      </p:sp>
    </p:spTree>
    <p:extLst>
      <p:ext uri="{BB962C8B-B14F-4D97-AF65-F5344CB8AC3E}">
        <p14:creationId xmlns:p14="http://schemas.microsoft.com/office/powerpoint/2010/main" val="1422780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D7199-35C9-4035-B3A5-42A6B0F03E47}"/>
              </a:ext>
            </a:extLst>
          </p:cNvPr>
          <p:cNvSpPr>
            <a:spLocks noGrp="1"/>
          </p:cNvSpPr>
          <p:nvPr>
            <p:ph type="title"/>
          </p:nvPr>
        </p:nvSpPr>
        <p:spPr/>
        <p:txBody>
          <a:bodyPr/>
          <a:lstStyle/>
          <a:p>
            <a:r>
              <a:rPr lang="en-GB" dirty="0">
                <a:cs typeface="Calibri Light"/>
              </a:rPr>
              <a:t>The solution</a:t>
            </a:r>
          </a:p>
        </p:txBody>
      </p:sp>
      <p:sp>
        <p:nvSpPr>
          <p:cNvPr id="3" name="Content Placeholder 2">
            <a:extLst>
              <a:ext uri="{FF2B5EF4-FFF2-40B4-BE49-F238E27FC236}">
                <a16:creationId xmlns:a16="http://schemas.microsoft.com/office/drawing/2014/main" id="{52074FC8-6708-493A-9C8F-8D9E18D59F7B}"/>
              </a:ext>
            </a:extLst>
          </p:cNvPr>
          <p:cNvSpPr>
            <a:spLocks noGrp="1"/>
          </p:cNvSpPr>
          <p:nvPr>
            <p:ph idx="1"/>
          </p:nvPr>
        </p:nvSpPr>
        <p:spPr/>
        <p:txBody>
          <a:bodyPr vert="horz" lIns="91440" tIns="45720" rIns="91440" bIns="45720" rtlCol="0" anchor="t">
            <a:normAutofit/>
          </a:bodyPr>
          <a:lstStyle/>
          <a:p>
            <a:r>
              <a:rPr lang="en-GB" dirty="0">
                <a:cs typeface="Calibri"/>
              </a:rPr>
              <a:t>Develop a model which can reliably detect musculoskeletal abnormalities.</a:t>
            </a:r>
            <a:endParaRPr lang="en-GB" dirty="0"/>
          </a:p>
        </p:txBody>
      </p:sp>
      <p:pic>
        <p:nvPicPr>
          <p:cNvPr id="5" name="Picture 4">
            <a:extLst>
              <a:ext uri="{FF2B5EF4-FFF2-40B4-BE49-F238E27FC236}">
                <a16:creationId xmlns:a16="http://schemas.microsoft.com/office/drawing/2014/main" id="{83F8FB87-CFB9-4BFB-AD9B-BF9A3B543B63}"/>
              </a:ext>
            </a:extLst>
          </p:cNvPr>
          <p:cNvPicPr>
            <a:picLocks noChangeAspect="1"/>
          </p:cNvPicPr>
          <p:nvPr/>
        </p:nvPicPr>
        <p:blipFill>
          <a:blip r:embed="rId3"/>
          <a:stretch>
            <a:fillRect/>
          </a:stretch>
        </p:blipFill>
        <p:spPr>
          <a:xfrm>
            <a:off x="2809056" y="3311290"/>
            <a:ext cx="6087325" cy="2534004"/>
          </a:xfrm>
          <a:prstGeom prst="rect">
            <a:avLst/>
          </a:prstGeom>
        </p:spPr>
      </p:pic>
      <p:sp>
        <p:nvSpPr>
          <p:cNvPr id="6" name="TextBox 5">
            <a:extLst>
              <a:ext uri="{FF2B5EF4-FFF2-40B4-BE49-F238E27FC236}">
                <a16:creationId xmlns:a16="http://schemas.microsoft.com/office/drawing/2014/main" id="{3AFD7082-F730-4D19-A3E0-C67700BDFBE9}"/>
              </a:ext>
            </a:extLst>
          </p:cNvPr>
          <p:cNvSpPr txBox="1"/>
          <p:nvPr/>
        </p:nvSpPr>
        <p:spPr>
          <a:xfrm>
            <a:off x="2809056" y="5919977"/>
            <a:ext cx="6087325" cy="656846"/>
          </a:xfrm>
          <a:prstGeom prst="rect">
            <a:avLst/>
          </a:prstGeom>
          <a:noFill/>
        </p:spPr>
        <p:txBody>
          <a:bodyPr wrap="square">
            <a:spAutoFit/>
          </a:bodyPr>
          <a:lstStyle/>
          <a:p>
            <a:pPr marR="0" lvl="0" algn="l" defTabSz="457200" rtl="0" eaLnBrk="1" fontAlgn="auto" latinLnBrk="0" hangingPunct="1">
              <a:lnSpc>
                <a:spcPct val="90000"/>
              </a:lnSpc>
              <a:spcBef>
                <a:spcPts val="1000"/>
              </a:spcBef>
              <a:spcAft>
                <a:spcPts val="0"/>
              </a:spcAft>
              <a:buClr>
                <a:srgbClr val="90C226"/>
              </a:buClr>
              <a:buSzPct val="80000"/>
              <a:tabLst/>
              <a:defRPr/>
            </a:pPr>
            <a:r>
              <a:rPr kumimoji="0" lang="en-ZA" sz="105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Image from:</a:t>
            </a:r>
          </a:p>
          <a:p>
            <a:pPr marR="0" lvl="0" algn="l" defTabSz="457200" rtl="0" eaLnBrk="1" fontAlgn="auto" latinLnBrk="0" hangingPunct="1">
              <a:lnSpc>
                <a:spcPct val="90000"/>
              </a:lnSpc>
              <a:spcBef>
                <a:spcPts val="1000"/>
              </a:spcBef>
              <a:spcAft>
                <a:spcPts val="0"/>
              </a:spcAft>
              <a:buClr>
                <a:srgbClr val="90C226"/>
              </a:buClr>
              <a:buSzPct val="80000"/>
              <a:tabLst/>
              <a:defRPr/>
            </a:pPr>
            <a:r>
              <a:rPr kumimoji="0" lang="en-US" sz="105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Martin Donnelley, Greg Knowles, "Automated bone fracture detection," Proc. SPIE 5747, Medical Imaging 2005: Image Processing, (29 April 2005); doi:10.1117/12.594449</a:t>
            </a:r>
            <a:endParaRPr kumimoji="0" lang="en-ZA" sz="105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2333583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9A7F1-5F04-4151-B7C9-74DE058E4F7D}"/>
              </a:ext>
            </a:extLst>
          </p:cNvPr>
          <p:cNvSpPr>
            <a:spLocks noGrp="1"/>
          </p:cNvSpPr>
          <p:nvPr>
            <p:ph type="title"/>
          </p:nvPr>
        </p:nvSpPr>
        <p:spPr>
          <a:xfrm>
            <a:off x="676746" y="609600"/>
            <a:ext cx="3729076" cy="1320800"/>
          </a:xfrm>
        </p:spPr>
        <p:txBody>
          <a:bodyPr anchor="ctr">
            <a:normAutofit/>
          </a:bodyPr>
          <a:lstStyle/>
          <a:p>
            <a:r>
              <a:rPr lang="en-GB">
                <a:cs typeface="Calibri Light"/>
              </a:rPr>
              <a:t>Previous Work</a:t>
            </a:r>
            <a:endParaRPr lang="en-GB" dirty="0"/>
          </a:p>
        </p:txBody>
      </p:sp>
      <p:sp>
        <p:nvSpPr>
          <p:cNvPr id="3" name="Content Placeholder 2">
            <a:extLst>
              <a:ext uri="{FF2B5EF4-FFF2-40B4-BE49-F238E27FC236}">
                <a16:creationId xmlns:a16="http://schemas.microsoft.com/office/drawing/2014/main" id="{D754E4A5-CC6A-452A-88FB-1B403468753E}"/>
              </a:ext>
            </a:extLst>
          </p:cNvPr>
          <p:cNvSpPr>
            <a:spLocks noGrp="1"/>
          </p:cNvSpPr>
          <p:nvPr>
            <p:ph idx="1"/>
          </p:nvPr>
        </p:nvSpPr>
        <p:spPr>
          <a:xfrm>
            <a:off x="685166" y="2160589"/>
            <a:ext cx="4849871" cy="3560733"/>
          </a:xfrm>
        </p:spPr>
        <p:txBody>
          <a:bodyPr vert="horz" lIns="91440" tIns="45720" rIns="91440" bIns="45720" rtlCol="0">
            <a:normAutofit/>
          </a:bodyPr>
          <a:lstStyle/>
          <a:p>
            <a:pPr>
              <a:lnSpc>
                <a:spcPct val="90000"/>
              </a:lnSpc>
            </a:pPr>
            <a:r>
              <a:rPr lang="en-GB" dirty="0">
                <a:cs typeface="Calibri"/>
              </a:rPr>
              <a:t>Most other work uses Deep Learning</a:t>
            </a:r>
          </a:p>
          <a:p>
            <a:pPr lvl="1">
              <a:lnSpc>
                <a:spcPct val="90000"/>
              </a:lnSpc>
            </a:pPr>
            <a:r>
              <a:rPr lang="en-GB" dirty="0">
                <a:cs typeface="Calibri"/>
              </a:rPr>
              <a:t>This requires large datasets and intensive training processes</a:t>
            </a:r>
          </a:p>
          <a:p>
            <a:pPr>
              <a:lnSpc>
                <a:spcPct val="90000"/>
              </a:lnSpc>
            </a:pPr>
            <a:r>
              <a:rPr lang="en-GB" dirty="0">
                <a:cs typeface="Calibri"/>
              </a:rPr>
              <a:t>Other existing classical computer vision methods are specialised to one type of X-ray location</a:t>
            </a:r>
          </a:p>
          <a:p>
            <a:pPr lvl="1">
              <a:lnSpc>
                <a:spcPct val="90000"/>
              </a:lnSpc>
            </a:pPr>
            <a:r>
              <a:rPr lang="en-GB" dirty="0">
                <a:cs typeface="Calibri"/>
              </a:rPr>
              <a:t>This is to allow the use of specialised features for the region</a:t>
            </a:r>
          </a:p>
          <a:p>
            <a:pPr lvl="1">
              <a:lnSpc>
                <a:spcPct val="90000"/>
              </a:lnSpc>
            </a:pPr>
            <a:endParaRPr lang="en-GB" dirty="0">
              <a:cs typeface="Calibri"/>
            </a:endParaRPr>
          </a:p>
          <a:p>
            <a:pPr>
              <a:lnSpc>
                <a:spcPct val="90000"/>
              </a:lnSpc>
            </a:pPr>
            <a:endParaRPr lang="en-GB" dirty="0">
              <a:cs typeface="Calibri"/>
            </a:endParaRPr>
          </a:p>
        </p:txBody>
      </p:sp>
      <p:pic>
        <p:nvPicPr>
          <p:cNvPr id="5" name="Picture 4">
            <a:extLst>
              <a:ext uri="{FF2B5EF4-FFF2-40B4-BE49-F238E27FC236}">
                <a16:creationId xmlns:a16="http://schemas.microsoft.com/office/drawing/2014/main" id="{3569335D-FE50-40AF-AA02-5A557AA340B9}"/>
              </a:ext>
            </a:extLst>
          </p:cNvPr>
          <p:cNvPicPr>
            <a:picLocks noChangeAspect="1"/>
          </p:cNvPicPr>
          <p:nvPr/>
        </p:nvPicPr>
        <p:blipFill>
          <a:blip r:embed="rId3"/>
          <a:stretch>
            <a:fillRect/>
          </a:stretch>
        </p:blipFill>
        <p:spPr>
          <a:xfrm>
            <a:off x="5957542" y="1425642"/>
            <a:ext cx="4602747" cy="3762745"/>
          </a:xfrm>
          <a:prstGeom prst="rect">
            <a:avLst/>
          </a:prstGeom>
        </p:spPr>
      </p:pic>
      <p:sp>
        <p:nvSpPr>
          <p:cNvPr id="19" name="TextBox 18">
            <a:extLst>
              <a:ext uri="{FF2B5EF4-FFF2-40B4-BE49-F238E27FC236}">
                <a16:creationId xmlns:a16="http://schemas.microsoft.com/office/drawing/2014/main" id="{5E58005E-55EB-4297-8ABE-45CFD8CCAC82}"/>
              </a:ext>
            </a:extLst>
          </p:cNvPr>
          <p:cNvSpPr txBox="1"/>
          <p:nvPr/>
        </p:nvSpPr>
        <p:spPr>
          <a:xfrm>
            <a:off x="6096000" y="5446631"/>
            <a:ext cx="4602747" cy="947695"/>
          </a:xfrm>
          <a:prstGeom prst="rect">
            <a:avLst/>
          </a:prstGeom>
          <a:noFill/>
        </p:spPr>
        <p:txBody>
          <a:bodyPr wrap="square">
            <a:spAutoFit/>
          </a:bodyPr>
          <a:lstStyle/>
          <a:p>
            <a:pPr marR="0" lvl="0" algn="l" defTabSz="457200" rtl="0" eaLnBrk="1" fontAlgn="auto" latinLnBrk="0" hangingPunct="1">
              <a:lnSpc>
                <a:spcPct val="90000"/>
              </a:lnSpc>
              <a:spcBef>
                <a:spcPts val="1000"/>
              </a:spcBef>
              <a:spcAft>
                <a:spcPts val="0"/>
              </a:spcAft>
              <a:buClr>
                <a:srgbClr val="90C226"/>
              </a:buClr>
              <a:buSzPct val="80000"/>
              <a:tabLst/>
              <a:defRPr/>
            </a:pPr>
            <a:r>
              <a:rPr kumimoji="0" lang="en-ZA" sz="105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Image from:</a:t>
            </a:r>
          </a:p>
          <a:p>
            <a:pPr marR="0" lvl="0" algn="l" defTabSz="457200" rtl="0" eaLnBrk="1" fontAlgn="auto" latinLnBrk="0" hangingPunct="1">
              <a:lnSpc>
                <a:spcPct val="90000"/>
              </a:lnSpc>
              <a:spcBef>
                <a:spcPts val="1000"/>
              </a:spcBef>
              <a:spcAft>
                <a:spcPts val="0"/>
              </a:spcAft>
              <a:buClr>
                <a:srgbClr val="90C226"/>
              </a:buClr>
              <a:buSzPct val="80000"/>
              <a:tabLst/>
              <a:defRPr/>
            </a:pPr>
            <a:r>
              <a:rPr kumimoji="0" lang="en-ZA" sz="105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Afzal, </a:t>
            </a:r>
            <a:r>
              <a:rPr kumimoji="0" lang="en-ZA" sz="1050" b="0" i="0" u="none" strike="noStrike" kern="1200" cap="none" spc="0" normalizeH="0" baseline="0" noProof="0" dirty="0" err="1">
                <a:ln>
                  <a:noFill/>
                </a:ln>
                <a:solidFill>
                  <a:prstClr val="black">
                    <a:lumMod val="75000"/>
                    <a:lumOff val="25000"/>
                  </a:prstClr>
                </a:solidFill>
                <a:effectLst/>
                <a:uLnTx/>
                <a:uFillTx/>
                <a:latin typeface="Trebuchet MS" panose="020B0603020202020204"/>
                <a:ea typeface="+mn-ea"/>
                <a:cs typeface="+mn-cs"/>
              </a:rPr>
              <a:t>Mashal</a:t>
            </a:r>
            <a:r>
              <a:rPr kumimoji="0" lang="en-ZA" sz="105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 &amp; Moazzam, M. &amp; </a:t>
            </a:r>
            <a:r>
              <a:rPr kumimoji="0" lang="en-ZA" sz="1050" b="0" i="0" u="none" strike="noStrike" kern="1200" cap="none" spc="0" normalizeH="0" baseline="0" noProof="0" dirty="0" err="1">
                <a:ln>
                  <a:noFill/>
                </a:ln>
                <a:solidFill>
                  <a:prstClr val="black">
                    <a:lumMod val="75000"/>
                    <a:lumOff val="25000"/>
                  </a:prstClr>
                </a:solidFill>
                <a:effectLst/>
                <a:uLnTx/>
                <a:uFillTx/>
                <a:latin typeface="Trebuchet MS" panose="020B0603020202020204"/>
                <a:ea typeface="+mn-ea"/>
                <a:cs typeface="+mn-cs"/>
              </a:rPr>
              <a:t>Badar</a:t>
            </a:r>
            <a:r>
              <a:rPr kumimoji="0" lang="en-ZA" sz="105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 Rizwan &amp; </a:t>
            </a:r>
            <a:r>
              <a:rPr kumimoji="0" lang="en-ZA" sz="1050" b="0" i="0" u="none" strike="noStrike" kern="1200" cap="none" spc="0" normalizeH="0" baseline="0" noProof="0" dirty="0" err="1">
                <a:ln>
                  <a:noFill/>
                </a:ln>
                <a:solidFill>
                  <a:prstClr val="black">
                    <a:lumMod val="75000"/>
                    <a:lumOff val="25000"/>
                  </a:prstClr>
                </a:solidFill>
                <a:effectLst/>
                <a:uLnTx/>
                <a:uFillTx/>
                <a:latin typeface="Trebuchet MS" panose="020B0603020202020204"/>
                <a:ea typeface="+mn-ea"/>
                <a:cs typeface="+mn-cs"/>
              </a:rPr>
              <a:t>Narejo</a:t>
            </a:r>
            <a:r>
              <a:rPr kumimoji="0" lang="en-ZA" sz="105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 </a:t>
            </a:r>
            <a:r>
              <a:rPr kumimoji="0" lang="en-ZA" sz="1050" b="0" i="0" u="none" strike="noStrike" kern="1200" cap="none" spc="0" normalizeH="0" baseline="0" noProof="0" dirty="0" err="1">
                <a:ln>
                  <a:noFill/>
                </a:ln>
                <a:solidFill>
                  <a:prstClr val="black">
                    <a:lumMod val="75000"/>
                    <a:lumOff val="25000"/>
                  </a:prstClr>
                </a:solidFill>
                <a:effectLst/>
                <a:uLnTx/>
                <a:uFillTx/>
                <a:latin typeface="Trebuchet MS" panose="020B0603020202020204"/>
                <a:ea typeface="+mn-ea"/>
                <a:cs typeface="+mn-cs"/>
              </a:rPr>
              <a:t>Sanam</a:t>
            </a:r>
            <a:r>
              <a:rPr kumimoji="0" lang="en-ZA" sz="105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 (2020). Automatic Detection of Elbow Abnormalities in X-ray Imagery. International Journal of Advanced Computer Science and Applications. 11. 10.14569/IJACSA.2020.0111248. </a:t>
            </a:r>
          </a:p>
        </p:txBody>
      </p:sp>
    </p:spTree>
    <p:extLst>
      <p:ext uri="{BB962C8B-B14F-4D97-AF65-F5344CB8AC3E}">
        <p14:creationId xmlns:p14="http://schemas.microsoft.com/office/powerpoint/2010/main" val="1867166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A41C-6389-454A-A419-98C05C429989}"/>
              </a:ext>
            </a:extLst>
          </p:cNvPr>
          <p:cNvSpPr>
            <a:spLocks noGrp="1"/>
          </p:cNvSpPr>
          <p:nvPr>
            <p:ph type="title"/>
          </p:nvPr>
        </p:nvSpPr>
        <p:spPr/>
        <p:txBody>
          <a:bodyPr/>
          <a:lstStyle/>
          <a:p>
            <a:r>
              <a:rPr lang="en-GB" dirty="0">
                <a:cs typeface="Calibri Light"/>
              </a:rPr>
              <a:t>What I want to do</a:t>
            </a:r>
            <a:endParaRPr lang="en-GB" dirty="0"/>
          </a:p>
        </p:txBody>
      </p:sp>
      <p:sp>
        <p:nvSpPr>
          <p:cNvPr id="3" name="Content Placeholder 2">
            <a:extLst>
              <a:ext uri="{FF2B5EF4-FFF2-40B4-BE49-F238E27FC236}">
                <a16:creationId xmlns:a16="http://schemas.microsoft.com/office/drawing/2014/main" id="{149BD016-CE5A-451B-9C02-25474AB9610C}"/>
              </a:ext>
            </a:extLst>
          </p:cNvPr>
          <p:cNvSpPr>
            <a:spLocks noGrp="1"/>
          </p:cNvSpPr>
          <p:nvPr>
            <p:ph idx="1"/>
          </p:nvPr>
        </p:nvSpPr>
        <p:spPr/>
        <p:txBody>
          <a:bodyPr vert="horz" lIns="91440" tIns="45720" rIns="91440" bIns="45720" rtlCol="0" anchor="t">
            <a:normAutofit/>
          </a:bodyPr>
          <a:lstStyle/>
          <a:p>
            <a:r>
              <a:rPr lang="en-GB" dirty="0">
                <a:cs typeface="Calibri"/>
              </a:rPr>
              <a:t>Create a set of features which are not specific to the X-ray type to classify bone abnormality.</a:t>
            </a:r>
          </a:p>
          <a:p>
            <a:pPr lvl="1"/>
            <a:r>
              <a:rPr lang="en-GB" dirty="0">
                <a:cs typeface="Calibri"/>
              </a:rPr>
              <a:t>No targeted joint/bone detection</a:t>
            </a:r>
          </a:p>
          <a:p>
            <a:pPr lvl="1"/>
            <a:r>
              <a:rPr lang="en-GB" dirty="0">
                <a:cs typeface="Calibri"/>
              </a:rPr>
              <a:t>One set of calculations</a:t>
            </a:r>
          </a:p>
        </p:txBody>
      </p:sp>
    </p:spTree>
    <p:extLst>
      <p:ext uri="{BB962C8B-B14F-4D97-AF65-F5344CB8AC3E}">
        <p14:creationId xmlns:p14="http://schemas.microsoft.com/office/powerpoint/2010/main" val="484474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15270-551E-42E9-B650-72431EC2A771}"/>
              </a:ext>
            </a:extLst>
          </p:cNvPr>
          <p:cNvSpPr>
            <a:spLocks noGrp="1"/>
          </p:cNvSpPr>
          <p:nvPr>
            <p:ph type="title"/>
          </p:nvPr>
        </p:nvSpPr>
        <p:spPr/>
        <p:txBody>
          <a:bodyPr/>
          <a:lstStyle/>
          <a:p>
            <a:r>
              <a:rPr lang="en-ZA" dirty="0"/>
              <a:t>Musculoskeletal Radiographs (MURA) dataset.</a:t>
            </a:r>
          </a:p>
        </p:txBody>
      </p:sp>
      <p:sp>
        <p:nvSpPr>
          <p:cNvPr id="3" name="Content Placeholder 2">
            <a:extLst>
              <a:ext uri="{FF2B5EF4-FFF2-40B4-BE49-F238E27FC236}">
                <a16:creationId xmlns:a16="http://schemas.microsoft.com/office/drawing/2014/main" id="{E8C5E465-918A-4DA5-A82B-F8E8EF49F3A4}"/>
              </a:ext>
            </a:extLst>
          </p:cNvPr>
          <p:cNvSpPr>
            <a:spLocks noGrp="1"/>
          </p:cNvSpPr>
          <p:nvPr>
            <p:ph idx="1"/>
          </p:nvPr>
        </p:nvSpPr>
        <p:spPr/>
        <p:txBody>
          <a:bodyPr/>
          <a:lstStyle/>
          <a:p>
            <a:r>
              <a:rPr lang="en-ZA" dirty="0"/>
              <a:t>Developed by the Stanford ML Group</a:t>
            </a:r>
          </a:p>
          <a:p>
            <a:r>
              <a:rPr lang="en-ZA" dirty="0"/>
              <a:t>Contains radiographs of multiple upper-arm locations (Elbow, Finger, Hand, Forearm, etc.)</a:t>
            </a:r>
          </a:p>
          <a:p>
            <a:r>
              <a:rPr lang="en-ZA" dirty="0"/>
              <a:t>Binary classification, on a ‘study’ basis, detecting abnormalities.</a:t>
            </a:r>
          </a:p>
          <a:p>
            <a:r>
              <a:rPr lang="en-ZA" dirty="0"/>
              <a:t>Studies can have any number of radiographs.</a:t>
            </a:r>
          </a:p>
        </p:txBody>
      </p:sp>
    </p:spTree>
    <p:extLst>
      <p:ext uri="{BB962C8B-B14F-4D97-AF65-F5344CB8AC3E}">
        <p14:creationId xmlns:p14="http://schemas.microsoft.com/office/powerpoint/2010/main" val="3350835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3C54D-1D7D-4AEB-9449-1AEED2DB6E2D}"/>
              </a:ext>
            </a:extLst>
          </p:cNvPr>
          <p:cNvSpPr>
            <a:spLocks noGrp="1"/>
          </p:cNvSpPr>
          <p:nvPr>
            <p:ph type="title"/>
          </p:nvPr>
        </p:nvSpPr>
        <p:spPr/>
        <p:txBody>
          <a:bodyPr/>
          <a:lstStyle/>
          <a:p>
            <a:r>
              <a:rPr lang="en-GB" dirty="0">
                <a:cs typeface="Calibri Light"/>
              </a:rPr>
              <a:t>Current progress:</a:t>
            </a:r>
            <a:endParaRPr lang="en-GB" dirty="0"/>
          </a:p>
        </p:txBody>
      </p:sp>
      <p:sp>
        <p:nvSpPr>
          <p:cNvPr id="3" name="Content Placeholder 2">
            <a:extLst>
              <a:ext uri="{FF2B5EF4-FFF2-40B4-BE49-F238E27FC236}">
                <a16:creationId xmlns:a16="http://schemas.microsoft.com/office/drawing/2014/main" id="{E72424A6-C591-4AC6-A1B8-90F2A9E129B2}"/>
              </a:ext>
            </a:extLst>
          </p:cNvPr>
          <p:cNvSpPr>
            <a:spLocks noGrp="1"/>
          </p:cNvSpPr>
          <p:nvPr>
            <p:ph idx="1"/>
          </p:nvPr>
        </p:nvSpPr>
        <p:spPr>
          <a:xfrm>
            <a:off x="677334" y="2160589"/>
            <a:ext cx="4147585" cy="3880773"/>
          </a:xfrm>
        </p:spPr>
        <p:txBody>
          <a:bodyPr vert="horz" lIns="91440" tIns="45720" rIns="91440" bIns="45720" rtlCol="0" anchor="t">
            <a:normAutofit/>
          </a:bodyPr>
          <a:lstStyle/>
          <a:p>
            <a:r>
              <a:rPr lang="en-GB" dirty="0">
                <a:cs typeface="Calibri"/>
              </a:rPr>
              <a:t>Features:</a:t>
            </a:r>
          </a:p>
          <a:p>
            <a:pPr lvl="1"/>
            <a:r>
              <a:rPr lang="en-GB" dirty="0">
                <a:cs typeface="Calibri"/>
              </a:rPr>
              <a:t>100 SIFT </a:t>
            </a:r>
            <a:r>
              <a:rPr lang="en-GB" dirty="0" err="1">
                <a:cs typeface="Calibri"/>
              </a:rPr>
              <a:t>keypoint</a:t>
            </a:r>
            <a:r>
              <a:rPr lang="en-GB" dirty="0">
                <a:cs typeface="Calibri"/>
              </a:rPr>
              <a:t> features</a:t>
            </a:r>
          </a:p>
          <a:p>
            <a:pPr lvl="2"/>
            <a:r>
              <a:rPr lang="en-GB" dirty="0">
                <a:cs typeface="Calibri"/>
              </a:rPr>
              <a:t>Colour inversion: white background, black lines</a:t>
            </a:r>
          </a:p>
          <a:p>
            <a:pPr lvl="2"/>
            <a:r>
              <a:rPr lang="en-GB" dirty="0">
                <a:cs typeface="Calibri"/>
              </a:rPr>
              <a:t>Gaussian Blur and Greyscale Morphology</a:t>
            </a:r>
          </a:p>
          <a:p>
            <a:pPr lvl="2"/>
            <a:r>
              <a:rPr lang="en-GB" dirty="0">
                <a:cs typeface="Calibri"/>
              </a:rPr>
              <a:t>Background removal</a:t>
            </a:r>
          </a:p>
          <a:p>
            <a:pPr lvl="2"/>
            <a:r>
              <a:rPr lang="en-GB" dirty="0">
                <a:cs typeface="Calibri"/>
              </a:rPr>
              <a:t>Canny Edge detection</a:t>
            </a:r>
          </a:p>
          <a:p>
            <a:pPr lvl="1"/>
            <a:r>
              <a:rPr lang="en-GB" dirty="0">
                <a:cs typeface="Calibri"/>
              </a:rPr>
              <a:t>PCA dimension reduction</a:t>
            </a:r>
          </a:p>
        </p:txBody>
      </p:sp>
      <p:pic>
        <p:nvPicPr>
          <p:cNvPr id="5" name="Picture 4" descr="A picture containing indoor, kitchen appliance&#10;&#10;Description automatically generated">
            <a:extLst>
              <a:ext uri="{FF2B5EF4-FFF2-40B4-BE49-F238E27FC236}">
                <a16:creationId xmlns:a16="http://schemas.microsoft.com/office/drawing/2014/main" id="{F295809B-E86D-4DDA-879A-CB64DA867A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668" y="1716759"/>
            <a:ext cx="3271187" cy="4125241"/>
          </a:xfrm>
          <a:prstGeom prst="rect">
            <a:avLst/>
          </a:prstGeom>
        </p:spPr>
      </p:pic>
      <p:pic>
        <p:nvPicPr>
          <p:cNvPr id="7" name="Picture 6">
            <a:extLst>
              <a:ext uri="{FF2B5EF4-FFF2-40B4-BE49-F238E27FC236}">
                <a16:creationId xmlns:a16="http://schemas.microsoft.com/office/drawing/2014/main" id="{C2212409-F47C-42D8-A838-47141589E2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43479" y="1716759"/>
            <a:ext cx="3271187" cy="4125240"/>
          </a:xfrm>
          <a:prstGeom prst="rect">
            <a:avLst/>
          </a:prstGeom>
        </p:spPr>
      </p:pic>
    </p:spTree>
    <p:extLst>
      <p:ext uri="{BB962C8B-B14F-4D97-AF65-F5344CB8AC3E}">
        <p14:creationId xmlns:p14="http://schemas.microsoft.com/office/powerpoint/2010/main" val="409075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3C54D-1D7D-4AEB-9449-1AEED2DB6E2D}"/>
              </a:ext>
            </a:extLst>
          </p:cNvPr>
          <p:cNvSpPr>
            <a:spLocks noGrp="1"/>
          </p:cNvSpPr>
          <p:nvPr>
            <p:ph type="title"/>
          </p:nvPr>
        </p:nvSpPr>
        <p:spPr/>
        <p:txBody>
          <a:bodyPr/>
          <a:lstStyle/>
          <a:p>
            <a:r>
              <a:rPr lang="en-GB" dirty="0">
                <a:cs typeface="Calibri Light"/>
              </a:rPr>
              <a:t>Current progress:</a:t>
            </a:r>
            <a:endParaRPr lang="en-GB" dirty="0"/>
          </a:p>
        </p:txBody>
      </p:sp>
      <p:sp>
        <p:nvSpPr>
          <p:cNvPr id="3" name="Content Placeholder 2">
            <a:extLst>
              <a:ext uri="{FF2B5EF4-FFF2-40B4-BE49-F238E27FC236}">
                <a16:creationId xmlns:a16="http://schemas.microsoft.com/office/drawing/2014/main" id="{E72424A6-C591-4AC6-A1B8-90F2A9E129B2}"/>
              </a:ext>
            </a:extLst>
          </p:cNvPr>
          <p:cNvSpPr>
            <a:spLocks noGrp="1"/>
          </p:cNvSpPr>
          <p:nvPr>
            <p:ph idx="1"/>
          </p:nvPr>
        </p:nvSpPr>
        <p:spPr>
          <a:xfrm>
            <a:off x="677334" y="2160589"/>
            <a:ext cx="4767121" cy="3880773"/>
          </a:xfrm>
        </p:spPr>
        <p:txBody>
          <a:bodyPr vert="horz" lIns="91440" tIns="45720" rIns="91440" bIns="45720" rtlCol="0" anchor="t">
            <a:normAutofit/>
          </a:bodyPr>
          <a:lstStyle/>
          <a:p>
            <a:r>
              <a:rPr lang="en-GB" dirty="0">
                <a:cs typeface="Calibri"/>
              </a:rPr>
              <a:t>Classifiers:</a:t>
            </a:r>
          </a:p>
          <a:p>
            <a:pPr lvl="1"/>
            <a:r>
              <a:rPr lang="en-GB" dirty="0">
                <a:cs typeface="Calibri"/>
              </a:rPr>
              <a:t>Forearm RBF-kernel SVM, Top-50 PCA components, C= 654.4</a:t>
            </a:r>
          </a:p>
          <a:p>
            <a:pPr lvl="1"/>
            <a:r>
              <a:rPr lang="en-GB" dirty="0">
                <a:cs typeface="Calibri"/>
              </a:rPr>
              <a:t>Validation F1 score: 0,51</a:t>
            </a:r>
          </a:p>
        </p:txBody>
      </p:sp>
      <p:pic>
        <p:nvPicPr>
          <p:cNvPr id="7" name="Picture 6" descr="Chart, line chart&#10;&#10;Description automatically generated">
            <a:extLst>
              <a:ext uri="{FF2B5EF4-FFF2-40B4-BE49-F238E27FC236}">
                <a16:creationId xmlns:a16="http://schemas.microsoft.com/office/drawing/2014/main" id="{F5181D13-E41B-405B-B06D-7219EC5BB5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4595" y="534044"/>
            <a:ext cx="4028554" cy="3021416"/>
          </a:xfrm>
          <a:prstGeom prst="rect">
            <a:avLst/>
          </a:prstGeom>
        </p:spPr>
      </p:pic>
      <p:pic>
        <p:nvPicPr>
          <p:cNvPr id="9" name="Picture 8" descr="Chart, treemap chart&#10;&#10;Description automatically generated">
            <a:extLst>
              <a:ext uri="{FF2B5EF4-FFF2-40B4-BE49-F238E27FC236}">
                <a16:creationId xmlns:a16="http://schemas.microsoft.com/office/drawing/2014/main" id="{037EAE7A-4AD2-41DD-B046-6C1F865272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4595" y="3429000"/>
            <a:ext cx="4028555" cy="3021416"/>
          </a:xfrm>
          <a:prstGeom prst="rect">
            <a:avLst/>
          </a:prstGeom>
        </p:spPr>
      </p:pic>
    </p:spTree>
    <p:extLst>
      <p:ext uri="{BB962C8B-B14F-4D97-AF65-F5344CB8AC3E}">
        <p14:creationId xmlns:p14="http://schemas.microsoft.com/office/powerpoint/2010/main" val="2238579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CDA13-71D7-4834-8274-C47EBB38525A}"/>
              </a:ext>
            </a:extLst>
          </p:cNvPr>
          <p:cNvSpPr>
            <a:spLocks noGrp="1"/>
          </p:cNvSpPr>
          <p:nvPr>
            <p:ph type="title"/>
          </p:nvPr>
        </p:nvSpPr>
        <p:spPr/>
        <p:txBody>
          <a:bodyPr/>
          <a:lstStyle/>
          <a:p>
            <a:r>
              <a:rPr lang="en-GB" dirty="0">
                <a:cs typeface="Calibri Light"/>
              </a:rPr>
              <a:t>Planned Classifiers</a:t>
            </a:r>
            <a:endParaRPr lang="en-GB" dirty="0"/>
          </a:p>
        </p:txBody>
      </p:sp>
      <p:sp>
        <p:nvSpPr>
          <p:cNvPr id="3" name="Content Placeholder 2">
            <a:extLst>
              <a:ext uri="{FF2B5EF4-FFF2-40B4-BE49-F238E27FC236}">
                <a16:creationId xmlns:a16="http://schemas.microsoft.com/office/drawing/2014/main" id="{23B16975-DA2F-4859-8AD4-BDF46A975BFD}"/>
              </a:ext>
            </a:extLst>
          </p:cNvPr>
          <p:cNvSpPr>
            <a:spLocks noGrp="1"/>
          </p:cNvSpPr>
          <p:nvPr>
            <p:ph idx="1"/>
          </p:nvPr>
        </p:nvSpPr>
        <p:spPr/>
        <p:txBody>
          <a:bodyPr vert="horz" lIns="91440" tIns="45720" rIns="91440" bIns="45720" rtlCol="0" anchor="t">
            <a:normAutofit/>
          </a:bodyPr>
          <a:lstStyle/>
          <a:p>
            <a:r>
              <a:rPr lang="en-GB" dirty="0">
                <a:cs typeface="Calibri"/>
              </a:rPr>
              <a:t>MLP</a:t>
            </a:r>
          </a:p>
          <a:p>
            <a:r>
              <a:rPr lang="en-GB" dirty="0">
                <a:cs typeface="Calibri"/>
              </a:rPr>
              <a:t>Random Forest</a:t>
            </a:r>
          </a:p>
          <a:p>
            <a:r>
              <a:rPr lang="en-GB" dirty="0">
                <a:cs typeface="Calibri"/>
              </a:rPr>
              <a:t>Ensemble Statistical classifiers</a:t>
            </a:r>
          </a:p>
          <a:p>
            <a:r>
              <a:rPr lang="en-GB" dirty="0">
                <a:cs typeface="Calibri"/>
              </a:rPr>
              <a:t>CNN (if time permits)</a:t>
            </a:r>
          </a:p>
        </p:txBody>
      </p:sp>
    </p:spTree>
    <p:extLst>
      <p:ext uri="{BB962C8B-B14F-4D97-AF65-F5344CB8AC3E}">
        <p14:creationId xmlns:p14="http://schemas.microsoft.com/office/powerpoint/2010/main" val="16255778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421</TotalTime>
  <Words>1245</Words>
  <Application>Microsoft Office PowerPoint</Application>
  <PresentationFormat>Widescreen</PresentationFormat>
  <Paragraphs>88</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Bone Abnormality Detection</vt:lpstr>
      <vt:lpstr>Motivation</vt:lpstr>
      <vt:lpstr>The solution</vt:lpstr>
      <vt:lpstr>Previous Work</vt:lpstr>
      <vt:lpstr>What I want to do</vt:lpstr>
      <vt:lpstr>Musculoskeletal Radiographs (MURA) dataset.</vt:lpstr>
      <vt:lpstr>Current progress:</vt:lpstr>
      <vt:lpstr>Current progress:</vt:lpstr>
      <vt:lpstr>Planned Classifiers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Nicholas Kastanos</cp:lastModifiedBy>
  <cp:revision>84</cp:revision>
  <dcterms:created xsi:type="dcterms:W3CDTF">2021-03-16T15:06:33Z</dcterms:created>
  <dcterms:modified xsi:type="dcterms:W3CDTF">2021-03-17T15:28:02Z</dcterms:modified>
</cp:coreProperties>
</file>