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7"/>
  </p:notesMasterIdLst>
  <p:sldIdLst>
    <p:sldId id="256" r:id="rId2"/>
    <p:sldId id="266" r:id="rId3"/>
    <p:sldId id="257" r:id="rId4"/>
    <p:sldId id="258" r:id="rId5"/>
    <p:sldId id="272" r:id="rId6"/>
    <p:sldId id="267" r:id="rId7"/>
    <p:sldId id="259" r:id="rId8"/>
    <p:sldId id="260" r:id="rId9"/>
    <p:sldId id="269" r:id="rId10"/>
    <p:sldId id="270" r:id="rId11"/>
    <p:sldId id="271" r:id="rId12"/>
    <p:sldId id="262" r:id="rId13"/>
    <p:sldId id="27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48"/>
    <p:restoredTop sz="94599"/>
  </p:normalViewPr>
  <p:slideViewPr>
    <p:cSldViewPr snapToGrid="0" snapToObjects="1">
      <p:cViewPr>
        <p:scale>
          <a:sx n="83" d="100"/>
          <a:sy n="83" d="100"/>
        </p:scale>
        <p:origin x="106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6FA8B-7156-2746-A873-8D557D5F859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8C3EF-BC0D-9747-AE3E-90D91968F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anecdote</a:t>
            </a:r>
            <a:r>
              <a:rPr lang="en-US" baseline="0" dirty="0" smtClean="0"/>
              <a:t> with world graphic??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8C3EF-BC0D-9747-AE3E-90D91968FC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2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Could also bring in group at a</a:t>
            </a:r>
            <a:r>
              <a:rPr lang="en-US" baseline="0" dirty="0" smtClean="0"/>
              <a:t>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8C3EF-BC0D-9747-AE3E-90D91968FC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we poin</a:t>
            </a:r>
            <a:r>
              <a:rPr lang="en-US" baseline="0" dirty="0" smtClean="0"/>
              <a:t>t to the four? For analyzing a doc is it the average number of definitions for each value word?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8C3EF-BC0D-9747-AE3E-90D91968FC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01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Animations?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8C3EF-BC0D-9747-AE3E-90D91968FC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92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8C3EF-BC0D-9747-AE3E-90D91968FC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68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dirty="0" err="1" smtClean="0"/>
              <a:t>urdu</a:t>
            </a:r>
            <a:r>
              <a:rPr lang="en-US" dirty="0" smtClean="0"/>
              <a:t>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8C3EF-BC0D-9747-AE3E-90D91968FC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54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dirty="0" err="1" smtClean="0"/>
              <a:t>urdu</a:t>
            </a:r>
            <a:r>
              <a:rPr lang="en-US" dirty="0" smtClean="0"/>
              <a:t>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8C3EF-BC0D-9747-AE3E-90D91968FC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7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E81F55E-8370-E149-85A6-F187AE5C0693}" type="datetime1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Problem    Objective    Technical Approach    Results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7D12222-74C2-BE47-910B-22DE51234EC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12526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C413-1EAB-A940-8154-A9A37D39AEA6}" type="datetime1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Problem    Objective    Technical Approach    Results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2222-74C2-BE47-910B-22DE5123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9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0708-3345-6B40-8298-B8FA1DF4236A}" type="datetime1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Problem    Objective    Technical Approach    Results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2222-74C2-BE47-910B-22DE5123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7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96F7-22BC-F84D-A71B-EB5F5BA6481E}" type="datetime1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Problem    Objective    Technical Approach    Results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2222-74C2-BE47-910B-22DE5123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90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303899-142B-7140-848C-9A0AFBDEDE73}" type="datetime1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Problem    Objective    Technical Approach    Results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D12222-74C2-BE47-910B-22DE51234E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85399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0C8C-1B9D-E849-8236-67D1808C2C84}" type="datetime1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Problem    Objective    Technical Approach    Results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2222-74C2-BE47-910B-22DE5123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40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592A-A374-6A46-8CF2-D7481F052785}" type="datetime1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Problem    Objective    Technical Approach    Results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2222-74C2-BE47-910B-22DE5123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24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3CB0-3264-D24D-8223-C967781B62CD}" type="datetime1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Problem    Objective    Technical Approach    Results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2222-74C2-BE47-910B-22DE5123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9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5C11-028B-0E45-AEC3-8EBCBC539C7E}" type="datetime1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Problem    Objective    Technical Approach    Results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2222-74C2-BE47-910B-22DE5123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8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DBD713-2155-E142-A2B8-51BE31957657}" type="datetime1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Problem    Objective    Technical Approach    Results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D12222-74C2-BE47-910B-22DE51234E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279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69842-2A09-E341-9D5D-5AD12EB21E97}" type="datetime1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Problem    Objective    Technical Approach    Results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D12222-74C2-BE47-910B-22DE51234E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4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3825E50-9D8F-FA43-8FF2-2E36A6D84D89}" type="datetime1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Problem    Objective    Technical Approach    Results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7D12222-74C2-BE47-910B-22DE51234E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897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euralnetworksanddeeplearning.com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488406"/>
            <a:ext cx="8361229" cy="2098226"/>
          </a:xfrm>
        </p:spPr>
        <p:txBody>
          <a:bodyPr/>
          <a:lstStyle/>
          <a:p>
            <a:r>
              <a:rPr lang="en-US" sz="5400" cap="none" dirty="0" smtClean="0">
                <a:latin typeface="Damascus" charset="-78"/>
                <a:ea typeface="Damascus" charset="-78"/>
                <a:cs typeface="Damascus" charset="-78"/>
              </a:rPr>
              <a:t>Computational Analysis of Religious and Ideological Linguistic Behavior</a:t>
            </a:r>
            <a:endParaRPr lang="en-US" sz="5400" cap="none" dirty="0"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4488" y="3670519"/>
            <a:ext cx="9344025" cy="1744434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Damascus" charset="-78"/>
                <a:ea typeface="Damascus" charset="-78"/>
                <a:cs typeface="Damascus" charset="-78"/>
              </a:rPr>
              <a:t>University of Virginia, MS in Data Science Capstone</a:t>
            </a:r>
          </a:p>
          <a:p>
            <a:pPr algn="l"/>
            <a:r>
              <a:rPr lang="en-US" sz="2600" dirty="0" smtClean="0">
                <a:latin typeface="Damascus" charset="-78"/>
                <a:ea typeface="Damascus" charset="-78"/>
                <a:cs typeface="Damascus" charset="-78"/>
              </a:rPr>
              <a:t>Samantha </a:t>
            </a:r>
            <a:r>
              <a:rPr lang="en-US" sz="2600" dirty="0" err="1">
                <a:latin typeface="Damascus" charset="-78"/>
                <a:ea typeface="Damascus" charset="-78"/>
                <a:cs typeface="Damascus" charset="-78"/>
              </a:rPr>
              <a:t>Garofalo</a:t>
            </a:r>
            <a:r>
              <a:rPr lang="en-US" sz="2600" dirty="0">
                <a:latin typeface="Damascus" charset="-78"/>
                <a:ea typeface="Damascus" charset="-78"/>
                <a:cs typeface="Damascus" charset="-78"/>
              </a:rPr>
              <a:t>, Seth </a:t>
            </a:r>
            <a:r>
              <a:rPr lang="en-US" sz="2600" dirty="0" smtClean="0">
                <a:latin typeface="Damascus" charset="-78"/>
                <a:ea typeface="Damascus" charset="-78"/>
                <a:cs typeface="Damascus" charset="-78"/>
              </a:rPr>
              <a:t>Green, </a:t>
            </a:r>
            <a:r>
              <a:rPr lang="en-US" sz="2600" dirty="0">
                <a:latin typeface="Damascus" charset="-78"/>
                <a:ea typeface="Damascus" charset="-78"/>
                <a:cs typeface="Damascus" charset="-78"/>
              </a:rPr>
              <a:t>Leigh </a:t>
            </a:r>
            <a:r>
              <a:rPr lang="en-US" sz="2600" dirty="0" smtClean="0">
                <a:latin typeface="Damascus" charset="-78"/>
                <a:ea typeface="Damascus" charset="-78"/>
                <a:cs typeface="Damascus" charset="-78"/>
              </a:rPr>
              <a:t>Harton, Megan Stiles</a:t>
            </a:r>
          </a:p>
          <a:p>
            <a:pPr algn="r"/>
            <a:endParaRPr lang="en-US" sz="700" dirty="0" smtClean="0">
              <a:latin typeface="Damascus" charset="-78"/>
              <a:ea typeface="Damascus" charset="-78"/>
              <a:cs typeface="Damascus" charset="-78"/>
            </a:endParaRP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Damascus" charset="-78"/>
                <a:ea typeface="Damascus" charset="-78"/>
                <a:cs typeface="Damascus" charset="-78"/>
              </a:rPr>
              <a:t>	</a:t>
            </a:r>
            <a:r>
              <a:rPr lang="en-US" sz="2000" dirty="0" smtClean="0">
                <a:latin typeface="Damascus" charset="-78"/>
                <a:ea typeface="Damascus" charset="-78"/>
                <a:cs typeface="Damascus" charset="-78"/>
              </a:rPr>
              <a:t>				</a:t>
            </a:r>
            <a:endParaRPr lang="en-US" sz="1900" dirty="0">
              <a:solidFill>
                <a:schemeClr val="tx2">
                  <a:lumMod val="75000"/>
                  <a:lumOff val="25000"/>
                </a:schemeClr>
              </a:solidFill>
              <a:latin typeface="Damascus" charset="-78"/>
              <a:ea typeface="Damascus" charset="-78"/>
              <a:cs typeface="Damascus" charset="-78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71608" y="3586632"/>
            <a:ext cx="92583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53583" l="28711" r="71875">
                        <a14:foregroundMark x1="50000" y1="22741" x2="50000" y2="22741"/>
                        <a14:foregroundMark x1="39648" y1="17445" x2="39648" y2="17445"/>
                        <a14:foregroundMark x1="49023" y1="17445" x2="49023" y2="17445"/>
                        <a14:foregroundMark x1="57422" y1="16511" x2="57422" y2="16511"/>
                        <a14:foregroundMark x1="62695" y1="24299" x2="62695" y2="24299"/>
                        <a14:foregroundMark x1="57031" y1="27103" x2="57031" y2="27103"/>
                        <a14:foregroundMark x1="53516" y1="26168" x2="53516" y2="26168"/>
                        <a14:foregroundMark x1="46484" y1="26168" x2="46484" y2="26168"/>
                        <a14:foregroundMark x1="43750" y1="26168" x2="43750" y2="26168"/>
                        <a14:foregroundMark x1="38672" y1="26791" x2="38672" y2="26791"/>
                        <a14:foregroundMark x1="37891" y1="44237" x2="37891" y2="44237"/>
                        <a14:foregroundMark x1="47656" y1="44237" x2="47656" y2="44237"/>
                        <a14:foregroundMark x1="61328" y1="44548" x2="61328" y2="44548"/>
                      </a14:backgroundRemoval>
                    </a14:imgEffect>
                  </a14:imgLayer>
                </a14:imgProps>
              </a:ext>
            </a:extLst>
          </a:blip>
          <a:srcRect l="33646" r="33444" b="48973"/>
          <a:stretch/>
        </p:blipFill>
        <p:spPr>
          <a:xfrm>
            <a:off x="1614488" y="4829854"/>
            <a:ext cx="1376417" cy="13379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6079" y="5152160"/>
            <a:ext cx="52471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Advisor:  </a:t>
            </a:r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   Don Brown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Client:        Peter 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Ochs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Sponsor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: </a:t>
            </a:r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   Army        </a:t>
            </a:r>
            <a:endParaRPr lang="en-US" sz="2000" dirty="0">
              <a:solidFill>
                <a:schemeClr val="tx2">
                  <a:lumMod val="75000"/>
                  <a:lumOff val="25000"/>
                </a:schemeClr>
              </a:solidFill>
              <a:latin typeface="Damascus" charset="-78"/>
              <a:ea typeface="Damascus" charset="-78"/>
              <a:cs typeface="Damascus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43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amascus" charset="-78"/>
                <a:ea typeface="Damascus" charset="-78"/>
                <a:cs typeface="Damascus" charset="-78"/>
              </a:rPr>
              <a:t>Technical Approach: </a:t>
            </a:r>
            <a:r>
              <a:rPr lang="en-US" dirty="0" smtClean="0">
                <a:latin typeface="Damascus" charset="-78"/>
                <a:ea typeface="Damascus" charset="-78"/>
                <a:cs typeface="Damascus" charset="-78"/>
              </a:rPr>
              <a:t>Context Vectors</a:t>
            </a:r>
            <a:endParaRPr lang="en-US" dirty="0"/>
          </a:p>
        </p:txBody>
      </p:sp>
      <p:sp>
        <p:nvSpPr>
          <p:cNvPr id="4" name="AutoShape 2" descr="https://lh4.googleusercontent.com/novO38FHioga_PN4EcP8ILNgx5tbCA0-UyQ-FM98_UG8z3EDOP-f2pzgzx44YLTzQDKwEUu2-rJkLNh39qSzlQDWT6cwOgpHwlhL0T4lA6m02Vilp7--ix--D8Dg_l7cb-fnAZM7QHI"/>
          <p:cNvSpPr>
            <a:spLocks noChangeAspect="1" noChangeArrowheads="1"/>
          </p:cNvSpPr>
          <p:nvPr/>
        </p:nvSpPr>
        <p:spPr bwMode="auto">
          <a:xfrm>
            <a:off x="-1" y="-1"/>
            <a:ext cx="3686629" cy="368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1200" y="6505364"/>
            <a:ext cx="11480800" cy="35394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txBody>
          <a:bodyPr wrap="square" rtlCol="0" anchor="b" anchorCtr="0">
            <a:spAutoFit/>
          </a:bodyPr>
          <a:lstStyle/>
          <a:p>
            <a:r>
              <a:rPr lang="en-US" sz="17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Problem</a:t>
            </a:r>
            <a:r>
              <a:rPr lang="en-US" sz="17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 </a:t>
            </a:r>
            <a:r>
              <a:rPr lang="en-US" sz="17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			        Objectives 		            </a:t>
            </a:r>
            <a:r>
              <a:rPr lang="en-US" sz="17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Technical Approach </a:t>
            </a:r>
            <a:r>
              <a:rPr lang="en-US" sz="17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			Results</a:t>
            </a:r>
            <a:endParaRPr lang="en-US" sz="1700" dirty="0">
              <a:solidFill>
                <a:schemeClr val="tx2">
                  <a:lumMod val="25000"/>
                  <a:lumOff val="75000"/>
                </a:schemeClr>
              </a:solidFill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2813958" y="6504057"/>
            <a:ext cx="362857" cy="353943"/>
          </a:xfrm>
          <a:prstGeom prst="chevr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9448798" y="6504057"/>
            <a:ext cx="362857" cy="353943"/>
          </a:xfrm>
          <a:prstGeom prst="chevr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6131378" y="6504057"/>
            <a:ext cx="362857" cy="353943"/>
          </a:xfrm>
          <a:prstGeom prst="chevr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338" y="5201916"/>
            <a:ext cx="4716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Damascus" charset="-78"/>
                <a:ea typeface="Damascus" charset="-78"/>
                <a:cs typeface="Damascus" charset="-78"/>
              </a:rPr>
              <a:t>Collect words </a:t>
            </a:r>
            <a:r>
              <a:rPr lang="en-US" sz="2400" b="1" smtClean="0">
                <a:solidFill>
                  <a:schemeClr val="tx2"/>
                </a:solidFill>
                <a:latin typeface="Damascus" charset="-78"/>
                <a:ea typeface="Damascus" charset="-78"/>
                <a:cs typeface="Damascus" charset="-78"/>
              </a:rPr>
              <a:t>in context vector</a:t>
            </a:r>
            <a:endParaRPr lang="en-US" sz="2400" b="1" dirty="0">
              <a:solidFill>
                <a:schemeClr val="tx2"/>
              </a:solidFill>
              <a:latin typeface="Damascus" charset="-78"/>
              <a:ea typeface="Damascus" charset="-78"/>
              <a:cs typeface="Damascus" charset="-78"/>
            </a:endParaRPr>
          </a:p>
        </p:txBody>
      </p:sp>
      <p:pic>
        <p:nvPicPr>
          <p:cNvPr id="3074" name="Picture 2" descr="https://lh3.googleusercontent.com/xJQ_PubGkaj8bIi_3TvqvgntwqkLHBR8yBP5OrAFRu75Eua0eFeegCxOySGiHOVb42VbcAcsT6hIfH8izv2Luaz-7Hi-twcSLChoQG3Afc9iKrmnhhYmDbLpy6vqTc43N_gYdxAo9Y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2033588"/>
            <a:ext cx="98774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2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amascus" charset="-78"/>
                <a:ea typeface="Damascus" charset="-78"/>
                <a:cs typeface="Damascus" charset="-78"/>
              </a:rPr>
              <a:t>Technical Approach: </a:t>
            </a:r>
            <a:r>
              <a:rPr lang="en-US" dirty="0" smtClean="0">
                <a:latin typeface="Damascus" charset="-78"/>
                <a:ea typeface="Damascus" charset="-78"/>
                <a:cs typeface="Damascus" charset="-78"/>
              </a:rPr>
              <a:t>Context Vectors</a:t>
            </a:r>
            <a:endParaRPr lang="en-US" dirty="0"/>
          </a:p>
        </p:txBody>
      </p:sp>
      <p:sp>
        <p:nvSpPr>
          <p:cNvPr id="4" name="AutoShape 2" descr="https://lh4.googleusercontent.com/novO38FHioga_PN4EcP8ILNgx5tbCA0-UyQ-FM98_UG8z3EDOP-f2pzgzx44YLTzQDKwEUu2-rJkLNh39qSzlQDWT6cwOgpHwlhL0T4lA6m02Vilp7--ix--D8Dg_l7cb-fnAZM7QHI"/>
          <p:cNvSpPr>
            <a:spLocks noChangeAspect="1" noChangeArrowheads="1"/>
          </p:cNvSpPr>
          <p:nvPr/>
        </p:nvSpPr>
        <p:spPr bwMode="auto">
          <a:xfrm>
            <a:off x="-1" y="-1"/>
            <a:ext cx="3686629" cy="368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1200" y="6505364"/>
            <a:ext cx="11480800" cy="35394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txBody>
          <a:bodyPr wrap="square" rtlCol="0" anchor="b" anchorCtr="0">
            <a:spAutoFit/>
          </a:bodyPr>
          <a:lstStyle/>
          <a:p>
            <a:r>
              <a:rPr lang="en-US" sz="17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Problem</a:t>
            </a:r>
            <a:r>
              <a:rPr lang="en-US" sz="17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 </a:t>
            </a:r>
            <a:r>
              <a:rPr lang="en-US" sz="17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			        Objectives 		            </a:t>
            </a:r>
            <a:r>
              <a:rPr lang="en-US" sz="17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Technical Approach </a:t>
            </a:r>
            <a:r>
              <a:rPr lang="en-US" sz="17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			Results</a:t>
            </a:r>
            <a:endParaRPr lang="en-US" sz="1700" dirty="0">
              <a:solidFill>
                <a:schemeClr val="tx2">
                  <a:lumMod val="25000"/>
                  <a:lumOff val="75000"/>
                </a:schemeClr>
              </a:solidFill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2813958" y="6504057"/>
            <a:ext cx="362857" cy="353943"/>
          </a:xfrm>
          <a:prstGeom prst="chevr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9448798" y="6504057"/>
            <a:ext cx="362857" cy="353943"/>
          </a:xfrm>
          <a:prstGeom prst="chevr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6131378" y="6504057"/>
            <a:ext cx="362857" cy="353943"/>
          </a:xfrm>
          <a:prstGeom prst="chevr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6925" y="5101002"/>
            <a:ext cx="10291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3">
                  <a:lumMod val="50000"/>
                </a:schemeClr>
              </a:buClr>
              <a:buSzPct val="110000"/>
              <a:buFont typeface="Arial" charset="0"/>
              <a:buChar char="•"/>
            </a:pPr>
            <a:r>
              <a:rPr lang="en-US" sz="2400" b="1" dirty="0" smtClean="0">
                <a:solidFill>
                  <a:schemeClr val="tx2"/>
                </a:solidFill>
                <a:latin typeface="Damascus" charset="-78"/>
                <a:ea typeface="Damascus" charset="-78"/>
                <a:cs typeface="Damascus" charset="-78"/>
              </a:rPr>
              <a:t>Repeat for all occurrences of keyword</a:t>
            </a:r>
          </a:p>
          <a:p>
            <a:pPr marL="457200" indent="-457200">
              <a:buClr>
                <a:schemeClr val="accent3">
                  <a:lumMod val="50000"/>
                </a:schemeClr>
              </a:buClr>
              <a:buSzPct val="110000"/>
              <a:buFont typeface="Arial" charset="0"/>
              <a:buChar char="•"/>
            </a:pPr>
            <a:r>
              <a:rPr lang="en-US" sz="2400" b="1" dirty="0" smtClean="0">
                <a:solidFill>
                  <a:schemeClr val="tx2"/>
                </a:solidFill>
                <a:latin typeface="Damascus" charset="-78"/>
                <a:ea typeface="Damascus" charset="-78"/>
                <a:cs typeface="Damascus" charset="-78"/>
              </a:rPr>
              <a:t>Singular Value Decomposition to vector of length 100</a:t>
            </a:r>
          </a:p>
          <a:p>
            <a:pPr marL="457200" indent="-457200">
              <a:buClr>
                <a:schemeClr val="accent3">
                  <a:lumMod val="50000"/>
                </a:schemeClr>
              </a:buClr>
              <a:buSzPct val="110000"/>
              <a:buFont typeface="Arial" charset="0"/>
              <a:buChar char="•"/>
            </a:pPr>
            <a:r>
              <a:rPr lang="en-US" sz="2400" b="1" dirty="0" smtClean="0">
                <a:solidFill>
                  <a:schemeClr val="tx2"/>
                </a:solidFill>
                <a:latin typeface="Damascus" charset="-78"/>
                <a:ea typeface="Damascus" charset="-78"/>
                <a:cs typeface="Damascus" charset="-78"/>
              </a:rPr>
              <a:t>Calculate Average Semantic Density and Distributional Co-occurrence Score</a:t>
            </a:r>
            <a:endParaRPr lang="en-US" sz="2400" b="1" dirty="0">
              <a:solidFill>
                <a:schemeClr val="tx2"/>
              </a:solidFill>
              <a:latin typeface="Damascus" charset="-78"/>
              <a:ea typeface="Damascus" charset="-78"/>
              <a:cs typeface="Damascus" charset="-78"/>
            </a:endParaRPr>
          </a:p>
        </p:txBody>
      </p:sp>
      <p:pic>
        <p:nvPicPr>
          <p:cNvPr id="4098" name="Picture 2" descr="https://lh5.googleusercontent.com/n1btC2wRWV5KfwXhFhZpQ48ImKB9XEZRYXQZfbpNjthMy04BMwpVNmpXObVm3WbU6zq9pfiwn3OUrO_NKF-h04UH751OGG1Wv51zw9Aeyu-9HsvL5Q-lfWbeg1TAZAhFthbfa9mvOF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2014538"/>
            <a:ext cx="99536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2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Damascus" charset="-78"/>
                <a:ea typeface="Damascus" charset="-78"/>
                <a:cs typeface="Damascus" charset="-78"/>
              </a:rPr>
              <a:t>Technical Approach: Deep Learning</a:t>
            </a:r>
            <a:endParaRPr lang="en-US" dirty="0"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200" y="6505364"/>
            <a:ext cx="11480800" cy="35394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txBody>
          <a:bodyPr wrap="square" rtlCol="0" anchor="b" anchorCtr="0">
            <a:spAutoFit/>
          </a:bodyPr>
          <a:lstStyle/>
          <a:p>
            <a:r>
              <a:rPr lang="en-US" sz="17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Problem 			        Objectives 		            </a:t>
            </a:r>
            <a:r>
              <a:rPr lang="en-US" sz="17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Technical Approach </a:t>
            </a:r>
            <a:r>
              <a:rPr lang="en-US" sz="17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			Results</a:t>
            </a:r>
            <a:endParaRPr lang="en-US" sz="1700" dirty="0">
              <a:solidFill>
                <a:schemeClr val="tx2">
                  <a:lumMod val="25000"/>
                  <a:lumOff val="75000"/>
                </a:schemeClr>
              </a:solidFill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2813958" y="6504057"/>
            <a:ext cx="362857" cy="353943"/>
          </a:xfrm>
          <a:prstGeom prst="chevr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9448798" y="6504057"/>
            <a:ext cx="362857" cy="353943"/>
          </a:xfrm>
          <a:prstGeom prst="chevr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131378" y="6504057"/>
            <a:ext cx="362857" cy="353943"/>
          </a:xfrm>
          <a:prstGeom prst="chevr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42964" y="2576744"/>
            <a:ext cx="43682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3">
                  <a:lumMod val="50000"/>
                </a:schemeClr>
              </a:buClr>
              <a:buSzPct val="110000"/>
              <a:buFont typeface="Arial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Damascus" charset="-78"/>
                <a:ea typeface="Damascus" charset="-78"/>
                <a:cs typeface="Damascus" charset="-78"/>
              </a:rPr>
              <a:t>Network is broken into sub-networks</a:t>
            </a:r>
          </a:p>
          <a:p>
            <a:pPr marL="457200" indent="-457200">
              <a:buClr>
                <a:schemeClr val="accent3">
                  <a:lumMod val="50000"/>
                </a:schemeClr>
              </a:buClr>
              <a:buSzPct val="110000"/>
              <a:buFont typeface="Arial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Damascus" charset="-78"/>
                <a:ea typeface="Damascus" charset="-78"/>
                <a:cs typeface="Damascus" charset="-78"/>
              </a:rPr>
              <a:t>E</a:t>
            </a:r>
            <a:r>
              <a:rPr lang="en-US" sz="2400" dirty="0" smtClean="0">
                <a:solidFill>
                  <a:schemeClr val="tx2"/>
                </a:solidFill>
                <a:latin typeface="Damascus" charset="-78"/>
                <a:ea typeface="Damascus" charset="-78"/>
                <a:cs typeface="Damascus" charset="-78"/>
              </a:rPr>
              <a:t>ach sub-network is signal</a:t>
            </a:r>
          </a:p>
          <a:p>
            <a:pPr marL="457200" indent="-457200">
              <a:buClr>
                <a:schemeClr val="accent3">
                  <a:lumMod val="50000"/>
                </a:schemeClr>
              </a:buClr>
              <a:buSzPct val="110000"/>
              <a:buFont typeface="Arial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Damascus" charset="-78"/>
                <a:ea typeface="Damascus" charset="-78"/>
                <a:cs typeface="Damascus" charset="-78"/>
              </a:rPr>
              <a:t>Deep Learning techniques so the network can learn the proper weights and biases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42" y="2146666"/>
            <a:ext cx="6237746" cy="310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Damascus" charset="-78"/>
                <a:ea typeface="Damascus" charset="-78"/>
                <a:cs typeface="Damascus" charset="-78"/>
              </a:rPr>
              <a:t>Expected Results</a:t>
            </a:r>
            <a:endParaRPr lang="en-US" dirty="0"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200" y="6505364"/>
            <a:ext cx="11480800" cy="35394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txBody>
          <a:bodyPr wrap="square" rtlCol="0" anchor="b" anchorCtr="0">
            <a:spAutoFit/>
          </a:bodyPr>
          <a:lstStyle/>
          <a:p>
            <a:r>
              <a:rPr lang="en-US" sz="17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Problem 			        Objectives 		            Technical Approach 			</a:t>
            </a:r>
            <a:r>
              <a:rPr lang="en-US" sz="17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Results</a:t>
            </a:r>
            <a:endParaRPr lang="en-US" sz="1700" dirty="0">
              <a:solidFill>
                <a:schemeClr val="tx2">
                  <a:lumMod val="90000"/>
                  <a:lumOff val="10000"/>
                </a:schemeClr>
              </a:solidFill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2813958" y="6504057"/>
            <a:ext cx="362857" cy="353943"/>
          </a:xfrm>
          <a:prstGeom prst="chevr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9448798" y="6504057"/>
            <a:ext cx="362857" cy="353943"/>
          </a:xfrm>
          <a:prstGeom prst="chevr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131378" y="6504057"/>
            <a:ext cx="362857" cy="353943"/>
          </a:xfrm>
          <a:prstGeom prst="chevr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494235" y="2554416"/>
            <a:ext cx="2065209" cy="232474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8922301" y="3161652"/>
            <a:ext cx="1296690" cy="836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581848" y="3064332"/>
            <a:ext cx="8214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accent3">
                    <a:lumMod val="50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7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834688" y="3161652"/>
            <a:ext cx="1296690" cy="836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64107" y="2931958"/>
            <a:ext cx="2479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mtClean="0">
                <a:solidFill>
                  <a:schemeClr val="accent3">
                    <a:lumMod val="50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Text</a:t>
            </a:r>
            <a:endParaRPr lang="en-US" sz="9600" b="1" dirty="0">
              <a:solidFill>
                <a:schemeClr val="accent3">
                  <a:lumMod val="50000"/>
                </a:schemeClr>
              </a:solidFill>
              <a:latin typeface="Damascus" charset="-78"/>
              <a:ea typeface="Damascus" charset="-78"/>
              <a:cs typeface="Damascus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269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Damascus" charset="-78"/>
                <a:ea typeface="Damascus" charset="-78"/>
                <a:cs typeface="Damascus" charset="-78"/>
              </a:rPr>
              <a:t>Expected Results</a:t>
            </a:r>
            <a:endParaRPr lang="en-US" dirty="0"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200" y="6505364"/>
            <a:ext cx="11480800" cy="35394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txBody>
          <a:bodyPr wrap="square" rtlCol="0" anchor="b" anchorCtr="0">
            <a:spAutoFit/>
          </a:bodyPr>
          <a:lstStyle/>
          <a:p>
            <a:r>
              <a:rPr lang="en-US" sz="17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Problem 			        Objectives 		            Technical Approach 			</a:t>
            </a:r>
            <a:r>
              <a:rPr lang="en-US" sz="17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Results</a:t>
            </a:r>
            <a:endParaRPr lang="en-US" sz="1700" dirty="0">
              <a:solidFill>
                <a:schemeClr val="tx2">
                  <a:lumMod val="90000"/>
                  <a:lumOff val="10000"/>
                </a:schemeClr>
              </a:solidFill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2813958" y="6504057"/>
            <a:ext cx="362857" cy="353943"/>
          </a:xfrm>
          <a:prstGeom prst="chevr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9448798" y="6504057"/>
            <a:ext cx="362857" cy="353943"/>
          </a:xfrm>
          <a:prstGeom prst="chevr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131378" y="6504057"/>
            <a:ext cx="362857" cy="353943"/>
          </a:xfrm>
          <a:prstGeom prst="chevr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494235" y="2554416"/>
            <a:ext cx="2065209" cy="232474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8922301" y="3161652"/>
            <a:ext cx="1296690" cy="836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581848" y="3064332"/>
            <a:ext cx="8214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accent3">
                    <a:lumMod val="50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7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76" y="2702630"/>
            <a:ext cx="3387955" cy="2028315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834688" y="3161652"/>
            <a:ext cx="1296690" cy="836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Damascus" charset="-78"/>
                <a:ea typeface="Damascus" charset="-78"/>
                <a:cs typeface="Damascus" charset="-78"/>
              </a:rPr>
              <a:t>References</a:t>
            </a:r>
            <a:endParaRPr lang="en-US" dirty="0"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8750"/>
            <a:ext cx="10174637" cy="4863562"/>
          </a:xfrm>
        </p:spPr>
        <p:txBody>
          <a:bodyPr>
            <a:noAutofit/>
          </a:bodyPr>
          <a:lstStyle/>
          <a:p>
            <a:pPr>
              <a:buClr>
                <a:schemeClr val="accent3">
                  <a:lumMod val="50000"/>
                </a:schemeClr>
              </a:buClr>
              <a:buSzPct val="110000"/>
              <a:buFont typeface="Arial" charset="0"/>
              <a:buChar char="•"/>
            </a:pPr>
            <a:r>
              <a:rPr lang="en-US" sz="1800" dirty="0">
                <a:latin typeface="Damascus" charset="-78"/>
                <a:ea typeface="Damascus" charset="-78"/>
                <a:cs typeface="Damascus" charset="-78"/>
              </a:rPr>
              <a:t>Venuti, </a:t>
            </a:r>
            <a:r>
              <a:rPr lang="en-US" sz="1800" dirty="0" err="1">
                <a:latin typeface="Damascus" charset="-78"/>
                <a:ea typeface="Damascus" charset="-78"/>
                <a:cs typeface="Damascus" charset="-78"/>
              </a:rPr>
              <a:t>Sachtjen</a:t>
            </a:r>
            <a:r>
              <a:rPr lang="en-US" sz="1800" dirty="0">
                <a:latin typeface="Damascus" charset="-78"/>
                <a:ea typeface="Damascus" charset="-78"/>
                <a:cs typeface="Damascus" charset="-78"/>
              </a:rPr>
              <a:t>, McIntyre, Mishra, Hays, Brown. 2016. Predicting the tolerance level of religious discourse through computational linguistics. In 2016 IEEE Systems and Information Engineering Design Symposium (SIEDS), pages 309–314. IEEE</a:t>
            </a:r>
            <a:r>
              <a:rPr lang="en-US" sz="1800" dirty="0" smtClean="0">
                <a:latin typeface="Damascus" charset="-78"/>
                <a:ea typeface="Damascus" charset="-78"/>
                <a:cs typeface="Damascus" charset="-78"/>
              </a:rPr>
              <a:t>.</a:t>
            </a:r>
            <a:endParaRPr lang="en-US" sz="1800" dirty="0">
              <a:latin typeface="Damascus" charset="-78"/>
              <a:ea typeface="Damascus" charset="-78"/>
              <a:cs typeface="Damascus" charset="-78"/>
            </a:endParaRPr>
          </a:p>
          <a:p>
            <a:pPr>
              <a:buClr>
                <a:schemeClr val="accent3">
                  <a:lumMod val="50000"/>
                </a:schemeClr>
              </a:buClr>
              <a:buSzPct val="110000"/>
              <a:buFont typeface="Arial" charset="0"/>
              <a:buChar char="•"/>
            </a:pPr>
            <a:r>
              <a:rPr lang="en-US" sz="1800" dirty="0">
                <a:latin typeface="Damascus" charset="-78"/>
                <a:ea typeface="Damascus" charset="-78"/>
                <a:cs typeface="Damascus" charset="-78"/>
              </a:rPr>
              <a:t>Venuti, McIntyre, Brown. “Optimization of the Modeling Approach for Predicting the Tolerance Level of Religious Discourse”, unpublished</a:t>
            </a:r>
            <a:r>
              <a:rPr lang="en-US" sz="1800" dirty="0" smtClean="0">
                <a:latin typeface="Damascus" charset="-78"/>
                <a:ea typeface="Damascus" charset="-78"/>
                <a:cs typeface="Damascus" charset="-78"/>
              </a:rPr>
              <a:t>.</a:t>
            </a:r>
            <a:endParaRPr lang="en-US" sz="1800" dirty="0">
              <a:latin typeface="Damascus" charset="-78"/>
              <a:ea typeface="Damascus" charset="-78"/>
              <a:cs typeface="Damascus" charset="-78"/>
            </a:endParaRPr>
          </a:p>
          <a:p>
            <a:pPr>
              <a:buClr>
                <a:schemeClr val="accent3">
                  <a:lumMod val="50000"/>
                </a:schemeClr>
              </a:buClr>
              <a:buSzPct val="110000"/>
              <a:buFont typeface="Arial" charset="0"/>
              <a:buChar char="•"/>
            </a:pPr>
            <a:r>
              <a:rPr lang="en-US" sz="1800" dirty="0">
                <a:latin typeface="Damascus" charset="-78"/>
                <a:ea typeface="Damascus" charset="-78"/>
                <a:cs typeface="Damascus" charset="-78"/>
              </a:rPr>
              <a:t>Hacker, </a:t>
            </a:r>
            <a:r>
              <a:rPr lang="en-US" sz="1800" dirty="0" err="1">
                <a:latin typeface="Damascus" charset="-78"/>
                <a:ea typeface="Damascus" charset="-78"/>
                <a:cs typeface="Damascus" charset="-78"/>
              </a:rPr>
              <a:t>Boje</a:t>
            </a:r>
            <a:r>
              <a:rPr lang="en-US" sz="1800" dirty="0">
                <a:latin typeface="Damascus" charset="-78"/>
                <a:ea typeface="Damascus" charset="-78"/>
                <a:cs typeface="Damascus" charset="-78"/>
              </a:rPr>
              <a:t>, </a:t>
            </a:r>
            <a:r>
              <a:rPr lang="en-US" sz="1800" dirty="0" err="1">
                <a:latin typeface="Damascus" charset="-78"/>
                <a:ea typeface="Damascus" charset="-78"/>
                <a:cs typeface="Damascus" charset="-78"/>
              </a:rPr>
              <a:t>Nisbett</a:t>
            </a:r>
            <a:r>
              <a:rPr lang="en-US" sz="1800" dirty="0">
                <a:latin typeface="Damascus" charset="-78"/>
                <a:ea typeface="Damascus" charset="-78"/>
                <a:cs typeface="Damascus" charset="-78"/>
              </a:rPr>
              <a:t>, </a:t>
            </a:r>
            <a:r>
              <a:rPr lang="en-US" sz="1800" dirty="0" err="1">
                <a:latin typeface="Damascus" charset="-78"/>
                <a:ea typeface="Damascus" charset="-78"/>
                <a:cs typeface="Damascus" charset="-78"/>
              </a:rPr>
              <a:t>Abdelali</a:t>
            </a:r>
            <a:r>
              <a:rPr lang="en-US" sz="1800" dirty="0">
                <a:latin typeface="Damascus" charset="-78"/>
                <a:ea typeface="Damascus" charset="-78"/>
                <a:cs typeface="Damascus" charset="-78"/>
              </a:rPr>
              <a:t> and Henry. “Interpreting Iranian Leaders’ Conflict Framing by Combining Latent Sentiment Analysis and Pragmatist Story Telling Theory,” National Communication Association Annual Conference, November 23, 2013</a:t>
            </a:r>
            <a:r>
              <a:rPr lang="en-US" sz="1800" dirty="0" smtClean="0">
                <a:latin typeface="Damascus" charset="-78"/>
                <a:ea typeface="Damascus" charset="-78"/>
                <a:cs typeface="Damascus" charset="-78"/>
              </a:rPr>
              <a:t>.</a:t>
            </a:r>
            <a:endParaRPr lang="en-US" sz="1800" dirty="0">
              <a:latin typeface="Damascus" charset="-78"/>
              <a:ea typeface="Damascus" charset="-78"/>
              <a:cs typeface="Damascus" charset="-78"/>
            </a:endParaRPr>
          </a:p>
          <a:p>
            <a:pPr>
              <a:buClr>
                <a:schemeClr val="accent3">
                  <a:lumMod val="50000"/>
                </a:schemeClr>
              </a:buClr>
              <a:buSzPct val="110000"/>
              <a:buFont typeface="Arial" charset="0"/>
              <a:buChar char="•"/>
            </a:pPr>
            <a:r>
              <a:rPr lang="en-US" sz="1800" dirty="0" err="1">
                <a:latin typeface="Damascus" charset="-78"/>
                <a:ea typeface="Damascus" charset="-78"/>
                <a:cs typeface="Damascus" charset="-78"/>
              </a:rPr>
              <a:t>Bullinaria</a:t>
            </a:r>
            <a:r>
              <a:rPr lang="en-US" sz="1800" dirty="0">
                <a:latin typeface="Damascus" charset="-78"/>
                <a:ea typeface="Damascus" charset="-78"/>
                <a:cs typeface="Damascus" charset="-78"/>
              </a:rPr>
              <a:t> and Levy, “Extracting Semantic Representations from Word Co-</a:t>
            </a:r>
            <a:r>
              <a:rPr lang="en-US" sz="1800" dirty="0" err="1">
                <a:latin typeface="Damascus" charset="-78"/>
                <a:ea typeface="Damascus" charset="-78"/>
                <a:cs typeface="Damascus" charset="-78"/>
              </a:rPr>
              <a:t>occurance</a:t>
            </a:r>
            <a:r>
              <a:rPr lang="en-US" sz="1800" dirty="0">
                <a:latin typeface="Damascus" charset="-78"/>
                <a:ea typeface="Damascus" charset="-78"/>
                <a:cs typeface="Damascus" charset="-78"/>
              </a:rPr>
              <a:t> Statistics: A Computational Study,” </a:t>
            </a:r>
            <a:r>
              <a:rPr lang="en-US" sz="1800" i="1" dirty="0">
                <a:latin typeface="Damascus" charset="-78"/>
                <a:ea typeface="Damascus" charset="-78"/>
                <a:cs typeface="Damascus" charset="-78"/>
              </a:rPr>
              <a:t>Behavior Research Methods, </a:t>
            </a:r>
            <a:r>
              <a:rPr lang="en-US" sz="1800" dirty="0">
                <a:latin typeface="Damascus" charset="-78"/>
                <a:ea typeface="Damascus" charset="-78"/>
                <a:cs typeface="Damascus" charset="-78"/>
              </a:rPr>
              <a:t>2007</a:t>
            </a:r>
            <a:r>
              <a:rPr lang="en-US" sz="1800" dirty="0" smtClean="0">
                <a:latin typeface="Damascus" charset="-78"/>
                <a:ea typeface="Damascus" charset="-78"/>
                <a:cs typeface="Damascus" charset="-78"/>
              </a:rPr>
              <a:t>.</a:t>
            </a:r>
            <a:endParaRPr lang="en-US" sz="1800" dirty="0">
              <a:latin typeface="Damascus" charset="-78"/>
              <a:ea typeface="Damascus" charset="-78"/>
              <a:cs typeface="Damascus" charset="-78"/>
            </a:endParaRPr>
          </a:p>
          <a:p>
            <a:pPr>
              <a:buClr>
                <a:schemeClr val="accent3">
                  <a:lumMod val="50000"/>
                </a:schemeClr>
              </a:buClr>
              <a:buSzPct val="110000"/>
              <a:buFont typeface="Arial" charset="0"/>
              <a:buChar char="•"/>
            </a:pPr>
            <a:r>
              <a:rPr lang="en-US" sz="1800" dirty="0">
                <a:latin typeface="Damascus" charset="-78"/>
                <a:ea typeface="Damascus" charset="-78"/>
                <a:cs typeface="Damascus" charset="-78"/>
              </a:rPr>
              <a:t>Nielsen, “Neural Networks and Deep Learning”, Determination Press, 2015. </a:t>
            </a:r>
            <a:r>
              <a:rPr lang="en-US" sz="1800" dirty="0">
                <a:latin typeface="Damascus" charset="-78"/>
                <a:ea typeface="Damascus" charset="-78"/>
                <a:cs typeface="Damascus" charset="-78"/>
                <a:hlinkClick r:id="rId2"/>
              </a:rPr>
              <a:t>http://neuralnetworksanddeeplearning.com/index.html</a:t>
            </a:r>
            <a:r>
              <a:rPr lang="en-US" sz="1800" dirty="0">
                <a:latin typeface="Damascus" charset="-78"/>
                <a:ea typeface="Damascus" charset="-78"/>
                <a:cs typeface="Damascus" charset="-78"/>
              </a:rPr>
              <a:t> </a:t>
            </a:r>
          </a:p>
          <a:p>
            <a:pPr>
              <a:buClr>
                <a:schemeClr val="accent3">
                  <a:lumMod val="50000"/>
                </a:schemeClr>
              </a:buClr>
              <a:buSzPct val="110000"/>
              <a:buFont typeface="Arial" charset="0"/>
              <a:buChar char="•"/>
            </a:pPr>
            <a:r>
              <a:rPr lang="en-US" sz="1800" dirty="0" err="1">
                <a:latin typeface="Damascus" charset="-78"/>
                <a:ea typeface="Damascus" charset="-78"/>
                <a:cs typeface="Damascus" charset="-78"/>
              </a:rPr>
              <a:t>Janusz</a:t>
            </a:r>
            <a:r>
              <a:rPr lang="en-US" sz="1800" dirty="0">
                <a:latin typeface="Damascus" charset="-78"/>
                <a:ea typeface="Damascus" charset="-78"/>
                <a:cs typeface="Damascus" charset="-78"/>
              </a:rPr>
              <a:t>, </a:t>
            </a:r>
            <a:r>
              <a:rPr lang="en-US" sz="1800" dirty="0" err="1">
                <a:latin typeface="Damascus" charset="-78"/>
                <a:ea typeface="Damascus" charset="-78"/>
                <a:cs typeface="Damascus" charset="-78"/>
              </a:rPr>
              <a:t>Stawicki</a:t>
            </a:r>
            <a:r>
              <a:rPr lang="en-US" sz="1800" dirty="0">
                <a:latin typeface="Damascus" charset="-78"/>
                <a:ea typeface="Damascus" charset="-78"/>
                <a:cs typeface="Damascus" charset="-78"/>
              </a:rPr>
              <a:t>, Nguyen. 2014. Adaptive Learning for Improving Semantic Tagging of Scientific Articles. Proceedings of the 2014 Federated Conference on Computer Science and Information Systems, pages 27–34.</a:t>
            </a:r>
          </a:p>
          <a:p>
            <a:pPr>
              <a:buClr>
                <a:schemeClr val="accent3">
                  <a:lumMod val="50000"/>
                </a:schemeClr>
              </a:buClr>
              <a:buSzPct val="110000"/>
              <a:buFont typeface="Arial" charset="0"/>
              <a:buChar char="•"/>
            </a:pPr>
            <a:endParaRPr lang="en-US" sz="1600" dirty="0">
              <a:latin typeface="Damascus" charset="-78"/>
              <a:ea typeface="Damascus" charset="-78"/>
              <a:cs typeface="Damascus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9372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7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>
                <a:latin typeface="Damascus" charset="-78"/>
                <a:ea typeface="Damascus" charset="-78"/>
                <a:cs typeface="Damascus" charset="-78"/>
              </a:rPr>
              <a:t>Problem: How to work with Value-Based Groups?</a:t>
            </a:r>
            <a:r>
              <a:rPr lang="en-US" dirty="0" smtClean="0">
                <a:latin typeface="Damascus" charset="-78"/>
                <a:ea typeface="Damascus" charset="-78"/>
                <a:cs typeface="Damascus" charset="-78"/>
              </a:rPr>
              <a:t/>
            </a:r>
            <a:br>
              <a:rPr lang="en-US" dirty="0" smtClean="0">
                <a:latin typeface="Damascus" charset="-78"/>
                <a:ea typeface="Damascus" charset="-78"/>
                <a:cs typeface="Damascus" charset="-78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buClr>
                <a:schemeClr val="accent3">
                  <a:lumMod val="50000"/>
                </a:schemeClr>
              </a:buClr>
              <a:buSzPct val="110000"/>
              <a:buNone/>
            </a:pPr>
            <a:r>
              <a:rPr lang="en-US" sz="2600" dirty="0">
                <a:latin typeface="Damascus" charset="-78"/>
                <a:ea typeface="Damascus" charset="-78"/>
                <a:cs typeface="Damascus" charset="-78"/>
              </a:rPr>
              <a:t>What is a value-based group?</a:t>
            </a:r>
          </a:p>
          <a:p>
            <a:pPr marL="865188" lvl="1" indent="-419100" fontAlgn="base">
              <a:buClr>
                <a:schemeClr val="accent3">
                  <a:lumMod val="50000"/>
                </a:schemeClr>
              </a:buClr>
              <a:buSzPct val="110000"/>
              <a:buFont typeface="Arial" charset="0"/>
              <a:buChar char="•"/>
            </a:pPr>
            <a:r>
              <a:rPr lang="en-US" sz="2600" dirty="0">
                <a:latin typeface="Damascus" charset="-78"/>
                <a:ea typeface="Damascus" charset="-78"/>
                <a:cs typeface="Damascus" charset="-78"/>
              </a:rPr>
              <a:t>Religious</a:t>
            </a:r>
          </a:p>
          <a:p>
            <a:pPr marL="865188" lvl="1" indent="-419100" fontAlgn="base">
              <a:buClr>
                <a:schemeClr val="accent3">
                  <a:lumMod val="50000"/>
                </a:schemeClr>
              </a:buClr>
              <a:buSzPct val="110000"/>
              <a:buFont typeface="Arial" charset="0"/>
              <a:buChar char="•"/>
            </a:pPr>
            <a:r>
              <a:rPr lang="en-US" sz="2600" dirty="0">
                <a:latin typeface="Damascus" charset="-78"/>
                <a:ea typeface="Damascus" charset="-78"/>
                <a:cs typeface="Damascus" charset="-78"/>
              </a:rPr>
              <a:t>Political</a:t>
            </a:r>
          </a:p>
          <a:p>
            <a:pPr marL="865188" lvl="1" indent="-419100" fontAlgn="base">
              <a:buClr>
                <a:schemeClr val="accent3">
                  <a:lumMod val="50000"/>
                </a:schemeClr>
              </a:buClr>
              <a:buSzPct val="110000"/>
              <a:buFont typeface="Arial" charset="0"/>
              <a:buChar char="•"/>
            </a:pPr>
            <a:r>
              <a:rPr lang="en-US" sz="2600" dirty="0">
                <a:latin typeface="Damascus" charset="-78"/>
                <a:ea typeface="Damascus" charset="-78"/>
                <a:cs typeface="Damascus" charset="-78"/>
              </a:rPr>
              <a:t>Any group motivated by a set of values</a:t>
            </a:r>
          </a:p>
          <a:p>
            <a:pPr marL="0" indent="0" fontAlgn="base">
              <a:buClr>
                <a:schemeClr val="accent3">
                  <a:lumMod val="50000"/>
                </a:schemeClr>
              </a:buClr>
              <a:buSzPct val="110000"/>
              <a:buNone/>
            </a:pPr>
            <a:r>
              <a:rPr lang="en-US" sz="2600" dirty="0">
                <a:latin typeface="Damascus" charset="-78"/>
                <a:ea typeface="Damascus" charset="-78"/>
                <a:cs typeface="Damascus" charset="-78"/>
              </a:rPr>
              <a:t>Who needs to work with value-based groups?</a:t>
            </a:r>
          </a:p>
          <a:p>
            <a:pPr marL="808038" lvl="1" indent="-376238" fontAlgn="base">
              <a:buClr>
                <a:schemeClr val="accent3">
                  <a:lumMod val="50000"/>
                </a:schemeClr>
              </a:buClr>
              <a:buSzPct val="110000"/>
              <a:buFont typeface="Arial" charset="0"/>
              <a:buChar char="•"/>
            </a:pPr>
            <a:r>
              <a:rPr lang="en-US" sz="2600" dirty="0">
                <a:latin typeface="Damascus" charset="-78"/>
                <a:ea typeface="Damascus" charset="-78"/>
                <a:cs typeface="Damascus" charset="-78"/>
              </a:rPr>
              <a:t>US Government</a:t>
            </a:r>
          </a:p>
          <a:p>
            <a:pPr marL="808038" lvl="1" indent="-376238" fontAlgn="base">
              <a:buClr>
                <a:schemeClr val="accent3">
                  <a:lumMod val="50000"/>
                </a:schemeClr>
              </a:buClr>
              <a:buSzPct val="110000"/>
              <a:buFont typeface="Arial" charset="0"/>
              <a:buChar char="•"/>
            </a:pPr>
            <a:r>
              <a:rPr lang="en-US" sz="2600" dirty="0">
                <a:latin typeface="Damascus" charset="-78"/>
                <a:ea typeface="Damascus" charset="-78"/>
                <a:cs typeface="Damascus" charset="-78"/>
              </a:rPr>
              <a:t>Humanitarian Groups</a:t>
            </a:r>
          </a:p>
          <a:p>
            <a:pPr marL="808038" lvl="1" indent="-376238" fontAlgn="base">
              <a:buClr>
                <a:schemeClr val="accent3">
                  <a:lumMod val="50000"/>
                </a:schemeClr>
              </a:buClr>
              <a:buSzPct val="110000"/>
              <a:buFont typeface="Arial" charset="0"/>
              <a:buChar char="•"/>
            </a:pPr>
            <a:r>
              <a:rPr lang="en-US" sz="2600" dirty="0">
                <a:latin typeface="Damascus" charset="-78"/>
                <a:ea typeface="Damascus" charset="-78"/>
                <a:cs typeface="Damascus" charset="-78"/>
              </a:rPr>
              <a:t>Business Leaders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1200" y="6505364"/>
            <a:ext cx="11480800" cy="35394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txBody>
          <a:bodyPr wrap="square" rtlCol="0" anchor="b" anchorCtr="0">
            <a:spAutoFit/>
          </a:bodyPr>
          <a:lstStyle/>
          <a:p>
            <a:r>
              <a:rPr lang="en-US" sz="17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Problem</a:t>
            </a:r>
            <a:r>
              <a:rPr lang="en-US" sz="17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 </a:t>
            </a:r>
            <a:r>
              <a:rPr lang="en-US" sz="17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			        Objectives 		            Technical Approach 			Results</a:t>
            </a:r>
            <a:endParaRPr lang="en-US" sz="1700" dirty="0">
              <a:solidFill>
                <a:schemeClr val="tx2">
                  <a:lumMod val="25000"/>
                  <a:lumOff val="75000"/>
                </a:schemeClr>
              </a:solidFill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2813958" y="6504057"/>
            <a:ext cx="362857" cy="353943"/>
          </a:xfrm>
          <a:prstGeom prst="chevr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9448798" y="6504057"/>
            <a:ext cx="362857" cy="353943"/>
          </a:xfrm>
          <a:prstGeom prst="chevr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6131378" y="6504057"/>
            <a:ext cx="362857" cy="353943"/>
          </a:xfrm>
          <a:prstGeom prst="chevr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0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Damascus" charset="-78"/>
                <a:ea typeface="Damascus" charset="-78"/>
                <a:cs typeface="Damascus" charset="-78"/>
              </a:rPr>
              <a:t>UVA Initiative on Conflict, Politics, and Religion</a:t>
            </a:r>
            <a:endParaRPr lang="en-US" sz="4000" dirty="0"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60168"/>
            <a:ext cx="5263736" cy="3581400"/>
          </a:xfrm>
        </p:spPr>
        <p:txBody>
          <a:bodyPr>
            <a:normAutofit/>
          </a:bodyPr>
          <a:lstStyle/>
          <a:p>
            <a:pPr marL="0" indent="0" fontAlgn="base">
              <a:buClr>
                <a:schemeClr val="accent3">
                  <a:lumMod val="50000"/>
                </a:schemeClr>
              </a:buClr>
              <a:buSzPct val="110000"/>
              <a:buNone/>
            </a:pPr>
            <a:r>
              <a:rPr lang="en-US" sz="3000" b="1" dirty="0">
                <a:solidFill>
                  <a:schemeClr val="accent3"/>
                </a:solidFill>
                <a:latin typeface="Damascus" charset="-78"/>
                <a:ea typeface="Damascus" charset="-78"/>
                <a:cs typeface="Damascus" charset="-78"/>
              </a:rPr>
              <a:t>1-9</a:t>
            </a:r>
            <a:r>
              <a:rPr lang="en-US" sz="3000" dirty="0">
                <a:latin typeface="Damascus" charset="-78"/>
                <a:ea typeface="Damascus" charset="-78"/>
                <a:cs typeface="Damascus" charset="-78"/>
              </a:rPr>
              <a:t> Linguistic Rigidity </a:t>
            </a:r>
            <a:r>
              <a:rPr lang="en-US" sz="3000" dirty="0" smtClean="0">
                <a:latin typeface="Damascus" charset="-78"/>
                <a:ea typeface="Damascus" charset="-78"/>
                <a:cs typeface="Damascus" charset="-78"/>
              </a:rPr>
              <a:t>Scale</a:t>
            </a:r>
          </a:p>
          <a:p>
            <a:pPr marL="0" indent="0" fontAlgn="base">
              <a:buClr>
                <a:schemeClr val="accent3">
                  <a:lumMod val="50000"/>
                </a:schemeClr>
              </a:buClr>
              <a:buSzPct val="110000"/>
              <a:buNone/>
            </a:pPr>
            <a:endParaRPr lang="en-US" sz="1000" dirty="0">
              <a:latin typeface="Damascus" charset="-78"/>
              <a:ea typeface="Damascus" charset="-78"/>
              <a:cs typeface="Damascus" charset="-78"/>
            </a:endParaRPr>
          </a:p>
          <a:p>
            <a:pPr marL="692150" lvl="1" indent="-461963" fontAlgn="base">
              <a:buClr>
                <a:schemeClr val="accent3">
                  <a:lumMod val="50000"/>
                </a:schemeClr>
              </a:buClr>
              <a:buSzPct val="110000"/>
              <a:buFont typeface="Arial" charset="0"/>
              <a:buChar char="•"/>
            </a:pPr>
            <a:r>
              <a:rPr lang="en-US" sz="2600" dirty="0">
                <a:latin typeface="Damascus" charset="-78"/>
                <a:ea typeface="Damascus" charset="-78"/>
                <a:cs typeface="Damascus" charset="-78"/>
              </a:rPr>
              <a:t>Number of definitions not the definition itself is what </a:t>
            </a:r>
            <a:r>
              <a:rPr lang="en-US" sz="2600" dirty="0" smtClean="0">
                <a:latin typeface="Damascus" charset="-78"/>
                <a:ea typeface="Damascus" charset="-78"/>
                <a:cs typeface="Damascus" charset="-78"/>
              </a:rPr>
              <a:t>matters</a:t>
            </a:r>
          </a:p>
          <a:p>
            <a:pPr marL="692150" lvl="1" indent="-461963" fontAlgn="base">
              <a:buClr>
                <a:schemeClr val="accent3">
                  <a:lumMod val="50000"/>
                </a:schemeClr>
              </a:buClr>
              <a:buSzPct val="110000"/>
              <a:buFont typeface="Arial" charset="0"/>
              <a:buChar char="•"/>
            </a:pPr>
            <a:endParaRPr lang="en-US" sz="1000" dirty="0">
              <a:latin typeface="Damascus" charset="-78"/>
              <a:ea typeface="Damascus" charset="-78"/>
              <a:cs typeface="Damascus" charset="-78"/>
            </a:endParaRPr>
          </a:p>
          <a:p>
            <a:pPr marL="692150" lvl="1" indent="-461963" fontAlgn="base">
              <a:buClr>
                <a:schemeClr val="accent3">
                  <a:lumMod val="50000"/>
                </a:schemeClr>
              </a:buClr>
              <a:buSzPct val="110000"/>
              <a:buFont typeface="Arial" charset="0"/>
              <a:buChar char="•"/>
            </a:pPr>
            <a:r>
              <a:rPr lang="en-US" sz="2600" dirty="0">
                <a:latin typeface="Damascus" charset="-78"/>
                <a:ea typeface="Damascus" charset="-78"/>
                <a:cs typeface="Damascus" charset="-78"/>
              </a:rPr>
              <a:t>Venuti </a:t>
            </a:r>
            <a:r>
              <a:rPr lang="en-US" sz="2600" dirty="0" smtClean="0">
                <a:latin typeface="Damascus" charset="-78"/>
                <a:ea typeface="Damascus" charset="-78"/>
                <a:cs typeface="Damascus" charset="-78"/>
              </a:rPr>
              <a:t>et al. </a:t>
            </a:r>
            <a:r>
              <a:rPr lang="en-US" sz="2600" dirty="0">
                <a:latin typeface="Damascus" charset="-78"/>
                <a:ea typeface="Damascus" charset="-78"/>
                <a:cs typeface="Damascus" charset="-78"/>
              </a:rPr>
              <a:t>automated model</a:t>
            </a:r>
          </a:p>
          <a:p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765963" y="2773380"/>
            <a:ext cx="4862286" cy="534237"/>
            <a:chOff x="6635336" y="2773380"/>
            <a:chExt cx="4862286" cy="53423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635336" y="3293101"/>
              <a:ext cx="4862286" cy="0"/>
            </a:xfrm>
            <a:prstGeom prst="line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635336" y="2773380"/>
              <a:ext cx="4862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Damascus" charset="-78"/>
                  <a:ea typeface="Damascus" charset="-78"/>
                  <a:cs typeface="Damascus" charset="-78"/>
                </a:rPr>
                <a:t>1     2     3     4     5     6     7     8     9</a:t>
              </a:r>
              <a:endParaRPr lang="en-US" sz="2400" dirty="0">
                <a:solidFill>
                  <a:schemeClr val="tx2"/>
                </a:solidFill>
                <a:latin typeface="Damascus" charset="-78"/>
                <a:ea typeface="Damascus" charset="-78"/>
                <a:cs typeface="Damascus" charset="-78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838536" y="3147961"/>
              <a:ext cx="0" cy="145140"/>
            </a:xfrm>
            <a:prstGeom prst="line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68309" y="3155221"/>
              <a:ext cx="0" cy="145140"/>
            </a:xfrm>
            <a:prstGeom prst="line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927107" y="3147959"/>
              <a:ext cx="0" cy="145140"/>
            </a:xfrm>
            <a:prstGeom prst="line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485905" y="3155221"/>
              <a:ext cx="0" cy="145140"/>
            </a:xfrm>
            <a:prstGeom prst="line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030199" y="3147965"/>
              <a:ext cx="0" cy="145140"/>
            </a:xfrm>
            <a:prstGeom prst="line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9603505" y="3155219"/>
              <a:ext cx="0" cy="145140"/>
            </a:xfrm>
            <a:prstGeom prst="line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0118770" y="3147961"/>
              <a:ext cx="0" cy="145140"/>
            </a:xfrm>
            <a:prstGeom prst="line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692078" y="3155218"/>
              <a:ext cx="0" cy="145140"/>
            </a:xfrm>
            <a:prstGeom prst="line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221853" y="3162477"/>
              <a:ext cx="0" cy="145140"/>
            </a:xfrm>
            <a:prstGeom prst="line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5144494" y="4190158"/>
            <a:ext cx="6881114" cy="1851410"/>
            <a:chOff x="5175975" y="4260344"/>
            <a:chExt cx="6881114" cy="1851410"/>
          </a:xfrm>
        </p:grpSpPr>
        <p:sp>
          <p:nvSpPr>
            <p:cNvPr id="48" name="Rounded Rectangle 47"/>
            <p:cNvSpPr/>
            <p:nvPr/>
          </p:nvSpPr>
          <p:spPr>
            <a:xfrm>
              <a:off x="7711469" y="4260344"/>
              <a:ext cx="1689111" cy="72886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75975" y="5632359"/>
              <a:ext cx="1735892" cy="468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latin typeface="Damascus" charset="-78"/>
                  <a:ea typeface="Damascus" charset="-78"/>
                  <a:cs typeface="Damascus" charset="-78"/>
                </a:rPr>
                <a:t>Self-Sacrifice</a:t>
              </a:r>
              <a:endParaRPr lang="en-US" sz="2000" dirty="0">
                <a:solidFill>
                  <a:schemeClr val="tx2"/>
                </a:solidFill>
                <a:latin typeface="Damascus" charset="-78"/>
                <a:ea typeface="Damascus" charset="-78"/>
                <a:cs typeface="Damascus" charset="-78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27392" y="4430849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latin typeface="Damascus" charset="-78"/>
                  <a:ea typeface="Damascus" charset="-78"/>
                  <a:cs typeface="Damascus" charset="-78"/>
                </a:rPr>
                <a:t>Holy</a:t>
              </a:r>
              <a:endParaRPr lang="en-US" sz="2400" b="1" dirty="0">
                <a:solidFill>
                  <a:schemeClr val="bg1"/>
                </a:solidFill>
                <a:latin typeface="Damascus" charset="-78"/>
                <a:ea typeface="Damascus" charset="-78"/>
                <a:cs typeface="Damascus" charset="-78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11867" y="5643272"/>
              <a:ext cx="1659120" cy="468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latin typeface="Damascus" charset="-78"/>
                  <a:ea typeface="Damascus" charset="-78"/>
                  <a:cs typeface="Damascus" charset="-78"/>
                </a:rPr>
                <a:t>Compassion</a:t>
              </a:r>
              <a:endParaRPr lang="en-US" sz="2000" dirty="0">
                <a:solidFill>
                  <a:schemeClr val="tx2"/>
                </a:solidFill>
                <a:latin typeface="Damascus" charset="-78"/>
                <a:ea typeface="Damascus" charset="-78"/>
                <a:cs typeface="Damascus" charset="-7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689893" y="5643272"/>
              <a:ext cx="1204064" cy="468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latin typeface="Damascus" charset="-78"/>
                  <a:ea typeface="Damascus" charset="-78"/>
                  <a:cs typeface="Damascus" charset="-78"/>
                </a:rPr>
                <a:t>Wisdom</a:t>
              </a:r>
              <a:endParaRPr lang="en-US" sz="2000" dirty="0">
                <a:solidFill>
                  <a:schemeClr val="tx2"/>
                </a:solidFill>
                <a:latin typeface="Damascus" charset="-78"/>
                <a:ea typeface="Damascus" charset="-78"/>
                <a:cs typeface="Damascus" charset="-78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890068" y="5632359"/>
              <a:ext cx="2167021" cy="468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latin typeface="Damascus" charset="-78"/>
                  <a:ea typeface="Damascus" charset="-78"/>
                  <a:cs typeface="Damascus" charset="-78"/>
                </a:rPr>
                <a:t>Trustworthiness</a:t>
              </a:r>
              <a:endParaRPr lang="en-US" sz="2000" dirty="0">
                <a:solidFill>
                  <a:schemeClr val="tx2"/>
                </a:solidFill>
                <a:latin typeface="Damascus" charset="-78"/>
                <a:ea typeface="Damascus" charset="-78"/>
                <a:cs typeface="Damascus" charset="-78"/>
              </a:endParaRPr>
            </a:p>
          </p:txBody>
        </p:sp>
        <p:cxnSp>
          <p:nvCxnSpPr>
            <p:cNvPr id="35" name="Straight Arrow Connector 34"/>
            <p:cNvCxnSpPr>
              <a:endCxn id="26" idx="0"/>
            </p:cNvCxnSpPr>
            <p:nvPr/>
          </p:nvCxnSpPr>
          <p:spPr>
            <a:xfrm flipH="1">
              <a:off x="7741427" y="5116170"/>
              <a:ext cx="435806" cy="527103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27" idx="0"/>
            </p:cNvCxnSpPr>
            <p:nvPr/>
          </p:nvCxnSpPr>
          <p:spPr>
            <a:xfrm>
              <a:off x="8905462" y="5116170"/>
              <a:ext cx="386463" cy="527103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28" idx="0"/>
            </p:cNvCxnSpPr>
            <p:nvPr/>
          </p:nvCxnSpPr>
          <p:spPr>
            <a:xfrm>
              <a:off x="9525667" y="4927863"/>
              <a:ext cx="1447912" cy="704496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29" idx="0"/>
            </p:cNvCxnSpPr>
            <p:nvPr/>
          </p:nvCxnSpPr>
          <p:spPr>
            <a:xfrm flipH="1">
              <a:off x="6043922" y="4927863"/>
              <a:ext cx="1542461" cy="704496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Down Arrow 52"/>
          <p:cNvSpPr/>
          <p:nvPr/>
        </p:nvSpPr>
        <p:spPr>
          <a:xfrm>
            <a:off x="8390262" y="2101517"/>
            <a:ext cx="389579" cy="601677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11200" y="6505364"/>
            <a:ext cx="11480800" cy="35394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txBody>
          <a:bodyPr wrap="square" rtlCol="0" anchor="b" anchorCtr="0">
            <a:spAutoFit/>
          </a:bodyPr>
          <a:lstStyle/>
          <a:p>
            <a:r>
              <a:rPr lang="en-US" sz="17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Problem</a:t>
            </a:r>
            <a:r>
              <a:rPr lang="en-US" sz="17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 </a:t>
            </a:r>
            <a:r>
              <a:rPr lang="en-US" sz="17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			        Objectives 		            Technical Approach 			Results</a:t>
            </a:r>
            <a:endParaRPr lang="en-US" sz="1700" dirty="0">
              <a:solidFill>
                <a:schemeClr val="tx2">
                  <a:lumMod val="25000"/>
                  <a:lumOff val="75000"/>
                </a:schemeClr>
              </a:solidFill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59" name="Chevron 58"/>
          <p:cNvSpPr/>
          <p:nvPr/>
        </p:nvSpPr>
        <p:spPr>
          <a:xfrm>
            <a:off x="2813958" y="6504057"/>
            <a:ext cx="362857" cy="353943"/>
          </a:xfrm>
          <a:prstGeom prst="chevr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hevron 59"/>
          <p:cNvSpPr/>
          <p:nvPr/>
        </p:nvSpPr>
        <p:spPr>
          <a:xfrm>
            <a:off x="9448798" y="6504057"/>
            <a:ext cx="362857" cy="353943"/>
          </a:xfrm>
          <a:prstGeom prst="chevr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Chevron 60"/>
          <p:cNvSpPr/>
          <p:nvPr/>
        </p:nvSpPr>
        <p:spPr>
          <a:xfrm>
            <a:off x="6131378" y="6504057"/>
            <a:ext cx="362857" cy="353943"/>
          </a:xfrm>
          <a:prstGeom prst="chevr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07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 smtClean="0">
                <a:latin typeface="Damascus" charset="-78"/>
                <a:ea typeface="Damascus" charset="-78"/>
                <a:cs typeface="Damascus" charset="-78"/>
              </a:rPr>
              <a:t>Objectives &amp; Goals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0778" y="1867542"/>
            <a:ext cx="9601200" cy="3581400"/>
          </a:xfrm>
        </p:spPr>
        <p:txBody>
          <a:bodyPr>
            <a:noAutofit/>
          </a:bodyPr>
          <a:lstStyle/>
          <a:p>
            <a:pPr marL="0" indent="0" fontAlgn="base">
              <a:buClr>
                <a:schemeClr val="accent3">
                  <a:lumMod val="50000"/>
                </a:schemeClr>
              </a:buClr>
              <a:buSzPct val="110000"/>
              <a:buNone/>
            </a:pPr>
            <a:r>
              <a:rPr lang="en-US" sz="2600" dirty="0" smtClean="0">
                <a:latin typeface="Damascus" charset="-78"/>
                <a:ea typeface="Damascus" charset="-78"/>
                <a:cs typeface="Damascus" charset="-78"/>
              </a:rPr>
              <a:t>Large-Scale Goals:</a:t>
            </a:r>
            <a:endParaRPr lang="en-US" sz="2600" dirty="0">
              <a:latin typeface="Damascus" charset="-78"/>
              <a:ea typeface="Damascus" charset="-78"/>
              <a:cs typeface="Damascus" charset="-78"/>
            </a:endParaRPr>
          </a:p>
          <a:p>
            <a:pPr marL="808038" lvl="1" indent="-376238" fontAlgn="base">
              <a:buClr>
                <a:schemeClr val="accent3">
                  <a:lumMod val="50000"/>
                </a:schemeClr>
              </a:buClr>
              <a:buSzPct val="110000"/>
              <a:buFont typeface="Arial" charset="0"/>
              <a:buChar char="•"/>
            </a:pPr>
            <a:r>
              <a:rPr lang="en-US" sz="2600" dirty="0" smtClean="0">
                <a:latin typeface="Damascus" charset="-78"/>
                <a:ea typeface="Damascus" charset="-78"/>
                <a:cs typeface="Damascus" charset="-78"/>
              </a:rPr>
              <a:t>Real-time recommendations to organizations on the ground</a:t>
            </a:r>
          </a:p>
          <a:p>
            <a:pPr marL="0" indent="0" fontAlgn="base">
              <a:buClr>
                <a:schemeClr val="accent3">
                  <a:lumMod val="50000"/>
                </a:schemeClr>
              </a:buClr>
              <a:buSzPct val="110000"/>
              <a:buNone/>
            </a:pPr>
            <a:r>
              <a:rPr lang="en-US" sz="2600" dirty="0" smtClean="0">
                <a:latin typeface="Damascus" charset="-78"/>
                <a:ea typeface="Damascus" charset="-78"/>
                <a:cs typeface="Damascus" charset="-78"/>
              </a:rPr>
              <a:t>Team </a:t>
            </a:r>
            <a:r>
              <a:rPr lang="en-US" sz="2600" dirty="0">
                <a:latin typeface="Damascus" charset="-78"/>
                <a:ea typeface="Damascus" charset="-78"/>
                <a:cs typeface="Damascus" charset="-78"/>
              </a:rPr>
              <a:t>Goals:</a:t>
            </a:r>
          </a:p>
          <a:p>
            <a:pPr marL="808038" lvl="1" indent="-376238" fontAlgn="base">
              <a:buClr>
                <a:schemeClr val="accent3">
                  <a:lumMod val="50000"/>
                </a:schemeClr>
              </a:buClr>
              <a:buSzPct val="110000"/>
              <a:buFont typeface="Arial" charset="0"/>
              <a:buChar char="•"/>
            </a:pPr>
            <a:r>
              <a:rPr lang="en-US" sz="2600" dirty="0" smtClean="0">
                <a:latin typeface="Damascus" charset="-78"/>
                <a:ea typeface="Damascus" charset="-78"/>
                <a:cs typeface="Damascus" charset="-78"/>
              </a:rPr>
              <a:t>Tune the Signal Processing Model</a:t>
            </a:r>
          </a:p>
          <a:p>
            <a:pPr marL="808038" lvl="1" indent="-376238" fontAlgn="base">
              <a:buClr>
                <a:schemeClr val="accent3">
                  <a:lumMod val="50000"/>
                </a:schemeClr>
              </a:buClr>
              <a:buSzPct val="110000"/>
              <a:buFont typeface="Arial" charset="0"/>
              <a:buChar char="•"/>
            </a:pPr>
            <a:r>
              <a:rPr lang="en-US" sz="2600" dirty="0" smtClean="0">
                <a:latin typeface="Damascus" charset="-78"/>
                <a:ea typeface="Damascus" charset="-78"/>
                <a:cs typeface="Damascus" charset="-78"/>
              </a:rPr>
              <a:t>Test a Deep Learning Model</a:t>
            </a:r>
          </a:p>
          <a:p>
            <a:pPr marL="808038" lvl="1" indent="-376238" fontAlgn="base">
              <a:buClr>
                <a:schemeClr val="accent3">
                  <a:lumMod val="50000"/>
                </a:schemeClr>
              </a:buClr>
              <a:buSzPct val="110000"/>
              <a:buFont typeface="Arial" charset="0"/>
              <a:buChar char="•"/>
            </a:pPr>
            <a:r>
              <a:rPr lang="en-US" sz="2600" dirty="0" smtClean="0">
                <a:latin typeface="Damascus" charset="-78"/>
                <a:ea typeface="Damascus" charset="-78"/>
                <a:cs typeface="Damascus" charset="-78"/>
              </a:rPr>
              <a:t>Language </a:t>
            </a:r>
            <a:r>
              <a:rPr lang="en-US" sz="2600" dirty="0" smtClean="0">
                <a:latin typeface="Damascus" charset="-78"/>
                <a:ea typeface="Damascus" charset="-78"/>
                <a:cs typeface="Damascus" charset="-78"/>
              </a:rPr>
              <a:t>Agnostic</a:t>
            </a:r>
          </a:p>
          <a:p>
            <a:pPr marL="808038" lvl="1" indent="-376238" fontAlgn="base">
              <a:buClr>
                <a:schemeClr val="accent3">
                  <a:lumMod val="50000"/>
                </a:schemeClr>
              </a:buClr>
              <a:buSzPct val="110000"/>
              <a:buFont typeface="Arial" charset="0"/>
              <a:buChar char="•"/>
            </a:pPr>
            <a:r>
              <a:rPr lang="en-US" sz="2600" dirty="0" smtClean="0">
                <a:latin typeface="Damascus" charset="-78"/>
                <a:ea typeface="Damascus" charset="-78"/>
                <a:cs typeface="Damascus" charset="-78"/>
              </a:rPr>
              <a:t>Other Groups</a:t>
            </a:r>
            <a:endParaRPr lang="en-US" sz="2600" dirty="0" smtClean="0"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1200" y="6505364"/>
            <a:ext cx="11480800" cy="35394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txBody>
          <a:bodyPr wrap="square" rtlCol="0" anchor="b" anchorCtr="0">
            <a:spAutoFit/>
          </a:bodyPr>
          <a:lstStyle/>
          <a:p>
            <a:r>
              <a:rPr lang="en-US" sz="17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Problem 			       </a:t>
            </a:r>
            <a:r>
              <a:rPr lang="en-US" sz="17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 Objectives </a:t>
            </a:r>
            <a:r>
              <a:rPr lang="en-US" sz="17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		            Technical Approach 			Results</a:t>
            </a:r>
            <a:endParaRPr lang="en-US" sz="1700" dirty="0">
              <a:solidFill>
                <a:schemeClr val="tx2">
                  <a:lumMod val="25000"/>
                  <a:lumOff val="75000"/>
                </a:schemeClr>
              </a:solidFill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2813958" y="6504057"/>
            <a:ext cx="362857" cy="353943"/>
          </a:xfrm>
          <a:prstGeom prst="chevr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9448798" y="6504057"/>
            <a:ext cx="362857" cy="353943"/>
          </a:xfrm>
          <a:prstGeom prst="chevr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6131378" y="6504057"/>
            <a:ext cx="362857" cy="353943"/>
          </a:xfrm>
          <a:prstGeom prst="chevr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92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15386" y="2379887"/>
            <a:ext cx="8361229" cy="209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cap="none" dirty="0" smtClean="0">
                <a:solidFill>
                  <a:schemeClr val="bg2"/>
                </a:solidFill>
                <a:latin typeface="Damascus" charset="-78"/>
                <a:ea typeface="Damascus" charset="-78"/>
                <a:cs typeface="Damascus" charset="-78"/>
              </a:rPr>
              <a:t>Technical Approach</a:t>
            </a:r>
            <a:endParaRPr lang="en-US" sz="5400" cap="none" dirty="0">
              <a:solidFill>
                <a:schemeClr val="bg2"/>
              </a:solidFill>
              <a:latin typeface="Damascus" charset="-78"/>
              <a:ea typeface="Damascus" charset="-78"/>
              <a:cs typeface="Damascus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9324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Damascus" charset="-78"/>
                <a:ea typeface="Damascus" charset="-78"/>
                <a:cs typeface="Damascus" charset="-78"/>
              </a:rPr>
              <a:t>Technical Approach: Signal </a:t>
            </a:r>
            <a:r>
              <a:rPr lang="en-US" dirty="0" smtClean="0">
                <a:latin typeface="Damascus" charset="-78"/>
                <a:ea typeface="Damascus" charset="-78"/>
                <a:cs typeface="Damascus" charset="-78"/>
              </a:rPr>
              <a:t>Processing</a:t>
            </a:r>
            <a:endParaRPr lang="en-US" dirty="0"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800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Damascus" charset="-78"/>
                <a:ea typeface="Damascus" charset="-78"/>
                <a:cs typeface="Damascus" charset="-78"/>
              </a:rPr>
              <a:t>Performative </a:t>
            </a:r>
            <a:r>
              <a:rPr lang="en-US" sz="2600" dirty="0" smtClean="0">
                <a:latin typeface="Damascus" charset="-78"/>
                <a:ea typeface="Damascus" charset="-78"/>
                <a:cs typeface="Damascus" charset="-78"/>
              </a:rPr>
              <a:t>Signals</a:t>
            </a:r>
          </a:p>
          <a:p>
            <a:pPr marL="808038" lvl="1" indent="-376238" fontAlgn="base">
              <a:buClr>
                <a:schemeClr val="accent3">
                  <a:lumMod val="50000"/>
                </a:schemeClr>
              </a:buClr>
              <a:buSzPct val="110000"/>
              <a:buFont typeface="Arial" charset="0"/>
              <a:buChar char="•"/>
            </a:pPr>
            <a:r>
              <a:rPr lang="en-US" sz="2600" dirty="0">
                <a:latin typeface="Damascus" charset="-78"/>
                <a:ea typeface="Damascus" charset="-78"/>
                <a:cs typeface="Damascus" charset="-78"/>
              </a:rPr>
              <a:t>Number of judgements (noun + “to be” verb + </a:t>
            </a:r>
            <a:r>
              <a:rPr lang="en-US" sz="2600" dirty="0" err="1">
                <a:latin typeface="Damascus" charset="-78"/>
                <a:ea typeface="Damascus" charset="-78"/>
                <a:cs typeface="Damascus" charset="-78"/>
              </a:rPr>
              <a:t>adj</a:t>
            </a:r>
            <a:r>
              <a:rPr lang="en-US" sz="2600" dirty="0">
                <a:latin typeface="Damascus" charset="-78"/>
                <a:ea typeface="Damascus" charset="-78"/>
                <a:cs typeface="Damascus" charset="-78"/>
              </a:rPr>
              <a:t>/</a:t>
            </a:r>
            <a:r>
              <a:rPr lang="en-US" sz="2600" dirty="0" err="1">
                <a:latin typeface="Damascus" charset="-78"/>
                <a:ea typeface="Damascus" charset="-78"/>
                <a:cs typeface="Damascus" charset="-78"/>
              </a:rPr>
              <a:t>adv</a:t>
            </a:r>
            <a:r>
              <a:rPr lang="en-US" sz="2600" dirty="0">
                <a:latin typeface="Damascus" charset="-78"/>
                <a:ea typeface="Damascus" charset="-78"/>
                <a:cs typeface="Damascus" charset="-78"/>
              </a:rPr>
              <a:t>)</a:t>
            </a:r>
          </a:p>
          <a:p>
            <a:pPr marL="808038" lvl="1" indent="-376238" fontAlgn="base">
              <a:buClr>
                <a:schemeClr val="accent3">
                  <a:lumMod val="50000"/>
                </a:schemeClr>
              </a:buClr>
              <a:buSzPct val="110000"/>
              <a:buFont typeface="Arial" charset="0"/>
              <a:buChar char="•"/>
            </a:pPr>
            <a:r>
              <a:rPr lang="en-US" sz="2600" dirty="0">
                <a:latin typeface="Damascus" charset="-78"/>
                <a:ea typeface="Damascus" charset="-78"/>
                <a:cs typeface="Damascus" charset="-78"/>
              </a:rPr>
              <a:t>Context Vectors (Semantic Density and Cosine Similarity)</a:t>
            </a:r>
          </a:p>
          <a:p>
            <a:pPr marL="808038" lvl="1" indent="-376238" fontAlgn="base">
              <a:buClr>
                <a:schemeClr val="accent3">
                  <a:lumMod val="50000"/>
                </a:schemeClr>
              </a:buClr>
              <a:buSzPct val="110000"/>
              <a:buFont typeface="Arial" charset="0"/>
              <a:buChar char="•"/>
            </a:pPr>
            <a:r>
              <a:rPr lang="en-US" sz="2600" dirty="0">
                <a:latin typeface="Damascus" charset="-78"/>
                <a:ea typeface="Damascus" charset="-78"/>
                <a:cs typeface="Damascus" charset="-78"/>
              </a:rPr>
              <a:t>Network Analysis (Eigenvector Centrality</a:t>
            </a:r>
            <a:r>
              <a:rPr lang="en-US" sz="2600" dirty="0" smtClean="0">
                <a:latin typeface="Damascus" charset="-78"/>
                <a:ea typeface="Damascus" charset="-78"/>
                <a:cs typeface="Damascus" charset="-78"/>
              </a:rPr>
              <a:t>)</a:t>
            </a:r>
          </a:p>
          <a:p>
            <a:pPr marL="808038" lvl="1" indent="-376238" fontAlgn="base">
              <a:buClr>
                <a:schemeClr val="accent3">
                  <a:lumMod val="50000"/>
                </a:schemeClr>
              </a:buClr>
              <a:buSzPct val="110000"/>
              <a:buFont typeface="Arial" charset="0"/>
              <a:buChar char="•"/>
            </a:pPr>
            <a:endParaRPr lang="en-US" sz="1000" dirty="0">
              <a:latin typeface="Damascus" charset="-78"/>
              <a:ea typeface="Damascus" charset="-78"/>
              <a:cs typeface="Damascus" charset="-78"/>
            </a:endParaRPr>
          </a:p>
          <a:p>
            <a:pPr marL="0" indent="0">
              <a:buNone/>
            </a:pPr>
            <a:r>
              <a:rPr lang="en-US" sz="2600" dirty="0">
                <a:latin typeface="Damascus" charset="-78"/>
                <a:ea typeface="Damascus" charset="-78"/>
                <a:cs typeface="Damascus" charset="-78"/>
              </a:rPr>
              <a:t>Semantic </a:t>
            </a:r>
            <a:r>
              <a:rPr lang="en-US" sz="2600" dirty="0" smtClean="0">
                <a:latin typeface="Damascus" charset="-78"/>
                <a:ea typeface="Damascus" charset="-78"/>
                <a:cs typeface="Damascus" charset="-78"/>
              </a:rPr>
              <a:t>Signals</a:t>
            </a:r>
          </a:p>
          <a:p>
            <a:pPr marL="808038" lvl="1" indent="-390525" fontAlgn="base">
              <a:buClr>
                <a:schemeClr val="accent3">
                  <a:lumMod val="50000"/>
                </a:schemeClr>
              </a:buClr>
              <a:buSzPct val="110000"/>
              <a:buFont typeface="Arial" charset="0"/>
              <a:buChar char="•"/>
            </a:pPr>
            <a:r>
              <a:rPr lang="en-US" sz="2600" dirty="0">
                <a:latin typeface="Damascus" charset="-78"/>
                <a:ea typeface="Damascus" charset="-78"/>
                <a:cs typeface="Damascus" charset="-78"/>
              </a:rPr>
              <a:t>Topic Modeling</a:t>
            </a:r>
          </a:p>
          <a:p>
            <a:pPr marL="808038" lvl="1" indent="-390525" fontAlgn="base">
              <a:buClr>
                <a:schemeClr val="accent3">
                  <a:lumMod val="50000"/>
                </a:schemeClr>
              </a:buClr>
              <a:buSzPct val="110000"/>
              <a:buFont typeface="Arial" charset="0"/>
              <a:buChar char="•"/>
            </a:pPr>
            <a:r>
              <a:rPr lang="en-US" sz="2600" dirty="0">
                <a:latin typeface="Damascus" charset="-78"/>
                <a:ea typeface="Damascus" charset="-78"/>
                <a:cs typeface="Damascus" charset="-78"/>
              </a:rPr>
              <a:t>Sentiment Analysis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1200" y="6505364"/>
            <a:ext cx="11480800" cy="35394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txBody>
          <a:bodyPr wrap="square" rtlCol="0" anchor="b" anchorCtr="0">
            <a:spAutoFit/>
          </a:bodyPr>
          <a:lstStyle/>
          <a:p>
            <a:r>
              <a:rPr lang="en-US" sz="17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Problem 			        Objectives 		</a:t>
            </a:r>
            <a:r>
              <a:rPr lang="en-US" sz="17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            Technical Approach </a:t>
            </a:r>
            <a:r>
              <a:rPr lang="en-US" sz="17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			Results</a:t>
            </a:r>
            <a:endParaRPr lang="en-US" sz="1700" dirty="0">
              <a:solidFill>
                <a:schemeClr val="tx2">
                  <a:lumMod val="25000"/>
                  <a:lumOff val="75000"/>
                </a:schemeClr>
              </a:solidFill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2813958" y="6504057"/>
            <a:ext cx="362857" cy="353943"/>
          </a:xfrm>
          <a:prstGeom prst="chevr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9448798" y="6504057"/>
            <a:ext cx="362857" cy="353943"/>
          </a:xfrm>
          <a:prstGeom prst="chevr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131378" y="6504057"/>
            <a:ext cx="362857" cy="353943"/>
          </a:xfrm>
          <a:prstGeom prst="chevr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08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amascus" charset="-78"/>
                <a:ea typeface="Damascus" charset="-78"/>
                <a:cs typeface="Damascus" charset="-78"/>
              </a:rPr>
              <a:t>Technical Approach: </a:t>
            </a:r>
            <a:r>
              <a:rPr lang="en-US" dirty="0" smtClean="0">
                <a:latin typeface="Damascus" charset="-78"/>
                <a:ea typeface="Damascus" charset="-78"/>
                <a:cs typeface="Damascus" charset="-78"/>
              </a:rPr>
              <a:t>Context Vectors</a:t>
            </a:r>
            <a:endParaRPr lang="en-US" dirty="0"/>
          </a:p>
        </p:txBody>
      </p:sp>
      <p:sp>
        <p:nvSpPr>
          <p:cNvPr id="4" name="AutoShape 2" descr="https://lh4.googleusercontent.com/novO38FHioga_PN4EcP8ILNgx5tbCA0-UyQ-FM98_UG8z3EDOP-f2pzgzx44YLTzQDKwEUu2-rJkLNh39qSzlQDWT6cwOgpHwlhL0T4lA6m02Vilp7--ix--D8Dg_l7cb-fnAZM7QHI"/>
          <p:cNvSpPr>
            <a:spLocks noChangeAspect="1" noChangeArrowheads="1"/>
          </p:cNvSpPr>
          <p:nvPr/>
        </p:nvSpPr>
        <p:spPr bwMode="auto">
          <a:xfrm>
            <a:off x="-1" y="-1"/>
            <a:ext cx="3686629" cy="368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1200" y="6505364"/>
            <a:ext cx="11480800" cy="35394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txBody>
          <a:bodyPr wrap="square" rtlCol="0" anchor="b" anchorCtr="0">
            <a:spAutoFit/>
          </a:bodyPr>
          <a:lstStyle/>
          <a:p>
            <a:r>
              <a:rPr lang="en-US" sz="17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Problem</a:t>
            </a:r>
            <a:r>
              <a:rPr lang="en-US" sz="17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 </a:t>
            </a:r>
            <a:r>
              <a:rPr lang="en-US" sz="17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			        Objectives 		            </a:t>
            </a:r>
            <a:r>
              <a:rPr lang="en-US" sz="17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Technical Approach </a:t>
            </a:r>
            <a:r>
              <a:rPr lang="en-US" sz="17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			Results</a:t>
            </a:r>
            <a:endParaRPr lang="en-US" sz="1700" dirty="0">
              <a:solidFill>
                <a:schemeClr val="tx2">
                  <a:lumMod val="25000"/>
                  <a:lumOff val="75000"/>
                </a:schemeClr>
              </a:solidFill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2813958" y="6504057"/>
            <a:ext cx="362857" cy="353943"/>
          </a:xfrm>
          <a:prstGeom prst="chevr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9448798" y="6504057"/>
            <a:ext cx="362857" cy="353943"/>
          </a:xfrm>
          <a:prstGeom prst="chevr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6131378" y="6504057"/>
            <a:ext cx="362857" cy="353943"/>
          </a:xfrm>
          <a:prstGeom prst="chevr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https://lh4.googleusercontent.com/novO38FHioga_PN4EcP8ILNgx5tbCA0-UyQ-FM98_UG8z3EDOP-f2pzgzx44YLTzQDKwEUu2-rJkLNh39qSzlQDWT6cwOgpHwlhL0T4lA6m02Vilp7--ix--D8Dg_l7cb-fnAZM7Q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2033588"/>
            <a:ext cx="98393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76338" y="5201916"/>
            <a:ext cx="222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Damascus" charset="-78"/>
                <a:ea typeface="Damascus" charset="-78"/>
                <a:cs typeface="Damascus" charset="-78"/>
              </a:rPr>
              <a:t>Raw Text</a:t>
            </a:r>
            <a:endParaRPr lang="en-US" sz="2400" b="1" dirty="0">
              <a:solidFill>
                <a:schemeClr val="tx2"/>
              </a:solidFill>
              <a:latin typeface="Damascus" charset="-78"/>
              <a:ea typeface="Damascus" charset="-78"/>
              <a:cs typeface="Damascus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9960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amascus" charset="-78"/>
                <a:ea typeface="Damascus" charset="-78"/>
                <a:cs typeface="Damascus" charset="-78"/>
              </a:rPr>
              <a:t>Technical Approach: </a:t>
            </a:r>
            <a:r>
              <a:rPr lang="en-US" dirty="0" smtClean="0">
                <a:latin typeface="Damascus" charset="-78"/>
                <a:ea typeface="Damascus" charset="-78"/>
                <a:cs typeface="Damascus" charset="-78"/>
              </a:rPr>
              <a:t>Context Vectors</a:t>
            </a:r>
            <a:endParaRPr lang="en-US" dirty="0"/>
          </a:p>
        </p:txBody>
      </p:sp>
      <p:sp>
        <p:nvSpPr>
          <p:cNvPr id="4" name="AutoShape 2" descr="https://lh4.googleusercontent.com/novO38FHioga_PN4EcP8ILNgx5tbCA0-UyQ-FM98_UG8z3EDOP-f2pzgzx44YLTzQDKwEUu2-rJkLNh39qSzlQDWT6cwOgpHwlhL0T4lA6m02Vilp7--ix--D8Dg_l7cb-fnAZM7QHI"/>
          <p:cNvSpPr>
            <a:spLocks noChangeAspect="1" noChangeArrowheads="1"/>
          </p:cNvSpPr>
          <p:nvPr/>
        </p:nvSpPr>
        <p:spPr bwMode="auto">
          <a:xfrm>
            <a:off x="-1" y="-1"/>
            <a:ext cx="3686629" cy="368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1200" y="6505364"/>
            <a:ext cx="11480800" cy="35394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txBody>
          <a:bodyPr wrap="square" rtlCol="0" anchor="b" anchorCtr="0">
            <a:spAutoFit/>
          </a:bodyPr>
          <a:lstStyle/>
          <a:p>
            <a:r>
              <a:rPr lang="en-US" sz="17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Problem</a:t>
            </a:r>
            <a:r>
              <a:rPr lang="en-US" sz="17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 </a:t>
            </a:r>
            <a:r>
              <a:rPr lang="en-US" sz="17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			        Objectives 		            </a:t>
            </a:r>
            <a:r>
              <a:rPr lang="en-US" sz="17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Technical Approach </a:t>
            </a:r>
            <a:r>
              <a:rPr lang="en-US" sz="17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			Results</a:t>
            </a:r>
            <a:endParaRPr lang="en-US" sz="1700" dirty="0">
              <a:solidFill>
                <a:schemeClr val="tx2">
                  <a:lumMod val="25000"/>
                  <a:lumOff val="75000"/>
                </a:schemeClr>
              </a:solidFill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2813958" y="6504057"/>
            <a:ext cx="362857" cy="353943"/>
          </a:xfrm>
          <a:prstGeom prst="chevr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9448798" y="6504057"/>
            <a:ext cx="362857" cy="353943"/>
          </a:xfrm>
          <a:prstGeom prst="chevr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6131378" y="6504057"/>
            <a:ext cx="362857" cy="353943"/>
          </a:xfrm>
          <a:prstGeom prst="chevr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338" y="5201916"/>
            <a:ext cx="282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Damascus" charset="-78"/>
                <a:ea typeface="Damascus" charset="-78"/>
                <a:cs typeface="Damascus" charset="-78"/>
              </a:rPr>
              <a:t>Identify Keywords</a:t>
            </a:r>
            <a:endParaRPr lang="en-US" sz="2400" b="1" dirty="0">
              <a:solidFill>
                <a:schemeClr val="tx2"/>
              </a:solidFill>
              <a:latin typeface="Damascus" charset="-78"/>
              <a:ea typeface="Damascus" charset="-78"/>
              <a:cs typeface="Damascus" charset="-78"/>
            </a:endParaRPr>
          </a:p>
        </p:txBody>
      </p:sp>
      <p:pic>
        <p:nvPicPr>
          <p:cNvPr id="2050" name="Picture 2" descr="https://lh3.googleusercontent.com/91NVIDKtAIJJNZdi2oH_6dGTaTTml5xVb3FBnSwxWKYtgzgm59FCWP2rq13slPHAW1LlfFrrg9V5gs1_CztqaSgSTmsZUNE-eEJdwJsgYRd91wlLfsdjyU-CKcEtVFl8w_ABvSqyhs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024063"/>
            <a:ext cx="1000125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7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570</TotalTime>
  <Words>522</Words>
  <Application>Microsoft Macintosh PowerPoint</Application>
  <PresentationFormat>Widescreen</PresentationFormat>
  <Paragraphs>97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Calibri</vt:lpstr>
      <vt:lpstr>Damascus</vt:lpstr>
      <vt:lpstr>Franklin Gothic Book</vt:lpstr>
      <vt:lpstr>Crop</vt:lpstr>
      <vt:lpstr>Computational Analysis of Religious and Ideological Linguistic Behavior</vt:lpstr>
      <vt:lpstr>PowerPoint Presentation</vt:lpstr>
      <vt:lpstr>Problem: How to work with Value-Based Groups?  </vt:lpstr>
      <vt:lpstr>UVA Initiative on Conflict, Politics, and Religion</vt:lpstr>
      <vt:lpstr>Objectives &amp; Goals </vt:lpstr>
      <vt:lpstr>PowerPoint Presentation</vt:lpstr>
      <vt:lpstr>Technical Approach: Signal Processing</vt:lpstr>
      <vt:lpstr>Technical Approach: Context Vectors</vt:lpstr>
      <vt:lpstr>Technical Approach: Context Vectors</vt:lpstr>
      <vt:lpstr>Technical Approach: Context Vectors</vt:lpstr>
      <vt:lpstr>Technical Approach: Context Vectors</vt:lpstr>
      <vt:lpstr>Technical Approach: Deep Learning</vt:lpstr>
      <vt:lpstr>Expected Results</vt:lpstr>
      <vt:lpstr>Expected Results</vt:lpstr>
      <vt:lpstr>References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Analysis of Reliougs and Idealogical lingusitc Behavior</dc:title>
  <dc:creator>Leigh Harton</dc:creator>
  <cp:lastModifiedBy>Leigh Harton</cp:lastModifiedBy>
  <cp:revision>38</cp:revision>
  <cp:lastPrinted>2016-10-06T19:17:51Z</cp:lastPrinted>
  <dcterms:created xsi:type="dcterms:W3CDTF">2016-10-04T15:37:45Z</dcterms:created>
  <dcterms:modified xsi:type="dcterms:W3CDTF">2016-10-06T19:57:30Z</dcterms:modified>
</cp:coreProperties>
</file>