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20"/>
  </p:notesMasterIdLst>
  <p:sldIdLst>
    <p:sldId id="256" r:id="rId3"/>
    <p:sldId id="259" r:id="rId4"/>
    <p:sldId id="260" r:id="rId5"/>
    <p:sldId id="282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5" r:id="rId17"/>
    <p:sldId id="280" r:id="rId18"/>
    <p:sldId id="281" r:id="rId19"/>
  </p:sldIdLst>
  <p:sldSz cx="9144000" cy="6858000" type="screen4x3"/>
  <p:notesSz cx="6858000" cy="9144000"/>
  <p:embeddedFontLst>
    <p:embeddedFont>
      <p:font typeface="Varela Round" panose="020B0604020202020204" charset="-79"/>
      <p:regular r:id="rId21"/>
    </p:embeddedFont>
    <p:embeddedFont>
      <p:font typeface="Shadows Into Light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8D4D6A7-83DF-48C6-B545-DAF9064913AD}">
  <a:tblStyle styleId="{38D4D6A7-83DF-48C6-B545-DAF9064913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58594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2052252e_15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2052252e_15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 smtClean="0"/>
              <a:t>Kompletność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wszystkie</a:t>
            </a:r>
            <a:r>
              <a:rPr lang="en-US" baseline="0" dirty="0" smtClean="0"/>
              <a:t> filmy w </a:t>
            </a:r>
            <a:r>
              <a:rPr lang="en-US" baseline="0" dirty="0" err="1" smtClean="0"/>
              <a:t>tym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zbiorze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posiadają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wszystkie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informacje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odnoiśnie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kategorii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których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rozpatrzywane</a:t>
            </a:r>
            <a:r>
              <a:rPr lang="en-US" baseline="0" dirty="0" smtClean="0"/>
              <a:t> np. </a:t>
            </a:r>
            <a:r>
              <a:rPr lang="en-US" baseline="0" dirty="0" err="1" smtClean="0"/>
              <a:t>Rok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publikacji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trwalość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budżet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itd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2.  </a:t>
            </a:r>
            <a:r>
              <a:rPr lang="en-US" baseline="0" dirty="0" err="1" smtClean="0"/>
              <a:t>Iłość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mówi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sobie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cały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zbiór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zajmuję</a:t>
            </a:r>
            <a:r>
              <a:rPr lang="en-US" baseline="0" dirty="0" smtClean="0"/>
              <a:t> 220 MB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aseline="0" dirty="0" smtClean="0"/>
              <a:t>3.  </a:t>
            </a:r>
            <a:r>
              <a:rPr lang="en-US" baseline="0" dirty="0" err="1" smtClean="0"/>
              <a:t>Tak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realizujemy</a:t>
            </a:r>
            <a:r>
              <a:rPr lang="en-US" baseline="0" dirty="0" smtClean="0"/>
              <a:t> problem </a:t>
            </a:r>
            <a:r>
              <a:rPr lang="en-US" baseline="0" dirty="0" err="1" smtClean="0"/>
              <a:t>klasyfikacji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koniecznym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było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wybranie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zróznicowanych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zakresie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rozpatrzywanych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kategorii</a:t>
            </a:r>
            <a:endParaRPr lang="en-US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aseline="0" dirty="0" smtClean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 smtClean="0"/>
              <a:t>Kompletność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wszystkie</a:t>
            </a:r>
            <a:r>
              <a:rPr lang="en-US" baseline="0" dirty="0" smtClean="0"/>
              <a:t> filmy w </a:t>
            </a:r>
            <a:r>
              <a:rPr lang="en-US" baseline="0" dirty="0" err="1" smtClean="0"/>
              <a:t>tym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zbiorze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posiadają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wszystkie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informacje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odnoiśnie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kategorii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których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rozpatrzywane</a:t>
            </a:r>
            <a:r>
              <a:rPr lang="en-US" baseline="0" dirty="0" smtClean="0"/>
              <a:t> np. </a:t>
            </a:r>
            <a:r>
              <a:rPr lang="en-US" baseline="0" dirty="0" err="1" smtClean="0"/>
              <a:t>Rok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publikacji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trwalość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budżet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itd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2.  </a:t>
            </a:r>
            <a:r>
              <a:rPr lang="en-US" baseline="0" dirty="0" err="1" smtClean="0"/>
              <a:t>Iłość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mówi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sobie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cały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zbiór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zajmuję</a:t>
            </a:r>
            <a:r>
              <a:rPr lang="en-US" baseline="0" dirty="0" smtClean="0"/>
              <a:t> 220 MB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aseline="0" dirty="0" smtClean="0"/>
              <a:t>3.  </a:t>
            </a:r>
            <a:r>
              <a:rPr lang="en-US" baseline="0" dirty="0" err="1" smtClean="0"/>
              <a:t>Tak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realizujemy</a:t>
            </a:r>
            <a:r>
              <a:rPr lang="en-US" baseline="0" dirty="0" smtClean="0"/>
              <a:t> problem </a:t>
            </a:r>
            <a:r>
              <a:rPr lang="en-US" baseline="0" dirty="0" err="1" smtClean="0"/>
              <a:t>klasyfikacji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koniecznym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było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wybranie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zróznicowanych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zakresie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rozpatrzywanych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kategorii</a:t>
            </a:r>
            <a:endParaRPr lang="en-US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aseline="0" dirty="0" smtClean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1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Google Shape;55;p11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980400" y="5494075"/>
            <a:ext cx="7183200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979CB8"/>
              </a:buClr>
              <a:buSzPts val="1600"/>
              <a:buNone/>
              <a:defRPr sz="1600">
                <a:solidFill>
                  <a:srgbClr val="979CB8"/>
                </a:solidFill>
              </a:defRPr>
            </a:lvl1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979CB8"/>
                </a:solidFill>
              </a:defRPr>
            </a:lvl1pPr>
            <a:lvl2pPr lvl="1">
              <a:buNone/>
              <a:defRPr>
                <a:solidFill>
                  <a:srgbClr val="979CB8"/>
                </a:solidFill>
              </a:defRPr>
            </a:lvl2pPr>
            <a:lvl3pPr lvl="2">
              <a:buNone/>
              <a:defRPr>
                <a:solidFill>
                  <a:srgbClr val="979CB8"/>
                </a:solidFill>
              </a:defRPr>
            </a:lvl3pPr>
            <a:lvl4pPr lvl="3">
              <a:buNone/>
              <a:defRPr>
                <a:solidFill>
                  <a:srgbClr val="979CB8"/>
                </a:solidFill>
              </a:defRPr>
            </a:lvl4pPr>
            <a:lvl5pPr lvl="4">
              <a:buNone/>
              <a:defRPr>
                <a:solidFill>
                  <a:srgbClr val="979CB8"/>
                </a:solidFill>
              </a:defRPr>
            </a:lvl5pPr>
            <a:lvl6pPr lvl="5">
              <a:buNone/>
              <a:defRPr>
                <a:solidFill>
                  <a:srgbClr val="979CB8"/>
                </a:solidFill>
              </a:defRPr>
            </a:lvl6pPr>
            <a:lvl7pPr lvl="6">
              <a:buNone/>
              <a:defRPr>
                <a:solidFill>
                  <a:srgbClr val="979CB8"/>
                </a:solidFill>
              </a:defRPr>
            </a:lvl7pPr>
            <a:lvl8pPr lvl="7">
              <a:buNone/>
              <a:defRPr>
                <a:solidFill>
                  <a:srgbClr val="979CB8"/>
                </a:solidFill>
              </a:defRPr>
            </a:lvl8pPr>
            <a:lvl9pPr lvl="8">
              <a:buNone/>
              <a:defRPr>
                <a:solidFill>
                  <a:srgbClr val="979CB8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ny color">
  <p:cSld name="BLANK_2">
    <p:bg>
      <p:bgPr>
        <a:solidFill>
          <a:srgbClr val="B7B7B7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">
  <p:cSld name="BLANK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magenta">
  <p:cSld name="TITLE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ue">
  <p:cSld name="TITLE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>
            <a:spLocks noGrp="1"/>
          </p:cNvSpPr>
          <p:nvPr>
            <p:ph type="ctrTitle"/>
          </p:nvPr>
        </p:nvSpPr>
        <p:spPr>
          <a:xfrm>
            <a:off x="1650450" y="1830110"/>
            <a:ext cx="5843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subTitle" idx="1"/>
          </p:nvPr>
        </p:nvSpPr>
        <p:spPr>
          <a:xfrm>
            <a:off x="1650450" y="3505725"/>
            <a:ext cx="5843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400"/>
              <a:buNone/>
              <a:defRPr>
                <a:solidFill>
                  <a:srgbClr val="979CB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body" idx="1"/>
          </p:nvPr>
        </p:nvSpPr>
        <p:spPr>
          <a:xfrm>
            <a:off x="1404600" y="2882400"/>
            <a:ext cx="63348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Shadows Into Light"/>
              <a:buChar char="▧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4114800" lvl="8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/>
          <p:nvPr/>
        </p:nvSpPr>
        <p:spPr>
          <a:xfrm>
            <a:off x="3593400" y="16514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979CB8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endParaRPr sz="9600">
              <a:solidFill>
                <a:srgbClr val="979CB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95" name="Google Shape;95;p25"/>
          <p:cNvSpPr/>
          <p:nvPr/>
        </p:nvSpPr>
        <p:spPr>
          <a:xfrm>
            <a:off x="3950607" y="1571221"/>
            <a:ext cx="1308410" cy="1159079"/>
          </a:xfrm>
          <a:custGeom>
            <a:avLst/>
            <a:gdLst/>
            <a:ahLst/>
            <a:cxnLst/>
            <a:rect l="l" t="t" r="r" b="b"/>
            <a:pathLst>
              <a:path w="59251" h="52447" extrusionOk="0">
                <a:moveTo>
                  <a:pt x="31417" y="954"/>
                </a:moveTo>
                <a:cubicBezTo>
                  <a:pt x="25372" y="537"/>
                  <a:pt x="17283" y="-1744"/>
                  <a:pt x="13340" y="2856"/>
                </a:cubicBezTo>
                <a:cubicBezTo>
                  <a:pt x="3771" y="14019"/>
                  <a:pt x="374" y="37628"/>
                  <a:pt x="11755" y="46938"/>
                </a:cubicBezTo>
                <a:cubicBezTo>
                  <a:pt x="19208" y="53034"/>
                  <a:pt x="30839" y="53180"/>
                  <a:pt x="40297" y="51378"/>
                </a:cubicBezTo>
                <a:cubicBezTo>
                  <a:pt x="46481" y="50200"/>
                  <a:pt x="49934" y="42779"/>
                  <a:pt x="52665" y="37107"/>
                </a:cubicBezTo>
                <a:cubicBezTo>
                  <a:pt x="55247" y="31745"/>
                  <a:pt x="60979" y="25793"/>
                  <a:pt x="58690" y="20299"/>
                </a:cubicBezTo>
                <a:cubicBezTo>
                  <a:pt x="57279" y="16912"/>
                  <a:pt x="53473" y="15077"/>
                  <a:pt x="50445" y="13005"/>
                </a:cubicBezTo>
                <a:cubicBezTo>
                  <a:pt x="41918" y="7171"/>
                  <a:pt x="31006" y="-916"/>
                  <a:pt x="21269" y="2539"/>
                </a:cubicBezTo>
                <a:cubicBezTo>
                  <a:pt x="13737" y="5212"/>
                  <a:pt x="5208" y="9706"/>
                  <a:pt x="2241" y="17127"/>
                </a:cubicBezTo>
                <a:cubicBezTo>
                  <a:pt x="-1025" y="25295"/>
                  <a:pt x="-738" y="36131"/>
                  <a:pt x="4144" y="43449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Google Shape;96;p25"/>
          <p:cNvSpPr/>
          <p:nvPr/>
        </p:nvSpPr>
        <p:spPr>
          <a:xfrm>
            <a:off x="3874668" y="1485125"/>
            <a:ext cx="1394664" cy="1302552"/>
          </a:xfrm>
          <a:custGeom>
            <a:avLst/>
            <a:gdLst/>
            <a:ahLst/>
            <a:cxnLst/>
            <a:rect l="l" t="t" r="r" b="b"/>
            <a:pathLst>
              <a:path w="63157" h="58939" extrusionOk="0">
                <a:moveTo>
                  <a:pt x="20826" y="0"/>
                </a:moveTo>
                <a:cubicBezTo>
                  <a:pt x="13566" y="0"/>
                  <a:pt x="6296" y="7516"/>
                  <a:pt x="4652" y="14588"/>
                </a:cubicBezTo>
                <a:cubicBezTo>
                  <a:pt x="2364" y="24428"/>
                  <a:pt x="5707" y="35897"/>
                  <a:pt x="11629" y="44082"/>
                </a:cubicBezTo>
                <a:cubicBezTo>
                  <a:pt x="17782" y="52587"/>
                  <a:pt x="29173" y="60332"/>
                  <a:pt x="39537" y="58670"/>
                </a:cubicBezTo>
                <a:cubicBezTo>
                  <a:pt x="49203" y="57120"/>
                  <a:pt x="49748" y="56659"/>
                  <a:pt x="57296" y="50424"/>
                </a:cubicBezTo>
                <a:cubicBezTo>
                  <a:pt x="62556" y="46079"/>
                  <a:pt x="64679" y="36600"/>
                  <a:pt x="61736" y="30445"/>
                </a:cubicBezTo>
                <a:cubicBezTo>
                  <a:pt x="58298" y="23257"/>
                  <a:pt x="56273" y="24644"/>
                  <a:pt x="50954" y="18711"/>
                </a:cubicBezTo>
                <a:cubicBezTo>
                  <a:pt x="47260" y="14591"/>
                  <a:pt x="44103" y="9185"/>
                  <a:pt x="38903" y="7294"/>
                </a:cubicBezTo>
                <a:cubicBezTo>
                  <a:pt x="33439" y="5307"/>
                  <a:pt x="26891" y="5218"/>
                  <a:pt x="21460" y="7294"/>
                </a:cubicBezTo>
                <a:cubicBezTo>
                  <a:pt x="9149" y="12001"/>
                  <a:pt x="-3826" y="29029"/>
                  <a:pt x="1164" y="41228"/>
                </a:cubicBezTo>
                <a:cubicBezTo>
                  <a:pt x="8128" y="58254"/>
                  <a:pt x="49341" y="57602"/>
                  <a:pt x="56345" y="40593"/>
                </a:cubicBezTo>
                <a:cubicBezTo>
                  <a:pt x="58882" y="34432"/>
                  <a:pt x="60567" y="26229"/>
                  <a:pt x="56979" y="20614"/>
                </a:cubicBezTo>
                <a:cubicBezTo>
                  <a:pt x="53070" y="14496"/>
                  <a:pt x="47109" y="9628"/>
                  <a:pt x="40806" y="6026"/>
                </a:cubicBezTo>
                <a:cubicBezTo>
                  <a:pt x="32309" y="1170"/>
                  <a:pt x="17818" y="3588"/>
                  <a:pt x="11946" y="11417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Google Shape;97;p2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▧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26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Google Shape;102;p26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Google Shape;103;p2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>
            <a:spLocks noGrp="1"/>
          </p:cNvSpPr>
          <p:nvPr>
            <p:ph type="body" idx="1"/>
          </p:nvPr>
        </p:nvSpPr>
        <p:spPr>
          <a:xfrm>
            <a:off x="1109975" y="1831450"/>
            <a:ext cx="326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2"/>
          </p:nvPr>
        </p:nvSpPr>
        <p:spPr>
          <a:xfrm>
            <a:off x="4915550" y="1831450"/>
            <a:ext cx="3155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7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Google Shape;109;p27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Google Shape;110;p2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>
            <a:spLocks noGrp="1"/>
          </p:cNvSpPr>
          <p:nvPr>
            <p:ph type="body" idx="1"/>
          </p:nvPr>
        </p:nvSpPr>
        <p:spPr>
          <a:xfrm>
            <a:off x="1014825" y="1902800"/>
            <a:ext cx="2297400" cy="409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body" idx="2"/>
          </p:nvPr>
        </p:nvSpPr>
        <p:spPr>
          <a:xfrm>
            <a:off x="3429925" y="1902800"/>
            <a:ext cx="2297400" cy="409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body" idx="3"/>
          </p:nvPr>
        </p:nvSpPr>
        <p:spPr>
          <a:xfrm>
            <a:off x="5845025" y="1902800"/>
            <a:ext cx="2297400" cy="409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8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Google Shape;117;p28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Google Shape;118;p28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9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Google Shape;122;p29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Google Shape;123;p2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980400" y="5494075"/>
            <a:ext cx="7183200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Clr>
                <a:srgbClr val="979CB8"/>
              </a:buClr>
              <a:buSzPts val="1600"/>
              <a:buNone/>
              <a:defRPr sz="1600">
                <a:solidFill>
                  <a:srgbClr val="979CB8"/>
                </a:solidFill>
              </a:defRPr>
            </a:lvl1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979CB8"/>
                </a:solidFill>
              </a:defRPr>
            </a:lvl1pPr>
            <a:lvl2pPr lvl="1">
              <a:buNone/>
              <a:defRPr>
                <a:solidFill>
                  <a:srgbClr val="979CB8"/>
                </a:solidFill>
              </a:defRPr>
            </a:lvl2pPr>
            <a:lvl3pPr lvl="2">
              <a:buNone/>
              <a:defRPr>
                <a:solidFill>
                  <a:srgbClr val="979CB8"/>
                </a:solidFill>
              </a:defRPr>
            </a:lvl3pPr>
            <a:lvl4pPr lvl="3">
              <a:buNone/>
              <a:defRPr>
                <a:solidFill>
                  <a:srgbClr val="979CB8"/>
                </a:solidFill>
              </a:defRPr>
            </a:lvl4pPr>
            <a:lvl5pPr lvl="4">
              <a:buNone/>
              <a:defRPr>
                <a:solidFill>
                  <a:srgbClr val="979CB8"/>
                </a:solidFill>
              </a:defRPr>
            </a:lvl5pPr>
            <a:lvl6pPr lvl="5">
              <a:buNone/>
              <a:defRPr>
                <a:solidFill>
                  <a:srgbClr val="979CB8"/>
                </a:solidFill>
              </a:defRPr>
            </a:lvl6pPr>
            <a:lvl7pPr lvl="6">
              <a:buNone/>
              <a:defRPr>
                <a:solidFill>
                  <a:srgbClr val="979CB8"/>
                </a:solidFill>
              </a:defRPr>
            </a:lvl7pPr>
            <a:lvl8pPr lvl="7">
              <a:buNone/>
              <a:defRPr>
                <a:solidFill>
                  <a:srgbClr val="979CB8"/>
                </a:solidFill>
              </a:defRPr>
            </a:lvl8pPr>
            <a:lvl9pPr lvl="8">
              <a:buNone/>
              <a:defRPr>
                <a:solidFill>
                  <a:srgbClr val="979CB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magenta">
  <p:cSld name="TITLE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">
  <p:cSld name="BLANK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ue">
  <p:cSld name="TITLE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ctrTitle"/>
          </p:nvPr>
        </p:nvSpPr>
        <p:spPr>
          <a:xfrm>
            <a:off x="1650450" y="1830110"/>
            <a:ext cx="5843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ubTitle" idx="1"/>
          </p:nvPr>
        </p:nvSpPr>
        <p:spPr>
          <a:xfrm>
            <a:off x="1650450" y="3505725"/>
            <a:ext cx="5843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400"/>
              <a:buNone/>
              <a:defRPr>
                <a:solidFill>
                  <a:srgbClr val="979CB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1404600" y="2882400"/>
            <a:ext cx="63348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Shadows Into Light"/>
              <a:buChar char="▧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27" name="Google Shape;27;p7"/>
          <p:cNvSpPr txBox="1"/>
          <p:nvPr/>
        </p:nvSpPr>
        <p:spPr>
          <a:xfrm>
            <a:off x="3593400" y="16514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979CB8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endParaRPr sz="9600">
              <a:solidFill>
                <a:srgbClr val="979CB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" name="Google Shape;28;p7"/>
          <p:cNvSpPr/>
          <p:nvPr/>
        </p:nvSpPr>
        <p:spPr>
          <a:xfrm>
            <a:off x="3950607" y="1571221"/>
            <a:ext cx="1308410" cy="1159079"/>
          </a:xfrm>
          <a:custGeom>
            <a:avLst/>
            <a:gdLst/>
            <a:ahLst/>
            <a:cxnLst/>
            <a:rect l="l" t="t" r="r" b="b"/>
            <a:pathLst>
              <a:path w="59251" h="52447" extrusionOk="0">
                <a:moveTo>
                  <a:pt x="31417" y="954"/>
                </a:moveTo>
                <a:cubicBezTo>
                  <a:pt x="25372" y="537"/>
                  <a:pt x="17283" y="-1744"/>
                  <a:pt x="13340" y="2856"/>
                </a:cubicBezTo>
                <a:cubicBezTo>
                  <a:pt x="3771" y="14019"/>
                  <a:pt x="374" y="37628"/>
                  <a:pt x="11755" y="46938"/>
                </a:cubicBezTo>
                <a:cubicBezTo>
                  <a:pt x="19208" y="53034"/>
                  <a:pt x="30839" y="53180"/>
                  <a:pt x="40297" y="51378"/>
                </a:cubicBezTo>
                <a:cubicBezTo>
                  <a:pt x="46481" y="50200"/>
                  <a:pt x="49934" y="42779"/>
                  <a:pt x="52665" y="37107"/>
                </a:cubicBezTo>
                <a:cubicBezTo>
                  <a:pt x="55247" y="31745"/>
                  <a:pt x="60979" y="25793"/>
                  <a:pt x="58690" y="20299"/>
                </a:cubicBezTo>
                <a:cubicBezTo>
                  <a:pt x="57279" y="16912"/>
                  <a:pt x="53473" y="15077"/>
                  <a:pt x="50445" y="13005"/>
                </a:cubicBezTo>
                <a:cubicBezTo>
                  <a:pt x="41918" y="7171"/>
                  <a:pt x="31006" y="-916"/>
                  <a:pt x="21269" y="2539"/>
                </a:cubicBezTo>
                <a:cubicBezTo>
                  <a:pt x="13737" y="5212"/>
                  <a:pt x="5208" y="9706"/>
                  <a:pt x="2241" y="17127"/>
                </a:cubicBezTo>
                <a:cubicBezTo>
                  <a:pt x="-1025" y="25295"/>
                  <a:pt x="-738" y="36131"/>
                  <a:pt x="4144" y="43449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Google Shape;29;p7"/>
          <p:cNvSpPr/>
          <p:nvPr/>
        </p:nvSpPr>
        <p:spPr>
          <a:xfrm>
            <a:off x="3874668" y="1485125"/>
            <a:ext cx="1394664" cy="1302552"/>
          </a:xfrm>
          <a:custGeom>
            <a:avLst/>
            <a:gdLst/>
            <a:ahLst/>
            <a:cxnLst/>
            <a:rect l="l" t="t" r="r" b="b"/>
            <a:pathLst>
              <a:path w="63157" h="58939" extrusionOk="0">
                <a:moveTo>
                  <a:pt x="20826" y="0"/>
                </a:moveTo>
                <a:cubicBezTo>
                  <a:pt x="13566" y="0"/>
                  <a:pt x="6296" y="7516"/>
                  <a:pt x="4652" y="14588"/>
                </a:cubicBezTo>
                <a:cubicBezTo>
                  <a:pt x="2364" y="24428"/>
                  <a:pt x="5707" y="35897"/>
                  <a:pt x="11629" y="44082"/>
                </a:cubicBezTo>
                <a:cubicBezTo>
                  <a:pt x="17782" y="52587"/>
                  <a:pt x="29173" y="60332"/>
                  <a:pt x="39537" y="58670"/>
                </a:cubicBezTo>
                <a:cubicBezTo>
                  <a:pt x="49203" y="57120"/>
                  <a:pt x="49748" y="56659"/>
                  <a:pt x="57296" y="50424"/>
                </a:cubicBezTo>
                <a:cubicBezTo>
                  <a:pt x="62556" y="46079"/>
                  <a:pt x="64679" y="36600"/>
                  <a:pt x="61736" y="30445"/>
                </a:cubicBezTo>
                <a:cubicBezTo>
                  <a:pt x="58298" y="23257"/>
                  <a:pt x="56273" y="24644"/>
                  <a:pt x="50954" y="18711"/>
                </a:cubicBezTo>
                <a:cubicBezTo>
                  <a:pt x="47260" y="14591"/>
                  <a:pt x="44103" y="9185"/>
                  <a:pt x="38903" y="7294"/>
                </a:cubicBezTo>
                <a:cubicBezTo>
                  <a:pt x="33439" y="5307"/>
                  <a:pt x="26891" y="5218"/>
                  <a:pt x="21460" y="7294"/>
                </a:cubicBezTo>
                <a:cubicBezTo>
                  <a:pt x="9149" y="12001"/>
                  <a:pt x="-3826" y="29029"/>
                  <a:pt x="1164" y="41228"/>
                </a:cubicBezTo>
                <a:cubicBezTo>
                  <a:pt x="8128" y="58254"/>
                  <a:pt x="49341" y="57602"/>
                  <a:pt x="56345" y="40593"/>
                </a:cubicBezTo>
                <a:cubicBezTo>
                  <a:pt x="58882" y="34432"/>
                  <a:pt x="60567" y="26229"/>
                  <a:pt x="56979" y="20614"/>
                </a:cubicBezTo>
                <a:cubicBezTo>
                  <a:pt x="53070" y="14496"/>
                  <a:pt x="47109" y="9628"/>
                  <a:pt x="40806" y="6026"/>
                </a:cubicBezTo>
                <a:cubicBezTo>
                  <a:pt x="32309" y="1170"/>
                  <a:pt x="17818" y="3588"/>
                  <a:pt x="11946" y="11417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▧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Google Shape;35;p8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1109975" y="1831450"/>
            <a:ext cx="326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15550" y="1831450"/>
            <a:ext cx="3155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9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Google Shape;42;p9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1014825" y="1902800"/>
            <a:ext cx="2297400" cy="409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2"/>
          </p:nvPr>
        </p:nvSpPr>
        <p:spPr>
          <a:xfrm>
            <a:off x="3429925" y="1902800"/>
            <a:ext cx="2297400" cy="409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3"/>
          </p:nvPr>
        </p:nvSpPr>
        <p:spPr>
          <a:xfrm>
            <a:off x="5845025" y="1902800"/>
            <a:ext cx="2297400" cy="409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Google Shape;50;p10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4550" y="689775"/>
            <a:ext cx="75477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2400"/>
              <a:buFont typeface="Varela Round"/>
              <a:buChar char="▧"/>
              <a:defRPr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○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■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2" r:id="rId14"/>
    <p:sldLayoutId id="2147483664" r:id="rId1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824550" y="689775"/>
            <a:ext cx="75477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2400"/>
              <a:buFont typeface="Varela Round"/>
              <a:buChar char="▧"/>
              <a:defRPr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○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■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buNone/>
              <a:defRPr sz="13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r">
              <a:buNone/>
              <a:defRPr sz="13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r">
              <a:buNone/>
              <a:defRPr sz="13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r">
              <a:buNone/>
              <a:defRPr sz="13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r">
              <a:buNone/>
              <a:defRPr sz="13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r">
              <a:buNone/>
              <a:defRPr sz="13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r">
              <a:buNone/>
              <a:defRPr sz="13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r">
              <a:buNone/>
              <a:defRPr sz="13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://slidemodel.co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www.google.com/sheets/about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pixeden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6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l-PL" dirty="0"/>
              <a:t>Przewidywanie oceny filmu na podstawie grających aktorów</a:t>
            </a:r>
            <a:endParaRPr dirty="0"/>
          </a:p>
        </p:txBody>
      </p:sp>
      <p:sp>
        <p:nvSpPr>
          <p:cNvPr id="142" name="Google Shape;142;p36"/>
          <p:cNvSpPr/>
          <p:nvPr/>
        </p:nvSpPr>
        <p:spPr>
          <a:xfrm rot="-4140551">
            <a:off x="2229888" y="651440"/>
            <a:ext cx="402308" cy="1167266"/>
          </a:xfrm>
          <a:custGeom>
            <a:avLst/>
            <a:gdLst/>
            <a:ahLst/>
            <a:cxnLst/>
            <a:rect l="l" t="t" r="r" b="b"/>
            <a:pathLst>
              <a:path w="30959" h="89819" extrusionOk="0">
                <a:moveTo>
                  <a:pt x="0" y="0"/>
                </a:moveTo>
                <a:cubicBezTo>
                  <a:pt x="5134" y="6918"/>
                  <a:pt x="29561" y="26535"/>
                  <a:pt x="30804" y="41505"/>
                </a:cubicBezTo>
                <a:cubicBezTo>
                  <a:pt x="32047" y="56475"/>
                  <a:pt x="11349" y="81767"/>
                  <a:pt x="7458" y="89819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stealth" w="med" len="med"/>
          </a:ln>
        </p:spPr>
      </p:sp>
      <p:sp>
        <p:nvSpPr>
          <p:cNvPr id="143" name="Google Shape;143;p36"/>
          <p:cNvSpPr/>
          <p:nvPr/>
        </p:nvSpPr>
        <p:spPr>
          <a:xfrm>
            <a:off x="2496775" y="4255850"/>
            <a:ext cx="3153375" cy="34500"/>
          </a:xfrm>
          <a:custGeom>
            <a:avLst/>
            <a:gdLst/>
            <a:ahLst/>
            <a:cxnLst/>
            <a:rect l="l" t="t" r="r" b="b"/>
            <a:pathLst>
              <a:path w="126135" h="1380" extrusionOk="0">
                <a:moveTo>
                  <a:pt x="0" y="973"/>
                </a:moveTo>
                <a:cubicBezTo>
                  <a:pt x="29075" y="973"/>
                  <a:pt x="58158" y="273"/>
                  <a:pt x="87224" y="973"/>
                </a:cubicBezTo>
                <a:cubicBezTo>
                  <a:pt x="100195" y="1285"/>
                  <a:pt x="113312" y="1974"/>
                  <a:pt x="126135" y="0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Google Shape;144;p36"/>
          <p:cNvSpPr/>
          <p:nvPr/>
        </p:nvSpPr>
        <p:spPr>
          <a:xfrm flipV="1">
            <a:off x="1219200" y="4311063"/>
            <a:ext cx="6909900" cy="67930"/>
          </a:xfrm>
          <a:custGeom>
            <a:avLst/>
            <a:gdLst/>
            <a:ahLst/>
            <a:cxnLst/>
            <a:rect l="l" t="t" r="r" b="b"/>
            <a:pathLst>
              <a:path w="127108" h="1657" extrusionOk="0">
                <a:moveTo>
                  <a:pt x="0" y="1657"/>
                </a:moveTo>
                <a:cubicBezTo>
                  <a:pt x="42250" y="-1532"/>
                  <a:pt x="84738" y="1008"/>
                  <a:pt x="127108" y="1008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45" name="Google Shape;145;p36"/>
          <p:cNvCxnSpPr/>
          <p:nvPr/>
        </p:nvCxnSpPr>
        <p:spPr>
          <a:xfrm rot="10800000" flipH="1">
            <a:off x="6248400" y="1004428"/>
            <a:ext cx="291900" cy="543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stealth" w="med" len="med"/>
            <a:tailEnd type="none" w="med" len="med"/>
          </a:ln>
        </p:spPr>
      </p:cxnSp>
      <p:sp>
        <p:nvSpPr>
          <p:cNvPr id="146" name="Google Shape;146;p36"/>
          <p:cNvSpPr/>
          <p:nvPr/>
        </p:nvSpPr>
        <p:spPr>
          <a:xfrm>
            <a:off x="3048001" y="4345028"/>
            <a:ext cx="2819400" cy="912772"/>
          </a:xfrm>
          <a:custGeom>
            <a:avLst/>
            <a:gdLst/>
            <a:ahLst/>
            <a:cxnLst/>
            <a:rect l="l" t="t" r="r" b="b"/>
            <a:pathLst>
              <a:path w="53808" h="41004" extrusionOk="0">
                <a:moveTo>
                  <a:pt x="33350" y="2267"/>
                </a:moveTo>
                <a:cubicBezTo>
                  <a:pt x="29864" y="1271"/>
                  <a:pt x="26130" y="-694"/>
                  <a:pt x="22650" y="321"/>
                </a:cubicBezTo>
                <a:cubicBezTo>
                  <a:pt x="10877" y="3755"/>
                  <a:pt x="-4823" y="20013"/>
                  <a:pt x="1573" y="30477"/>
                </a:cubicBezTo>
                <a:cubicBezTo>
                  <a:pt x="7822" y="40701"/>
                  <a:pt x="25332" y="42678"/>
                  <a:pt x="36593" y="38583"/>
                </a:cubicBezTo>
                <a:cubicBezTo>
                  <a:pt x="46488" y="34985"/>
                  <a:pt x="56460" y="21659"/>
                  <a:pt x="53130" y="11670"/>
                </a:cubicBezTo>
                <a:cubicBezTo>
                  <a:pt x="49952" y="2137"/>
                  <a:pt x="34186" y="-1056"/>
                  <a:pt x="24595" y="1943"/>
                </a:cubicBezTo>
                <a:cubicBezTo>
                  <a:pt x="14087" y="5228"/>
                  <a:pt x="2158" y="13742"/>
                  <a:pt x="600" y="24641"/>
                </a:cubicBezTo>
                <a:cubicBezTo>
                  <a:pt x="-77" y="29379"/>
                  <a:pt x="2605" y="35237"/>
                  <a:pt x="6761" y="37611"/>
                </a:cubicBezTo>
                <a:cubicBezTo>
                  <a:pt x="15326" y="42505"/>
                  <a:pt x="29293" y="42316"/>
                  <a:pt x="36268" y="35341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6"/>
          <p:cNvSpPr/>
          <p:nvPr/>
        </p:nvSpPr>
        <p:spPr>
          <a:xfrm>
            <a:off x="5484550" y="2311500"/>
            <a:ext cx="2828400" cy="2786100"/>
          </a:xfrm>
          <a:prstGeom prst="wedgeEllipseCallout">
            <a:avLst>
              <a:gd name="adj1" fmla="val -44197"/>
              <a:gd name="adj2" fmla="val -43407"/>
            </a:avLst>
          </a:prstGeom>
          <a:solidFill>
            <a:srgbClr val="FFFFFF">
              <a:alpha val="79230"/>
            </a:srgbClr>
          </a:solidFill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1ABC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Want big impact?</a:t>
            </a:r>
            <a:endParaRPr sz="3600">
              <a:solidFill>
                <a:srgbClr val="01ABC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Use big image</a:t>
            </a:r>
            <a:endParaRPr sz="1800">
              <a:solidFill>
                <a:srgbClr val="979CB8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7"/>
          <p:cNvSpPr/>
          <p:nvPr/>
        </p:nvSpPr>
        <p:spPr>
          <a:xfrm>
            <a:off x="3349133" y="2223000"/>
            <a:ext cx="2412000" cy="2412000"/>
          </a:xfrm>
          <a:prstGeom prst="ellipse">
            <a:avLst/>
          </a:prstGeom>
          <a:solidFill>
            <a:srgbClr val="AACF20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Green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0" name="Google Shape;230;p47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31" name="Google Shape;231;p47"/>
          <p:cNvSpPr/>
          <p:nvPr/>
        </p:nvSpPr>
        <p:spPr>
          <a:xfrm>
            <a:off x="1173309" y="2223000"/>
            <a:ext cx="2412000" cy="2412000"/>
          </a:xfrm>
          <a:prstGeom prst="ellipse">
            <a:avLst/>
          </a:prstGeom>
          <a:noFill/>
          <a:ln w="9525" cap="flat" cmpd="sng">
            <a:solidFill>
              <a:srgbClr val="01ABC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1ABCF"/>
                </a:solidFill>
                <a:latin typeface="Varela Round"/>
                <a:ea typeface="Varela Round"/>
                <a:cs typeface="Varela Round"/>
                <a:sym typeface="Varela Round"/>
              </a:rPr>
              <a:t>Blue</a:t>
            </a:r>
            <a:endParaRPr sz="2400">
              <a:solidFill>
                <a:srgbClr val="01ABC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2" name="Google Shape;232;p47"/>
          <p:cNvSpPr/>
          <p:nvPr/>
        </p:nvSpPr>
        <p:spPr>
          <a:xfrm>
            <a:off x="5558691" y="2223000"/>
            <a:ext cx="2412000" cy="2412000"/>
          </a:xfrm>
          <a:prstGeom prst="ellipse">
            <a:avLst/>
          </a:prstGeom>
          <a:noFill/>
          <a:ln w="9525" cap="flat" cmpd="sng">
            <a:solidFill>
              <a:srgbClr val="F9AC0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9AC08"/>
                </a:solidFill>
                <a:latin typeface="Varela Round"/>
                <a:ea typeface="Varela Round"/>
                <a:cs typeface="Varela Round"/>
                <a:sym typeface="Varela Round"/>
              </a:rPr>
              <a:t>Yellow</a:t>
            </a:r>
            <a:endParaRPr sz="2400">
              <a:solidFill>
                <a:srgbClr val="F9AC0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3" name="Google Shape;233;p47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8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Diagrams to explain complex ideas</a:t>
            </a:r>
            <a:endParaRPr/>
          </a:p>
        </p:txBody>
      </p:sp>
      <p:sp>
        <p:nvSpPr>
          <p:cNvPr id="239" name="Google Shape;239;p48"/>
          <p:cNvSpPr/>
          <p:nvPr/>
        </p:nvSpPr>
        <p:spPr>
          <a:xfrm>
            <a:off x="1700096" y="3814733"/>
            <a:ext cx="1369800" cy="87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3265" y="45896"/>
                </a:moveTo>
                <a:lnTo>
                  <a:pt x="0" y="58007"/>
                </a:lnTo>
                <a:lnTo>
                  <a:pt x="29081" y="120000"/>
                </a:lnTo>
                <a:lnTo>
                  <a:pt x="120000" y="72031"/>
                </a:lnTo>
                <a:lnTo>
                  <a:pt x="120000" y="0"/>
                </a:lnTo>
                <a:lnTo>
                  <a:pt x="33265" y="45896"/>
                </a:lnTo>
                <a:close/>
              </a:path>
            </a:pathLst>
          </a:custGeom>
          <a:solidFill>
            <a:srgbClr val="677E1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8"/>
          <p:cNvSpPr/>
          <p:nvPr/>
        </p:nvSpPr>
        <p:spPr>
          <a:xfrm>
            <a:off x="1518406" y="2110802"/>
            <a:ext cx="1770300" cy="2245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93236"/>
                </a:lnTo>
                <a:lnTo>
                  <a:pt x="120000" y="0"/>
                </a:lnTo>
                <a:close/>
              </a:path>
            </a:pathLst>
          </a:custGeom>
          <a:solidFill>
            <a:srgbClr val="AACF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1" name="Google Shape;241;p48"/>
          <p:cNvSpPr/>
          <p:nvPr/>
        </p:nvSpPr>
        <p:spPr>
          <a:xfrm>
            <a:off x="2032030" y="4189760"/>
            <a:ext cx="1037700" cy="50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21414" y="35916"/>
                </a:lnTo>
                <a:lnTo>
                  <a:pt x="55622" y="36194"/>
                </a:lnTo>
                <a:lnTo>
                  <a:pt x="89158" y="3341"/>
                </a:lnTo>
                <a:lnTo>
                  <a:pt x="91582" y="0"/>
                </a:lnTo>
                <a:lnTo>
                  <a:pt x="119999" y="36194"/>
                </a:lnTo>
                <a:lnTo>
                  <a:pt x="0" y="120000"/>
                </a:lnTo>
                <a:close/>
              </a:path>
            </a:pathLst>
          </a:custGeom>
          <a:solidFill>
            <a:srgbClr val="7F9B1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8"/>
          <p:cNvSpPr/>
          <p:nvPr/>
        </p:nvSpPr>
        <p:spPr>
          <a:xfrm>
            <a:off x="2217214" y="4189760"/>
            <a:ext cx="606900" cy="795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22664"/>
                </a:moveTo>
                <a:lnTo>
                  <a:pt x="58963" y="119999"/>
                </a:lnTo>
                <a:lnTo>
                  <a:pt x="120000" y="0"/>
                </a:lnTo>
                <a:lnTo>
                  <a:pt x="0" y="22664"/>
                </a:lnTo>
                <a:close/>
              </a:path>
            </a:pathLst>
          </a:custGeom>
          <a:solidFill>
            <a:srgbClr val="BEE82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8"/>
          <p:cNvSpPr/>
          <p:nvPr/>
        </p:nvSpPr>
        <p:spPr>
          <a:xfrm>
            <a:off x="3868541" y="3814733"/>
            <a:ext cx="1369800" cy="87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3265" y="45896"/>
                </a:moveTo>
                <a:lnTo>
                  <a:pt x="0" y="58007"/>
                </a:lnTo>
                <a:lnTo>
                  <a:pt x="29081" y="120000"/>
                </a:lnTo>
                <a:lnTo>
                  <a:pt x="120000" y="72031"/>
                </a:lnTo>
                <a:lnTo>
                  <a:pt x="120000" y="0"/>
                </a:lnTo>
                <a:lnTo>
                  <a:pt x="33265" y="45896"/>
                </a:lnTo>
                <a:close/>
              </a:path>
            </a:pathLst>
          </a:custGeom>
          <a:solidFill>
            <a:srgbClr val="005F7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/>
          <p:nvPr/>
        </p:nvSpPr>
        <p:spPr>
          <a:xfrm>
            <a:off x="3686850" y="2110802"/>
            <a:ext cx="1770300" cy="2245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93236"/>
                </a:lnTo>
                <a:lnTo>
                  <a:pt x="120000" y="0"/>
                </a:lnTo>
                <a:close/>
              </a:path>
            </a:pathLst>
          </a:custGeom>
          <a:solidFill>
            <a:srgbClr val="01ABC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8"/>
          <p:cNvSpPr/>
          <p:nvPr/>
        </p:nvSpPr>
        <p:spPr>
          <a:xfrm>
            <a:off x="4200474" y="4189760"/>
            <a:ext cx="1037700" cy="50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21414" y="35916"/>
                </a:lnTo>
                <a:lnTo>
                  <a:pt x="55622" y="36194"/>
                </a:lnTo>
                <a:lnTo>
                  <a:pt x="89158" y="3341"/>
                </a:lnTo>
                <a:lnTo>
                  <a:pt x="91582" y="0"/>
                </a:lnTo>
                <a:lnTo>
                  <a:pt x="119999" y="36194"/>
                </a:lnTo>
                <a:lnTo>
                  <a:pt x="0" y="120000"/>
                </a:lnTo>
                <a:close/>
              </a:path>
            </a:pathLst>
          </a:custGeom>
          <a:solidFill>
            <a:srgbClr val="00839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8"/>
          <p:cNvSpPr/>
          <p:nvPr/>
        </p:nvSpPr>
        <p:spPr>
          <a:xfrm>
            <a:off x="4385657" y="4189760"/>
            <a:ext cx="606900" cy="795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22664"/>
                </a:moveTo>
                <a:lnTo>
                  <a:pt x="58963" y="119999"/>
                </a:lnTo>
                <a:lnTo>
                  <a:pt x="120000" y="0"/>
                </a:lnTo>
                <a:lnTo>
                  <a:pt x="0" y="22664"/>
                </a:lnTo>
                <a:close/>
              </a:path>
            </a:pathLst>
          </a:custGeom>
          <a:solidFill>
            <a:srgbClr val="01CCF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8"/>
          <p:cNvSpPr/>
          <p:nvPr/>
        </p:nvSpPr>
        <p:spPr>
          <a:xfrm>
            <a:off x="6036984" y="3814733"/>
            <a:ext cx="1369800" cy="87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3265" y="45896"/>
                </a:moveTo>
                <a:lnTo>
                  <a:pt x="0" y="58007"/>
                </a:lnTo>
                <a:lnTo>
                  <a:pt x="29081" y="120000"/>
                </a:lnTo>
                <a:lnTo>
                  <a:pt x="120000" y="72031"/>
                </a:lnTo>
                <a:lnTo>
                  <a:pt x="120000" y="0"/>
                </a:lnTo>
                <a:lnTo>
                  <a:pt x="33265" y="45896"/>
                </a:lnTo>
                <a:close/>
              </a:path>
            </a:pathLst>
          </a:custGeom>
          <a:solidFill>
            <a:srgbClr val="9B6B0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8"/>
          <p:cNvSpPr/>
          <p:nvPr/>
        </p:nvSpPr>
        <p:spPr>
          <a:xfrm>
            <a:off x="5855294" y="2110802"/>
            <a:ext cx="1770300" cy="2245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93236"/>
                </a:lnTo>
                <a:lnTo>
                  <a:pt x="120000" y="0"/>
                </a:lnTo>
                <a:close/>
              </a:path>
            </a:pathLst>
          </a:custGeom>
          <a:solidFill>
            <a:srgbClr val="F9AC0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8"/>
          <p:cNvSpPr/>
          <p:nvPr/>
        </p:nvSpPr>
        <p:spPr>
          <a:xfrm>
            <a:off x="6368918" y="4189760"/>
            <a:ext cx="1037700" cy="50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21414" y="35916"/>
                </a:lnTo>
                <a:lnTo>
                  <a:pt x="55622" y="36194"/>
                </a:lnTo>
                <a:lnTo>
                  <a:pt x="89158" y="3341"/>
                </a:lnTo>
                <a:lnTo>
                  <a:pt x="91582" y="0"/>
                </a:lnTo>
                <a:lnTo>
                  <a:pt x="119999" y="36194"/>
                </a:lnTo>
                <a:lnTo>
                  <a:pt x="0" y="120000"/>
                </a:lnTo>
                <a:close/>
              </a:path>
            </a:pathLst>
          </a:custGeom>
          <a:solidFill>
            <a:srgbClr val="C4870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8"/>
          <p:cNvSpPr/>
          <p:nvPr/>
        </p:nvSpPr>
        <p:spPr>
          <a:xfrm>
            <a:off x="6554102" y="4189760"/>
            <a:ext cx="606900" cy="795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22664"/>
                </a:moveTo>
                <a:lnTo>
                  <a:pt x="58963" y="119999"/>
                </a:lnTo>
                <a:lnTo>
                  <a:pt x="120000" y="0"/>
                </a:lnTo>
                <a:lnTo>
                  <a:pt x="0" y="22664"/>
                </a:lnTo>
                <a:close/>
              </a:path>
            </a:pathLst>
          </a:custGeom>
          <a:solidFill>
            <a:srgbClr val="FFB008">
              <a:alpha val="9392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8"/>
          <p:cNvSpPr txBox="1"/>
          <p:nvPr/>
        </p:nvSpPr>
        <p:spPr>
          <a:xfrm>
            <a:off x="1574837" y="3265464"/>
            <a:ext cx="16575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Sample text</a:t>
            </a:r>
            <a:endParaRPr sz="2400" b="0" i="0" u="none" strike="noStrike" cap="none" dirty="0">
              <a:solidFill>
                <a:srgbClr val="FFFF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252" name="Google Shape;252;p48"/>
          <p:cNvSpPr txBox="1"/>
          <p:nvPr/>
        </p:nvSpPr>
        <p:spPr>
          <a:xfrm>
            <a:off x="3743280" y="3265464"/>
            <a:ext cx="16575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Sample text</a:t>
            </a:r>
            <a:endParaRPr sz="2400" b="0" i="0" u="none" strike="noStrike" cap="none">
              <a:solidFill>
                <a:srgbClr val="FFFF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253" name="Google Shape;253;p48"/>
          <p:cNvSpPr txBox="1"/>
          <p:nvPr/>
        </p:nvSpPr>
        <p:spPr>
          <a:xfrm>
            <a:off x="5911725" y="3265464"/>
            <a:ext cx="16575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Sample text</a:t>
            </a:r>
            <a:endParaRPr sz="2400" b="0" i="0" u="none" strike="noStrike" cap="none">
              <a:solidFill>
                <a:srgbClr val="FFFF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254" name="Google Shape;25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050" y="5103213"/>
            <a:ext cx="28098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375" y="5103213"/>
            <a:ext cx="28098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838" y="5103213"/>
            <a:ext cx="280987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8"/>
          <p:cNvSpPr txBox="1"/>
          <p:nvPr/>
        </p:nvSpPr>
        <p:spPr>
          <a:xfrm>
            <a:off x="794575" y="5585725"/>
            <a:ext cx="75891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839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Diagram featured by </a:t>
            </a:r>
            <a:r>
              <a:rPr lang="en" sz="1600" b="1" u="sng">
                <a:solidFill>
                  <a:srgbClr val="00839F"/>
                </a:solidFill>
                <a:latin typeface="Shadows Into Light"/>
                <a:ea typeface="Shadows Into Light"/>
                <a:cs typeface="Shadows Into Light"/>
                <a:sym typeface="Shadows Into Light"/>
                <a:hlinkClick r:id="rId4"/>
              </a:rPr>
              <a:t>http://slidemodel.com</a:t>
            </a:r>
            <a:endParaRPr sz="1600">
              <a:solidFill>
                <a:srgbClr val="00839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258" name="Google Shape;258;p48"/>
          <p:cNvSpPr/>
          <p:nvPr/>
        </p:nvSpPr>
        <p:spPr>
          <a:xfrm>
            <a:off x="2129131" y="2506417"/>
            <a:ext cx="548889" cy="658688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48"/>
          <p:cNvSpPr/>
          <p:nvPr/>
        </p:nvSpPr>
        <p:spPr>
          <a:xfrm>
            <a:off x="4186940" y="2467169"/>
            <a:ext cx="770118" cy="737185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48"/>
          <p:cNvSpPr/>
          <p:nvPr/>
        </p:nvSpPr>
        <p:spPr>
          <a:xfrm>
            <a:off x="6407333" y="2500101"/>
            <a:ext cx="666288" cy="671320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48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12</a:t>
            </a:fld>
            <a:endParaRPr sz="1200">
              <a:solidFill>
                <a:srgbClr val="979CB8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1"/>
          <p:cNvSpPr txBox="1">
            <a:spLocks noGrp="1"/>
          </p:cNvSpPr>
          <p:nvPr>
            <p:ph type="ctrTitle" idx="4294967295"/>
          </p:nvPr>
        </p:nvSpPr>
        <p:spPr>
          <a:xfrm>
            <a:off x="1451100" y="1882525"/>
            <a:ext cx="6241800" cy="154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/>
              <a:t>89,526,124</a:t>
            </a:r>
            <a:endParaRPr sz="9600" b="1"/>
          </a:p>
        </p:txBody>
      </p:sp>
      <p:sp>
        <p:nvSpPr>
          <p:cNvPr id="288" name="Google Shape;288;p51"/>
          <p:cNvSpPr txBox="1">
            <a:spLocks noGrp="1"/>
          </p:cNvSpPr>
          <p:nvPr>
            <p:ph type="subTitle" idx="4294967295"/>
          </p:nvPr>
        </p:nvSpPr>
        <p:spPr>
          <a:xfrm>
            <a:off x="1684500" y="3558150"/>
            <a:ext cx="5775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9" name="Google Shape;289;p51"/>
          <p:cNvSpPr/>
          <p:nvPr/>
        </p:nvSpPr>
        <p:spPr>
          <a:xfrm>
            <a:off x="2080100" y="1705105"/>
            <a:ext cx="4829425" cy="1715250"/>
          </a:xfrm>
          <a:custGeom>
            <a:avLst/>
            <a:gdLst/>
            <a:ahLst/>
            <a:cxnLst/>
            <a:rect l="l" t="t" r="r" b="b"/>
            <a:pathLst>
              <a:path w="193177" h="68610" extrusionOk="0">
                <a:moveTo>
                  <a:pt x="0" y="9488"/>
                </a:moveTo>
                <a:cubicBezTo>
                  <a:pt x="1258" y="19869"/>
                  <a:pt x="3068" y="30192"/>
                  <a:pt x="3891" y="40616"/>
                </a:cubicBezTo>
                <a:cubicBezTo>
                  <a:pt x="4487" y="48159"/>
                  <a:pt x="182" y="56547"/>
                  <a:pt x="3567" y="63314"/>
                </a:cubicBezTo>
                <a:cubicBezTo>
                  <a:pt x="4874" y="65926"/>
                  <a:pt x="9402" y="63638"/>
                  <a:pt x="12322" y="63638"/>
                </a:cubicBezTo>
                <a:cubicBezTo>
                  <a:pt x="21833" y="63638"/>
                  <a:pt x="31346" y="63485"/>
                  <a:pt x="40856" y="63638"/>
                </a:cubicBezTo>
                <a:cubicBezTo>
                  <a:pt x="63900" y="64009"/>
                  <a:pt x="86876" y="66657"/>
                  <a:pt x="109922" y="66881"/>
                </a:cubicBezTo>
                <a:cubicBezTo>
                  <a:pt x="127332" y="67050"/>
                  <a:pt x="144724" y="68044"/>
                  <a:pt x="162128" y="68502"/>
                </a:cubicBezTo>
                <a:cubicBezTo>
                  <a:pt x="170351" y="68718"/>
                  <a:pt x="178584" y="67998"/>
                  <a:pt x="186771" y="67205"/>
                </a:cubicBezTo>
                <a:cubicBezTo>
                  <a:pt x="188311" y="67056"/>
                  <a:pt x="191162" y="67772"/>
                  <a:pt x="191311" y="66232"/>
                </a:cubicBezTo>
                <a:cubicBezTo>
                  <a:pt x="192717" y="51707"/>
                  <a:pt x="189692" y="37019"/>
                  <a:pt x="190662" y="22458"/>
                </a:cubicBezTo>
                <a:cubicBezTo>
                  <a:pt x="191115" y="15664"/>
                  <a:pt x="196037" y="6211"/>
                  <a:pt x="190662" y="2030"/>
                </a:cubicBezTo>
                <a:cubicBezTo>
                  <a:pt x="185541" y="-1954"/>
                  <a:pt x="177696" y="1381"/>
                  <a:pt x="171207" y="1381"/>
                </a:cubicBezTo>
                <a:cubicBezTo>
                  <a:pt x="155624" y="1381"/>
                  <a:pt x="140081" y="2960"/>
                  <a:pt x="124514" y="3651"/>
                </a:cubicBezTo>
                <a:cubicBezTo>
                  <a:pt x="83458" y="5474"/>
                  <a:pt x="42393" y="7866"/>
                  <a:pt x="1297" y="7866"/>
                </a:cubicBezTo>
              </a:path>
            </a:pathLst>
          </a:custGeom>
          <a:noFill/>
          <a:ln w="9525" cap="flat" cmpd="sng">
            <a:solidFill>
              <a:srgbClr val="50567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0" name="Google Shape;290;p51"/>
          <p:cNvSpPr/>
          <p:nvPr/>
        </p:nvSpPr>
        <p:spPr>
          <a:xfrm>
            <a:off x="2088200" y="1733025"/>
            <a:ext cx="4894450" cy="1769325"/>
          </a:xfrm>
          <a:custGeom>
            <a:avLst/>
            <a:gdLst/>
            <a:ahLst/>
            <a:cxnLst/>
            <a:rect l="l" t="t" r="r" b="b"/>
            <a:pathLst>
              <a:path w="195778" h="70773" extrusionOk="0">
                <a:moveTo>
                  <a:pt x="2270" y="3507"/>
                </a:moveTo>
                <a:cubicBezTo>
                  <a:pt x="4760" y="17456"/>
                  <a:pt x="5300" y="31885"/>
                  <a:pt x="3891" y="45984"/>
                </a:cubicBezTo>
                <a:cubicBezTo>
                  <a:pt x="3385" y="51043"/>
                  <a:pt x="3634" y="56154"/>
                  <a:pt x="3243" y="61224"/>
                </a:cubicBezTo>
                <a:cubicBezTo>
                  <a:pt x="3118" y="62844"/>
                  <a:pt x="1635" y="65090"/>
                  <a:pt x="2918" y="66088"/>
                </a:cubicBezTo>
                <a:cubicBezTo>
                  <a:pt x="6851" y="69147"/>
                  <a:pt x="12877" y="66553"/>
                  <a:pt x="17834" y="67061"/>
                </a:cubicBezTo>
                <a:cubicBezTo>
                  <a:pt x="22382" y="67527"/>
                  <a:pt x="26883" y="68542"/>
                  <a:pt x="31453" y="68682"/>
                </a:cubicBezTo>
                <a:cubicBezTo>
                  <a:pt x="56843" y="69463"/>
                  <a:pt x="82251" y="69655"/>
                  <a:pt x="107653" y="69655"/>
                </a:cubicBezTo>
                <a:cubicBezTo>
                  <a:pt x="127324" y="69655"/>
                  <a:pt x="146996" y="69655"/>
                  <a:pt x="166667" y="69655"/>
                </a:cubicBezTo>
                <a:cubicBezTo>
                  <a:pt x="175872" y="69655"/>
                  <a:pt x="192100" y="74141"/>
                  <a:pt x="193905" y="65115"/>
                </a:cubicBezTo>
                <a:cubicBezTo>
                  <a:pt x="196535" y="51962"/>
                  <a:pt x="195526" y="38321"/>
                  <a:pt x="195526" y="24908"/>
                </a:cubicBezTo>
                <a:cubicBezTo>
                  <a:pt x="195526" y="19055"/>
                  <a:pt x="194229" y="13251"/>
                  <a:pt x="194229" y="7398"/>
                </a:cubicBezTo>
                <a:cubicBezTo>
                  <a:pt x="194229" y="5105"/>
                  <a:pt x="195533" y="856"/>
                  <a:pt x="193256" y="588"/>
                </a:cubicBezTo>
                <a:cubicBezTo>
                  <a:pt x="171487" y="-1973"/>
                  <a:pt x="149636" y="5100"/>
                  <a:pt x="127757" y="6425"/>
                </a:cubicBezTo>
                <a:cubicBezTo>
                  <a:pt x="85244" y="8999"/>
                  <a:pt x="42525" y="6003"/>
                  <a:pt x="0" y="8371"/>
                </a:cubicBezTo>
              </a:path>
            </a:pathLst>
          </a:custGeom>
          <a:noFill/>
          <a:ln w="9525" cap="flat" cmpd="sng">
            <a:solidFill>
              <a:srgbClr val="50567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1" name="Google Shape;291;p51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>
            <a:spLocks noGrp="1"/>
          </p:cNvSpPr>
          <p:nvPr>
            <p:ph type="ctrTitle" idx="4294967295"/>
          </p:nvPr>
        </p:nvSpPr>
        <p:spPr>
          <a:xfrm>
            <a:off x="1114650" y="864000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D966"/>
                </a:solidFill>
              </a:rPr>
              <a:t>89,526,124$</a:t>
            </a:r>
            <a:endParaRPr sz="7200">
              <a:solidFill>
                <a:srgbClr val="FFD966"/>
              </a:solidFill>
            </a:endParaRPr>
          </a:p>
        </p:txBody>
      </p:sp>
      <p:sp>
        <p:nvSpPr>
          <p:cNvPr id="297" name="Google Shape;297;p52"/>
          <p:cNvSpPr txBox="1">
            <a:spLocks noGrp="1"/>
          </p:cNvSpPr>
          <p:nvPr>
            <p:ph type="subTitle" idx="4294967295"/>
          </p:nvPr>
        </p:nvSpPr>
        <p:spPr>
          <a:xfrm>
            <a:off x="1114650" y="1729347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That’s a lot of money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98" name="Google Shape;298;p52"/>
          <p:cNvSpPr txBox="1">
            <a:spLocks noGrp="1"/>
          </p:cNvSpPr>
          <p:nvPr>
            <p:ph type="ctrTitle" idx="4294967295"/>
          </p:nvPr>
        </p:nvSpPr>
        <p:spPr>
          <a:xfrm>
            <a:off x="1114650" y="4369204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D966"/>
                </a:solidFill>
              </a:rPr>
              <a:t>100%</a:t>
            </a:r>
            <a:endParaRPr sz="7200">
              <a:solidFill>
                <a:srgbClr val="FFD966"/>
              </a:solidFill>
            </a:endParaRPr>
          </a:p>
        </p:txBody>
      </p:sp>
      <p:sp>
        <p:nvSpPr>
          <p:cNvPr id="299" name="Google Shape;299;p52"/>
          <p:cNvSpPr txBox="1">
            <a:spLocks noGrp="1"/>
          </p:cNvSpPr>
          <p:nvPr>
            <p:ph type="subTitle" idx="4294967295"/>
          </p:nvPr>
        </p:nvSpPr>
        <p:spPr>
          <a:xfrm>
            <a:off x="1114650" y="5234550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Total success!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00" name="Google Shape;300;p52"/>
          <p:cNvSpPr txBox="1">
            <a:spLocks noGrp="1"/>
          </p:cNvSpPr>
          <p:nvPr>
            <p:ph type="ctrTitle" idx="4294967295"/>
          </p:nvPr>
        </p:nvSpPr>
        <p:spPr>
          <a:xfrm>
            <a:off x="1114650" y="2616602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D966"/>
                </a:solidFill>
              </a:rPr>
              <a:t>185,244</a:t>
            </a:r>
            <a:r>
              <a:rPr lang="en" sz="4800">
                <a:solidFill>
                  <a:srgbClr val="FFD966"/>
                </a:solidFill>
              </a:rPr>
              <a:t> users</a:t>
            </a:r>
            <a:endParaRPr sz="4800">
              <a:solidFill>
                <a:srgbClr val="FFD966"/>
              </a:solidFill>
            </a:endParaRPr>
          </a:p>
        </p:txBody>
      </p:sp>
      <p:sp>
        <p:nvSpPr>
          <p:cNvPr id="301" name="Google Shape;301;p52"/>
          <p:cNvSpPr txBox="1">
            <a:spLocks noGrp="1"/>
          </p:cNvSpPr>
          <p:nvPr>
            <p:ph type="subTitle" idx="4294967295"/>
          </p:nvPr>
        </p:nvSpPr>
        <p:spPr>
          <a:xfrm>
            <a:off x="1114650" y="3481948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And a lot of users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302" name="Google Shape;302;p52"/>
          <p:cNvCxnSpPr/>
          <p:nvPr/>
        </p:nvCxnSpPr>
        <p:spPr>
          <a:xfrm flipH="1">
            <a:off x="5241500" y="4385550"/>
            <a:ext cx="640500" cy="2838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3" name="Google Shape;303;p52"/>
          <p:cNvCxnSpPr/>
          <p:nvPr/>
        </p:nvCxnSpPr>
        <p:spPr>
          <a:xfrm rot="10800000">
            <a:off x="5379325" y="5082825"/>
            <a:ext cx="681000" cy="1458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52"/>
          <p:cNvCxnSpPr/>
          <p:nvPr/>
        </p:nvCxnSpPr>
        <p:spPr>
          <a:xfrm>
            <a:off x="3644625" y="4304500"/>
            <a:ext cx="251400" cy="2919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52"/>
          <p:cNvCxnSpPr/>
          <p:nvPr/>
        </p:nvCxnSpPr>
        <p:spPr>
          <a:xfrm rot="10800000" flipH="1">
            <a:off x="3239300" y="4969225"/>
            <a:ext cx="591900" cy="81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06" name="Google Shape;306;p52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925" y="595000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5"/>
          <p:cNvSpPr txBox="1">
            <a:spLocks noGrp="1"/>
          </p:cNvSpPr>
          <p:nvPr>
            <p:ph type="body" idx="1"/>
          </p:nvPr>
        </p:nvSpPr>
        <p:spPr>
          <a:xfrm>
            <a:off x="980400" y="5494075"/>
            <a:ext cx="7183200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340" name="Google Shape;340;p55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>
            <a:spLocks noGrp="1"/>
          </p:cNvSpPr>
          <p:nvPr>
            <p:ph type="ctrTitle" idx="4294967295"/>
          </p:nvPr>
        </p:nvSpPr>
        <p:spPr>
          <a:xfrm>
            <a:off x="1669950" y="1332700"/>
            <a:ext cx="5804100" cy="7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B008"/>
                </a:solidFill>
              </a:rPr>
              <a:t>Thanks!</a:t>
            </a:r>
            <a:endParaRPr sz="4800">
              <a:solidFill>
                <a:srgbClr val="FFB008"/>
              </a:solidFill>
            </a:endParaRPr>
          </a:p>
        </p:txBody>
      </p:sp>
      <p:sp>
        <p:nvSpPr>
          <p:cNvPr id="378" name="Google Shape;378;p60"/>
          <p:cNvSpPr txBox="1">
            <a:spLocks noGrp="1"/>
          </p:cNvSpPr>
          <p:nvPr>
            <p:ph type="subTitle" idx="4294967295"/>
          </p:nvPr>
        </p:nvSpPr>
        <p:spPr>
          <a:xfrm>
            <a:off x="1177800" y="2948588"/>
            <a:ext cx="6788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Any questions?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379" name="Google Shape;379;p60"/>
          <p:cNvSpPr txBox="1">
            <a:spLocks noGrp="1"/>
          </p:cNvSpPr>
          <p:nvPr>
            <p:ph type="body" idx="4294967295"/>
          </p:nvPr>
        </p:nvSpPr>
        <p:spPr>
          <a:xfrm>
            <a:off x="1177800" y="4741850"/>
            <a:ext cx="6788400" cy="12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380" name="Google Shape;380;p60"/>
          <p:cNvSpPr/>
          <p:nvPr/>
        </p:nvSpPr>
        <p:spPr>
          <a:xfrm>
            <a:off x="2076850" y="2456225"/>
            <a:ext cx="4748538" cy="1896500"/>
          </a:xfrm>
          <a:custGeom>
            <a:avLst/>
            <a:gdLst/>
            <a:ahLst/>
            <a:cxnLst/>
            <a:rect l="l" t="t" r="r" b="b"/>
            <a:pathLst>
              <a:path w="163180" h="66288" extrusionOk="0">
                <a:moveTo>
                  <a:pt x="90243" y="4462"/>
                </a:moveTo>
                <a:cubicBezTo>
                  <a:pt x="83154" y="411"/>
                  <a:pt x="74074" y="1064"/>
                  <a:pt x="65923" y="1544"/>
                </a:cubicBezTo>
                <a:cubicBezTo>
                  <a:pt x="51317" y="2404"/>
                  <a:pt x="36069" y="4456"/>
                  <a:pt x="23122" y="11271"/>
                </a:cubicBezTo>
                <a:cubicBezTo>
                  <a:pt x="13017" y="16590"/>
                  <a:pt x="6735" y="34520"/>
                  <a:pt x="13070" y="44021"/>
                </a:cubicBezTo>
                <a:cubicBezTo>
                  <a:pt x="21835" y="57167"/>
                  <a:pt x="41795" y="58764"/>
                  <a:pt x="57493" y="60558"/>
                </a:cubicBezTo>
                <a:cubicBezTo>
                  <a:pt x="73279" y="62362"/>
                  <a:pt x="89298" y="61844"/>
                  <a:pt x="105158" y="60882"/>
                </a:cubicBezTo>
                <a:cubicBezTo>
                  <a:pt x="125660" y="59638"/>
                  <a:pt x="157482" y="50276"/>
                  <a:pt x="158336" y="29754"/>
                </a:cubicBezTo>
                <a:cubicBezTo>
                  <a:pt x="158620" y="22933"/>
                  <a:pt x="156399" y="13869"/>
                  <a:pt x="150230" y="10947"/>
                </a:cubicBezTo>
                <a:cubicBezTo>
                  <a:pt x="140017" y="6109"/>
                  <a:pt x="128254" y="5623"/>
                  <a:pt x="117156" y="3489"/>
                </a:cubicBezTo>
                <a:cubicBezTo>
                  <a:pt x="107059" y="1548"/>
                  <a:pt x="96605" y="2637"/>
                  <a:pt x="86352" y="1868"/>
                </a:cubicBezTo>
                <a:cubicBezTo>
                  <a:pt x="69538" y="607"/>
                  <a:pt x="52189" y="-1640"/>
                  <a:pt x="35768" y="2192"/>
                </a:cubicBezTo>
                <a:cubicBezTo>
                  <a:pt x="28377" y="3917"/>
                  <a:pt x="20507" y="5025"/>
                  <a:pt x="14043" y="9002"/>
                </a:cubicBezTo>
                <a:cubicBezTo>
                  <a:pt x="5849" y="14043"/>
                  <a:pt x="-2455" y="25547"/>
                  <a:pt x="748" y="34618"/>
                </a:cubicBezTo>
                <a:cubicBezTo>
                  <a:pt x="8217" y="55774"/>
                  <a:pt x="39445" y="60369"/>
                  <a:pt x="61708" y="63152"/>
                </a:cubicBezTo>
                <a:cubicBezTo>
                  <a:pt x="92043" y="66944"/>
                  <a:pt x="130198" y="71092"/>
                  <a:pt x="152500" y="50182"/>
                </a:cubicBezTo>
                <a:cubicBezTo>
                  <a:pt x="161822" y="41442"/>
                  <a:pt x="168060" y="20139"/>
                  <a:pt x="158012" y="12244"/>
                </a:cubicBezTo>
                <a:cubicBezTo>
                  <a:pt x="155373" y="10171"/>
                  <a:pt x="151540" y="10464"/>
                  <a:pt x="148284" y="9650"/>
                </a:cubicBezTo>
                <a:cubicBezTo>
                  <a:pt x="134411" y="6182"/>
                  <a:pt x="119783" y="6732"/>
                  <a:pt x="105483" y="6732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381" name="Google Shape;381;p60"/>
          <p:cNvCxnSpPr/>
          <p:nvPr/>
        </p:nvCxnSpPr>
        <p:spPr>
          <a:xfrm flipH="1">
            <a:off x="6023075" y="2253575"/>
            <a:ext cx="810600" cy="705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2" name="Google Shape;382;p60"/>
          <p:cNvCxnSpPr/>
          <p:nvPr/>
        </p:nvCxnSpPr>
        <p:spPr>
          <a:xfrm>
            <a:off x="3380350" y="2302225"/>
            <a:ext cx="219000" cy="5592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60"/>
          <p:cNvCxnSpPr/>
          <p:nvPr/>
        </p:nvCxnSpPr>
        <p:spPr>
          <a:xfrm rot="10800000" flipH="1">
            <a:off x="2350850" y="3858550"/>
            <a:ext cx="826800" cy="648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4" name="Google Shape;384;p60"/>
          <p:cNvCxnSpPr/>
          <p:nvPr/>
        </p:nvCxnSpPr>
        <p:spPr>
          <a:xfrm rot="10800000">
            <a:off x="5406800" y="3850500"/>
            <a:ext cx="178500" cy="713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5" name="Google Shape;385;p60"/>
          <p:cNvCxnSpPr/>
          <p:nvPr/>
        </p:nvCxnSpPr>
        <p:spPr>
          <a:xfrm rot="10800000">
            <a:off x="5707050" y="3793625"/>
            <a:ext cx="186300" cy="170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86" name="Google Shape;386;p60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1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92" name="Google Shape;392;p61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Special thanks to all the people who made and released these awesome resources for free: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▧"/>
            </a:pPr>
            <a:r>
              <a:rPr lang="en" sz="2400" dirty="0"/>
              <a:t>Presentation template by </a:t>
            </a:r>
            <a:r>
              <a:rPr lang="en" sz="2400" u="sng" dirty="0">
                <a:hlinkClick r:id="rId3"/>
              </a:rPr>
              <a:t>SlidesCarnival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▧"/>
            </a:pPr>
            <a:r>
              <a:rPr lang="en" sz="2400" dirty="0" smtClean="0"/>
              <a:t>Backgrounds </a:t>
            </a:r>
            <a:r>
              <a:rPr lang="en" sz="2400" dirty="0"/>
              <a:t>by </a:t>
            </a:r>
            <a:r>
              <a:rPr lang="en" u="sng" dirty="0">
                <a:hlinkClick r:id="rId4"/>
              </a:rPr>
              <a:t>Pixeden</a:t>
            </a:r>
            <a:endParaRPr sz="2400" dirty="0"/>
          </a:p>
        </p:txBody>
      </p:sp>
      <p:sp>
        <p:nvSpPr>
          <p:cNvPr id="393" name="Google Shape;393;p61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>
            <a:spLocks noGrp="1"/>
          </p:cNvSpPr>
          <p:nvPr>
            <p:ph type="ctrTitle"/>
          </p:nvPr>
        </p:nvSpPr>
        <p:spPr>
          <a:xfrm>
            <a:off x="1066800" y="1830110"/>
            <a:ext cx="7010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AACF20"/>
                </a:solidFill>
              </a:rPr>
              <a:t>1.Motywacja</a:t>
            </a:r>
            <a:endParaRPr sz="6000" dirty="0">
              <a:solidFill>
                <a:srgbClr val="AACF2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Czemu wybraliśmy te danę!?</a:t>
            </a:r>
            <a:endParaRPr dirty="0"/>
          </a:p>
        </p:txBody>
      </p:sp>
      <p:sp>
        <p:nvSpPr>
          <p:cNvPr id="170" name="Google Shape;170;p39"/>
          <p:cNvSpPr txBox="1">
            <a:spLocks noGrp="1"/>
          </p:cNvSpPr>
          <p:nvPr>
            <p:ph type="subTitle" idx="1"/>
          </p:nvPr>
        </p:nvSpPr>
        <p:spPr>
          <a:xfrm>
            <a:off x="1650450" y="3505724"/>
            <a:ext cx="5843100" cy="1980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Ogłądanie filmów jest </a:t>
            </a:r>
            <a:r>
              <a:rPr lang="en-US" dirty="0" err="1" smtClean="0"/>
              <a:t>nieodzowną</a:t>
            </a:r>
            <a:r>
              <a:rPr lang="en-US" dirty="0" smtClean="0"/>
              <a:t> </a:t>
            </a:r>
            <a:r>
              <a:rPr lang="en-US" dirty="0" err="1" smtClean="0"/>
              <a:t>częścią</a:t>
            </a:r>
            <a:r>
              <a:rPr lang="en-US" dirty="0" smtClean="0"/>
              <a:t> </a:t>
            </a:r>
            <a:r>
              <a:rPr lang="en-US" dirty="0" err="1" smtClean="0"/>
              <a:t>naszego</a:t>
            </a:r>
            <a:r>
              <a:rPr lang="en-US" dirty="0" smtClean="0"/>
              <a:t> </a:t>
            </a:r>
            <a:r>
              <a:rPr lang="en-US" dirty="0" err="1" smtClean="0"/>
              <a:t>życia</a:t>
            </a:r>
            <a:r>
              <a:rPr lang="en-US" dirty="0" smtClean="0"/>
              <a:t>. </a:t>
            </a:r>
            <a:r>
              <a:rPr lang="en-US" dirty="0" err="1" smtClean="0"/>
              <a:t>Przez</a:t>
            </a:r>
            <a:r>
              <a:rPr lang="en-US" dirty="0" smtClean="0"/>
              <a:t> </a:t>
            </a:r>
            <a:r>
              <a:rPr lang="en-US" dirty="0" err="1" smtClean="0"/>
              <a:t>realizację</a:t>
            </a:r>
            <a:r>
              <a:rPr lang="en-US" dirty="0"/>
              <a:t> </a:t>
            </a:r>
            <a:r>
              <a:rPr lang="en-US" dirty="0" err="1" smtClean="0"/>
              <a:t>danego</a:t>
            </a:r>
            <a:r>
              <a:rPr lang="en-US" dirty="0" smtClean="0"/>
              <a:t> </a:t>
            </a:r>
            <a:r>
              <a:rPr lang="en-US" dirty="0" err="1" smtClean="0"/>
              <a:t>projektu</a:t>
            </a:r>
            <a:r>
              <a:rPr lang="en-US" dirty="0" smtClean="0"/>
              <a:t> </a:t>
            </a:r>
            <a:r>
              <a:rPr lang="en-US" dirty="0" err="1" smtClean="0"/>
              <a:t>możemy</a:t>
            </a:r>
            <a:r>
              <a:rPr lang="en-US" dirty="0" smtClean="0"/>
              <a:t> </a:t>
            </a:r>
            <a:r>
              <a:rPr lang="en-US" dirty="0" err="1" smtClean="0"/>
              <a:t>polepszyć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body" idx="1"/>
          </p:nvPr>
        </p:nvSpPr>
        <p:spPr>
          <a:xfrm>
            <a:off x="1404600" y="2882400"/>
            <a:ext cx="6367800" cy="29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 smtClean="0"/>
              <a:t>Naszym zadaniem jest umożliwić za pomocą zaimplementowanego przez nas klasyfikatora tworzenia „Idealnego kina” uwzględniając oczekiwania widzów (osób oglądających).</a:t>
            </a:r>
            <a:endParaRPr dirty="0"/>
          </a:p>
        </p:txBody>
      </p:sp>
      <p:sp>
        <p:nvSpPr>
          <p:cNvPr id="177" name="Google Shape;177;p40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169;p39"/>
          <p:cNvSpPr txBox="1">
            <a:spLocks/>
          </p:cNvSpPr>
          <p:nvPr/>
        </p:nvSpPr>
        <p:spPr>
          <a:xfrm>
            <a:off x="416490" y="914400"/>
            <a:ext cx="4419600" cy="18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7200" dirty="0" smtClean="0">
                <a:solidFill>
                  <a:srgbClr val="AACF20"/>
                </a:solidFill>
                <a:latin typeface="Shadows Into Light" panose="020B0604020202020204" charset="0"/>
              </a:rPr>
              <a:t>2.Cel</a:t>
            </a:r>
            <a:endParaRPr lang="pl-PL" sz="7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>
            <a:spLocks noGrp="1"/>
          </p:cNvSpPr>
          <p:nvPr>
            <p:ph type="ctrTitle"/>
          </p:nvPr>
        </p:nvSpPr>
        <p:spPr>
          <a:xfrm>
            <a:off x="990600" y="685800"/>
            <a:ext cx="7010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000" dirty="0" smtClean="0">
                <a:solidFill>
                  <a:srgbClr val="AACF20"/>
                </a:solidFill>
              </a:rPr>
              <a:t>3.Dane</a:t>
            </a:r>
            <a:endParaRPr sz="6000" dirty="0">
              <a:solidFill>
                <a:srgbClr val="AACF20"/>
              </a:solidFill>
            </a:endParaRPr>
          </a:p>
        </p:txBody>
      </p:sp>
      <p:sp>
        <p:nvSpPr>
          <p:cNvPr id="170" name="Google Shape;170;p39"/>
          <p:cNvSpPr txBox="1">
            <a:spLocks noGrp="1"/>
          </p:cNvSpPr>
          <p:nvPr>
            <p:ph type="subTitle" idx="1"/>
          </p:nvPr>
        </p:nvSpPr>
        <p:spPr>
          <a:xfrm>
            <a:off x="838200" y="2286000"/>
            <a:ext cx="76200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Shadows Into Light" panose="020B0604020202020204" charset="0"/>
              </a:rPr>
              <a:t>Dane pochądzą ze serwisu internetowego MovieLens.org.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Shadows Into Light" panose="020B0604020202020204" charset="0"/>
              </a:rPr>
              <a:t>Ranking filmów to średnia z ocen zostawionych przez użytkowników serwisu (ponad 26 millionów ocen)</a:t>
            </a:r>
          </a:p>
          <a:p>
            <a:pPr lvl="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Shadows Into Light" panose="020B0604020202020204" charset="0"/>
              </a:rPr>
              <a:t>Kompletność</a:t>
            </a:r>
            <a:r>
              <a:rPr lang="en-US" sz="2800" dirty="0">
                <a:latin typeface="Shadows Into Light" panose="020B0604020202020204" charset="0"/>
              </a:rPr>
              <a:t> </a:t>
            </a:r>
            <a:r>
              <a:rPr lang="en-US" sz="2800" dirty="0" err="1">
                <a:latin typeface="Shadows Into Light" panose="020B0604020202020204" charset="0"/>
              </a:rPr>
              <a:t>danych</a:t>
            </a:r>
            <a:endParaRPr lang="en-US" sz="2800" dirty="0">
              <a:latin typeface="Shadows Into Light" panose="020B0604020202020204" charset="0"/>
            </a:endParaRPr>
          </a:p>
          <a:p>
            <a:pPr lvl="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Shadows Into Light" panose="020B0604020202020204" charset="0"/>
              </a:rPr>
              <a:t>Duży</a:t>
            </a:r>
            <a:r>
              <a:rPr lang="en-US" sz="2800" dirty="0">
                <a:latin typeface="Shadows Into Light" panose="020B0604020202020204" charset="0"/>
              </a:rPr>
              <a:t> </a:t>
            </a:r>
            <a:r>
              <a:rPr lang="en-US" sz="2800" dirty="0" err="1">
                <a:latin typeface="Shadows Into Light" panose="020B0604020202020204" charset="0"/>
              </a:rPr>
              <a:t>zakres</a:t>
            </a:r>
            <a:r>
              <a:rPr lang="en-US" sz="2800" dirty="0">
                <a:latin typeface="Shadows Into Light" panose="020B0604020202020204" charset="0"/>
              </a:rPr>
              <a:t> </a:t>
            </a:r>
            <a:r>
              <a:rPr lang="en-US" sz="2800" dirty="0" err="1">
                <a:latin typeface="Shadows Into Light" panose="020B0604020202020204" charset="0"/>
              </a:rPr>
              <a:t>danych</a:t>
            </a:r>
            <a:r>
              <a:rPr lang="en-US" sz="2800" dirty="0">
                <a:latin typeface="Shadows Into Light" panose="020B0604020202020204" charset="0"/>
              </a:rPr>
              <a:t> (45 000 </a:t>
            </a:r>
            <a:r>
              <a:rPr lang="en-US" sz="2800" dirty="0" err="1">
                <a:latin typeface="Shadows Into Light" panose="020B0604020202020204" charset="0"/>
              </a:rPr>
              <a:t>filmów</a:t>
            </a:r>
            <a:r>
              <a:rPr lang="en-US" sz="2800" dirty="0">
                <a:latin typeface="Shadows Into Light" panose="020B0604020202020204" charset="0"/>
              </a:rPr>
              <a:t>)</a:t>
            </a:r>
          </a:p>
          <a:p>
            <a:pPr lvl="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Shadows Into Light" panose="020B0604020202020204" charset="0"/>
              </a:rPr>
              <a:t>Balans</a:t>
            </a:r>
            <a:r>
              <a:rPr lang="en-US" sz="2800" dirty="0">
                <a:latin typeface="Shadows Into Light" panose="020B0604020202020204" charset="0"/>
              </a:rPr>
              <a:t> </a:t>
            </a:r>
            <a:r>
              <a:rPr lang="en-US" sz="2800" dirty="0" err="1">
                <a:latin typeface="Shadows Into Light" panose="020B0604020202020204" charset="0"/>
              </a:rPr>
              <a:t>danych</a:t>
            </a:r>
            <a:r>
              <a:rPr lang="en-US" sz="2800" dirty="0">
                <a:latin typeface="Shadows Into Light" panose="020B0604020202020204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 smtClean="0">
              <a:latin typeface="Shadows Into Light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Shadows Into Light" panose="020B0604020202020204" charset="0"/>
            </a:endParaRPr>
          </a:p>
        </p:txBody>
      </p:sp>
      <p:sp>
        <p:nvSpPr>
          <p:cNvPr id="171" name="Google Shape;171;p39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8131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1"/>
          <p:cNvSpPr txBox="1">
            <a:spLocks noGrp="1"/>
          </p:cNvSpPr>
          <p:nvPr>
            <p:ph type="title"/>
          </p:nvPr>
        </p:nvSpPr>
        <p:spPr>
          <a:xfrm>
            <a:off x="990600" y="914400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l-PL" sz="6000" dirty="0" smtClean="0">
                <a:solidFill>
                  <a:srgbClr val="AACF20"/>
                </a:solidFill>
              </a:rPr>
              <a:t>4.Założenia</a:t>
            </a:r>
            <a:endParaRPr sz="6000" dirty="0"/>
          </a:p>
        </p:txBody>
      </p:sp>
      <p:sp>
        <p:nvSpPr>
          <p:cNvPr id="183" name="Google Shape;183;p41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▧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▧"/>
            </a:pPr>
            <a:r>
              <a:rPr lang="en" dirty="0"/>
              <a:t>And some text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▧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84" name="Google Shape;184;p41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 txBox="1">
            <a:spLocks noGrp="1"/>
          </p:cNvSpPr>
          <p:nvPr>
            <p:ph type="ctrTitle" idx="4294967295"/>
          </p:nvPr>
        </p:nvSpPr>
        <p:spPr>
          <a:xfrm>
            <a:off x="685800" y="30255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EA3A68"/>
                </a:solidFill>
              </a:rPr>
              <a:t>BIG CONCEPT</a:t>
            </a:r>
            <a:endParaRPr sz="6000" b="1">
              <a:solidFill>
                <a:srgbClr val="EA3A68"/>
              </a:solidFill>
            </a:endParaRPr>
          </a:p>
        </p:txBody>
      </p:sp>
      <p:sp>
        <p:nvSpPr>
          <p:cNvPr id="190" name="Google Shape;190;p42"/>
          <p:cNvSpPr txBox="1">
            <a:spLocks noGrp="1"/>
          </p:cNvSpPr>
          <p:nvPr>
            <p:ph type="subTitle" idx="4294967295"/>
          </p:nvPr>
        </p:nvSpPr>
        <p:spPr>
          <a:xfrm>
            <a:off x="1414500" y="4548750"/>
            <a:ext cx="6315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91" name="Google Shape;191;p42"/>
          <p:cNvSpPr/>
          <p:nvPr/>
        </p:nvSpPr>
        <p:spPr>
          <a:xfrm>
            <a:off x="3777525" y="1491575"/>
            <a:ext cx="1734900" cy="1702500"/>
          </a:xfrm>
          <a:prstGeom prst="wedgeEllipseCallout">
            <a:avLst>
              <a:gd name="adj1" fmla="val 463"/>
              <a:gd name="adj2" fmla="val 63799"/>
            </a:avLst>
          </a:prstGeom>
          <a:solidFill>
            <a:srgbClr val="EA3A6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42"/>
          <p:cNvSpPr/>
          <p:nvPr/>
        </p:nvSpPr>
        <p:spPr>
          <a:xfrm>
            <a:off x="4199340" y="1891271"/>
            <a:ext cx="891248" cy="903114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2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3"/>
          <p:cNvSpPr txBox="1">
            <a:spLocks noGrp="1"/>
          </p:cNvSpPr>
          <p:nvPr>
            <p:ph type="body" idx="1"/>
          </p:nvPr>
        </p:nvSpPr>
        <p:spPr>
          <a:xfrm>
            <a:off x="1109975" y="1831450"/>
            <a:ext cx="326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/>
              <a:t>White</a:t>
            </a:r>
            <a:endParaRPr sz="3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99" name="Google Shape;199;p43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00" name="Google Shape;200;p43"/>
          <p:cNvSpPr txBox="1">
            <a:spLocks noGrp="1"/>
          </p:cNvSpPr>
          <p:nvPr>
            <p:ph type="body" idx="2"/>
          </p:nvPr>
        </p:nvSpPr>
        <p:spPr>
          <a:xfrm>
            <a:off x="4915550" y="1831450"/>
            <a:ext cx="3155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/>
              <a:t>Black</a:t>
            </a:r>
            <a:endParaRPr sz="3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01" name="Google Shape;201;p43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4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07" name="Google Shape;207;p44"/>
          <p:cNvSpPr txBox="1">
            <a:spLocks noGrp="1"/>
          </p:cNvSpPr>
          <p:nvPr>
            <p:ph type="body" idx="1"/>
          </p:nvPr>
        </p:nvSpPr>
        <p:spPr>
          <a:xfrm>
            <a:off x="1014825" y="1902800"/>
            <a:ext cx="2297400" cy="40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08" name="Google Shape;208;p44"/>
          <p:cNvSpPr txBox="1">
            <a:spLocks noGrp="1"/>
          </p:cNvSpPr>
          <p:nvPr>
            <p:ph type="body" idx="2"/>
          </p:nvPr>
        </p:nvSpPr>
        <p:spPr>
          <a:xfrm>
            <a:off x="3429925" y="1902800"/>
            <a:ext cx="2297400" cy="40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09" name="Google Shape;209;p44"/>
          <p:cNvSpPr txBox="1">
            <a:spLocks noGrp="1"/>
          </p:cNvSpPr>
          <p:nvPr>
            <p:ph type="body" idx="3"/>
          </p:nvPr>
        </p:nvSpPr>
        <p:spPr>
          <a:xfrm>
            <a:off x="5845025" y="1902800"/>
            <a:ext cx="2297400" cy="40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4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5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16" name="Google Shape;216;p45"/>
          <p:cNvSpPr txBox="1">
            <a:spLocks noGrp="1"/>
          </p:cNvSpPr>
          <p:nvPr>
            <p:ph type="body" idx="1"/>
          </p:nvPr>
        </p:nvSpPr>
        <p:spPr>
          <a:xfrm>
            <a:off x="4954625" y="2172500"/>
            <a:ext cx="3080400" cy="29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pic>
        <p:nvPicPr>
          <p:cNvPr id="217" name="Google Shape;217;p45" descr="coffe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25" y="2306275"/>
            <a:ext cx="2731800" cy="2731800"/>
          </a:xfrm>
          <a:prstGeom prst="rect">
            <a:avLst/>
          </a:prstGeom>
          <a:noFill/>
          <a:ln w="9525" cap="flat" cmpd="sng">
            <a:solidFill>
              <a:srgbClr val="505670"/>
            </a:solidFill>
            <a:prstDash val="dash"/>
            <a:round/>
            <a:headEnd type="none" w="sm" len="sm"/>
            <a:tailEnd type="none" w="sm" len="sm"/>
          </a:ln>
        </p:spPr>
      </p:pic>
      <p:sp>
        <p:nvSpPr>
          <p:cNvPr id="218" name="Google Shape;218;p45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incu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ncu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485</Words>
  <Application>Microsoft Office PowerPoint</Application>
  <PresentationFormat>On-screen Show (4:3)</PresentationFormat>
  <Paragraphs>83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Varela Round</vt:lpstr>
      <vt:lpstr>Shadows Into Light</vt:lpstr>
      <vt:lpstr>Trinculo template</vt:lpstr>
      <vt:lpstr>Trinculo template</vt:lpstr>
      <vt:lpstr>Przewidywanie oceny filmu na podstawie grających aktorów</vt:lpstr>
      <vt:lpstr>1.Motywacja Czemu wybraliśmy te danę!?</vt:lpstr>
      <vt:lpstr>PowerPoint Presentation</vt:lpstr>
      <vt:lpstr>3.Dane</vt:lpstr>
      <vt:lpstr>4.Założenia</vt:lpstr>
      <vt:lpstr>BIG CONCEPT</vt:lpstr>
      <vt:lpstr>You can also split your content</vt:lpstr>
      <vt:lpstr>In two or three columns</vt:lpstr>
      <vt:lpstr>A picture is worth a thousand words</vt:lpstr>
      <vt:lpstr>PowerPoint Presentation</vt:lpstr>
      <vt:lpstr>Use charts to explain your ideas</vt:lpstr>
      <vt:lpstr>Or use Diagrams to explain complex ideas</vt:lpstr>
      <vt:lpstr>89,526,124</vt:lpstr>
      <vt:lpstr>89,526,124$</vt:lpstr>
      <vt:lpstr>PowerPoint Presentation</vt:lpstr>
      <vt:lpstr>Thanks!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Przewidywanie oceny filmu na podstawie grających aktorów</dc:title>
  <cp:lastModifiedBy>Andrew Cherevko</cp:lastModifiedBy>
  <cp:revision>6</cp:revision>
  <dcterms:modified xsi:type="dcterms:W3CDTF">2019-03-11T20:00:15Z</dcterms:modified>
</cp:coreProperties>
</file>