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7"/>
  </p:notesMasterIdLst>
  <p:sldIdLst>
    <p:sldId id="256" r:id="rId3"/>
    <p:sldId id="259" r:id="rId4"/>
    <p:sldId id="260" r:id="rId5"/>
    <p:sldId id="282" r:id="rId6"/>
    <p:sldId id="261" r:id="rId7"/>
    <p:sldId id="262" r:id="rId8"/>
    <p:sldId id="263" r:id="rId9"/>
    <p:sldId id="264" r:id="rId10"/>
    <p:sldId id="267" r:id="rId11"/>
    <p:sldId id="268" r:id="rId12"/>
    <p:sldId id="271" r:id="rId13"/>
    <p:sldId id="272" r:id="rId14"/>
    <p:sldId id="280" r:id="rId15"/>
    <p:sldId id="281" r:id="rId16"/>
  </p:sldIdLst>
  <p:sldSz cx="9144000" cy="6858000" type="screen4x3"/>
  <p:notesSz cx="6858000" cy="9144000"/>
  <p:embeddedFontLst>
    <p:embeddedFont>
      <p:font typeface="Shadows Into Light" panose="020B0604020202020204" charset="0"/>
      <p:regular r:id="rId18"/>
    </p:embeddedFont>
    <p:embeddedFont>
      <p:font typeface="Varela Round" panose="020B0604020202020204" charset="-79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8D4D6A7-83DF-48C6-B545-DAF9064913AD}">
  <a:tblStyle styleId="{38D4D6A7-83DF-48C6-B545-DAF906491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859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052252e_15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2052252e_15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Google Shape;55;p11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5" name="Google Shape;95;p25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Google Shape;96;p25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Google Shape;102;p26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7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Google Shape;109;p27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2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Google Shape;118;p2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Google Shape;122;p2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980400" y="5494075"/>
            <a:ext cx="71832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Google Shape;50;p10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2" r:id="rId13"/>
    <p:sldLayoutId id="2147483664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slidemodel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ixede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Przewidywanie oceny filmu na podstawie grających aktorów</a:t>
            </a:r>
            <a:endParaRPr dirty="0"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2229888" y="651440"/>
            <a:ext cx="402308" cy="1167266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43" name="Google Shape;143;p36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 flipV="1">
            <a:off x="1219200" y="4311063"/>
            <a:ext cx="6909900" cy="67930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36"/>
          <p:cNvCxnSpPr/>
          <p:nvPr/>
        </p:nvCxnSpPr>
        <p:spPr>
          <a:xfrm rot="10800000" flipH="1">
            <a:off x="6248400" y="1004428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6" name="Google Shape;146;p36"/>
          <p:cNvSpPr/>
          <p:nvPr/>
        </p:nvSpPr>
        <p:spPr>
          <a:xfrm>
            <a:off x="3048001" y="4345028"/>
            <a:ext cx="2819400" cy="912772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 complex ideas</a:t>
            </a:r>
            <a:endParaRPr/>
          </a:p>
        </p:txBody>
      </p:sp>
      <p:sp>
        <p:nvSpPr>
          <p:cNvPr id="239" name="Google Shape;239;p48"/>
          <p:cNvSpPr/>
          <p:nvPr/>
        </p:nvSpPr>
        <p:spPr>
          <a:xfrm>
            <a:off x="1700096" y="381473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677E1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8"/>
          <p:cNvSpPr/>
          <p:nvPr/>
        </p:nvSpPr>
        <p:spPr>
          <a:xfrm>
            <a:off x="1518406" y="211080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AACF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1" name="Google Shape;241;p48"/>
          <p:cNvSpPr/>
          <p:nvPr/>
        </p:nvSpPr>
        <p:spPr>
          <a:xfrm>
            <a:off x="2032030" y="4189760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7F9B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8"/>
          <p:cNvSpPr/>
          <p:nvPr/>
        </p:nvSpPr>
        <p:spPr>
          <a:xfrm>
            <a:off x="2217214" y="418976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BEE8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8"/>
          <p:cNvSpPr/>
          <p:nvPr/>
        </p:nvSpPr>
        <p:spPr>
          <a:xfrm>
            <a:off x="3868541" y="381473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/>
          <p:nvPr/>
        </p:nvSpPr>
        <p:spPr>
          <a:xfrm>
            <a:off x="3686850" y="211080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8"/>
          <p:cNvSpPr/>
          <p:nvPr/>
        </p:nvSpPr>
        <p:spPr>
          <a:xfrm>
            <a:off x="4200474" y="4189760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0083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8"/>
          <p:cNvSpPr/>
          <p:nvPr/>
        </p:nvSpPr>
        <p:spPr>
          <a:xfrm>
            <a:off x="4385657" y="418976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8"/>
          <p:cNvSpPr/>
          <p:nvPr/>
        </p:nvSpPr>
        <p:spPr>
          <a:xfrm>
            <a:off x="6036984" y="381473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9B6B0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8"/>
          <p:cNvSpPr/>
          <p:nvPr/>
        </p:nvSpPr>
        <p:spPr>
          <a:xfrm>
            <a:off x="5855294" y="211080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F9AC0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8"/>
          <p:cNvSpPr/>
          <p:nvPr/>
        </p:nvSpPr>
        <p:spPr>
          <a:xfrm>
            <a:off x="6368918" y="4189760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C487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8"/>
          <p:cNvSpPr/>
          <p:nvPr/>
        </p:nvSpPr>
        <p:spPr>
          <a:xfrm>
            <a:off x="6554102" y="418976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FFB008">
              <a:alpha val="9392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8"/>
          <p:cNvSpPr txBox="1"/>
          <p:nvPr/>
        </p:nvSpPr>
        <p:spPr>
          <a:xfrm>
            <a:off x="1574837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  <a:endParaRPr sz="2400" b="0" i="0" u="none" strike="noStrike" cap="none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2" name="Google Shape;252;p48"/>
          <p:cNvSpPr txBox="1"/>
          <p:nvPr/>
        </p:nvSpPr>
        <p:spPr>
          <a:xfrm>
            <a:off x="3743280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  <a:endParaRPr sz="2400" b="0" i="0" u="none" strike="noStrike" cap="none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3" name="Google Shape;253;p48"/>
          <p:cNvSpPr txBox="1"/>
          <p:nvPr/>
        </p:nvSpPr>
        <p:spPr>
          <a:xfrm>
            <a:off x="5911725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  <a:endParaRPr sz="2400" b="0" i="0" u="none" strike="noStrike" cap="none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254" name="Google Shape;2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50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75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38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8"/>
          <p:cNvSpPr txBox="1"/>
          <p:nvPr/>
        </p:nvSpPr>
        <p:spPr>
          <a:xfrm>
            <a:off x="794575" y="5585725"/>
            <a:ext cx="7589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Diagram featured by </a:t>
            </a:r>
            <a:r>
              <a:rPr lang="en" sz="1600" b="1" u="sng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4"/>
              </a:rPr>
              <a:t>http://slidemodel.com</a:t>
            </a:r>
            <a:endParaRPr sz="1600">
              <a:solidFill>
                <a:srgbClr val="00839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8" name="Google Shape;258;p48"/>
          <p:cNvSpPr/>
          <p:nvPr/>
        </p:nvSpPr>
        <p:spPr>
          <a:xfrm>
            <a:off x="2129131" y="2506417"/>
            <a:ext cx="548889" cy="6586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>
            <a:off x="4186940" y="2467169"/>
            <a:ext cx="770118" cy="737185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8"/>
          <p:cNvSpPr/>
          <p:nvPr/>
        </p:nvSpPr>
        <p:spPr>
          <a:xfrm>
            <a:off x="6407333" y="2500101"/>
            <a:ext cx="666288" cy="671320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10</a:t>
            </a:fld>
            <a:endParaRPr sz="1200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ctrTitle" idx="4294967295"/>
          </p:nvPr>
        </p:nvSpPr>
        <p:spPr>
          <a:xfrm>
            <a:off x="1451100" y="1882525"/>
            <a:ext cx="62418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88" name="Google Shape;288;p51"/>
          <p:cNvSpPr txBox="1">
            <a:spLocks noGrp="1"/>
          </p:cNvSpPr>
          <p:nvPr>
            <p:ph type="subTitle" idx="4294967295"/>
          </p:nvPr>
        </p:nvSpPr>
        <p:spPr>
          <a:xfrm>
            <a:off x="1684500" y="3558150"/>
            <a:ext cx="5775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1"/>
          <p:cNvSpPr/>
          <p:nvPr/>
        </p:nvSpPr>
        <p:spPr>
          <a:xfrm>
            <a:off x="2080100" y="1705105"/>
            <a:ext cx="4829425" cy="1715250"/>
          </a:xfrm>
          <a:custGeom>
            <a:avLst/>
            <a:gdLst/>
            <a:ahLst/>
            <a:cxnLst/>
            <a:rect l="l" t="t" r="r" b="b"/>
            <a:pathLst>
              <a:path w="193177" h="68610" extrusionOk="0">
                <a:moveTo>
                  <a:pt x="0" y="9488"/>
                </a:moveTo>
                <a:cubicBezTo>
                  <a:pt x="1258" y="19869"/>
                  <a:pt x="3068" y="30192"/>
                  <a:pt x="3891" y="40616"/>
                </a:cubicBezTo>
                <a:cubicBezTo>
                  <a:pt x="4487" y="48159"/>
                  <a:pt x="182" y="56547"/>
                  <a:pt x="3567" y="63314"/>
                </a:cubicBezTo>
                <a:cubicBezTo>
                  <a:pt x="4874" y="65926"/>
                  <a:pt x="9402" y="63638"/>
                  <a:pt x="12322" y="63638"/>
                </a:cubicBezTo>
                <a:cubicBezTo>
                  <a:pt x="21833" y="63638"/>
                  <a:pt x="31346" y="63485"/>
                  <a:pt x="40856" y="63638"/>
                </a:cubicBezTo>
                <a:cubicBezTo>
                  <a:pt x="63900" y="64009"/>
                  <a:pt x="86876" y="66657"/>
                  <a:pt x="109922" y="66881"/>
                </a:cubicBezTo>
                <a:cubicBezTo>
                  <a:pt x="127332" y="67050"/>
                  <a:pt x="144724" y="68044"/>
                  <a:pt x="162128" y="68502"/>
                </a:cubicBezTo>
                <a:cubicBezTo>
                  <a:pt x="170351" y="68718"/>
                  <a:pt x="178584" y="67998"/>
                  <a:pt x="186771" y="67205"/>
                </a:cubicBezTo>
                <a:cubicBezTo>
                  <a:pt x="188311" y="67056"/>
                  <a:pt x="191162" y="67772"/>
                  <a:pt x="191311" y="66232"/>
                </a:cubicBezTo>
                <a:cubicBezTo>
                  <a:pt x="192717" y="51707"/>
                  <a:pt x="189692" y="37019"/>
                  <a:pt x="190662" y="22458"/>
                </a:cubicBezTo>
                <a:cubicBezTo>
                  <a:pt x="191115" y="15664"/>
                  <a:pt x="196037" y="6211"/>
                  <a:pt x="190662" y="2030"/>
                </a:cubicBezTo>
                <a:cubicBezTo>
                  <a:pt x="185541" y="-1954"/>
                  <a:pt x="177696" y="1381"/>
                  <a:pt x="171207" y="1381"/>
                </a:cubicBezTo>
                <a:cubicBezTo>
                  <a:pt x="155624" y="1381"/>
                  <a:pt x="140081" y="2960"/>
                  <a:pt x="124514" y="3651"/>
                </a:cubicBezTo>
                <a:cubicBezTo>
                  <a:pt x="83458" y="5474"/>
                  <a:pt x="42393" y="7866"/>
                  <a:pt x="1297" y="7866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Google Shape;290;p51"/>
          <p:cNvSpPr/>
          <p:nvPr/>
        </p:nvSpPr>
        <p:spPr>
          <a:xfrm>
            <a:off x="2088200" y="1733025"/>
            <a:ext cx="4894450" cy="1769325"/>
          </a:xfrm>
          <a:custGeom>
            <a:avLst/>
            <a:gdLst/>
            <a:ahLst/>
            <a:cxnLst/>
            <a:rect l="l" t="t" r="r" b="b"/>
            <a:pathLst>
              <a:path w="195778" h="70773" extrusionOk="0">
                <a:moveTo>
                  <a:pt x="2270" y="3507"/>
                </a:moveTo>
                <a:cubicBezTo>
                  <a:pt x="4760" y="17456"/>
                  <a:pt x="5300" y="31885"/>
                  <a:pt x="3891" y="45984"/>
                </a:cubicBezTo>
                <a:cubicBezTo>
                  <a:pt x="3385" y="51043"/>
                  <a:pt x="3634" y="56154"/>
                  <a:pt x="3243" y="61224"/>
                </a:cubicBezTo>
                <a:cubicBezTo>
                  <a:pt x="3118" y="62844"/>
                  <a:pt x="1635" y="65090"/>
                  <a:pt x="2918" y="66088"/>
                </a:cubicBezTo>
                <a:cubicBezTo>
                  <a:pt x="6851" y="69147"/>
                  <a:pt x="12877" y="66553"/>
                  <a:pt x="17834" y="67061"/>
                </a:cubicBezTo>
                <a:cubicBezTo>
                  <a:pt x="22382" y="67527"/>
                  <a:pt x="26883" y="68542"/>
                  <a:pt x="31453" y="68682"/>
                </a:cubicBezTo>
                <a:cubicBezTo>
                  <a:pt x="56843" y="69463"/>
                  <a:pt x="82251" y="69655"/>
                  <a:pt x="107653" y="69655"/>
                </a:cubicBezTo>
                <a:cubicBezTo>
                  <a:pt x="127324" y="69655"/>
                  <a:pt x="146996" y="69655"/>
                  <a:pt x="166667" y="69655"/>
                </a:cubicBezTo>
                <a:cubicBezTo>
                  <a:pt x="175872" y="69655"/>
                  <a:pt x="192100" y="74141"/>
                  <a:pt x="193905" y="65115"/>
                </a:cubicBezTo>
                <a:cubicBezTo>
                  <a:pt x="196535" y="51962"/>
                  <a:pt x="195526" y="38321"/>
                  <a:pt x="195526" y="24908"/>
                </a:cubicBezTo>
                <a:cubicBezTo>
                  <a:pt x="195526" y="19055"/>
                  <a:pt x="194229" y="13251"/>
                  <a:pt x="194229" y="7398"/>
                </a:cubicBezTo>
                <a:cubicBezTo>
                  <a:pt x="194229" y="5105"/>
                  <a:pt x="195533" y="856"/>
                  <a:pt x="193256" y="588"/>
                </a:cubicBezTo>
                <a:cubicBezTo>
                  <a:pt x="171487" y="-1973"/>
                  <a:pt x="149636" y="5100"/>
                  <a:pt x="127757" y="6425"/>
                </a:cubicBezTo>
                <a:cubicBezTo>
                  <a:pt x="85244" y="8999"/>
                  <a:pt x="42525" y="6003"/>
                  <a:pt x="0" y="8371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Google Shape;291;p5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89,526,124$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1729347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4369204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100%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523455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185,244</a:t>
            </a:r>
            <a:r>
              <a:rPr lang="en" sz="4800">
                <a:solidFill>
                  <a:srgbClr val="FFD966"/>
                </a:solidFill>
              </a:rPr>
              <a:t> users</a:t>
            </a:r>
            <a:endParaRPr sz="480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52"/>
          <p:cNvCxnSpPr/>
          <p:nvPr/>
        </p:nvCxnSpPr>
        <p:spPr>
          <a:xfrm rot="10800000">
            <a:off x="5379325" y="5082825"/>
            <a:ext cx="681000" cy="145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8"/>
                </a:solidFill>
              </a:rPr>
              <a:t>Thanks!</a:t>
            </a:r>
            <a:endParaRPr sz="4800">
              <a:solidFill>
                <a:srgbClr val="FFB008"/>
              </a:solidFill>
            </a:endParaRPr>
          </a:p>
        </p:txBody>
      </p:sp>
      <p:sp>
        <p:nvSpPr>
          <p:cNvPr id="378" name="Google Shape;378;p60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4294967295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81" name="Google Shape;381;p60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60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60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 smtClean="0"/>
              <a:t>Backgrounds </a:t>
            </a:r>
            <a:r>
              <a:rPr lang="en" sz="2400" dirty="0"/>
              <a:t>by </a:t>
            </a:r>
            <a:r>
              <a:rPr lang="en" u="sng" dirty="0">
                <a:hlinkClick r:id="rId4"/>
              </a:rPr>
              <a:t>Pixeden</a:t>
            </a:r>
            <a:endParaRPr sz="2400" dirty="0"/>
          </a:p>
        </p:txBody>
      </p:sp>
      <p:sp>
        <p:nvSpPr>
          <p:cNvPr id="393" name="Google Shape;393;p6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1066800" y="183011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AACF20"/>
                </a:solidFill>
              </a:rPr>
              <a:t>1.Motywacja</a:t>
            </a:r>
            <a:endParaRPr sz="6000" dirty="0">
              <a:solidFill>
                <a:srgbClr val="AACF2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Czemu wybraliśmy te danę!?</a:t>
            </a:r>
            <a:endParaRPr dirty="0"/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1650450" y="3505724"/>
            <a:ext cx="5843100" cy="198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Ogłądanie filmów jest </a:t>
            </a:r>
            <a:r>
              <a:rPr lang="en-US" dirty="0" err="1" smtClean="0"/>
              <a:t>nieodzowną</a:t>
            </a:r>
            <a:r>
              <a:rPr lang="en-US" dirty="0" smtClean="0"/>
              <a:t> </a:t>
            </a:r>
            <a:r>
              <a:rPr lang="en-US" dirty="0" err="1" smtClean="0"/>
              <a:t>częścią</a:t>
            </a:r>
            <a:r>
              <a:rPr lang="en-US" dirty="0" smtClean="0"/>
              <a:t> </a:t>
            </a:r>
            <a:r>
              <a:rPr lang="en-US" dirty="0" err="1" smtClean="0"/>
              <a:t>naszego</a:t>
            </a:r>
            <a:r>
              <a:rPr lang="en-US" dirty="0" smtClean="0"/>
              <a:t> </a:t>
            </a:r>
            <a:r>
              <a:rPr lang="en-US" dirty="0" err="1" smtClean="0"/>
              <a:t>życia</a:t>
            </a:r>
            <a:r>
              <a:rPr lang="en-US" dirty="0" smtClean="0"/>
              <a:t>. </a:t>
            </a:r>
            <a:r>
              <a:rPr lang="en-US" dirty="0" err="1" smtClean="0"/>
              <a:t>Przez</a:t>
            </a:r>
            <a:r>
              <a:rPr lang="en-US" dirty="0" smtClean="0"/>
              <a:t> </a:t>
            </a:r>
            <a:r>
              <a:rPr lang="en-US" dirty="0" err="1" smtClean="0"/>
              <a:t>realizację</a:t>
            </a:r>
            <a:r>
              <a:rPr lang="en-US" dirty="0"/>
              <a:t> </a:t>
            </a:r>
            <a:r>
              <a:rPr lang="en-US" dirty="0" err="1" smtClean="0"/>
              <a:t>danego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r>
              <a:rPr lang="en-US" dirty="0" smtClean="0"/>
              <a:t> </a:t>
            </a:r>
            <a:r>
              <a:rPr lang="en-US" dirty="0" err="1" smtClean="0"/>
              <a:t>możemy</a:t>
            </a:r>
            <a:r>
              <a:rPr lang="en-US" dirty="0" smtClean="0"/>
              <a:t> </a:t>
            </a:r>
            <a:r>
              <a:rPr lang="en-US" dirty="0" err="1" smtClean="0"/>
              <a:t>polepszyć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body" idx="1"/>
          </p:nvPr>
        </p:nvSpPr>
        <p:spPr>
          <a:xfrm>
            <a:off x="914400" y="2667000"/>
            <a:ext cx="7543800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dirty="0" smtClean="0"/>
              <a:t>Naszym zadaniem jest umożliwić za pomocą zaimplementowanego przez nas klasyfikatora tworzenia „Idealnego kina” uwzględniając oczekiwania widzów (osób oglądających</a:t>
            </a:r>
            <a:r>
              <a:rPr lang="pl-PL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temat</a:t>
            </a:r>
            <a:r>
              <a:rPr lang="en-US" dirty="0"/>
              <a:t> </a:t>
            </a:r>
            <a:r>
              <a:rPr lang="en-US" dirty="0" err="1"/>
              <a:t>pojawiających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 smtClean="0"/>
              <a:t>aktorów</a:t>
            </a:r>
            <a:r>
              <a:rPr lang="en-US" dirty="0" smtClean="0"/>
              <a:t> w </a:t>
            </a:r>
            <a:r>
              <a:rPr lang="en-US" dirty="0" err="1" smtClean="0"/>
              <a:t>danym</a:t>
            </a:r>
            <a:r>
              <a:rPr lang="en-US" dirty="0" smtClean="0"/>
              <a:t> </a:t>
            </a:r>
            <a:r>
              <a:rPr lang="en-US" dirty="0" err="1" smtClean="0"/>
              <a:t>filmie</a:t>
            </a:r>
            <a:r>
              <a:rPr lang="pl-PL" dirty="0" smtClean="0"/>
              <a:t>. W teorii dany projekt ma znacznie ułatwić proces podjęcia decyzji dla odnośnie doboru aktorów.</a:t>
            </a:r>
            <a:endParaRPr dirty="0"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169;p39"/>
          <p:cNvSpPr txBox="1">
            <a:spLocks/>
          </p:cNvSpPr>
          <p:nvPr/>
        </p:nvSpPr>
        <p:spPr>
          <a:xfrm>
            <a:off x="416490" y="914400"/>
            <a:ext cx="44196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 smtClean="0">
                <a:solidFill>
                  <a:srgbClr val="AACF20"/>
                </a:solidFill>
                <a:latin typeface="Shadows Into Light" panose="020B0604020202020204" charset="0"/>
              </a:rPr>
              <a:t>2.Cel</a:t>
            </a:r>
            <a:endParaRPr lang="pl-PL" sz="7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68580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>
                <a:solidFill>
                  <a:srgbClr val="AACF20"/>
                </a:solidFill>
              </a:rPr>
              <a:t>3.Dane</a:t>
            </a:r>
            <a:endParaRPr sz="6000" dirty="0">
              <a:solidFill>
                <a:srgbClr val="AACF2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2286000"/>
            <a:ext cx="7620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Dane pochądzą ze serwisu internetowego MovieLens.org.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Ranking filmów to średnia z ocen zostawionych przez użytkowników serwisu (ponad 26 millionów ocen)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Kompletność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endParaRPr lang="en-US" sz="2800" dirty="0">
              <a:latin typeface="Shadows Into Light" panose="020B0604020202020204" charset="0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Duży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zakres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r>
              <a:rPr lang="en-US" sz="2800" dirty="0">
                <a:latin typeface="Shadows Into Light" panose="020B0604020202020204" charset="0"/>
              </a:rPr>
              <a:t> (45 000 </a:t>
            </a:r>
            <a:r>
              <a:rPr lang="en-US" sz="2800" dirty="0" err="1">
                <a:latin typeface="Shadows Into Light" panose="020B0604020202020204" charset="0"/>
              </a:rPr>
              <a:t>filmów</a:t>
            </a:r>
            <a:r>
              <a:rPr lang="en-US" sz="2800" dirty="0">
                <a:latin typeface="Shadows Into Light" panose="020B0604020202020204" charset="0"/>
              </a:rPr>
              <a:t>)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Balans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r>
              <a:rPr lang="en-US" sz="2800" dirty="0">
                <a:latin typeface="Shadows Into Light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13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6000" dirty="0" smtClean="0">
                <a:solidFill>
                  <a:srgbClr val="AACF20"/>
                </a:solidFill>
              </a:rPr>
              <a:t>4.Założenia</a:t>
            </a:r>
            <a:endParaRPr sz="6000" dirty="0"/>
          </a:p>
        </p:txBody>
      </p:sp>
      <p:sp>
        <p:nvSpPr>
          <p:cNvPr id="183" name="Google Shape;183;p4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84" name="Google Shape;184;p4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ctrTitle" idx="4294967295"/>
          </p:nvPr>
        </p:nvSpPr>
        <p:spPr>
          <a:xfrm>
            <a:off x="685800" y="30255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EA3A68"/>
                </a:solidFill>
              </a:rPr>
              <a:t>BIG CONCEPT</a:t>
            </a:r>
            <a:endParaRPr sz="6000" b="1">
              <a:solidFill>
                <a:srgbClr val="EA3A68"/>
              </a:solidFill>
            </a:endParaRPr>
          </a:p>
        </p:txBody>
      </p:sp>
      <p:sp>
        <p:nvSpPr>
          <p:cNvPr id="190" name="Google Shape;190;p42"/>
          <p:cNvSpPr txBox="1">
            <a:spLocks noGrp="1"/>
          </p:cNvSpPr>
          <p:nvPr>
            <p:ph type="subTitle" idx="4294967295"/>
          </p:nvPr>
        </p:nvSpPr>
        <p:spPr>
          <a:xfrm>
            <a:off x="1414500" y="4548750"/>
            <a:ext cx="6315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91" name="Google Shape;191;p42"/>
          <p:cNvSpPr/>
          <p:nvPr/>
        </p:nvSpPr>
        <p:spPr>
          <a:xfrm>
            <a:off x="3777525" y="1491575"/>
            <a:ext cx="1734900" cy="1702500"/>
          </a:xfrm>
          <a:prstGeom prst="wedgeEllipseCallout">
            <a:avLst>
              <a:gd name="adj1" fmla="val 463"/>
              <a:gd name="adj2" fmla="val 63799"/>
            </a:avLst>
          </a:prstGeom>
          <a:solidFill>
            <a:srgbClr val="EA3A6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2"/>
          <p:cNvSpPr/>
          <p:nvPr/>
        </p:nvSpPr>
        <p:spPr>
          <a:xfrm>
            <a:off x="4199340" y="1891271"/>
            <a:ext cx="891248" cy="90311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White</a:t>
            </a:r>
            <a:endParaRPr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99" name="Google Shape;199;p4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0" name="Google Shape;200;p43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Black</a:t>
            </a:r>
            <a:endParaRPr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1" name="Google Shape;201;p4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7" name="Google Shape;207;p44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8" name="Google Shape;208;p44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09" name="Google Shape;209;p44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/>
          <p:nvPr/>
        </p:nvSpPr>
        <p:spPr>
          <a:xfrm>
            <a:off x="3349133" y="2223000"/>
            <a:ext cx="2412000" cy="2412000"/>
          </a:xfrm>
          <a:prstGeom prst="ellipse">
            <a:avLst/>
          </a:prstGeom>
          <a:solidFill>
            <a:srgbClr val="AACF20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Green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0" name="Google Shape;230;p47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1173309" y="2223000"/>
            <a:ext cx="2412000" cy="2412000"/>
          </a:xfrm>
          <a:prstGeom prst="ellipse">
            <a:avLst/>
          </a:prstGeom>
          <a:noFill/>
          <a:ln w="9525" cap="flat" cmpd="sng">
            <a:solidFill>
              <a:srgbClr val="01ABC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Blue</a:t>
            </a:r>
            <a:endParaRPr sz="2400">
              <a:solidFill>
                <a:srgbClr val="01ABC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2" name="Google Shape;232;p47"/>
          <p:cNvSpPr/>
          <p:nvPr/>
        </p:nvSpPr>
        <p:spPr>
          <a:xfrm>
            <a:off x="5558691" y="2223000"/>
            <a:ext cx="2412000" cy="2412000"/>
          </a:xfrm>
          <a:prstGeom prst="ellipse">
            <a:avLst/>
          </a:prstGeom>
          <a:noFill/>
          <a:ln w="9525" cap="flat" cmpd="sng">
            <a:solidFill>
              <a:srgbClr val="F9AC0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9AC08"/>
                </a:solidFill>
                <a:latin typeface="Varela Round"/>
                <a:ea typeface="Varela Round"/>
                <a:cs typeface="Varela Round"/>
                <a:sym typeface="Varela Round"/>
              </a:rPr>
              <a:t>Yellow</a:t>
            </a:r>
            <a:endParaRPr sz="2400">
              <a:solidFill>
                <a:srgbClr val="F9AC0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3" name="Google Shape;233;p4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460</Words>
  <Application>Microsoft Office PowerPoint</Application>
  <PresentationFormat>On-screen Show (4:3)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Shadows Into Light</vt:lpstr>
      <vt:lpstr>Varela Round</vt:lpstr>
      <vt:lpstr>Trinculo template</vt:lpstr>
      <vt:lpstr>Trinculo template</vt:lpstr>
      <vt:lpstr>Przewidywanie oceny filmu na podstawie grających aktorów</vt:lpstr>
      <vt:lpstr>1.Motywacja Czemu wybraliśmy te danę!?</vt:lpstr>
      <vt:lpstr>PowerPoint Presentation</vt:lpstr>
      <vt:lpstr>3.Dane</vt:lpstr>
      <vt:lpstr>4.Założenia</vt:lpstr>
      <vt:lpstr>BIG CONCEPT</vt:lpstr>
      <vt:lpstr>You can also split your content</vt:lpstr>
      <vt:lpstr>In two or three columns</vt:lpstr>
      <vt:lpstr>Use charts to explain your ideas</vt:lpstr>
      <vt:lpstr>Or use Diagrams to explain complex ideas</vt:lpstr>
      <vt:lpstr>89,526,124</vt:lpstr>
      <vt:lpstr>89,526,124$</vt:lpstr>
      <vt:lpstr>Thanks!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oceny filmu na podstawie grających aktorów</dc:title>
  <cp:lastModifiedBy>Andrew Cherevko</cp:lastModifiedBy>
  <cp:revision>7</cp:revision>
  <dcterms:modified xsi:type="dcterms:W3CDTF">2019-03-11T20:13:28Z</dcterms:modified>
</cp:coreProperties>
</file>