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9" r:id="rId3"/>
    <p:sldId id="260" r:id="rId4"/>
    <p:sldId id="282" r:id="rId5"/>
    <p:sldId id="261" r:id="rId6"/>
    <p:sldId id="283" r:id="rId7"/>
    <p:sldId id="284" r:id="rId8"/>
    <p:sldId id="285" r:id="rId9"/>
    <p:sldId id="286" r:id="rId10"/>
    <p:sldId id="280" r:id="rId11"/>
    <p:sldId id="281" r:id="rId12"/>
  </p:sldIdLst>
  <p:sldSz cx="9144000" cy="6858000" type="screen4x3"/>
  <p:notesSz cx="6858000" cy="9144000"/>
  <p:embeddedFontLst>
    <p:embeddedFont>
      <p:font typeface="Varela Round" panose="020B0604020202020204" charset="-79"/>
      <p:regular r:id="rId14"/>
    </p:embeddedFont>
    <p:embeddedFont>
      <p:font typeface="Shadows Into Light" panose="020B0604020202020204" charset="-18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D4D6A7-83DF-48C6-B545-DAF9064913AD}">
  <a:tblStyle styleId="{38D4D6A7-83DF-48C6-B545-DAF90649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59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7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5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0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47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8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44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1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81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052252e_15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2052252e_15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03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0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17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Google Shape;122;p2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75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21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82" r:id="rId9"/>
    <p:sldLayoutId id="2147483683" r:id="rId10"/>
    <p:sldLayoutId id="2147483684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lidemodel.com" TargetMode="External"/><Relationship Id="rId4" Type="http://schemas.openxmlformats.org/officeDocument/2006/relationships/hyperlink" Target="http://www.pixede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Przewidywanie oceny filmu na podstawie grających aktorów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229888" y="651440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 flipV="1">
            <a:off x="1219200" y="4311063"/>
            <a:ext cx="6909900" cy="67930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6248400" y="100442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3048001" y="4345028"/>
            <a:ext cx="2819400" cy="912772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 smtClean="0"/>
              <a:t>Backgrounds </a:t>
            </a:r>
            <a:r>
              <a:rPr lang="en" sz="2400" dirty="0"/>
              <a:t>by </a:t>
            </a:r>
            <a:r>
              <a:rPr lang="en" u="sng" dirty="0" smtClean="0">
                <a:hlinkClick r:id="rId4"/>
              </a:rPr>
              <a:t>Pixeden</a:t>
            </a:r>
            <a:endParaRPr lang="pl-PL" u="sng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b="1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 featured by </a:t>
            </a:r>
            <a:r>
              <a:rPr lang="en-US" b="1" u="sng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5"/>
              </a:rPr>
              <a:t>http://slidemodel.com</a:t>
            </a:r>
            <a:endParaRPr lang="en-US" dirty="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990600"/>
            <a:ext cx="7543800" cy="2081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AACF20"/>
                </a:solidFill>
              </a:rPr>
              <a:t>1.Motywacja</a:t>
            </a:r>
            <a:endParaRPr sz="6000" dirty="0">
              <a:solidFill>
                <a:srgbClr val="AACF2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Czemu wybraliśmy ten temat!?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3276600"/>
            <a:ext cx="74676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Oglądanie filmów </a:t>
            </a:r>
            <a:r>
              <a:rPr lang="pl-PL" dirty="0" smtClean="0">
                <a:latin typeface="Shadows Into Light" panose="020B0604020202020204" charset="0"/>
              </a:rPr>
              <a:t>jest </a:t>
            </a:r>
            <a:r>
              <a:rPr lang="en-US" dirty="0" err="1" smtClean="0">
                <a:latin typeface="Shadows Into Light" panose="020B0604020202020204" charset="0"/>
              </a:rPr>
              <a:t>nieodzowną</a:t>
            </a:r>
            <a:r>
              <a:rPr lang="en-US" dirty="0" smtClean="0">
                <a:latin typeface="Shadows Into Light" panose="020B0604020202020204" charset="0"/>
              </a:rPr>
              <a:t> </a:t>
            </a:r>
            <a:r>
              <a:rPr lang="en-US" dirty="0" err="1" smtClean="0">
                <a:latin typeface="Shadows Into Light" panose="020B0604020202020204" charset="0"/>
              </a:rPr>
              <a:t>częścią</a:t>
            </a:r>
            <a:r>
              <a:rPr lang="en-US" dirty="0" smtClean="0">
                <a:latin typeface="Shadows Into Light" panose="020B0604020202020204" charset="0"/>
              </a:rPr>
              <a:t> </a:t>
            </a:r>
            <a:r>
              <a:rPr lang="en-US" dirty="0" err="1" smtClean="0">
                <a:latin typeface="Shadows Into Light" panose="020B0604020202020204" charset="0"/>
              </a:rPr>
              <a:t>naszego</a:t>
            </a:r>
            <a:r>
              <a:rPr lang="en-US" dirty="0" smtClean="0">
                <a:latin typeface="Shadows Into Light" panose="020B0604020202020204" charset="0"/>
              </a:rPr>
              <a:t> </a:t>
            </a:r>
            <a:r>
              <a:rPr lang="en-US" dirty="0" err="1" smtClean="0">
                <a:latin typeface="Shadows Into Light" panose="020B0604020202020204" charset="0"/>
              </a:rPr>
              <a:t>życia</a:t>
            </a:r>
            <a:r>
              <a:rPr lang="en-US" dirty="0" smtClean="0">
                <a:latin typeface="Shadows Into Light" panose="020B0604020202020204" charset="0"/>
              </a:rPr>
              <a:t>.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Produkcja filmów stała się jednym z najbardziej popularnych artystycznych biznesów świata. </a:t>
            </a:r>
            <a:endParaRPr lang="pl-PL" dirty="0" smtClean="0">
              <a:latin typeface="Shadows Into Light" panose="020B060402020202020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Zaimplentowany projekt może znaleźć realne zastosowanie biznesowe</a:t>
            </a:r>
            <a:r>
              <a:rPr lang="pl-PL" dirty="0" smtClean="0">
                <a:latin typeface="Shadows Into Light" panose="020B0604020202020204" charset="0"/>
              </a:rPr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Z naszej wizjii jest bardzo ciekawym </a:t>
            </a:r>
            <a:r>
              <a:rPr lang="pl-PL" dirty="0" smtClean="0">
                <a:latin typeface="Shadows Into Light" panose="020B0604020202020204" charset="0"/>
              </a:rPr>
              <a:t>tematem</a:t>
            </a:r>
            <a:r>
              <a:rPr lang="pl-PL" dirty="0">
                <a:latin typeface="Shadows Into Light" panose="020B0604020202020204" charset="0"/>
              </a:rPr>
              <a:t> </a:t>
            </a:r>
            <a:r>
              <a:rPr lang="pl-PL" dirty="0" smtClean="0">
                <a:latin typeface="Shadows Into Light" panose="020B0604020202020204" charset="0"/>
              </a:rPr>
              <a:t>:</a:t>
            </a:r>
            <a:r>
              <a:rPr lang="en-US" dirty="0" smtClean="0">
                <a:latin typeface="Shadows Into Light" panose="020B0604020202020204" charset="0"/>
              </a:rPr>
              <a:t>)</a:t>
            </a: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914400" y="2667000"/>
            <a:ext cx="75438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dirty="0" smtClean="0"/>
              <a:t>Naszym zadaniem jest umożliwić za pomocą zaimplementowanego przez nas klasyfikatora tworzenia „Idealnego kina” uwzględniając oczekiwania widzów (osób oglądających)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temat</a:t>
            </a:r>
            <a:r>
              <a:rPr lang="en-US" dirty="0"/>
              <a:t> </a:t>
            </a:r>
            <a:r>
              <a:rPr lang="en-US" dirty="0" err="1"/>
              <a:t>pojawiających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 smtClean="0"/>
              <a:t>aktorów</a:t>
            </a:r>
            <a:r>
              <a:rPr lang="en-US" dirty="0" smtClean="0"/>
              <a:t> w </a:t>
            </a:r>
            <a:r>
              <a:rPr lang="en-US" dirty="0" err="1" smtClean="0"/>
              <a:t>danym</a:t>
            </a:r>
            <a:r>
              <a:rPr lang="en-US" dirty="0" smtClean="0"/>
              <a:t> </a:t>
            </a:r>
            <a:r>
              <a:rPr lang="en-US" dirty="0" err="1" smtClean="0"/>
              <a:t>filmie</a:t>
            </a:r>
            <a:r>
              <a:rPr lang="pl-PL" dirty="0" smtClean="0"/>
              <a:t>. W teorii dany projekt ma znacznie ułatwić proces podjęcia decyzji odnośnie doboru aktorów</a:t>
            </a:r>
            <a:r>
              <a:rPr lang="en-US" dirty="0" smtClean="0"/>
              <a:t> do </a:t>
            </a:r>
            <a:r>
              <a:rPr lang="en-US" dirty="0" err="1" smtClean="0"/>
              <a:t>roli</a:t>
            </a:r>
            <a:r>
              <a:rPr lang="pl-PL" dirty="0" smtClean="0"/>
              <a:t>.</a:t>
            </a:r>
            <a:endParaRPr dirty="0"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169;p39"/>
          <p:cNvSpPr txBox="1">
            <a:spLocks/>
          </p:cNvSpPr>
          <p:nvPr/>
        </p:nvSpPr>
        <p:spPr>
          <a:xfrm>
            <a:off x="416490" y="914400"/>
            <a:ext cx="44196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 smtClean="0">
                <a:solidFill>
                  <a:srgbClr val="AACF20"/>
                </a:solidFill>
                <a:latin typeface="Shadows Into Light" panose="020B0604020202020204" charset="0"/>
              </a:rPr>
              <a:t>2.Cel</a:t>
            </a:r>
            <a:endParaRPr lang="pl-PL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>
                <a:solidFill>
                  <a:srgbClr val="AACF20"/>
                </a:solidFill>
              </a:rPr>
              <a:t>3.Dane</a:t>
            </a:r>
            <a:endParaRPr sz="6000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Dane </a:t>
            </a:r>
            <a:r>
              <a:rPr lang="pl-PL" sz="2800" dirty="0">
                <a:latin typeface="Shadows Into Light" panose="020B0604020202020204" charset="0"/>
              </a:rPr>
              <a:t>pochodzą ze </a:t>
            </a:r>
            <a:r>
              <a:rPr lang="pl-PL" sz="2800" dirty="0" smtClean="0">
                <a:latin typeface="Shadows Into Light" panose="020B0604020202020204" charset="0"/>
              </a:rPr>
              <a:t>serwisu internetowego MovieLens.org.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Ranking filmów to średnia z ocen zostawionych przez użytkowników serwisu (ponad 26 </a:t>
            </a:r>
            <a:r>
              <a:rPr lang="pl-PL" sz="2800" dirty="0">
                <a:latin typeface="Shadows Into Light" panose="020B0604020202020204" charset="0"/>
              </a:rPr>
              <a:t>milionów ocen</a:t>
            </a:r>
            <a:r>
              <a:rPr lang="en-US" sz="2800" dirty="0" smtClean="0">
                <a:latin typeface="Shadows Into Light" panose="020B0604020202020204" charset="0"/>
              </a:rPr>
              <a:t> od 270 </a:t>
            </a:r>
            <a:r>
              <a:rPr lang="en-US" sz="2800" dirty="0" err="1" smtClean="0">
                <a:latin typeface="Shadows Into Light" panose="020B0604020202020204" charset="0"/>
              </a:rPr>
              <a:t>tysięcy</a:t>
            </a:r>
            <a:r>
              <a:rPr lang="en-US" sz="2800" dirty="0" smtClean="0">
                <a:latin typeface="Shadows Into Light" panose="020B0604020202020204" charset="0"/>
              </a:rPr>
              <a:t> </a:t>
            </a:r>
            <a:r>
              <a:rPr lang="en-US" sz="2800" dirty="0" err="1" smtClean="0">
                <a:latin typeface="Shadows Into Light" panose="020B0604020202020204" charset="0"/>
              </a:rPr>
              <a:t>użytkowników</a:t>
            </a:r>
            <a:r>
              <a:rPr lang="pl-PL" sz="2800" dirty="0" smtClean="0">
                <a:latin typeface="Shadows Into Light" panose="020B0604020202020204" charset="0"/>
              </a:rPr>
              <a:t>)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Kompletność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endParaRPr lang="en-US" sz="2800" dirty="0">
              <a:latin typeface="Shadows Into Light" panose="020B0604020202020204" charset="0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Duży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zakres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(45 000 </a:t>
            </a:r>
            <a:r>
              <a:rPr lang="en-US" sz="2800" dirty="0" err="1">
                <a:latin typeface="Shadows Into Light" panose="020B0604020202020204" charset="0"/>
              </a:rPr>
              <a:t>filmów</a:t>
            </a:r>
            <a:r>
              <a:rPr lang="en-US" sz="2800" dirty="0">
                <a:latin typeface="Shadows Into Light" panose="020B0604020202020204" charset="0"/>
              </a:rPr>
              <a:t>)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Balans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6000" dirty="0" smtClean="0">
                <a:solidFill>
                  <a:srgbClr val="AACF20"/>
                </a:solidFill>
              </a:rPr>
              <a:t>4.Założenia</a:t>
            </a:r>
            <a:endParaRPr sz="6000" dirty="0"/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1"/>
          </p:nvPr>
        </p:nvSpPr>
        <p:spPr>
          <a:xfrm>
            <a:off x="838200" y="1918650"/>
            <a:ext cx="7696199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" dirty="0" smtClean="0"/>
              <a:t>W początkowym </a:t>
            </a:r>
            <a:r>
              <a:rPr lang="en-US" dirty="0" err="1"/>
              <a:t>założeniu</a:t>
            </a:r>
            <a:r>
              <a:rPr lang="en-US" dirty="0"/>
              <a:t> </a:t>
            </a:r>
            <a:r>
              <a:rPr lang="en" dirty="0" smtClean="0"/>
              <a:t>będą uwzględniane takie dane: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l-PL" dirty="0" err="1"/>
              <a:t>B</a:t>
            </a:r>
            <a:r>
              <a:rPr lang="en-US" dirty="0" err="1" smtClean="0"/>
              <a:t>udżet</a:t>
            </a:r>
            <a:endParaRPr dirty="0"/>
          </a:p>
          <a:p>
            <a:r>
              <a:rPr lang="pl-PL" dirty="0"/>
              <a:t>Gatunek filmowy</a:t>
            </a:r>
          </a:p>
          <a:p>
            <a:r>
              <a:rPr lang="pl-PL" dirty="0" smtClean="0"/>
              <a:t>Reżyser</a:t>
            </a:r>
            <a:endParaRPr lang="uk-UA" dirty="0" smtClean="0"/>
          </a:p>
          <a:p>
            <a:r>
              <a:rPr lang="pl-PL" dirty="0" smtClean="0"/>
              <a:t>Rok </a:t>
            </a:r>
            <a:r>
              <a:rPr lang="pl-PL" dirty="0"/>
              <a:t>produkcji </a:t>
            </a:r>
            <a:r>
              <a:rPr lang="pl-PL" dirty="0" smtClean="0"/>
              <a:t>filmu</a:t>
            </a:r>
          </a:p>
          <a:p>
            <a:endParaRPr lang="pl-PL" dirty="0"/>
          </a:p>
          <a:p>
            <a:pPr marL="76200" indent="0">
              <a:buNone/>
            </a:pPr>
            <a:r>
              <a:rPr lang="pl-PL" dirty="0" smtClean="0">
                <a:latin typeface="Shadows Into Light" panose="020B0604020202020204" charset="0"/>
              </a:rPr>
              <a:t>Oprócz tego chcielibyśmy testowo sprawdzić jak </a:t>
            </a:r>
            <a:r>
              <a:rPr lang="en-US" dirty="0" err="1">
                <a:latin typeface="Shadows Into Light" panose="020B0604020202020204" charset="0"/>
              </a:rPr>
              <a:t>wpływa</a:t>
            </a:r>
            <a:r>
              <a:rPr lang="en-US" dirty="0">
                <a:latin typeface="Shadows Into Light" panose="020B0604020202020204" charset="0"/>
              </a:rPr>
              <a:t> </a:t>
            </a:r>
            <a:r>
              <a:rPr lang="pl-PL" dirty="0" smtClean="0">
                <a:latin typeface="Shadows Into Light" panose="020B0604020202020204" charset="0"/>
              </a:rPr>
              <a:t>plakat (poster) filmu na jego ranking.</a:t>
            </a:r>
            <a:endParaRPr lang="pl-PL" dirty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ctrTitle" idx="4294967295"/>
          </p:nvPr>
        </p:nvSpPr>
        <p:spPr>
          <a:xfrm>
            <a:off x="1089150" y="1406812"/>
            <a:ext cx="62418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b="1" dirty="0" smtClean="0"/>
              <a:t>100</a:t>
            </a:r>
            <a:endParaRPr sz="9600" b="1" dirty="0"/>
          </a:p>
        </p:txBody>
      </p:sp>
      <p:sp>
        <p:nvSpPr>
          <p:cNvPr id="288" name="Google Shape;288;p51"/>
          <p:cNvSpPr txBox="1">
            <a:spLocks noGrp="1"/>
          </p:cNvSpPr>
          <p:nvPr>
            <p:ph type="subTitle" idx="4294967295"/>
          </p:nvPr>
        </p:nvSpPr>
        <p:spPr>
          <a:xfrm>
            <a:off x="-457200" y="1828800"/>
            <a:ext cx="577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>
                <a:solidFill>
                  <a:srgbClr val="FFFFFF"/>
                </a:solidFill>
              </a:rPr>
              <a:t>Wybraliśmy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9" name="Google Shape;289;p51"/>
          <p:cNvSpPr/>
          <p:nvPr/>
        </p:nvSpPr>
        <p:spPr>
          <a:xfrm>
            <a:off x="3352800" y="1383922"/>
            <a:ext cx="1714500" cy="1715250"/>
          </a:xfrm>
          <a:custGeom>
            <a:avLst/>
            <a:gdLst/>
            <a:ahLst/>
            <a:cxnLst/>
            <a:rect l="l" t="t" r="r" b="b"/>
            <a:pathLst>
              <a:path w="193177" h="68610" extrusionOk="0">
                <a:moveTo>
                  <a:pt x="0" y="9488"/>
                </a:moveTo>
                <a:cubicBezTo>
                  <a:pt x="1258" y="19869"/>
                  <a:pt x="3068" y="30192"/>
                  <a:pt x="3891" y="40616"/>
                </a:cubicBezTo>
                <a:cubicBezTo>
                  <a:pt x="4487" y="48159"/>
                  <a:pt x="182" y="56547"/>
                  <a:pt x="3567" y="63314"/>
                </a:cubicBezTo>
                <a:cubicBezTo>
                  <a:pt x="4874" y="65926"/>
                  <a:pt x="9402" y="63638"/>
                  <a:pt x="12322" y="63638"/>
                </a:cubicBezTo>
                <a:cubicBezTo>
                  <a:pt x="21833" y="63638"/>
                  <a:pt x="31346" y="63485"/>
                  <a:pt x="40856" y="63638"/>
                </a:cubicBezTo>
                <a:cubicBezTo>
                  <a:pt x="63900" y="64009"/>
                  <a:pt x="86876" y="66657"/>
                  <a:pt x="109922" y="66881"/>
                </a:cubicBezTo>
                <a:cubicBezTo>
                  <a:pt x="127332" y="67050"/>
                  <a:pt x="144724" y="68044"/>
                  <a:pt x="162128" y="68502"/>
                </a:cubicBezTo>
                <a:cubicBezTo>
                  <a:pt x="170351" y="68718"/>
                  <a:pt x="178584" y="67998"/>
                  <a:pt x="186771" y="67205"/>
                </a:cubicBezTo>
                <a:cubicBezTo>
                  <a:pt x="188311" y="67056"/>
                  <a:pt x="191162" y="67772"/>
                  <a:pt x="191311" y="66232"/>
                </a:cubicBezTo>
                <a:cubicBezTo>
                  <a:pt x="192717" y="51707"/>
                  <a:pt x="189692" y="37019"/>
                  <a:pt x="190662" y="22458"/>
                </a:cubicBezTo>
                <a:cubicBezTo>
                  <a:pt x="191115" y="15664"/>
                  <a:pt x="196037" y="6211"/>
                  <a:pt x="190662" y="2030"/>
                </a:cubicBezTo>
                <a:cubicBezTo>
                  <a:pt x="185541" y="-1954"/>
                  <a:pt x="177696" y="1381"/>
                  <a:pt x="171207" y="1381"/>
                </a:cubicBezTo>
                <a:cubicBezTo>
                  <a:pt x="155624" y="1381"/>
                  <a:pt x="140081" y="2960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Google Shape;290;p51"/>
          <p:cNvSpPr/>
          <p:nvPr/>
        </p:nvSpPr>
        <p:spPr>
          <a:xfrm>
            <a:off x="3352800" y="1295400"/>
            <a:ext cx="1714500" cy="1769325"/>
          </a:xfrm>
          <a:custGeom>
            <a:avLst/>
            <a:gdLst/>
            <a:ahLst/>
            <a:cxnLst/>
            <a:rect l="l" t="t" r="r" b="b"/>
            <a:pathLst>
              <a:path w="195778" h="70773" extrusionOk="0">
                <a:moveTo>
                  <a:pt x="2270" y="3507"/>
                </a:moveTo>
                <a:cubicBezTo>
                  <a:pt x="4760" y="17456"/>
                  <a:pt x="5300" y="31885"/>
                  <a:pt x="3891" y="45984"/>
                </a:cubicBezTo>
                <a:cubicBezTo>
                  <a:pt x="3385" y="51043"/>
                  <a:pt x="3634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7"/>
                  <a:pt x="12877" y="66553"/>
                  <a:pt x="17834" y="67061"/>
                </a:cubicBezTo>
                <a:cubicBezTo>
                  <a:pt x="22382" y="67527"/>
                  <a:pt x="26883" y="68542"/>
                  <a:pt x="31453" y="68682"/>
                </a:cubicBezTo>
                <a:cubicBezTo>
                  <a:pt x="56843" y="69463"/>
                  <a:pt x="82251" y="69655"/>
                  <a:pt x="107653" y="69655"/>
                </a:cubicBezTo>
                <a:cubicBezTo>
                  <a:pt x="127324" y="69655"/>
                  <a:pt x="146996" y="69655"/>
                  <a:pt x="166667" y="69655"/>
                </a:cubicBezTo>
                <a:cubicBezTo>
                  <a:pt x="175872" y="69655"/>
                  <a:pt x="192100" y="74141"/>
                  <a:pt x="193905" y="65115"/>
                </a:cubicBezTo>
                <a:cubicBezTo>
                  <a:pt x="196535" y="51962"/>
                  <a:pt x="195526" y="38321"/>
                  <a:pt x="195526" y="24908"/>
                </a:cubicBezTo>
                <a:cubicBezTo>
                  <a:pt x="195526" y="19055"/>
                  <a:pt x="194229" y="13251"/>
                  <a:pt x="194229" y="7398"/>
                </a:cubicBezTo>
                <a:cubicBezTo>
                  <a:pt x="194229" y="5105"/>
                  <a:pt x="195533" y="856"/>
                  <a:pt x="193256" y="588"/>
                </a:cubicBezTo>
                <a:cubicBezTo>
                  <a:pt x="171487" y="-1973"/>
                  <a:pt x="149636" y="5100"/>
                  <a:pt x="127757" y="6425"/>
                </a:cubicBezTo>
                <a:cubicBezTo>
                  <a:pt x="85244" y="8999"/>
                  <a:pt x="42525" y="6003"/>
                  <a:pt x="0" y="8371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5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109064" y="77218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chemeClr val="tx1"/>
                </a:solidFill>
                <a:latin typeface="Shadows Into Light" panose="020B0604020202020204" charset="0"/>
              </a:rPr>
              <a:t>5.Wybór aktorów:</a:t>
            </a:r>
            <a:endParaRPr lang="en-US" sz="2800" dirty="0">
              <a:solidFill>
                <a:schemeClr val="tx1"/>
              </a:solidFill>
              <a:latin typeface="Shadows Into Light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0764" y="1949229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solidFill>
                  <a:srgbClr val="FFFFFF"/>
                </a:solidFill>
              </a:rPr>
              <a:t>aktorów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90600" y="3255878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smtClean="0">
                <a:solidFill>
                  <a:srgbClr val="FFFFFF"/>
                </a:solidFill>
              </a:rPr>
              <a:t>Każdy z nich jest umieszczony na liście top 250 actors :D (po wersji idmb)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993732" y="4044418"/>
            <a:ext cx="5254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smtClean="0">
                <a:solidFill>
                  <a:schemeClr val="bg1"/>
                </a:solidFill>
              </a:rPr>
              <a:t>Średnia iłość filmów dla aktora = 67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0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5345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1729347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</a:rPr>
              <a:t>Filmów w których występują wybrane aktory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4369204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>
                <a:solidFill>
                  <a:srgbClr val="FFD966"/>
                </a:solidFill>
              </a:rPr>
              <a:t>6</a:t>
            </a:r>
            <a:r>
              <a:rPr lang="en" sz="7200" dirty="0" smtClean="0">
                <a:solidFill>
                  <a:srgbClr val="FFD966"/>
                </a:solidFill>
              </a:rPr>
              <a:t>0</a:t>
            </a:r>
            <a:r>
              <a:rPr lang="en" sz="7200" dirty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523455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45573</a:t>
            </a: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</a:rPr>
              <a:t>Iłość wszystkich filmów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52"/>
          <p:cNvCxnSpPr/>
          <p:nvPr/>
        </p:nvCxnSpPr>
        <p:spPr>
          <a:xfrm rot="10800000">
            <a:off x="5379325" y="5082825"/>
            <a:ext cx="681000" cy="145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9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/>
              <a:t>Dane od których musimy odejść</a:t>
            </a:r>
            <a:endParaRPr dirty="0"/>
          </a:p>
        </p:txBody>
      </p:sp>
      <p:sp>
        <p:nvSpPr>
          <p:cNvPr id="239" name="Google Shape;239;p48"/>
          <p:cNvSpPr/>
          <p:nvPr/>
        </p:nvSpPr>
        <p:spPr>
          <a:xfrm>
            <a:off x="1700096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8"/>
          <p:cNvSpPr/>
          <p:nvPr/>
        </p:nvSpPr>
        <p:spPr>
          <a:xfrm>
            <a:off x="1518406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1" name="Google Shape;241;p48"/>
          <p:cNvSpPr/>
          <p:nvPr/>
        </p:nvSpPr>
        <p:spPr>
          <a:xfrm>
            <a:off x="2032030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7F9B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8"/>
          <p:cNvSpPr/>
          <p:nvPr/>
        </p:nvSpPr>
        <p:spPr>
          <a:xfrm>
            <a:off x="2217214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6184316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/>
          <p:nvPr/>
        </p:nvSpPr>
        <p:spPr>
          <a:xfrm>
            <a:off x="6002625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8"/>
          <p:cNvSpPr/>
          <p:nvPr/>
        </p:nvSpPr>
        <p:spPr>
          <a:xfrm>
            <a:off x="6519548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6701432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8"/>
          <p:cNvSpPr txBox="1"/>
          <p:nvPr/>
        </p:nvSpPr>
        <p:spPr>
          <a:xfrm>
            <a:off x="1574837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</a:t>
            </a:r>
            <a:r>
              <a:rPr lang="pl-PL" sz="2400" b="0" i="0" u="none" strike="noStrike" cap="none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eżyser</a:t>
            </a:r>
            <a:endParaRPr sz="2400" b="0" i="0" u="none" strike="noStrike" cap="none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2" name="Google Shape;252;p48"/>
          <p:cNvSpPr txBox="1"/>
          <p:nvPr/>
        </p:nvSpPr>
        <p:spPr>
          <a:xfrm>
            <a:off x="6059055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0" i="0" u="none" strike="noStrike" cap="none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Budżet</a:t>
            </a:r>
            <a:endParaRPr sz="2400" b="0" i="0" u="none" strike="noStrike" cap="none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50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75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38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8"/>
          <p:cNvSpPr txBox="1"/>
          <p:nvPr/>
        </p:nvSpPr>
        <p:spPr>
          <a:xfrm>
            <a:off x="794575" y="5585725"/>
            <a:ext cx="7589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8" name="Google Shape;258;p48"/>
          <p:cNvSpPr/>
          <p:nvPr/>
        </p:nvSpPr>
        <p:spPr>
          <a:xfrm>
            <a:off x="2129131" y="2506417"/>
            <a:ext cx="548889" cy="6586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8</a:t>
            </a:fld>
            <a:endParaRPr sz="12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7" name="Google Shape;470;p63"/>
          <p:cNvSpPr/>
          <p:nvPr/>
        </p:nvSpPr>
        <p:spPr>
          <a:xfrm>
            <a:off x="6583258" y="2448648"/>
            <a:ext cx="533117" cy="716457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l-PL" sz="3600" b="1" dirty="0"/>
              <a:t>k-</a:t>
            </a:r>
            <a:r>
              <a:rPr lang="pl-PL" sz="3600" b="1" dirty="0" err="1"/>
              <a:t>Fold</a:t>
            </a:r>
            <a:r>
              <a:rPr lang="pl-PL" sz="3600" b="1" dirty="0"/>
              <a:t> Cross-</a:t>
            </a:r>
            <a:r>
              <a:rPr lang="pl-PL" sz="3600" b="1" dirty="0" err="1"/>
              <a:t>Validation</a:t>
            </a:r>
            <a:endParaRPr lang="pl-PL" sz="3600" b="1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Prostokąt 3"/>
          <p:cNvSpPr/>
          <p:nvPr/>
        </p:nvSpPr>
        <p:spPr>
          <a:xfrm>
            <a:off x="4599432" y="2057400"/>
            <a:ext cx="3429000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76200" lvl="0" indent="0" algn="ctr">
              <a:buNone/>
            </a:pPr>
            <a:r>
              <a:rPr lang="pl-PL" sz="2000" dirty="0" smtClean="0"/>
              <a:t>Zbiory zostały podzielone na k oraz k-1 części</a:t>
            </a:r>
          </a:p>
          <a:p>
            <a:pPr marL="76200" lvl="0" indent="0" algn="ctr">
              <a:buNone/>
            </a:pPr>
            <a:endParaRPr lang="pl-PL" sz="2000" dirty="0"/>
          </a:p>
          <a:p>
            <a:pPr marL="76200" algn="ctr"/>
            <a:r>
              <a:rPr lang="pl-PL" sz="2000" dirty="0"/>
              <a:t>Zrobiliśmy cross walidacje dla </a:t>
            </a:r>
            <a:r>
              <a:rPr lang="pl-PL" sz="2000" dirty="0" smtClean="0"/>
              <a:t>k=10</a:t>
            </a:r>
            <a:endParaRPr lang="pl-PL" sz="2000" dirty="0"/>
          </a:p>
        </p:txBody>
      </p:sp>
      <p:pic>
        <p:nvPicPr>
          <p:cNvPr id="1026" name="Picture 2" descr="Znalezione obrazy dla zapytania 10fold 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0" y="2229544"/>
            <a:ext cx="3425825" cy="29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440"/>
      </p:ext>
    </p:extLst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310</Words>
  <Application>Microsoft Office PowerPoint</Application>
  <PresentationFormat>Pokaz na ekranie (4:3)</PresentationFormat>
  <Paragraphs>65</Paragraphs>
  <Slides>11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Varela Round</vt:lpstr>
      <vt:lpstr>Shadows Into Light</vt:lpstr>
      <vt:lpstr>Trinculo template</vt:lpstr>
      <vt:lpstr>Przewidywanie oceny filmu na podstawie grających aktorów</vt:lpstr>
      <vt:lpstr>1.Motywacja Czemu wybraliśmy ten temat!?</vt:lpstr>
      <vt:lpstr>Prezentacja programu PowerPoint</vt:lpstr>
      <vt:lpstr>3.Dane</vt:lpstr>
      <vt:lpstr>4.Założenia</vt:lpstr>
      <vt:lpstr>100</vt:lpstr>
      <vt:lpstr>5345</vt:lpstr>
      <vt:lpstr>Dane od których musimy odejść</vt:lpstr>
      <vt:lpstr>k-Fold Cross-Validation</vt:lpstr>
      <vt:lpstr>Thanks!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oceny filmu na podstawie grających aktorów</dc:title>
  <cp:lastModifiedBy>Karol</cp:lastModifiedBy>
  <cp:revision>19</cp:revision>
  <dcterms:modified xsi:type="dcterms:W3CDTF">2019-04-03T07:48:19Z</dcterms:modified>
</cp:coreProperties>
</file>